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300" r:id="rId10"/>
    <p:sldId id="299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8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pa.upol.cz/" TargetMode="External"/><Relationship Id="rId2" Type="http://schemas.openxmlformats.org/officeDocument/2006/relationships/hyperlink" Target="https://ikap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ppaspc-ok.cz/index.php/uvod-ppp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radprace.cz/web/cz/informacni-a-poradenske-stredisko-olomouc" TargetMode="External"/><Relationship Id="rId2" Type="http://schemas.openxmlformats.org/officeDocument/2006/relationships/hyperlink" Target="https://ikap.cz/rpvok/prevence-predcasnych-odchodu-ze-vzdelavani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ppaspc-ok.cz/index.php/uvod-ppp" TargetMode="External"/><Relationship Id="rId2" Type="http://schemas.openxmlformats.org/officeDocument/2006/relationships/hyperlink" Target="https://ikap.cz/rpvok/karierove-poradenstvi-v-odbornem-vzdelavan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21891" y="3636974"/>
            <a:ext cx="8015913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sz="60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Přehled </a:t>
            </a:r>
            <a:r>
              <a:rPr lang="cs-CZ" sz="6000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aktivit </a:t>
            </a:r>
            <a:r>
              <a:rPr lang="cs-CZ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stávajících implementačních </a:t>
            </a:r>
            <a:r>
              <a:rPr lang="cs-CZ" b="1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projektů </a:t>
            </a:r>
            <a:endParaRPr lang="cs-CZ" sz="3600" b="1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Workshop KAP a setkání odborných platforem</a:t>
            </a:r>
          </a:p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Olomouc 30. 11. 2022</a:t>
            </a: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Klíčové aktivity projektu RPV OK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Předmětem projektu je podpora intervencí naplánovaných </a:t>
            </a:r>
            <a:r>
              <a:rPr lang="cs-CZ" sz="1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Krajském akčním plánu rozvoje vzdělávání Olomouckého kraje na období </a:t>
            </a:r>
            <a:r>
              <a:rPr lang="cs-CZ" sz="1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2021.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endParaRPr lang="cs-CZ" sz="26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KA01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Řízení </a:t>
            </a: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projektu</a:t>
            </a:r>
          </a:p>
          <a:p>
            <a:pPr marL="457200" lvl="1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KA02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Podpora rovných příležitostí ve vzdělávání </a:t>
            </a:r>
            <a:endParaRPr lang="cs-CZ" sz="2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KA03: 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Prevence předčasných odchodů ze vzdělávání</a:t>
            </a:r>
            <a:endParaRPr lang="cs-CZ" sz="2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KA04: Kariérové poradenství v odborném vzdělávání</a:t>
            </a:r>
            <a:endParaRPr lang="cs-CZ" sz="2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0586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KA02: Podpora rovných příležitostí ve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400" b="1" dirty="0" smtClean="0"/>
          </a:p>
          <a:p>
            <a:r>
              <a:rPr lang="cs-CZ" sz="2400" b="1" dirty="0" smtClean="0"/>
              <a:t>Regionální centrum aplikovaných pohybových aktivit (RC APA) </a:t>
            </a:r>
          </a:p>
          <a:p>
            <a:pPr marL="0" indent="0">
              <a:buNone/>
            </a:pP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 smtClean="0"/>
              <a:t>platforma pro realizaci KA zřízena v rámci IKAP OK I</a:t>
            </a:r>
          </a:p>
          <a:p>
            <a:pPr>
              <a:buFontTx/>
              <a:buChar char="-"/>
            </a:pPr>
            <a:r>
              <a:rPr lang="cs-CZ" sz="2400" dirty="0" smtClean="0"/>
              <a:t>rozvíjí oblast pohybové gramotnosti a zdravého životního stylu</a:t>
            </a:r>
          </a:p>
          <a:p>
            <a:pPr>
              <a:buFontTx/>
              <a:buChar char="-"/>
            </a:pPr>
            <a:r>
              <a:rPr lang="cs-CZ" sz="2400" dirty="0" smtClean="0"/>
              <a:t>prostředí škol, školských organizací i mimoškolních aktivit </a:t>
            </a:r>
          </a:p>
          <a:p>
            <a:pPr>
              <a:buFontTx/>
              <a:buChar char="-"/>
            </a:pPr>
            <a:r>
              <a:rPr lang="cs-CZ" sz="2400" dirty="0" smtClean="0"/>
              <a:t>rozšiřuje know-how, působnost, témata i cílové skupiny žáků s SVP</a:t>
            </a:r>
          </a:p>
          <a:p>
            <a:pPr>
              <a:buFontTx/>
              <a:buChar char="-"/>
            </a:pPr>
            <a:r>
              <a:rPr lang="cs-CZ" sz="2400" dirty="0" smtClean="0"/>
              <a:t>vzdělávání PP s působností pro všechny </a:t>
            </a:r>
            <a:r>
              <a:rPr lang="cs-CZ" sz="2400" dirty="0" err="1" smtClean="0"/>
              <a:t>subregiony</a:t>
            </a:r>
            <a:r>
              <a:rPr lang="cs-CZ" sz="2400" dirty="0" smtClean="0"/>
              <a:t> kraje </a:t>
            </a:r>
          </a:p>
          <a:p>
            <a:pPr>
              <a:buFontTx/>
              <a:buChar char="-"/>
            </a:pPr>
            <a:endParaRPr lang="cs-CZ" sz="2400" dirty="0" smtClean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96908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KA02: Podpora rovných příležitostí ve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cs-CZ" dirty="0" smtClean="0"/>
          </a:p>
          <a:p>
            <a:r>
              <a:rPr lang="cs-CZ" b="1" dirty="0" smtClean="0"/>
              <a:t>RC APA = Ambasáda pohybu pro všechny</a:t>
            </a:r>
          </a:p>
          <a:p>
            <a:endParaRPr lang="cs-CZ" b="1" dirty="0"/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 smtClean="0"/>
              <a:t>aplikovaná TV pro širší cílovou skupinu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 smtClean="0"/>
              <a:t>nová témata: nedostatek pohybu, obezita, špatné stravovací návyky, metabolický syndrom …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 smtClean="0"/>
              <a:t>pohybový režim optimalizovaný pro potřeby žáků různých vzdělávacích programů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 smtClean="0"/>
              <a:t>moderní technologie v pohybové gramotnosti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 smtClean="0"/>
              <a:t>zahraniční zkušenosti, příklady dobré praxe</a:t>
            </a:r>
            <a:r>
              <a:rPr lang="cs-CZ" sz="2600" dirty="0" smtClean="0"/>
              <a:t> 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425060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KA02: Podpora rovných příležitostí ve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sz="2500" b="1" dirty="0" smtClean="0"/>
              <a:t>Centra pohybové gramotnosti v inkluzivním vzdělávání (CPGIV)</a:t>
            </a:r>
          </a:p>
          <a:p>
            <a:pPr>
              <a:buFontTx/>
              <a:buChar char="-"/>
            </a:pPr>
            <a:r>
              <a:rPr lang="cs-CZ" sz="2500" dirty="0" smtClean="0"/>
              <a:t>poradenství a metodická podpora PP</a:t>
            </a:r>
          </a:p>
          <a:p>
            <a:pPr>
              <a:buFontTx/>
              <a:buChar char="-"/>
            </a:pPr>
            <a:r>
              <a:rPr lang="cs-CZ" sz="2500" dirty="0" smtClean="0"/>
              <a:t>SŠ polytechnická Olomouc, SPŠ Jeseník</a:t>
            </a:r>
          </a:p>
          <a:p>
            <a:pPr>
              <a:buFontTx/>
              <a:buChar char="-"/>
            </a:pPr>
            <a:endParaRPr lang="cs-CZ" sz="2500" dirty="0"/>
          </a:p>
          <a:p>
            <a:r>
              <a:rPr lang="cs-CZ" sz="2500" b="1" dirty="0"/>
              <a:t>Centra </a:t>
            </a:r>
            <a:r>
              <a:rPr lang="cs-CZ" sz="2500" b="1" dirty="0" smtClean="0"/>
              <a:t>inkluzivního </a:t>
            </a:r>
            <a:r>
              <a:rPr lang="cs-CZ" sz="2500" b="1" dirty="0"/>
              <a:t>vzdělávání </a:t>
            </a:r>
            <a:r>
              <a:rPr lang="cs-CZ" sz="2500" b="1" dirty="0" smtClean="0"/>
              <a:t>Olomouckého kraje (CIZV OK)</a:t>
            </a:r>
            <a:endParaRPr lang="cs-CZ" sz="2500" b="1" dirty="0"/>
          </a:p>
          <a:p>
            <a:pPr>
              <a:buFontTx/>
              <a:buChar char="-"/>
            </a:pPr>
            <a:r>
              <a:rPr lang="cs-CZ" sz="2500" dirty="0"/>
              <a:t>poradenství a metodická podpora </a:t>
            </a:r>
            <a:r>
              <a:rPr lang="cs-CZ" sz="2500" dirty="0" smtClean="0"/>
              <a:t>pro školská i neškolská zařízení</a:t>
            </a:r>
            <a:endParaRPr lang="cs-CZ" sz="2500" dirty="0"/>
          </a:p>
          <a:p>
            <a:pPr>
              <a:buFontTx/>
              <a:buChar char="-"/>
            </a:pPr>
            <a:r>
              <a:rPr lang="cs-CZ" sz="2500" dirty="0" smtClean="0"/>
              <a:t>DDM Kojetín, SVČ Duha Jeseník, DDM Olomouc</a:t>
            </a:r>
            <a:endParaRPr lang="cs-CZ" sz="2500" dirty="0"/>
          </a:p>
          <a:p>
            <a:pPr>
              <a:buFontTx/>
              <a:buChar char="-"/>
            </a:pPr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993026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KA02: Podpora rovných příležitostí ve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b="1" dirty="0" smtClean="0"/>
              <a:t>Užitečné odkazy: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sz="2400" b="1" dirty="0" smtClean="0">
                <a:hlinkClick r:id="rId2"/>
              </a:rPr>
              <a:t>ikap.cz</a:t>
            </a:r>
            <a:r>
              <a:rPr lang="cs-CZ" sz="2400" dirty="0" smtClean="0"/>
              <a:t> – projekty IKAP OK II a RPV OK</a:t>
            </a:r>
          </a:p>
          <a:p>
            <a:pPr marL="0" indent="0">
              <a:buNone/>
            </a:pPr>
            <a:r>
              <a:rPr lang="cs-CZ" sz="2400" b="1" dirty="0" smtClean="0">
                <a:hlinkClick r:id="rId3"/>
              </a:rPr>
              <a:t>apa.upol.cz</a:t>
            </a:r>
            <a:r>
              <a:rPr lang="cs-CZ" sz="2400" dirty="0" smtClean="0"/>
              <a:t> – Centrum aplikovaných pohybových aktivit FTK UP</a:t>
            </a:r>
          </a:p>
          <a:p>
            <a:pPr marL="0" indent="0">
              <a:buNone/>
            </a:pPr>
            <a:r>
              <a:rPr lang="cs-CZ" sz="2400" b="1" u="sng" dirty="0" smtClean="0">
                <a:hlinkClick r:id="rId4"/>
              </a:rPr>
              <a:t>pppaspc-ok.cz</a:t>
            </a:r>
            <a:r>
              <a:rPr lang="cs-CZ" sz="2400" dirty="0" smtClean="0"/>
              <a:t> – Pedagogicko-psychologická poradna / Speciálně pedagogické centrum Olomouckého kraje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56561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KA03: </a:t>
            </a:r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Prevence předčasných odchodů ze </a:t>
            </a:r>
            <a:r>
              <a:rPr lang="cs-CZ" sz="3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vzdělávání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sz="2400" b="1" dirty="0" smtClean="0"/>
              <a:t>Krajské centrum prevence předčasných odchodů ze vzdělávání (KCPPO)</a:t>
            </a:r>
          </a:p>
          <a:p>
            <a:endParaRPr lang="cs-CZ" sz="2400" b="1" dirty="0" smtClean="0"/>
          </a:p>
          <a:p>
            <a:pPr>
              <a:buFontTx/>
              <a:buChar char="-"/>
            </a:pPr>
            <a:r>
              <a:rPr lang="cs-CZ" sz="2400" dirty="0" smtClean="0"/>
              <a:t>cílem je, aby </a:t>
            </a:r>
            <a:r>
              <a:rPr lang="cs-CZ" sz="2400" dirty="0"/>
              <a:t>ohrožení a znevýhodnění žáci a studenti dokončili svá studia a získali dobrou kvalifikaci pro uplatnění na trhu </a:t>
            </a:r>
            <a:r>
              <a:rPr lang="cs-CZ" sz="2400" dirty="0" smtClean="0"/>
              <a:t>práce</a:t>
            </a:r>
          </a:p>
          <a:p>
            <a:pPr>
              <a:buFontTx/>
              <a:buChar char="-"/>
            </a:pPr>
            <a:r>
              <a:rPr lang="cs-CZ" sz="2400" dirty="0" smtClean="0"/>
              <a:t>připravuje </a:t>
            </a:r>
            <a:r>
              <a:rPr lang="cs-CZ" sz="2400" dirty="0"/>
              <a:t>a do praxe škol </a:t>
            </a:r>
            <a:r>
              <a:rPr lang="cs-CZ" sz="2400" dirty="0" smtClean="0"/>
              <a:t>přenáší nové poznatky, příklady dobré praxe, metodiky a opatření </a:t>
            </a:r>
            <a:r>
              <a:rPr lang="cs-CZ" sz="2400" dirty="0"/>
              <a:t>preventivní </a:t>
            </a:r>
            <a:r>
              <a:rPr lang="cs-CZ" sz="2400" dirty="0" smtClean="0"/>
              <a:t>povahy</a:t>
            </a:r>
          </a:p>
        </p:txBody>
      </p:sp>
    </p:spTree>
    <p:extLst>
      <p:ext uri="{BB962C8B-B14F-4D97-AF65-F5344CB8AC3E}">
        <p14:creationId xmlns:p14="http://schemas.microsoft.com/office/powerpoint/2010/main" val="148595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KA03: </a:t>
            </a:r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Prevence předčasných odchodů ze vzdělávání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pPr>
              <a:buFontTx/>
              <a:buChar char="-"/>
            </a:pPr>
            <a:r>
              <a:rPr lang="cs-CZ" sz="2400" dirty="0"/>
              <a:t>spolupráce s 80 ZŠ (cíleno na 7., 8. a 9. třídy)</a:t>
            </a:r>
          </a:p>
          <a:p>
            <a:pPr>
              <a:buFontTx/>
              <a:buChar char="-"/>
            </a:pPr>
            <a:r>
              <a:rPr lang="cs-CZ" sz="2400" dirty="0"/>
              <a:t>spolupráce s 20 SŠ (cíleno především na učňovské obory)</a:t>
            </a:r>
          </a:p>
          <a:p>
            <a:pPr>
              <a:buFontTx/>
              <a:buChar char="-"/>
            </a:pPr>
            <a:r>
              <a:rPr lang="cs-CZ" sz="2400" dirty="0"/>
              <a:t>metodická podpora ŠPP, výchovných poradců, kariérových poradců, </a:t>
            </a:r>
            <a:r>
              <a:rPr lang="cs-CZ" sz="2400" dirty="0" err="1"/>
              <a:t>preventistů</a:t>
            </a:r>
            <a:r>
              <a:rPr lang="cs-CZ" sz="2400" dirty="0"/>
              <a:t>, třídních učitelů</a:t>
            </a:r>
          </a:p>
          <a:p>
            <a:pPr>
              <a:buFontTx/>
              <a:buChar char="-"/>
            </a:pPr>
            <a:r>
              <a:rPr lang="cs-CZ" sz="2400" dirty="0"/>
              <a:t>spolupráce s KA06 projektu IKAP OK II, pracovišti PPP v okresech</a:t>
            </a:r>
            <a:r>
              <a:rPr lang="cs-CZ" sz="2400" dirty="0" smtClean="0"/>
              <a:t>, s </a:t>
            </a:r>
            <a:r>
              <a:rPr lang="cs-CZ" sz="2400" dirty="0"/>
              <a:t>informačním a poradenským střediskem Úřadu práce v Olomouci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9739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KA03: </a:t>
            </a:r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Prevence předčasných odchodů ze vzdělávání</a:t>
            </a:r>
            <a:endParaRPr lang="cs-CZ" sz="3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r>
              <a:rPr lang="cs-CZ" sz="2400" b="1" dirty="0" smtClean="0"/>
              <a:t>Kompetenční rámec metodika prevence předčasných odchodů ze vzdělávání</a:t>
            </a:r>
          </a:p>
          <a:p>
            <a:pPr marL="0" indent="0">
              <a:buNone/>
            </a:pPr>
            <a:endParaRPr lang="cs-CZ" sz="2400" b="1" dirty="0" smtClean="0"/>
          </a:p>
          <a:p>
            <a:pPr>
              <a:buFontTx/>
              <a:buChar char="-"/>
            </a:pPr>
            <a:r>
              <a:rPr lang="cs-CZ" sz="2400" dirty="0" smtClean="0"/>
              <a:t>Příručka pro metodiky a pracovníky ŠPP</a:t>
            </a:r>
          </a:p>
          <a:p>
            <a:pPr>
              <a:buFontTx/>
              <a:buChar char="-"/>
            </a:pPr>
            <a:r>
              <a:rPr lang="cs-CZ" sz="2400" dirty="0" smtClean="0"/>
              <a:t>Dotazník studijní spokojenosti žáků</a:t>
            </a:r>
          </a:p>
          <a:p>
            <a:pPr>
              <a:buFontTx/>
              <a:buChar char="-"/>
            </a:pPr>
            <a:r>
              <a:rPr lang="cs-CZ" sz="2400" dirty="0" smtClean="0"/>
              <a:t>Vzorová výuková hodina pro výchovné poradce</a:t>
            </a:r>
          </a:p>
          <a:p>
            <a:pPr>
              <a:buFontTx/>
              <a:buChar char="-"/>
            </a:pPr>
            <a:r>
              <a:rPr lang="cs-CZ" sz="2400" dirty="0" smtClean="0"/>
              <a:t>Příklady dobré praxe</a:t>
            </a:r>
          </a:p>
          <a:p>
            <a:pPr>
              <a:buFontTx/>
              <a:buChar char="-"/>
            </a:pPr>
            <a:r>
              <a:rPr lang="cs-CZ" sz="2400" dirty="0" smtClean="0"/>
              <a:t>Příklady špatné praxe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7473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KA03: </a:t>
            </a:r>
            <a:r>
              <a:rPr lang="cs-CZ" sz="3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Prevence předčasných odchodů ze vzdělávání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sz="2400" b="1" dirty="0" smtClean="0"/>
              <a:t>Užitečné odkazy:</a:t>
            </a:r>
          </a:p>
          <a:p>
            <a:endParaRPr lang="cs-CZ" sz="2400" dirty="0"/>
          </a:p>
          <a:p>
            <a:pPr>
              <a:buFontTx/>
              <a:buChar char="-"/>
            </a:pPr>
            <a:r>
              <a:rPr lang="cs-CZ" sz="2400" b="1" dirty="0" smtClean="0">
                <a:hlinkClick r:id="rId2"/>
              </a:rPr>
              <a:t>ikap.cz</a:t>
            </a:r>
            <a:r>
              <a:rPr lang="cs-CZ" sz="2400" dirty="0" smtClean="0"/>
              <a:t> – Krajské centrum prevence předčasných odchodů ze vzdělávání (KCPPO) </a:t>
            </a:r>
          </a:p>
          <a:p>
            <a:pPr>
              <a:buFontTx/>
              <a:buChar char="-"/>
            </a:pPr>
            <a:r>
              <a:rPr lang="cs-CZ" sz="2400" b="1" dirty="0" smtClean="0">
                <a:hlinkClick r:id="rId3"/>
              </a:rPr>
              <a:t>uradprace.cz</a:t>
            </a:r>
            <a:r>
              <a:rPr lang="cs-CZ" sz="2400" dirty="0" smtClean="0"/>
              <a:t> </a:t>
            </a:r>
            <a:r>
              <a:rPr lang="cs-CZ" sz="2400" dirty="0"/>
              <a:t>- Informační a poradenské středisko pro volbu a změnu </a:t>
            </a:r>
            <a:r>
              <a:rPr lang="cs-CZ" sz="2400" dirty="0" smtClean="0"/>
              <a:t>povolání</a:t>
            </a:r>
          </a:p>
        </p:txBody>
      </p:sp>
    </p:spTree>
    <p:extLst>
      <p:ext uri="{BB962C8B-B14F-4D97-AF65-F5344CB8AC3E}">
        <p14:creationId xmlns:p14="http://schemas.microsoft.com/office/powerpoint/2010/main" val="4274666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KA04: Kariérové poradenství v odborném </a:t>
            </a:r>
            <a:r>
              <a:rPr lang="cs-CZ" sz="3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vzdělávání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cs-CZ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cs-CZ" b="1" dirty="0" smtClean="0"/>
              <a:t>Krajské centrum kariérového poradenství v odborném vzdělávání (KCKPOV)</a:t>
            </a:r>
            <a:endParaRPr lang="cs-CZ" b="1" dirty="0"/>
          </a:p>
          <a:p>
            <a:endParaRPr lang="cs-CZ" sz="2400" b="1" dirty="0" smtClean="0"/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 smtClean="0"/>
              <a:t>zaměřuje </a:t>
            </a:r>
            <a:r>
              <a:rPr lang="cs-CZ" dirty="0"/>
              <a:t>na kariérové poradenství ve středním vzdělávání (zaměření na dvou a tříleté učební obory</a:t>
            </a:r>
            <a:r>
              <a:rPr lang="cs-CZ" dirty="0" smtClean="0"/>
              <a:t>)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pl-PL" dirty="0"/>
              <a:t>podpora karierových poradců na vybraných </a:t>
            </a:r>
            <a:r>
              <a:rPr lang="pl-PL" dirty="0" smtClean="0"/>
              <a:t>školách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/>
              <a:t>zvyšování kompetencí v oblastech metodiky a intervence v karierovém </a:t>
            </a:r>
            <a:r>
              <a:rPr lang="cs-CZ" dirty="0" smtClean="0"/>
              <a:t>poradenství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cs-CZ" dirty="0"/>
              <a:t>zvyšování kompetencí v oblasti strategie komunikace s žákem a jeho </a:t>
            </a:r>
            <a:r>
              <a:rPr lang="cs-CZ" dirty="0" smtClean="0"/>
              <a:t>rodiči</a:t>
            </a:r>
          </a:p>
          <a:p>
            <a:pPr>
              <a:buFontTx/>
              <a:buChar char="-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6654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cs-CZ" sz="6000" b="1" dirty="0" smtClean="0"/>
              <a:t>Projekt IKAP OK II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Název projektu</a:t>
            </a:r>
            <a:r>
              <a:rPr lang="cs-CZ" dirty="0" smtClean="0"/>
              <a:t>: </a:t>
            </a:r>
          </a:p>
          <a:p>
            <a:pPr marL="0" indent="0">
              <a:buNone/>
            </a:pPr>
            <a:r>
              <a:rPr lang="cs-CZ" dirty="0" smtClean="0"/>
              <a:t>Implementace </a:t>
            </a:r>
            <a:r>
              <a:rPr lang="cs-CZ" dirty="0"/>
              <a:t>krajského akčního plánu </a:t>
            </a:r>
            <a:r>
              <a:rPr lang="cs-CZ" dirty="0" smtClean="0"/>
              <a:t>v </a:t>
            </a:r>
            <a:r>
              <a:rPr lang="cs-CZ" dirty="0"/>
              <a:t>Olomouckém kraji II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Doba realizace: 1</a:t>
            </a:r>
            <a:r>
              <a:rPr lang="cs-CZ" dirty="0"/>
              <a:t>. 11. 2020 - 30. 11. 2023</a:t>
            </a:r>
          </a:p>
        </p:txBody>
      </p:sp>
    </p:spTree>
    <p:extLst>
      <p:ext uri="{BB962C8B-B14F-4D97-AF65-F5344CB8AC3E}">
        <p14:creationId xmlns:p14="http://schemas.microsoft.com/office/powerpoint/2010/main" val="3518343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KA04: Kariérové poradenství v odborném vzdělávání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pPr>
              <a:buFontTx/>
              <a:buChar char="-"/>
            </a:pPr>
            <a:r>
              <a:rPr lang="cs-CZ" sz="2400" dirty="0" smtClean="0"/>
              <a:t>činnost </a:t>
            </a:r>
            <a:r>
              <a:rPr lang="cs-CZ" sz="2400" dirty="0"/>
              <a:t>KCKPOV zastřešují jednotlivá pracoviště PPP a SPC Olomouckého kraje (Olomouc, Přerov, Prostějov, Šumperk, Jeseník</a:t>
            </a:r>
            <a:r>
              <a:rPr lang="cs-CZ" sz="2400" dirty="0" smtClean="0"/>
              <a:t>)</a:t>
            </a:r>
          </a:p>
          <a:p>
            <a:pPr>
              <a:buFontTx/>
              <a:buChar char="-"/>
            </a:pPr>
            <a:r>
              <a:rPr lang="cs-CZ" sz="2400" dirty="0" smtClean="0"/>
              <a:t>odbornou </a:t>
            </a:r>
            <a:r>
              <a:rPr lang="cs-CZ" sz="2400" dirty="0"/>
              <a:t>podporu kariérovým poradcům </a:t>
            </a:r>
            <a:r>
              <a:rPr lang="cs-CZ" sz="2400" dirty="0" smtClean="0"/>
              <a:t>20 zapojených </a:t>
            </a:r>
            <a:r>
              <a:rPr lang="cs-CZ" sz="2400" dirty="0"/>
              <a:t>středních škol poskytují karieroví konzultanti jednotlivých PPP a </a:t>
            </a:r>
            <a:r>
              <a:rPr lang="cs-CZ" sz="2400" dirty="0" smtClean="0"/>
              <a:t>SPC</a:t>
            </a:r>
          </a:p>
          <a:p>
            <a:pPr>
              <a:buFontTx/>
              <a:buChar char="-"/>
            </a:pPr>
            <a:r>
              <a:rPr lang="cs-CZ" sz="2400" dirty="0"/>
              <a:t>z projektu pořízeno IT vybavení KP a licence </a:t>
            </a:r>
            <a:r>
              <a:rPr lang="cs-CZ" sz="2400" dirty="0" smtClean="0"/>
              <a:t>programu </a:t>
            </a:r>
            <a:r>
              <a:rPr lang="cs-CZ" sz="2400" dirty="0" err="1" smtClean="0"/>
              <a:t>Salmondo</a:t>
            </a:r>
            <a:r>
              <a:rPr lang="cs-CZ" sz="2400" dirty="0" smtClean="0"/>
              <a:t> specializovaného na depistáž žáků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8213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KA04: Kariérové poradenství v odborném vzdělávání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sz="2400" b="1" dirty="0" smtClean="0"/>
              <a:t>Kompetenční </a:t>
            </a:r>
            <a:r>
              <a:rPr lang="cs-CZ" sz="2400" b="1" dirty="0"/>
              <a:t>rámec jednotlivých oblastí a pracovních pozic v kontextu Krajského centra kariérového poradenství v odborném </a:t>
            </a:r>
            <a:r>
              <a:rPr lang="cs-CZ" sz="2400" b="1" dirty="0" smtClean="0"/>
              <a:t>vzdělávání</a:t>
            </a:r>
          </a:p>
          <a:p>
            <a:endParaRPr lang="cs-CZ" sz="2400" b="1" dirty="0"/>
          </a:p>
          <a:p>
            <a:pPr>
              <a:buFontTx/>
              <a:buChar char="-"/>
            </a:pPr>
            <a:r>
              <a:rPr lang="cs-CZ" sz="2400" dirty="0" smtClean="0"/>
              <a:t>nejčastější </a:t>
            </a:r>
            <a:r>
              <a:rPr lang="cs-CZ" sz="2400" dirty="0"/>
              <a:t>dotazy a témata, která řeší kariéroví poradci v rámci středního odborného </a:t>
            </a:r>
            <a:r>
              <a:rPr lang="cs-CZ" sz="2400" dirty="0" smtClean="0"/>
              <a:t>vzdělávání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4802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KA04: Kariérové poradenství v odborném vzdělávání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sz="2400" b="1" dirty="0" smtClean="0"/>
              <a:t>Užitečné odkazy:</a:t>
            </a:r>
          </a:p>
          <a:p>
            <a:pPr marL="0" indent="0">
              <a:buNone/>
            </a:pPr>
            <a:endParaRPr lang="cs-CZ" sz="2400" dirty="0"/>
          </a:p>
          <a:p>
            <a:pPr>
              <a:buFontTx/>
              <a:buChar char="-"/>
            </a:pPr>
            <a:r>
              <a:rPr lang="cs-CZ" sz="2400" b="1" dirty="0" smtClean="0">
                <a:hlinkClick r:id="rId2"/>
              </a:rPr>
              <a:t>ikap.cz</a:t>
            </a:r>
            <a:r>
              <a:rPr lang="cs-CZ" sz="2400" dirty="0" smtClean="0"/>
              <a:t> – Krajské centrum kariérového poradenství v odborném vzdělávání (KCKPOV)</a:t>
            </a:r>
          </a:p>
          <a:p>
            <a:pPr>
              <a:buFontTx/>
              <a:buChar char="-"/>
            </a:pPr>
            <a:r>
              <a:rPr lang="cs-CZ" sz="2400" b="1" u="sng" dirty="0">
                <a:hlinkClick r:id="rId3"/>
              </a:rPr>
              <a:t>pppaspc-ok.cz</a:t>
            </a:r>
            <a:r>
              <a:rPr lang="cs-CZ" sz="2400" dirty="0"/>
              <a:t> – Pedagogicko-psychologická poradna / Speciálně pedagogické centrum Olomouckého kraje</a:t>
            </a:r>
            <a:r>
              <a:rPr lang="cs-CZ" sz="2400" dirty="0" smtClean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3623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Klíčové aktivity projektu IKAP OK 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23636" y="1990800"/>
            <a:ext cx="10430164" cy="414000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dirty="0"/>
              <a:t>Předmětem projektu je podpora intervencí naplánovaných v Krajském akčním </a:t>
            </a:r>
            <a:r>
              <a:rPr lang="cs-CZ" dirty="0" smtClean="0"/>
              <a:t>plánu </a:t>
            </a:r>
            <a:r>
              <a:rPr lang="cs-CZ" dirty="0"/>
              <a:t>rozvoje vzdělávání Olomouckého </a:t>
            </a:r>
            <a:r>
              <a:rPr lang="cs-CZ" dirty="0" smtClean="0"/>
              <a:t>kraje</a:t>
            </a:r>
            <a:r>
              <a:rPr lang="cs-CZ" dirty="0"/>
              <a:t> </a:t>
            </a:r>
            <a:r>
              <a:rPr lang="cs-CZ" dirty="0" smtClean="0"/>
              <a:t>na období 2019 – 2021.</a:t>
            </a:r>
            <a:endParaRPr lang="cs-CZ" dirty="0"/>
          </a:p>
          <a:p>
            <a:pPr marL="0" indent="0">
              <a:lnSpc>
                <a:spcPct val="120000"/>
              </a:lnSpc>
              <a:buNone/>
            </a:pPr>
            <a:endParaRPr lang="cs-CZ" dirty="0"/>
          </a:p>
          <a:p>
            <a:pPr marL="0" indent="0">
              <a:lnSpc>
                <a:spcPct val="120000"/>
              </a:lnSpc>
              <a:buNone/>
            </a:pPr>
            <a:r>
              <a:rPr lang="cs-CZ" b="1" dirty="0" smtClean="0"/>
              <a:t>KA1</a:t>
            </a:r>
            <a:r>
              <a:rPr lang="cs-CZ" b="1" dirty="0"/>
              <a:t>: Řízení projektu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b="1" dirty="0"/>
              <a:t>KA2: Podpora rozvoje gramotností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b="1" dirty="0"/>
              <a:t>KA3: Podpora polytechnického vzdělávání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b="1" dirty="0"/>
              <a:t>KA4: Zvýšení kvality </a:t>
            </a:r>
            <a:r>
              <a:rPr lang="cs-CZ" b="1" dirty="0" smtClean="0"/>
              <a:t>vzdělávání </a:t>
            </a:r>
            <a:r>
              <a:rPr lang="cs-CZ" b="1" dirty="0"/>
              <a:t>ve SŠ připravujících k výkonu regulované profese PP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b="1" dirty="0"/>
              <a:t>KA5: Podpora kompetencí k podnikavosti, iniciativě a kreativitě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b="1" dirty="0"/>
              <a:t>KA6: Kariérové poradenství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b="1" dirty="0"/>
              <a:t>KA7: Mobility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3653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9818" y="1080655"/>
            <a:ext cx="10383982" cy="91014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KA2_PODPORA </a:t>
            </a:r>
            <a:r>
              <a:rPr lang="cs-CZ" b="1" cap="all" dirty="0">
                <a:latin typeface="Calibri"/>
                <a:ea typeface="Calibri"/>
                <a:cs typeface="Calibri"/>
                <a:sym typeface="Calibri"/>
              </a:rPr>
              <a:t>rozvoje </a:t>
            </a: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GRAMOTNOSTÍ </a:t>
            </a:r>
            <a:br>
              <a:rPr lang="cs-CZ" b="1" dirty="0">
                <a:latin typeface="Calibri"/>
                <a:ea typeface="Calibri"/>
                <a:cs typeface="Calibri"/>
                <a:sym typeface="Calibri"/>
              </a:rPr>
            </a:b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KA3_PODPORA POLYTECHNICKÉHO VZDĚLÁVÁNÍ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10000"/>
              </a:lnSpc>
              <a:buClr>
                <a:schemeClr val="dk1"/>
              </a:buClr>
              <a:buSzPts val="2800"/>
            </a:pPr>
            <a:r>
              <a:rPr lang="cs-CZ" sz="2600" b="1" dirty="0"/>
              <a:t>Činnost v </a:t>
            </a:r>
            <a:r>
              <a:rPr lang="cs-CZ" sz="2600" b="1" cap="all" dirty="0">
                <a:solidFill>
                  <a:srgbClr val="C00000"/>
                </a:solidFill>
              </a:rPr>
              <a:t>Centrech kolegiální podpory 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cs-CZ" sz="2600" b="1" dirty="0"/>
              <a:t>	= centra pro žáky ZŠ s nabídkou zájmových polytechnických aktivit s důrazem </a:t>
            </a:r>
            <a:r>
              <a:rPr lang="cs-CZ" sz="2600" b="1" dirty="0" smtClean="0"/>
              <a:t>na </a:t>
            </a:r>
            <a:r>
              <a:rPr lang="cs-CZ" sz="2600" b="1" dirty="0"/>
              <a:t>rozvoj základních gramotností – workshopy, kroužky, projektové dny, soutěže…</a:t>
            </a:r>
          </a:p>
          <a:p>
            <a:pPr lvl="0" indent="-15875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cs-CZ" sz="2600" b="1" dirty="0"/>
          </a:p>
          <a:p>
            <a:pPr lvl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cs-CZ" sz="2600" b="1" dirty="0"/>
              <a:t>Činnost v </a:t>
            </a:r>
            <a:r>
              <a:rPr lang="cs-CZ" sz="2600" b="1" cap="all" dirty="0">
                <a:solidFill>
                  <a:srgbClr val="C00000"/>
                </a:solidFill>
              </a:rPr>
              <a:t>Krajských metodických kabinetech 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cs-CZ" sz="2600" b="1" dirty="0"/>
              <a:t>	= centra odborné a metodické podpory pro pedagogy SOŠ v Olomouckém kraji – </a:t>
            </a:r>
            <a:r>
              <a:rPr lang="cs-CZ" sz="2600" b="1" dirty="0" smtClean="0"/>
              <a:t>nabídky </a:t>
            </a:r>
            <a:r>
              <a:rPr lang="cs-CZ" sz="2600" b="1" dirty="0"/>
              <a:t>odborných seminářů, workshopů, stáží ve firmách,  informace o novinkách 	z oboru, příklady dobré praxe….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384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2109"/>
            <a:ext cx="10515600" cy="1048691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/>
              <a:t>CENTRA </a:t>
            </a:r>
            <a:r>
              <a:rPr lang="cs-CZ" b="1" dirty="0"/>
              <a:t>KOLEGIÁLNÍ PODPORY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754909"/>
            <a:ext cx="10310090" cy="494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6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16000"/>
            <a:ext cx="10515600" cy="974800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/>
              <a:t>KRAJSKÉ </a:t>
            </a:r>
            <a:r>
              <a:rPr lang="cs-CZ" b="1" dirty="0"/>
              <a:t>METODICKÉ KABINETY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7673" y="1902692"/>
            <a:ext cx="9448107" cy="460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43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/>
              <a:t>KA3_PODPORA POLYTECHNICKÉHO VZDĚLÁVÁNÍ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chemeClr val="dk1"/>
              </a:buClr>
              <a:buSzPts val="2800"/>
            </a:pPr>
            <a:r>
              <a:rPr lang="cs-CZ" sz="4000" b="1" dirty="0">
                <a:solidFill>
                  <a:srgbClr val="C00000"/>
                </a:solidFill>
              </a:rPr>
              <a:t>Činnost v </a:t>
            </a:r>
            <a:r>
              <a:rPr lang="cs-CZ" sz="4000" b="1" cap="all" dirty="0">
                <a:solidFill>
                  <a:srgbClr val="C00000"/>
                </a:solidFill>
              </a:rPr>
              <a:t>Centru ekologie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b="1" dirty="0"/>
              <a:t>	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b="1" dirty="0"/>
              <a:t>	= centrum metodické podpory školám při zpracování školního plánu EVVO, </a:t>
            </a:r>
            <a:r>
              <a:rPr lang="cs-CZ" b="1" dirty="0" smtClean="0"/>
              <a:t>environmentální </a:t>
            </a:r>
            <a:r>
              <a:rPr lang="cs-CZ" b="1" dirty="0"/>
              <a:t>výchovy a osvěty, síťování škol a sdílení zkušeností, nápadů, </a:t>
            </a:r>
            <a:r>
              <a:rPr lang="cs-CZ" b="1" dirty="0" smtClean="0"/>
              <a:t>výukových </a:t>
            </a:r>
            <a:r>
              <a:rPr lang="cs-CZ" b="1" dirty="0"/>
              <a:t>pomůcek a dobré praxe škol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b="1" dirty="0"/>
              <a:t>	= Centrum ekologie organizuje zajímavé a tvůrčí semináře, workshopy a jiné </a:t>
            </a:r>
            <a:r>
              <a:rPr lang="cs-CZ" b="1" dirty="0" smtClean="0"/>
              <a:t>aktivity </a:t>
            </a:r>
            <a:r>
              <a:rPr lang="cs-CZ" b="1" dirty="0"/>
              <a:t>pro pedagogy i žáky</a:t>
            </a:r>
          </a:p>
        </p:txBody>
      </p:sp>
    </p:spTree>
    <p:extLst>
      <p:ext uri="{BB962C8B-B14F-4D97-AF65-F5344CB8AC3E}">
        <p14:creationId xmlns:p14="http://schemas.microsoft.com/office/powerpoint/2010/main" val="1920602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83854" y="1306800"/>
            <a:ext cx="10069945" cy="68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2400" b="1" dirty="0"/>
              <a:t>KA4_Zvýšení kvality vzdělávání ve SŠ připravujících k </a:t>
            </a:r>
            <a:r>
              <a:rPr lang="cs-CZ" sz="2400" b="1" dirty="0" smtClean="0"/>
              <a:t>výkonu</a:t>
            </a:r>
            <a:br>
              <a:rPr lang="cs-CZ" sz="2400" b="1" dirty="0" smtClean="0"/>
            </a:br>
            <a:r>
              <a:rPr lang="cs-CZ" sz="2400" b="1" dirty="0"/>
              <a:t> </a:t>
            </a:r>
            <a:r>
              <a:rPr lang="cs-CZ" sz="2400" b="1" dirty="0" smtClean="0"/>
              <a:t>         regulované </a:t>
            </a:r>
            <a:r>
              <a:rPr lang="cs-CZ" sz="2400" b="1" dirty="0"/>
              <a:t>profese PP</a:t>
            </a:r>
            <a:br>
              <a:rPr lang="cs-CZ" sz="2400" b="1" dirty="0"/>
            </a:br>
            <a:r>
              <a:rPr lang="cs-CZ" sz="2400" b="1" dirty="0"/>
              <a:t>KA5_Podpora kompetencí k podnikavosti, iniciativě a kreativitě</a:t>
            </a:r>
            <a:br>
              <a:rPr lang="cs-CZ" sz="2400" b="1" dirty="0"/>
            </a:br>
            <a:r>
              <a:rPr lang="cs-CZ" sz="2400" b="1" dirty="0"/>
              <a:t>KA6_Kariérové poradenství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623126"/>
            <a:ext cx="10515600" cy="3507673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SzPts val="2800"/>
              <a:buNone/>
            </a:pPr>
            <a:r>
              <a:rPr lang="cs-CZ" b="1" kern="0" dirty="0">
                <a:latin typeface="Calibri"/>
                <a:cs typeface="Calibri"/>
                <a:sym typeface="Calibri"/>
              </a:rPr>
              <a:t>Činnost v krajských centrech</a:t>
            </a:r>
            <a:r>
              <a:rPr lang="cs-CZ" b="1" kern="0" dirty="0" smtClean="0">
                <a:latin typeface="Calibri"/>
                <a:cs typeface="Calibri"/>
                <a:sym typeface="Calibri"/>
              </a:rPr>
              <a:t>:</a:t>
            </a:r>
          </a:p>
          <a:p>
            <a:pPr marL="0" lvl="0" indent="0">
              <a:spcBef>
                <a:spcPts val="0"/>
              </a:spcBef>
              <a:buClr>
                <a:srgbClr val="000000"/>
              </a:buClr>
              <a:buSzPts val="2800"/>
              <a:buNone/>
            </a:pPr>
            <a:endParaRPr lang="cs-CZ" b="1" kern="0" dirty="0">
              <a:latin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2800"/>
            </a:pPr>
            <a:r>
              <a:rPr lang="cs-CZ" sz="3600" b="1" kern="0" cap="all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Krajské centrum odborných praxí </a:t>
            </a:r>
            <a:r>
              <a:rPr lang="cs-CZ" sz="2400" b="1" kern="0" dirty="0">
                <a:latin typeface="Calibri"/>
                <a:cs typeface="Calibri"/>
                <a:sym typeface="Calibri"/>
              </a:rPr>
              <a:t>– podpora vzdělávání budoucích učitelek a učitelů mateřských škol – odborné a učební praxe </a:t>
            </a:r>
          </a:p>
          <a:p>
            <a:pPr marL="342900" lvl="0" indent="-342900">
              <a:lnSpc>
                <a:spcPct val="120000"/>
              </a:lnSpc>
              <a:spcBef>
                <a:spcPts val="1800"/>
              </a:spcBef>
              <a:buClr>
                <a:srgbClr val="000000"/>
              </a:buClr>
              <a:buSzPts val="2800"/>
              <a:buFont typeface="Arial"/>
              <a:buChar char="•"/>
            </a:pPr>
            <a:r>
              <a:rPr lang="cs-CZ" sz="3600" b="1" kern="0" cap="all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Krajské centrum podpory podnikavosti </a:t>
            </a:r>
            <a:r>
              <a:rPr lang="cs-CZ" sz="2400" b="1" kern="0" dirty="0">
                <a:latin typeface="Calibri"/>
                <a:cs typeface="Calibri"/>
                <a:sym typeface="Calibri"/>
              </a:rPr>
              <a:t>– vzdělávání pedagogů v oblasti kompetencí k podnikavosti – workshopy a semináře, inspirativní setkání s podnikateli, fiktivní firmy, příklady dobré praxe apod. </a:t>
            </a:r>
          </a:p>
          <a:p>
            <a:pPr marL="342900" lvl="0" indent="-342900">
              <a:lnSpc>
                <a:spcPct val="120000"/>
              </a:lnSpc>
              <a:spcBef>
                <a:spcPts val="1800"/>
              </a:spcBef>
              <a:buClr>
                <a:srgbClr val="000000"/>
              </a:buClr>
              <a:buSzPts val="2800"/>
              <a:buFont typeface="Arial"/>
              <a:buChar char="•"/>
            </a:pPr>
            <a:r>
              <a:rPr lang="cs-CZ" sz="3600" b="1" kern="0" cap="all" dirty="0">
                <a:solidFill>
                  <a:srgbClr val="C00000"/>
                </a:solidFill>
                <a:latin typeface="Calibri"/>
                <a:cs typeface="Calibri"/>
                <a:sym typeface="Calibri"/>
              </a:rPr>
              <a:t>Krajské centrum kariérového poradenství </a:t>
            </a:r>
            <a:r>
              <a:rPr lang="cs-CZ" sz="2400" b="1" kern="0" dirty="0">
                <a:latin typeface="Calibri"/>
                <a:cs typeface="Calibri"/>
                <a:sym typeface="Calibri"/>
              </a:rPr>
              <a:t>– zvyšování kompetencí kariérových poradců ZŠ a SŠ formou vzdělávání, metodického vedení a výměnou zkušeností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7325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cs-CZ" sz="6000" b="1" dirty="0" smtClean="0"/>
              <a:t>Projekt RPV OK 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Název projektu</a:t>
            </a:r>
            <a:r>
              <a:rPr lang="cs-CZ" dirty="0" smtClean="0"/>
              <a:t>: </a:t>
            </a:r>
          </a:p>
          <a:p>
            <a:pPr marL="0" indent="0">
              <a:buNone/>
            </a:pPr>
            <a:r>
              <a:rPr lang="cs-CZ" b="1" dirty="0" smtClean="0"/>
              <a:t>Rovné </a:t>
            </a:r>
            <a:r>
              <a:rPr lang="cs-CZ" b="1" dirty="0"/>
              <a:t>příležitosti ve vzdělávání v Olomouckém kraji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Doba realizace: 1</a:t>
            </a:r>
            <a:r>
              <a:rPr lang="cs-CZ" dirty="0"/>
              <a:t>. 11. 2020 - 30. 11. 2023</a:t>
            </a:r>
          </a:p>
        </p:txBody>
      </p:sp>
    </p:spTree>
    <p:extLst>
      <p:ext uri="{BB962C8B-B14F-4D97-AF65-F5344CB8AC3E}">
        <p14:creationId xmlns:p14="http://schemas.microsoft.com/office/powerpoint/2010/main" val="390663189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386</TotalTime>
  <Words>1026</Words>
  <Application>Microsoft Office PowerPoint</Application>
  <PresentationFormat>Širokoúhlá obrazovka</PresentationFormat>
  <Paragraphs>136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Inter</vt:lpstr>
      <vt:lpstr>Times New Roman</vt:lpstr>
      <vt:lpstr>Motiv Office</vt:lpstr>
      <vt:lpstr>Přehled aktivit  stávajících implementačních projektů </vt:lpstr>
      <vt:lpstr>Projekt IKAP OK II</vt:lpstr>
      <vt:lpstr>Klíčové aktivity projektu IKAP OK II</vt:lpstr>
      <vt:lpstr>KA2_PODPORA rozvoje GRAMOTNOSTÍ  KA3_PODPORA POLYTECHNICKÉHO VZDĚLÁVÁNÍ </vt:lpstr>
      <vt:lpstr>CENTRA KOLEGIÁLNÍ PODPORY</vt:lpstr>
      <vt:lpstr>KRAJSKÉ METODICKÉ KABINETY</vt:lpstr>
      <vt:lpstr>KA3_PODPORA POLYTECHNICKÉHO VZDĚLÁVÁNÍ </vt:lpstr>
      <vt:lpstr>KA4_Zvýšení kvality vzdělávání ve SŠ připravujících k výkonu           regulované profese PP KA5_Podpora kompetencí k podnikavosti, iniciativě a kreativitě KA6_Kariérové poradenství</vt:lpstr>
      <vt:lpstr>Projekt RPV OK </vt:lpstr>
      <vt:lpstr>Klíčové aktivity projektu RPV OK</vt:lpstr>
      <vt:lpstr>KA02: Podpora rovných příležitostí ve vzdělávání</vt:lpstr>
      <vt:lpstr>KA02: Podpora rovných příležitostí ve vzdělávání</vt:lpstr>
      <vt:lpstr>KA02: Podpora rovných příležitostí ve vzdělávání</vt:lpstr>
      <vt:lpstr>KA02: Podpora rovných příležitostí ve vzdělávání</vt:lpstr>
      <vt:lpstr>KA03: Prevence předčasných odchodů ze vzdělávání</vt:lpstr>
      <vt:lpstr>KA03: Prevence předčasných odchodů ze vzdělávání</vt:lpstr>
      <vt:lpstr>KA03: Prevence předčasných odchodů ze vzdělávání</vt:lpstr>
      <vt:lpstr>KA03: Prevence předčasných odchodů ze vzdělávání</vt:lpstr>
      <vt:lpstr>KA04: Kariérové poradenství v odborném vzdělávání</vt:lpstr>
      <vt:lpstr>KA04: Kariérové poradenství v odborném vzdělávání</vt:lpstr>
      <vt:lpstr>KA04: Kariérové poradenství v odborném vzdělávání</vt:lpstr>
      <vt:lpstr>KA04: Kariérové poradenství v odborném vzdělávání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Kocych Tomáš</cp:lastModifiedBy>
  <cp:revision>36</cp:revision>
  <dcterms:created xsi:type="dcterms:W3CDTF">2022-03-10T07:10:19Z</dcterms:created>
  <dcterms:modified xsi:type="dcterms:W3CDTF">2022-11-29T12:01:18Z</dcterms:modified>
</cp:coreProperties>
</file>