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99.xml" ContentType="application/vnd.openxmlformats-officedocument.presentationml.slide+xml"/>
  <Override PartName="/ppt/slides/slide118.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79.xml" ContentType="application/vnd.openxmlformats-officedocument.presentationml.slide+xml"/>
  <Override PartName="/ppt/slides/slide109.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127"/>
  </p:notesMasterIdLst>
  <p:handoutMasterIdLst>
    <p:handoutMasterId r:id="rId128"/>
  </p:handoutMasterIdLst>
  <p:sldIdLst>
    <p:sldId id="1175" r:id="rId2"/>
    <p:sldId id="1132" r:id="rId3"/>
    <p:sldId id="1163" r:id="rId4"/>
    <p:sldId id="1133" r:id="rId5"/>
    <p:sldId id="1134" r:id="rId6"/>
    <p:sldId id="1164" r:id="rId7"/>
    <p:sldId id="1085" r:id="rId8"/>
    <p:sldId id="861" r:id="rId9"/>
    <p:sldId id="1101" r:id="rId10"/>
    <p:sldId id="1008" r:id="rId11"/>
    <p:sldId id="1009" r:id="rId12"/>
    <p:sldId id="1023" r:id="rId13"/>
    <p:sldId id="862" r:id="rId14"/>
    <p:sldId id="1038" r:id="rId15"/>
    <p:sldId id="1169" r:id="rId16"/>
    <p:sldId id="915" r:id="rId17"/>
    <p:sldId id="866" r:id="rId18"/>
    <p:sldId id="648" r:id="rId19"/>
    <p:sldId id="649" r:id="rId20"/>
    <p:sldId id="624" r:id="rId21"/>
    <p:sldId id="1168" r:id="rId22"/>
    <p:sldId id="1136" r:id="rId23"/>
    <p:sldId id="1167" r:id="rId24"/>
    <p:sldId id="1174" r:id="rId25"/>
    <p:sldId id="869" r:id="rId26"/>
    <p:sldId id="1162" r:id="rId27"/>
    <p:sldId id="1104" r:id="rId28"/>
    <p:sldId id="830" r:id="rId29"/>
    <p:sldId id="1105" r:id="rId30"/>
    <p:sldId id="1106" r:id="rId31"/>
    <p:sldId id="1108" r:id="rId32"/>
    <p:sldId id="1109" r:id="rId33"/>
    <p:sldId id="1110" r:id="rId34"/>
    <p:sldId id="1111" r:id="rId35"/>
    <p:sldId id="1112" r:id="rId36"/>
    <p:sldId id="1113" r:id="rId37"/>
    <p:sldId id="1114" r:id="rId38"/>
    <p:sldId id="1115" r:id="rId39"/>
    <p:sldId id="941" r:id="rId40"/>
    <p:sldId id="942" r:id="rId41"/>
    <p:sldId id="946" r:id="rId42"/>
    <p:sldId id="947" r:id="rId43"/>
    <p:sldId id="1137" r:id="rId44"/>
    <p:sldId id="948" r:id="rId45"/>
    <p:sldId id="949" r:id="rId46"/>
    <p:sldId id="1050" r:id="rId47"/>
    <p:sldId id="1140" r:id="rId48"/>
    <p:sldId id="1117" r:id="rId49"/>
    <p:sldId id="1052" r:id="rId50"/>
    <p:sldId id="952" r:id="rId51"/>
    <p:sldId id="1040" r:id="rId52"/>
    <p:sldId id="1041" r:id="rId53"/>
    <p:sldId id="1042" r:id="rId54"/>
    <p:sldId id="1043" r:id="rId55"/>
    <p:sldId id="670" r:id="rId56"/>
    <p:sldId id="1138" r:id="rId57"/>
    <p:sldId id="1118" r:id="rId58"/>
    <p:sldId id="905" r:id="rId59"/>
    <p:sldId id="1139" r:id="rId60"/>
    <p:sldId id="908" r:id="rId61"/>
    <p:sldId id="897" r:id="rId62"/>
    <p:sldId id="910" r:id="rId63"/>
    <p:sldId id="911" r:id="rId64"/>
    <p:sldId id="907" r:id="rId65"/>
    <p:sldId id="912" r:id="rId66"/>
    <p:sldId id="1165" r:id="rId67"/>
    <p:sldId id="1141" r:id="rId68"/>
    <p:sldId id="1142" r:id="rId69"/>
    <p:sldId id="1143" r:id="rId70"/>
    <p:sldId id="1119" r:id="rId71"/>
    <p:sldId id="1144" r:id="rId72"/>
    <p:sldId id="874" r:id="rId73"/>
    <p:sldId id="1146" r:id="rId74"/>
    <p:sldId id="1145" r:id="rId75"/>
    <p:sldId id="1120" r:id="rId76"/>
    <p:sldId id="1166" r:id="rId77"/>
    <p:sldId id="953" r:id="rId78"/>
    <p:sldId id="954" r:id="rId79"/>
    <p:sldId id="955" r:id="rId80"/>
    <p:sldId id="956" r:id="rId81"/>
    <p:sldId id="959" r:id="rId82"/>
    <p:sldId id="1121" r:id="rId83"/>
    <p:sldId id="1147" r:id="rId84"/>
    <p:sldId id="1122" r:id="rId85"/>
    <p:sldId id="1152" r:id="rId86"/>
    <p:sldId id="1153" r:id="rId87"/>
    <p:sldId id="1154" r:id="rId88"/>
    <p:sldId id="1155" r:id="rId89"/>
    <p:sldId id="1156" r:id="rId90"/>
    <p:sldId id="963" r:id="rId91"/>
    <p:sldId id="822" r:id="rId92"/>
    <p:sldId id="914" r:id="rId93"/>
    <p:sldId id="1016" r:id="rId94"/>
    <p:sldId id="1123" r:id="rId95"/>
    <p:sldId id="1150" r:id="rId96"/>
    <p:sldId id="1124" r:id="rId97"/>
    <p:sldId id="1125" r:id="rId98"/>
    <p:sldId id="1126" r:id="rId99"/>
    <p:sldId id="1002" r:id="rId100"/>
    <p:sldId id="1157" r:id="rId101"/>
    <p:sldId id="1158" r:id="rId102"/>
    <p:sldId id="1129" r:id="rId103"/>
    <p:sldId id="966" r:id="rId104"/>
    <p:sldId id="1087" r:id="rId105"/>
    <p:sldId id="968" r:id="rId106"/>
    <p:sldId id="1088" r:id="rId107"/>
    <p:sldId id="1159" r:id="rId108"/>
    <p:sldId id="1089" r:id="rId109"/>
    <p:sldId id="967" r:id="rId110"/>
    <p:sldId id="1173" r:id="rId111"/>
    <p:sldId id="1130" r:id="rId112"/>
    <p:sldId id="1160" r:id="rId113"/>
    <p:sldId id="1090" r:id="rId114"/>
    <p:sldId id="1091" r:id="rId115"/>
    <p:sldId id="1161" r:id="rId116"/>
    <p:sldId id="1053" r:id="rId117"/>
    <p:sldId id="1054" r:id="rId118"/>
    <p:sldId id="1176" r:id="rId119"/>
    <p:sldId id="1177" r:id="rId120"/>
    <p:sldId id="1178" r:id="rId121"/>
    <p:sldId id="1179" r:id="rId122"/>
    <p:sldId id="1180" r:id="rId123"/>
    <p:sldId id="1181" r:id="rId124"/>
    <p:sldId id="1182" r:id="rId125"/>
    <p:sldId id="920" r:id="rId126"/>
  </p:sldIdLst>
  <p:sldSz cx="9144000" cy="6858000" type="screen4x3"/>
  <p:notesSz cx="6669088" cy="9774238"/>
  <p:defaultTextStyle>
    <a:defPPr>
      <a:defRPr lang="en-US"/>
    </a:defPPr>
    <a:lvl1pPr algn="l" rtl="0" fontAlgn="base">
      <a:spcBef>
        <a:spcPct val="0"/>
      </a:spcBef>
      <a:spcAft>
        <a:spcPct val="0"/>
      </a:spcAft>
      <a:defRPr sz="4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4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4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4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4400" kern="1200">
        <a:solidFill>
          <a:schemeClr val="tx1"/>
        </a:solidFill>
        <a:latin typeface="Times New Roman" pitchFamily="18" charset="0"/>
        <a:ea typeface="+mn-ea"/>
        <a:cs typeface="Arial" charset="0"/>
      </a:defRPr>
    </a:lvl5pPr>
    <a:lvl6pPr marL="2286000" algn="l" defTabSz="914400" rtl="0" eaLnBrk="1" latinLnBrk="0" hangingPunct="1">
      <a:defRPr sz="4400" kern="1200">
        <a:solidFill>
          <a:schemeClr val="tx1"/>
        </a:solidFill>
        <a:latin typeface="Times New Roman" pitchFamily="18" charset="0"/>
        <a:ea typeface="+mn-ea"/>
        <a:cs typeface="Arial" charset="0"/>
      </a:defRPr>
    </a:lvl6pPr>
    <a:lvl7pPr marL="2743200" algn="l" defTabSz="914400" rtl="0" eaLnBrk="1" latinLnBrk="0" hangingPunct="1">
      <a:defRPr sz="4400" kern="1200">
        <a:solidFill>
          <a:schemeClr val="tx1"/>
        </a:solidFill>
        <a:latin typeface="Times New Roman" pitchFamily="18" charset="0"/>
        <a:ea typeface="+mn-ea"/>
        <a:cs typeface="Arial" charset="0"/>
      </a:defRPr>
    </a:lvl7pPr>
    <a:lvl8pPr marL="3200400" algn="l" defTabSz="914400" rtl="0" eaLnBrk="1" latinLnBrk="0" hangingPunct="1">
      <a:defRPr sz="4400" kern="1200">
        <a:solidFill>
          <a:schemeClr val="tx1"/>
        </a:solidFill>
        <a:latin typeface="Times New Roman" pitchFamily="18" charset="0"/>
        <a:ea typeface="+mn-ea"/>
        <a:cs typeface="Arial" charset="0"/>
      </a:defRPr>
    </a:lvl8pPr>
    <a:lvl9pPr marL="3657600" algn="l" defTabSz="914400" rtl="0" eaLnBrk="1" latinLnBrk="0" hangingPunct="1">
      <a:defRPr sz="4400" kern="1200">
        <a:solidFill>
          <a:schemeClr val="tx1"/>
        </a:solidFill>
        <a:latin typeface="Times New Roman" pitchFamily="18"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schemeClr val="tx1"/>
    </p:penClr>
  </p:showPr>
  <p:clrMru>
    <a:srgbClr val="00FF00"/>
    <a:srgbClr val="FFCC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1900" autoAdjust="0"/>
    <p:restoredTop sz="99656" autoAdjust="0"/>
  </p:normalViewPr>
  <p:slideViewPr>
    <p:cSldViewPr>
      <p:cViewPr>
        <p:scale>
          <a:sx n="60" d="100"/>
          <a:sy n="60" d="100"/>
        </p:scale>
        <p:origin x="-1140" y="-11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28" d="100"/>
          <a:sy n="28" d="100"/>
        </p:scale>
        <p:origin x="-1266" y="-66"/>
      </p:cViewPr>
      <p:guideLst>
        <p:guide orient="horz" pos="3079"/>
        <p:guide pos="2101"/>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handoutMaster" Target="handoutMasters/handout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42" name="Rectangle 2"/>
          <p:cNvSpPr>
            <a:spLocks noGrp="1" noChangeArrowheads="1"/>
          </p:cNvSpPr>
          <p:nvPr>
            <p:ph type="hdr" sz="quarter"/>
          </p:nvPr>
        </p:nvSpPr>
        <p:spPr bwMode="auto">
          <a:xfrm>
            <a:off x="0" y="0"/>
            <a:ext cx="2889250" cy="488950"/>
          </a:xfrm>
          <a:prstGeom prst="rect">
            <a:avLst/>
          </a:prstGeom>
          <a:noFill/>
          <a:ln w="9525">
            <a:noFill/>
            <a:miter lim="800000"/>
            <a:headEnd/>
            <a:tailEnd/>
          </a:ln>
          <a:effectLst/>
        </p:spPr>
        <p:txBody>
          <a:bodyPr vert="horz" wrap="square" lIns="89684" tIns="44842" rIns="89684" bIns="44842" numCol="1" anchor="t" anchorCtr="0" compatLnSpc="1">
            <a:prstTxWarp prst="textNoShape">
              <a:avLst/>
            </a:prstTxWarp>
          </a:bodyPr>
          <a:lstStyle>
            <a:lvl1pPr algn="l" defTabSz="896946">
              <a:defRPr sz="1200">
                <a:cs typeface="+mn-cs"/>
              </a:defRPr>
            </a:lvl1pPr>
          </a:lstStyle>
          <a:p>
            <a:pPr>
              <a:defRPr/>
            </a:pPr>
            <a:endParaRPr lang="cs-CZ"/>
          </a:p>
        </p:txBody>
      </p:sp>
      <p:sp>
        <p:nvSpPr>
          <p:cNvPr id="471043" name="Rectangle 3"/>
          <p:cNvSpPr>
            <a:spLocks noGrp="1" noChangeArrowheads="1"/>
          </p:cNvSpPr>
          <p:nvPr>
            <p:ph type="dt" sz="quarter" idx="1"/>
          </p:nvPr>
        </p:nvSpPr>
        <p:spPr bwMode="auto">
          <a:xfrm>
            <a:off x="3778250" y="0"/>
            <a:ext cx="2889250" cy="488950"/>
          </a:xfrm>
          <a:prstGeom prst="rect">
            <a:avLst/>
          </a:prstGeom>
          <a:noFill/>
          <a:ln w="9525">
            <a:noFill/>
            <a:miter lim="800000"/>
            <a:headEnd/>
            <a:tailEnd/>
          </a:ln>
          <a:effectLst/>
        </p:spPr>
        <p:txBody>
          <a:bodyPr vert="horz" wrap="square" lIns="89684" tIns="44842" rIns="89684" bIns="44842" numCol="1" anchor="t" anchorCtr="0" compatLnSpc="1">
            <a:prstTxWarp prst="textNoShape">
              <a:avLst/>
            </a:prstTxWarp>
          </a:bodyPr>
          <a:lstStyle>
            <a:lvl1pPr algn="r" defTabSz="896946">
              <a:defRPr sz="1200">
                <a:cs typeface="+mn-cs"/>
              </a:defRPr>
            </a:lvl1pPr>
          </a:lstStyle>
          <a:p>
            <a:pPr>
              <a:defRPr/>
            </a:pPr>
            <a:endParaRPr lang="cs-CZ"/>
          </a:p>
        </p:txBody>
      </p:sp>
      <p:sp>
        <p:nvSpPr>
          <p:cNvPr id="471044" name="Rectangle 4"/>
          <p:cNvSpPr>
            <a:spLocks noGrp="1" noChangeArrowheads="1"/>
          </p:cNvSpPr>
          <p:nvPr>
            <p:ph type="ftr" sz="quarter" idx="2"/>
          </p:nvPr>
        </p:nvSpPr>
        <p:spPr bwMode="auto">
          <a:xfrm>
            <a:off x="0" y="9283700"/>
            <a:ext cx="2889250" cy="488950"/>
          </a:xfrm>
          <a:prstGeom prst="rect">
            <a:avLst/>
          </a:prstGeom>
          <a:noFill/>
          <a:ln w="9525">
            <a:noFill/>
            <a:miter lim="800000"/>
            <a:headEnd/>
            <a:tailEnd/>
          </a:ln>
          <a:effectLst/>
        </p:spPr>
        <p:txBody>
          <a:bodyPr vert="horz" wrap="square" lIns="89684" tIns="44842" rIns="89684" bIns="44842" numCol="1" anchor="b" anchorCtr="0" compatLnSpc="1">
            <a:prstTxWarp prst="textNoShape">
              <a:avLst/>
            </a:prstTxWarp>
          </a:bodyPr>
          <a:lstStyle>
            <a:lvl1pPr algn="l" defTabSz="896946">
              <a:defRPr sz="1200">
                <a:cs typeface="+mn-cs"/>
              </a:defRPr>
            </a:lvl1pPr>
          </a:lstStyle>
          <a:p>
            <a:pPr>
              <a:defRPr/>
            </a:pPr>
            <a:endParaRPr lang="cs-CZ"/>
          </a:p>
        </p:txBody>
      </p:sp>
      <p:sp>
        <p:nvSpPr>
          <p:cNvPr id="471045" name="Rectangle 5"/>
          <p:cNvSpPr>
            <a:spLocks noGrp="1" noChangeArrowheads="1"/>
          </p:cNvSpPr>
          <p:nvPr>
            <p:ph type="sldNum" sz="quarter" idx="3"/>
          </p:nvPr>
        </p:nvSpPr>
        <p:spPr bwMode="auto">
          <a:xfrm>
            <a:off x="3778250" y="9283700"/>
            <a:ext cx="2889250" cy="488950"/>
          </a:xfrm>
          <a:prstGeom prst="rect">
            <a:avLst/>
          </a:prstGeom>
          <a:noFill/>
          <a:ln w="9525">
            <a:noFill/>
            <a:miter lim="800000"/>
            <a:headEnd/>
            <a:tailEnd/>
          </a:ln>
          <a:effectLst/>
        </p:spPr>
        <p:txBody>
          <a:bodyPr vert="horz" wrap="square" lIns="89684" tIns="44842" rIns="89684" bIns="44842" numCol="1" anchor="b" anchorCtr="0" compatLnSpc="1">
            <a:prstTxWarp prst="textNoShape">
              <a:avLst/>
            </a:prstTxWarp>
          </a:bodyPr>
          <a:lstStyle>
            <a:lvl1pPr algn="r" defTabSz="896946">
              <a:defRPr sz="1200">
                <a:cs typeface="+mn-cs"/>
              </a:defRPr>
            </a:lvl1pPr>
          </a:lstStyle>
          <a:p>
            <a:pPr>
              <a:defRPr/>
            </a:pPr>
            <a:fld id="{52527026-8F00-463E-ACB9-A1639CD23A49}" type="slidenum">
              <a:rPr lang="cs-CZ"/>
              <a:pPr>
                <a:defRPr/>
              </a:pPr>
              <a:t>‹#›</a:t>
            </a:fld>
            <a:endParaRPr lang="cs-C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0930" name="Rectangle 2"/>
          <p:cNvSpPr>
            <a:spLocks noGrp="1" noChangeArrowheads="1"/>
          </p:cNvSpPr>
          <p:nvPr>
            <p:ph type="hdr" sz="quarter"/>
          </p:nvPr>
        </p:nvSpPr>
        <p:spPr bwMode="auto">
          <a:xfrm>
            <a:off x="0" y="0"/>
            <a:ext cx="2889250" cy="488950"/>
          </a:xfrm>
          <a:prstGeom prst="rect">
            <a:avLst/>
          </a:prstGeom>
          <a:noFill/>
          <a:ln w="9525">
            <a:noFill/>
            <a:miter lim="800000"/>
            <a:headEnd/>
            <a:tailEnd/>
          </a:ln>
          <a:effectLst/>
        </p:spPr>
        <p:txBody>
          <a:bodyPr vert="horz" wrap="square" lIns="89684" tIns="44842" rIns="89684" bIns="44842" numCol="1" anchor="t" anchorCtr="0" compatLnSpc="1">
            <a:prstTxWarp prst="textNoShape">
              <a:avLst/>
            </a:prstTxWarp>
          </a:bodyPr>
          <a:lstStyle>
            <a:lvl1pPr algn="l" defTabSz="896946">
              <a:defRPr sz="1200">
                <a:cs typeface="+mn-cs"/>
              </a:defRPr>
            </a:lvl1pPr>
          </a:lstStyle>
          <a:p>
            <a:pPr>
              <a:defRPr/>
            </a:pPr>
            <a:endParaRPr lang="cs-CZ"/>
          </a:p>
        </p:txBody>
      </p:sp>
      <p:sp>
        <p:nvSpPr>
          <p:cNvPr id="380931" name="Rectangle 3"/>
          <p:cNvSpPr>
            <a:spLocks noGrp="1" noChangeArrowheads="1"/>
          </p:cNvSpPr>
          <p:nvPr>
            <p:ph type="dt" idx="1"/>
          </p:nvPr>
        </p:nvSpPr>
        <p:spPr bwMode="auto">
          <a:xfrm>
            <a:off x="3779838" y="0"/>
            <a:ext cx="2889250" cy="488950"/>
          </a:xfrm>
          <a:prstGeom prst="rect">
            <a:avLst/>
          </a:prstGeom>
          <a:noFill/>
          <a:ln w="9525">
            <a:noFill/>
            <a:miter lim="800000"/>
            <a:headEnd/>
            <a:tailEnd/>
          </a:ln>
          <a:effectLst/>
        </p:spPr>
        <p:txBody>
          <a:bodyPr vert="horz" wrap="square" lIns="89684" tIns="44842" rIns="89684" bIns="44842" numCol="1" anchor="t" anchorCtr="0" compatLnSpc="1">
            <a:prstTxWarp prst="textNoShape">
              <a:avLst/>
            </a:prstTxWarp>
          </a:bodyPr>
          <a:lstStyle>
            <a:lvl1pPr algn="r" defTabSz="896946">
              <a:defRPr sz="1200">
                <a:cs typeface="+mn-cs"/>
              </a:defRPr>
            </a:lvl1pPr>
          </a:lstStyle>
          <a:p>
            <a:pPr>
              <a:defRPr/>
            </a:pPr>
            <a:endParaRPr lang="cs-CZ"/>
          </a:p>
        </p:txBody>
      </p:sp>
      <p:sp>
        <p:nvSpPr>
          <p:cNvPr id="121860" name="Rectangle 4"/>
          <p:cNvSpPr>
            <a:spLocks noGrp="1" noRot="1" noChangeAspect="1" noChangeArrowheads="1" noTextEdit="1"/>
          </p:cNvSpPr>
          <p:nvPr>
            <p:ph type="sldImg" idx="2"/>
          </p:nvPr>
        </p:nvSpPr>
        <p:spPr bwMode="auto">
          <a:xfrm>
            <a:off x="892175" y="731838"/>
            <a:ext cx="4886325" cy="3665537"/>
          </a:xfrm>
          <a:prstGeom prst="rect">
            <a:avLst/>
          </a:prstGeom>
          <a:noFill/>
          <a:ln w="9525">
            <a:solidFill>
              <a:srgbClr val="000000"/>
            </a:solidFill>
            <a:miter lim="800000"/>
            <a:headEnd/>
            <a:tailEnd/>
          </a:ln>
        </p:spPr>
      </p:sp>
      <p:sp>
        <p:nvSpPr>
          <p:cNvPr id="380933" name="Rectangle 5"/>
          <p:cNvSpPr>
            <a:spLocks noGrp="1" noChangeArrowheads="1"/>
          </p:cNvSpPr>
          <p:nvPr>
            <p:ph type="body" sz="quarter" idx="3"/>
          </p:nvPr>
        </p:nvSpPr>
        <p:spPr bwMode="auto">
          <a:xfrm>
            <a:off x="889000" y="4643438"/>
            <a:ext cx="4891088" cy="4398962"/>
          </a:xfrm>
          <a:prstGeom prst="rect">
            <a:avLst/>
          </a:prstGeom>
          <a:noFill/>
          <a:ln w="9525">
            <a:noFill/>
            <a:miter lim="800000"/>
            <a:headEnd/>
            <a:tailEnd/>
          </a:ln>
          <a:effectLst/>
        </p:spPr>
        <p:txBody>
          <a:bodyPr vert="horz" wrap="square" lIns="89684" tIns="44842" rIns="89684" bIns="44842" numCol="1" anchor="t" anchorCtr="0" compatLnSpc="1">
            <a:prstTxWarp prst="textNoShape">
              <a:avLst/>
            </a:prstTxWarp>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380934" name="Rectangle 6"/>
          <p:cNvSpPr>
            <a:spLocks noGrp="1" noChangeArrowheads="1"/>
          </p:cNvSpPr>
          <p:nvPr>
            <p:ph type="ftr" sz="quarter" idx="4"/>
          </p:nvPr>
        </p:nvSpPr>
        <p:spPr bwMode="auto">
          <a:xfrm>
            <a:off x="0" y="9285288"/>
            <a:ext cx="2889250" cy="488950"/>
          </a:xfrm>
          <a:prstGeom prst="rect">
            <a:avLst/>
          </a:prstGeom>
          <a:noFill/>
          <a:ln w="9525">
            <a:noFill/>
            <a:miter lim="800000"/>
            <a:headEnd/>
            <a:tailEnd/>
          </a:ln>
          <a:effectLst/>
        </p:spPr>
        <p:txBody>
          <a:bodyPr vert="horz" wrap="square" lIns="89684" tIns="44842" rIns="89684" bIns="44842" numCol="1" anchor="b" anchorCtr="0" compatLnSpc="1">
            <a:prstTxWarp prst="textNoShape">
              <a:avLst/>
            </a:prstTxWarp>
          </a:bodyPr>
          <a:lstStyle>
            <a:lvl1pPr algn="l" defTabSz="896946">
              <a:defRPr sz="1200">
                <a:cs typeface="+mn-cs"/>
              </a:defRPr>
            </a:lvl1pPr>
          </a:lstStyle>
          <a:p>
            <a:pPr>
              <a:defRPr/>
            </a:pPr>
            <a:endParaRPr lang="cs-CZ"/>
          </a:p>
        </p:txBody>
      </p:sp>
      <p:sp>
        <p:nvSpPr>
          <p:cNvPr id="380935" name="Rectangle 7"/>
          <p:cNvSpPr>
            <a:spLocks noGrp="1" noChangeArrowheads="1"/>
          </p:cNvSpPr>
          <p:nvPr>
            <p:ph type="sldNum" sz="quarter" idx="5"/>
          </p:nvPr>
        </p:nvSpPr>
        <p:spPr bwMode="auto">
          <a:xfrm>
            <a:off x="3779838" y="9285288"/>
            <a:ext cx="2889250" cy="488950"/>
          </a:xfrm>
          <a:prstGeom prst="rect">
            <a:avLst/>
          </a:prstGeom>
          <a:noFill/>
          <a:ln w="9525">
            <a:noFill/>
            <a:miter lim="800000"/>
            <a:headEnd/>
            <a:tailEnd/>
          </a:ln>
          <a:effectLst/>
        </p:spPr>
        <p:txBody>
          <a:bodyPr vert="horz" wrap="square" lIns="89684" tIns="44842" rIns="89684" bIns="44842" numCol="1" anchor="b" anchorCtr="0" compatLnSpc="1">
            <a:prstTxWarp prst="textNoShape">
              <a:avLst/>
            </a:prstTxWarp>
          </a:bodyPr>
          <a:lstStyle>
            <a:lvl1pPr algn="r" defTabSz="896946">
              <a:defRPr sz="1200">
                <a:cs typeface="+mn-cs"/>
              </a:defRPr>
            </a:lvl1pPr>
          </a:lstStyle>
          <a:p>
            <a:pPr>
              <a:defRPr/>
            </a:pPr>
            <a:fld id="{531D4492-21FE-4379-B007-762EF4893021}" type="slidenum">
              <a:rPr lang="cs-CZ"/>
              <a:pPr>
                <a:defRPr/>
              </a:pPr>
              <a:t>‹#›</a:t>
            </a:fld>
            <a:endParaRPr lang="cs-CZ"/>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a:noFill/>
          <a:ln/>
        </p:spPr>
        <p:txBody>
          <a:bodyPr/>
          <a:lstStyle/>
          <a:p>
            <a:endParaRPr lang="cs-CZ"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p:spPr>
        <p:txBody>
          <a:bodyPr/>
          <a:lstStyle/>
          <a:p>
            <a:endParaRPr lang="cs-CZ"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a:noFill/>
          <a:ln/>
        </p:spPr>
        <p:txBody>
          <a:bodyPr/>
          <a:lstStyle/>
          <a:p>
            <a:endParaRPr lang="cs-CZ"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4"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pPr algn="ctr">
              <a:defRPr/>
            </a:pPr>
            <a:endParaRPr lang="cs-CZ">
              <a:cs typeface="+mn-cs"/>
            </a:endParaRPr>
          </a:p>
        </p:txBody>
      </p:sp>
      <p:sp>
        <p:nvSpPr>
          <p:cNvPr id="5"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pPr algn="ctr">
              <a:defRPr/>
            </a:pPr>
            <a:endParaRPr lang="cs-CZ">
              <a:cs typeface="+mn-cs"/>
            </a:endParaRPr>
          </a:p>
        </p:txBody>
      </p:sp>
      <p:sp>
        <p:nvSpPr>
          <p:cNvPr id="6"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7"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8"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9"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10"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11"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12"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pPr algn="ctr">
              <a:defRPr/>
            </a:pPr>
            <a:endParaRPr lang="cs-CZ">
              <a:cs typeface="+mn-cs"/>
            </a:endParaRPr>
          </a:p>
        </p:txBody>
      </p:sp>
      <p:sp>
        <p:nvSpPr>
          <p:cNvPr id="3083" name="Rectangle 11"/>
          <p:cNvSpPr>
            <a:spLocks noGrp="1" noChangeArrowheads="1"/>
          </p:cNvSpPr>
          <p:nvPr>
            <p:ph type="ctrTitle"/>
          </p:nvPr>
        </p:nvSpPr>
        <p:spPr>
          <a:xfrm>
            <a:off x="685800" y="2057400"/>
            <a:ext cx="7772400" cy="1371600"/>
          </a:xfrm>
        </p:spPr>
        <p:txBody>
          <a:bodyPr/>
          <a:lstStyle>
            <a:lvl1pPr>
              <a:defRPr/>
            </a:lvl1pPr>
          </a:lstStyle>
          <a:p>
            <a:r>
              <a:rPr lang="cs-CZ"/>
              <a:t>Klepnutím upravíte styl předlohy nadpisu.</a:t>
            </a:r>
          </a:p>
        </p:txBody>
      </p:sp>
      <p:sp>
        <p:nvSpPr>
          <p:cNvPr id="3084" name="Rectangle 1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cs-CZ"/>
              <a:t>Klepnutím upravíte styl předlohy podnadpisu.</a:t>
            </a:r>
          </a:p>
        </p:txBody>
      </p:sp>
      <p:sp>
        <p:nvSpPr>
          <p:cNvPr id="13" name="Rectangle 13"/>
          <p:cNvSpPr>
            <a:spLocks noGrp="1" noChangeArrowheads="1"/>
          </p:cNvSpPr>
          <p:nvPr>
            <p:ph type="dt" sz="half" idx="10"/>
          </p:nvPr>
        </p:nvSpPr>
        <p:spPr/>
        <p:txBody>
          <a:bodyPr/>
          <a:lstStyle>
            <a:lvl1pPr>
              <a:defRPr/>
            </a:lvl1pPr>
          </a:lstStyle>
          <a:p>
            <a:pPr>
              <a:defRPr/>
            </a:pPr>
            <a:fld id="{5F3257B3-2B57-4E7B-9463-A7DEF2F89156}" type="datetime1">
              <a:rPr lang="cs-CZ"/>
              <a:pPr>
                <a:defRPr/>
              </a:pPr>
              <a:t>21.9.2010</a:t>
            </a:fld>
            <a:endParaRPr lang="cs-CZ"/>
          </a:p>
        </p:txBody>
      </p:sp>
      <p:sp>
        <p:nvSpPr>
          <p:cNvPr id="14" name="Rectangle 14"/>
          <p:cNvSpPr>
            <a:spLocks noGrp="1" noChangeArrowheads="1"/>
          </p:cNvSpPr>
          <p:nvPr>
            <p:ph type="ftr" sz="quarter" idx="11"/>
          </p:nvPr>
        </p:nvSpPr>
        <p:spPr/>
        <p:txBody>
          <a:bodyPr/>
          <a:lstStyle>
            <a:lvl1pPr>
              <a:defRPr/>
            </a:lvl1pPr>
          </a:lstStyle>
          <a:p>
            <a:pPr>
              <a:defRPr/>
            </a:pPr>
            <a:r>
              <a:rPr lang="cs-CZ"/>
              <a:t>Český a moravský účetní dvůr</a:t>
            </a:r>
          </a:p>
        </p:txBody>
      </p:sp>
      <p:sp>
        <p:nvSpPr>
          <p:cNvPr id="15" name="Rectangle 15"/>
          <p:cNvSpPr>
            <a:spLocks noGrp="1" noChangeArrowheads="1"/>
          </p:cNvSpPr>
          <p:nvPr>
            <p:ph type="sldNum" sz="quarter" idx="12"/>
          </p:nvPr>
        </p:nvSpPr>
        <p:spPr/>
        <p:txBody>
          <a:bodyPr/>
          <a:lstStyle>
            <a:lvl1pPr>
              <a:defRPr/>
            </a:lvl1pPr>
          </a:lstStyle>
          <a:p>
            <a:pPr>
              <a:defRPr/>
            </a:pPr>
            <a:fld id="{5938E15B-B2C4-44E8-BEC3-6245EEBE7887}" type="slidenum">
              <a:rPr lang="cs-CZ"/>
              <a:pPr>
                <a:defRPr/>
              </a:pPr>
              <a:t>‹#›</a:t>
            </a:fld>
            <a:endParaRPr lang="cs-CZ"/>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13"/>
          <p:cNvSpPr>
            <a:spLocks noGrp="1" noChangeArrowheads="1"/>
          </p:cNvSpPr>
          <p:nvPr>
            <p:ph type="dt" sz="half" idx="10"/>
          </p:nvPr>
        </p:nvSpPr>
        <p:spPr>
          <a:ln/>
        </p:spPr>
        <p:txBody>
          <a:bodyPr/>
          <a:lstStyle>
            <a:lvl1pPr>
              <a:defRPr/>
            </a:lvl1pPr>
          </a:lstStyle>
          <a:p>
            <a:pPr>
              <a:defRPr/>
            </a:pPr>
            <a:fld id="{C0A99481-228E-46CF-8065-D05E9273D345}" type="datetime1">
              <a:rPr lang="cs-CZ"/>
              <a:pPr>
                <a:defRPr/>
              </a:pPr>
              <a:t>21.9.2010</a:t>
            </a:fld>
            <a:endParaRPr lang="cs-CZ"/>
          </a:p>
        </p:txBody>
      </p:sp>
      <p:sp>
        <p:nvSpPr>
          <p:cNvPr id="5"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6" name="Rectangle 15"/>
          <p:cNvSpPr>
            <a:spLocks noGrp="1" noChangeArrowheads="1"/>
          </p:cNvSpPr>
          <p:nvPr>
            <p:ph type="sldNum" sz="quarter" idx="12"/>
          </p:nvPr>
        </p:nvSpPr>
        <p:spPr>
          <a:ln/>
        </p:spPr>
        <p:txBody>
          <a:bodyPr/>
          <a:lstStyle>
            <a:lvl1pPr>
              <a:defRPr/>
            </a:lvl1pPr>
          </a:lstStyle>
          <a:p>
            <a:pPr>
              <a:defRPr/>
            </a:pPr>
            <a:fld id="{AC03A1F1-3C64-4713-BE0F-0BBA8E31905F}" type="slidenum">
              <a:rPr lang="cs-CZ"/>
              <a:pPr>
                <a:defRPr/>
              </a:pPr>
              <a:t>‹#›</a:t>
            </a:fld>
            <a:endParaRPr lang="cs-CZ"/>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15100" y="381000"/>
            <a:ext cx="1943100" cy="5715000"/>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685800" y="381000"/>
            <a:ext cx="5676900" cy="5715000"/>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13"/>
          <p:cNvSpPr>
            <a:spLocks noGrp="1" noChangeArrowheads="1"/>
          </p:cNvSpPr>
          <p:nvPr>
            <p:ph type="dt" sz="half" idx="10"/>
          </p:nvPr>
        </p:nvSpPr>
        <p:spPr>
          <a:ln/>
        </p:spPr>
        <p:txBody>
          <a:bodyPr/>
          <a:lstStyle>
            <a:lvl1pPr>
              <a:defRPr/>
            </a:lvl1pPr>
          </a:lstStyle>
          <a:p>
            <a:pPr>
              <a:defRPr/>
            </a:pPr>
            <a:fld id="{01D2C317-77DD-481D-B73F-33FBE8A65C38}" type="datetime1">
              <a:rPr lang="cs-CZ"/>
              <a:pPr>
                <a:defRPr/>
              </a:pPr>
              <a:t>21.9.2010</a:t>
            </a:fld>
            <a:endParaRPr lang="cs-CZ"/>
          </a:p>
        </p:txBody>
      </p:sp>
      <p:sp>
        <p:nvSpPr>
          <p:cNvPr id="5"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6" name="Rectangle 15"/>
          <p:cNvSpPr>
            <a:spLocks noGrp="1" noChangeArrowheads="1"/>
          </p:cNvSpPr>
          <p:nvPr>
            <p:ph type="sldNum" sz="quarter" idx="12"/>
          </p:nvPr>
        </p:nvSpPr>
        <p:spPr>
          <a:ln/>
        </p:spPr>
        <p:txBody>
          <a:bodyPr/>
          <a:lstStyle>
            <a:lvl1pPr>
              <a:defRPr/>
            </a:lvl1pPr>
          </a:lstStyle>
          <a:p>
            <a:pPr>
              <a:defRPr/>
            </a:pPr>
            <a:fld id="{430B1F2D-B7F8-4B6E-A9BE-ABF2FDEF74F5}" type="slidenum">
              <a:rPr lang="cs-CZ"/>
              <a:pPr>
                <a:defRPr/>
              </a:pPr>
              <a:t>‹#›</a:t>
            </a:fld>
            <a:endParaRPr lang="cs-CZ"/>
          </a:p>
        </p:txBody>
      </p:sp>
    </p:spTree>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Nadpis a graf">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371600"/>
          </a:xfrm>
        </p:spPr>
        <p:txBody>
          <a:bodyPr/>
          <a:lstStyle/>
          <a:p>
            <a:r>
              <a:rPr lang="cs-CZ" smtClean="0"/>
              <a:t>Klepnutím lze upravit styl předlohy nadpisů.</a:t>
            </a:r>
            <a:endParaRPr lang="cs-CZ"/>
          </a:p>
        </p:txBody>
      </p:sp>
      <p:sp>
        <p:nvSpPr>
          <p:cNvPr id="3" name="Zástupný symbol pro graf 2"/>
          <p:cNvSpPr>
            <a:spLocks noGrp="1"/>
          </p:cNvSpPr>
          <p:nvPr>
            <p:ph type="chart" idx="1"/>
          </p:nvPr>
        </p:nvSpPr>
        <p:spPr>
          <a:xfrm>
            <a:off x="685800" y="1981200"/>
            <a:ext cx="7772400" cy="4114800"/>
          </a:xfrm>
        </p:spPr>
        <p:txBody>
          <a:bodyPr/>
          <a:lstStyle/>
          <a:p>
            <a:pPr lvl="0"/>
            <a:endParaRPr lang="cs-CZ" noProof="0" smtClean="0"/>
          </a:p>
        </p:txBody>
      </p:sp>
      <p:sp>
        <p:nvSpPr>
          <p:cNvPr id="4" name="Rectangle 13"/>
          <p:cNvSpPr>
            <a:spLocks noGrp="1" noChangeArrowheads="1"/>
          </p:cNvSpPr>
          <p:nvPr>
            <p:ph type="dt" sz="half" idx="10"/>
          </p:nvPr>
        </p:nvSpPr>
        <p:spPr>
          <a:ln/>
        </p:spPr>
        <p:txBody>
          <a:bodyPr/>
          <a:lstStyle>
            <a:lvl1pPr>
              <a:defRPr/>
            </a:lvl1pPr>
          </a:lstStyle>
          <a:p>
            <a:pPr>
              <a:defRPr/>
            </a:pPr>
            <a:fld id="{A3C7A52D-14A8-49B7-BDC4-27802CA17961}" type="datetime1">
              <a:rPr lang="cs-CZ"/>
              <a:pPr>
                <a:defRPr/>
              </a:pPr>
              <a:t>21.9.2010</a:t>
            </a:fld>
            <a:endParaRPr lang="cs-CZ"/>
          </a:p>
        </p:txBody>
      </p:sp>
      <p:sp>
        <p:nvSpPr>
          <p:cNvPr id="5"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6" name="Rectangle 15"/>
          <p:cNvSpPr>
            <a:spLocks noGrp="1" noChangeArrowheads="1"/>
          </p:cNvSpPr>
          <p:nvPr>
            <p:ph type="sldNum" sz="quarter" idx="12"/>
          </p:nvPr>
        </p:nvSpPr>
        <p:spPr>
          <a:ln/>
        </p:spPr>
        <p:txBody>
          <a:bodyPr/>
          <a:lstStyle>
            <a:lvl1pPr>
              <a:defRPr/>
            </a:lvl1pPr>
          </a:lstStyle>
          <a:p>
            <a:pPr>
              <a:defRPr/>
            </a:pPr>
            <a:fld id="{4DB1934A-B985-4677-BEEC-34F0B07C0EDF}" type="slidenum">
              <a:rPr lang="cs-CZ"/>
              <a:pPr>
                <a:defRPr/>
              </a:pPr>
              <a:t>‹#›</a:t>
            </a:fld>
            <a:endParaRPr lang="cs-CZ"/>
          </a:p>
        </p:txBody>
      </p:sp>
    </p:spTree>
  </p:cSld>
  <p:clrMapOvr>
    <a:masterClrMapping/>
  </p:clrMapOvr>
  <p:transition spd="slow">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371600"/>
          </a:xfr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685800" y="1981200"/>
            <a:ext cx="3810000" cy="41148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981200"/>
            <a:ext cx="3810000" cy="41148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13"/>
          <p:cNvSpPr>
            <a:spLocks noGrp="1" noChangeArrowheads="1"/>
          </p:cNvSpPr>
          <p:nvPr>
            <p:ph type="dt" sz="half" idx="10"/>
          </p:nvPr>
        </p:nvSpPr>
        <p:spPr>
          <a:ln/>
        </p:spPr>
        <p:txBody>
          <a:bodyPr/>
          <a:lstStyle>
            <a:lvl1pPr>
              <a:defRPr/>
            </a:lvl1pPr>
          </a:lstStyle>
          <a:p>
            <a:pPr>
              <a:defRPr/>
            </a:pPr>
            <a:fld id="{C7197439-E4E2-4B64-B62B-75FA0CEB70E7}" type="datetime1">
              <a:rPr lang="cs-CZ"/>
              <a:pPr>
                <a:defRPr/>
              </a:pPr>
              <a:t>21.9.2010</a:t>
            </a:fld>
            <a:endParaRPr lang="cs-CZ"/>
          </a:p>
        </p:txBody>
      </p:sp>
      <p:sp>
        <p:nvSpPr>
          <p:cNvPr id="6"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7" name="Rectangle 15"/>
          <p:cNvSpPr>
            <a:spLocks noGrp="1" noChangeArrowheads="1"/>
          </p:cNvSpPr>
          <p:nvPr>
            <p:ph type="sldNum" sz="quarter" idx="12"/>
          </p:nvPr>
        </p:nvSpPr>
        <p:spPr>
          <a:ln/>
        </p:spPr>
        <p:txBody>
          <a:bodyPr/>
          <a:lstStyle>
            <a:lvl1pPr>
              <a:defRPr/>
            </a:lvl1pPr>
          </a:lstStyle>
          <a:p>
            <a:pPr>
              <a:defRPr/>
            </a:pPr>
            <a:fld id="{F7CD772D-742D-4D98-BF1B-CE8A4F159466}" type="slidenum">
              <a:rPr lang="cs-CZ"/>
              <a:pPr>
                <a:defRPr/>
              </a:pPr>
              <a:t>‹#›</a:t>
            </a:fld>
            <a:endParaRPr lang="cs-CZ"/>
          </a:p>
        </p:txBody>
      </p:sp>
    </p:spTree>
  </p:cSld>
  <p:clrMapOvr>
    <a:masterClrMapping/>
  </p:clrMapOvr>
  <p:transition spd="slow">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Nadpis a tabulka">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371600"/>
          </a:xfrm>
        </p:spPr>
        <p:txBody>
          <a:bodyPr/>
          <a:lstStyle/>
          <a:p>
            <a:r>
              <a:rPr lang="cs-CZ" smtClean="0"/>
              <a:t>Klepnutím lze upravit styl předlohy nadpisů.</a:t>
            </a:r>
            <a:endParaRPr lang="cs-CZ"/>
          </a:p>
        </p:txBody>
      </p:sp>
      <p:sp>
        <p:nvSpPr>
          <p:cNvPr id="3" name="Zástupný symbol pro tabulku 2"/>
          <p:cNvSpPr>
            <a:spLocks noGrp="1"/>
          </p:cNvSpPr>
          <p:nvPr>
            <p:ph type="tbl" idx="1"/>
          </p:nvPr>
        </p:nvSpPr>
        <p:spPr>
          <a:xfrm>
            <a:off x="685800" y="1981200"/>
            <a:ext cx="7772400" cy="4114800"/>
          </a:xfrm>
        </p:spPr>
        <p:txBody>
          <a:bodyPr/>
          <a:lstStyle/>
          <a:p>
            <a:pPr lvl="0"/>
            <a:endParaRPr lang="cs-CZ" noProof="0" smtClean="0"/>
          </a:p>
        </p:txBody>
      </p:sp>
      <p:sp>
        <p:nvSpPr>
          <p:cNvPr id="4" name="Rectangle 13"/>
          <p:cNvSpPr>
            <a:spLocks noGrp="1" noChangeArrowheads="1"/>
          </p:cNvSpPr>
          <p:nvPr>
            <p:ph type="dt" sz="half" idx="10"/>
          </p:nvPr>
        </p:nvSpPr>
        <p:spPr>
          <a:ln/>
        </p:spPr>
        <p:txBody>
          <a:bodyPr/>
          <a:lstStyle>
            <a:lvl1pPr>
              <a:defRPr/>
            </a:lvl1pPr>
          </a:lstStyle>
          <a:p>
            <a:pPr>
              <a:defRPr/>
            </a:pPr>
            <a:fld id="{05CF624F-0224-4D9F-BE22-9C1B0C0A865F}" type="datetime1">
              <a:rPr lang="cs-CZ"/>
              <a:pPr>
                <a:defRPr/>
              </a:pPr>
              <a:t>21.9.2010</a:t>
            </a:fld>
            <a:endParaRPr lang="cs-CZ"/>
          </a:p>
        </p:txBody>
      </p:sp>
      <p:sp>
        <p:nvSpPr>
          <p:cNvPr id="5"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6" name="Rectangle 15"/>
          <p:cNvSpPr>
            <a:spLocks noGrp="1" noChangeArrowheads="1"/>
          </p:cNvSpPr>
          <p:nvPr>
            <p:ph type="sldNum" sz="quarter" idx="12"/>
          </p:nvPr>
        </p:nvSpPr>
        <p:spPr>
          <a:ln/>
        </p:spPr>
        <p:txBody>
          <a:bodyPr/>
          <a:lstStyle>
            <a:lvl1pPr>
              <a:defRPr/>
            </a:lvl1pPr>
          </a:lstStyle>
          <a:p>
            <a:pPr>
              <a:defRPr/>
            </a:pPr>
            <a:fld id="{6445C3C8-13AA-4235-86D9-CC21C74DBF3E}" type="slidenum">
              <a:rPr lang="cs-CZ"/>
              <a:pPr>
                <a:defRPr/>
              </a:pPr>
              <a:t>‹#›</a:t>
            </a:fld>
            <a:endParaRPr lang="cs-CZ"/>
          </a:p>
        </p:txBody>
      </p:sp>
    </p:spTree>
  </p:cSld>
  <p:clrMapOvr>
    <a:masterClrMapping/>
  </p:clrMapOvr>
  <p:transition spd="slow">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AndClipArt" preserve="1">
  <p:cSld name="Nadpis, text a klipart">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371600"/>
          </a:xfrm>
        </p:spPr>
        <p:txBody>
          <a:bodyPr/>
          <a:lstStyle/>
          <a:p>
            <a:r>
              <a:rPr lang="cs-CZ" smtClean="0"/>
              <a:t>Klepnutím lze upravit styl předlohy nadpisů.</a:t>
            </a:r>
            <a:endParaRPr lang="cs-CZ"/>
          </a:p>
        </p:txBody>
      </p:sp>
      <p:sp>
        <p:nvSpPr>
          <p:cNvPr id="3" name="Zástupný symbol pro text 2"/>
          <p:cNvSpPr>
            <a:spLocks noGrp="1"/>
          </p:cNvSpPr>
          <p:nvPr>
            <p:ph type="body" sz="half" idx="1"/>
          </p:nvPr>
        </p:nvSpPr>
        <p:spPr>
          <a:xfrm>
            <a:off x="685800" y="1981200"/>
            <a:ext cx="3810000" cy="4114800"/>
          </a:xfrm>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klipart 3"/>
          <p:cNvSpPr>
            <a:spLocks noGrp="1"/>
          </p:cNvSpPr>
          <p:nvPr>
            <p:ph type="clipArt" sz="half" idx="2"/>
          </p:nvPr>
        </p:nvSpPr>
        <p:spPr>
          <a:xfrm>
            <a:off x="4648200" y="1981200"/>
            <a:ext cx="3810000" cy="4114800"/>
          </a:xfrm>
        </p:spPr>
        <p:txBody>
          <a:bodyPr/>
          <a:lstStyle/>
          <a:p>
            <a:pPr lvl="0"/>
            <a:endParaRPr lang="cs-CZ" noProof="0" smtClean="0"/>
          </a:p>
        </p:txBody>
      </p:sp>
      <p:sp>
        <p:nvSpPr>
          <p:cNvPr id="5" name="Rectangle 13"/>
          <p:cNvSpPr>
            <a:spLocks noGrp="1" noChangeArrowheads="1"/>
          </p:cNvSpPr>
          <p:nvPr>
            <p:ph type="dt" sz="half" idx="10"/>
          </p:nvPr>
        </p:nvSpPr>
        <p:spPr>
          <a:ln/>
        </p:spPr>
        <p:txBody>
          <a:bodyPr/>
          <a:lstStyle>
            <a:lvl1pPr>
              <a:defRPr/>
            </a:lvl1pPr>
          </a:lstStyle>
          <a:p>
            <a:pPr>
              <a:defRPr/>
            </a:pPr>
            <a:fld id="{33F72439-D6D0-4918-B005-19F65E49834F}" type="datetime1">
              <a:rPr lang="cs-CZ"/>
              <a:pPr>
                <a:defRPr/>
              </a:pPr>
              <a:t>21.9.2010</a:t>
            </a:fld>
            <a:endParaRPr lang="cs-CZ"/>
          </a:p>
        </p:txBody>
      </p:sp>
      <p:sp>
        <p:nvSpPr>
          <p:cNvPr id="6"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7" name="Rectangle 15"/>
          <p:cNvSpPr>
            <a:spLocks noGrp="1" noChangeArrowheads="1"/>
          </p:cNvSpPr>
          <p:nvPr>
            <p:ph type="sldNum" sz="quarter" idx="12"/>
          </p:nvPr>
        </p:nvSpPr>
        <p:spPr>
          <a:ln/>
        </p:spPr>
        <p:txBody>
          <a:bodyPr/>
          <a:lstStyle>
            <a:lvl1pPr>
              <a:defRPr/>
            </a:lvl1pPr>
          </a:lstStyle>
          <a:p>
            <a:pPr>
              <a:defRPr/>
            </a:pPr>
            <a:fld id="{54862F2A-566A-4CEA-8EC0-5AB9CF8EEE3F}" type="slidenum">
              <a:rPr lang="cs-CZ"/>
              <a:pPr>
                <a:defRPr/>
              </a:pPr>
              <a:t>‹#›</a:t>
            </a:fld>
            <a:endParaRPr lang="cs-CZ"/>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13"/>
          <p:cNvSpPr>
            <a:spLocks noGrp="1" noChangeArrowheads="1"/>
          </p:cNvSpPr>
          <p:nvPr>
            <p:ph type="dt" sz="half" idx="10"/>
          </p:nvPr>
        </p:nvSpPr>
        <p:spPr>
          <a:ln/>
        </p:spPr>
        <p:txBody>
          <a:bodyPr/>
          <a:lstStyle>
            <a:lvl1pPr>
              <a:defRPr/>
            </a:lvl1pPr>
          </a:lstStyle>
          <a:p>
            <a:pPr>
              <a:defRPr/>
            </a:pPr>
            <a:fld id="{F4B506FB-B451-434F-8504-A36F1132A8C0}" type="datetime1">
              <a:rPr lang="cs-CZ"/>
              <a:pPr>
                <a:defRPr/>
              </a:pPr>
              <a:t>21.9.2010</a:t>
            </a:fld>
            <a:endParaRPr lang="cs-CZ"/>
          </a:p>
        </p:txBody>
      </p:sp>
      <p:sp>
        <p:nvSpPr>
          <p:cNvPr id="5"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6" name="Rectangle 15"/>
          <p:cNvSpPr>
            <a:spLocks noGrp="1" noChangeArrowheads="1"/>
          </p:cNvSpPr>
          <p:nvPr>
            <p:ph type="sldNum" sz="quarter" idx="12"/>
          </p:nvPr>
        </p:nvSpPr>
        <p:spPr>
          <a:ln/>
        </p:spPr>
        <p:txBody>
          <a:bodyPr/>
          <a:lstStyle>
            <a:lvl1pPr>
              <a:defRPr/>
            </a:lvl1pPr>
          </a:lstStyle>
          <a:p>
            <a:pPr>
              <a:defRPr/>
            </a:pPr>
            <a:fld id="{3A890CD3-4435-4F75-9503-50E8A5F2D76B}" type="slidenum">
              <a:rPr lang="cs-CZ"/>
              <a:pPr>
                <a:defRPr/>
              </a:pPr>
              <a:t>‹#›</a:t>
            </a:fld>
            <a:endParaRPr lang="cs-CZ"/>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Rectangle 13"/>
          <p:cNvSpPr>
            <a:spLocks noGrp="1" noChangeArrowheads="1"/>
          </p:cNvSpPr>
          <p:nvPr>
            <p:ph type="dt" sz="half" idx="10"/>
          </p:nvPr>
        </p:nvSpPr>
        <p:spPr>
          <a:ln/>
        </p:spPr>
        <p:txBody>
          <a:bodyPr/>
          <a:lstStyle>
            <a:lvl1pPr>
              <a:defRPr/>
            </a:lvl1pPr>
          </a:lstStyle>
          <a:p>
            <a:pPr>
              <a:defRPr/>
            </a:pPr>
            <a:fld id="{B623FDD3-5CF7-44CB-84B1-AC97BDA3E481}" type="datetime1">
              <a:rPr lang="cs-CZ"/>
              <a:pPr>
                <a:defRPr/>
              </a:pPr>
              <a:t>21.9.2010</a:t>
            </a:fld>
            <a:endParaRPr lang="cs-CZ"/>
          </a:p>
        </p:txBody>
      </p:sp>
      <p:sp>
        <p:nvSpPr>
          <p:cNvPr id="5"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6" name="Rectangle 15"/>
          <p:cNvSpPr>
            <a:spLocks noGrp="1" noChangeArrowheads="1"/>
          </p:cNvSpPr>
          <p:nvPr>
            <p:ph type="sldNum" sz="quarter" idx="12"/>
          </p:nvPr>
        </p:nvSpPr>
        <p:spPr>
          <a:ln/>
        </p:spPr>
        <p:txBody>
          <a:bodyPr/>
          <a:lstStyle>
            <a:lvl1pPr>
              <a:defRPr/>
            </a:lvl1pPr>
          </a:lstStyle>
          <a:p>
            <a:pPr>
              <a:defRPr/>
            </a:pPr>
            <a:fld id="{B72C61AC-EEED-41E8-977E-F2EF2F0DA157}" type="slidenum">
              <a:rPr lang="cs-CZ"/>
              <a:pPr>
                <a:defRPr/>
              </a:pPr>
              <a:t>‹#›</a:t>
            </a:fld>
            <a:endParaRPr lang="cs-CZ"/>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13"/>
          <p:cNvSpPr>
            <a:spLocks noGrp="1" noChangeArrowheads="1"/>
          </p:cNvSpPr>
          <p:nvPr>
            <p:ph type="dt" sz="half" idx="10"/>
          </p:nvPr>
        </p:nvSpPr>
        <p:spPr>
          <a:ln/>
        </p:spPr>
        <p:txBody>
          <a:bodyPr/>
          <a:lstStyle>
            <a:lvl1pPr>
              <a:defRPr/>
            </a:lvl1pPr>
          </a:lstStyle>
          <a:p>
            <a:pPr>
              <a:defRPr/>
            </a:pPr>
            <a:fld id="{0F1D10E8-C956-4C29-8D44-BDB21CE23044}" type="datetime1">
              <a:rPr lang="cs-CZ"/>
              <a:pPr>
                <a:defRPr/>
              </a:pPr>
              <a:t>21.9.2010</a:t>
            </a:fld>
            <a:endParaRPr lang="cs-CZ"/>
          </a:p>
        </p:txBody>
      </p:sp>
      <p:sp>
        <p:nvSpPr>
          <p:cNvPr id="6"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7" name="Rectangle 15"/>
          <p:cNvSpPr>
            <a:spLocks noGrp="1" noChangeArrowheads="1"/>
          </p:cNvSpPr>
          <p:nvPr>
            <p:ph type="sldNum" sz="quarter" idx="12"/>
          </p:nvPr>
        </p:nvSpPr>
        <p:spPr>
          <a:ln/>
        </p:spPr>
        <p:txBody>
          <a:bodyPr/>
          <a:lstStyle>
            <a:lvl1pPr>
              <a:defRPr/>
            </a:lvl1pPr>
          </a:lstStyle>
          <a:p>
            <a:pPr>
              <a:defRPr/>
            </a:pPr>
            <a:fld id="{9FDA2523-60ED-477A-9BBE-3F62575436AD}" type="slidenum">
              <a:rPr lang="cs-CZ"/>
              <a:pPr>
                <a:defRPr/>
              </a:pPr>
              <a:t>‹#›</a:t>
            </a:fld>
            <a:endParaRPr lang="cs-CZ"/>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13"/>
          <p:cNvSpPr>
            <a:spLocks noGrp="1" noChangeArrowheads="1"/>
          </p:cNvSpPr>
          <p:nvPr>
            <p:ph type="dt" sz="half" idx="10"/>
          </p:nvPr>
        </p:nvSpPr>
        <p:spPr>
          <a:ln/>
        </p:spPr>
        <p:txBody>
          <a:bodyPr/>
          <a:lstStyle>
            <a:lvl1pPr>
              <a:defRPr/>
            </a:lvl1pPr>
          </a:lstStyle>
          <a:p>
            <a:pPr>
              <a:defRPr/>
            </a:pPr>
            <a:fld id="{71F1181C-8262-4C1E-8AA4-0146EB1FE4D0}" type="datetime1">
              <a:rPr lang="cs-CZ"/>
              <a:pPr>
                <a:defRPr/>
              </a:pPr>
              <a:t>21.9.2010</a:t>
            </a:fld>
            <a:endParaRPr lang="cs-CZ"/>
          </a:p>
        </p:txBody>
      </p:sp>
      <p:sp>
        <p:nvSpPr>
          <p:cNvPr id="8"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9" name="Rectangle 15"/>
          <p:cNvSpPr>
            <a:spLocks noGrp="1" noChangeArrowheads="1"/>
          </p:cNvSpPr>
          <p:nvPr>
            <p:ph type="sldNum" sz="quarter" idx="12"/>
          </p:nvPr>
        </p:nvSpPr>
        <p:spPr>
          <a:ln/>
        </p:spPr>
        <p:txBody>
          <a:bodyPr/>
          <a:lstStyle>
            <a:lvl1pPr>
              <a:defRPr/>
            </a:lvl1pPr>
          </a:lstStyle>
          <a:p>
            <a:pPr>
              <a:defRPr/>
            </a:pPr>
            <a:fld id="{53024634-D49B-45A6-ABC8-26ECE17D8D30}" type="slidenum">
              <a:rPr lang="cs-CZ"/>
              <a:pPr>
                <a:defRPr/>
              </a:pPr>
              <a:t>‹#›</a:t>
            </a:fld>
            <a:endParaRPr lang="cs-CZ"/>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Rectangle 13"/>
          <p:cNvSpPr>
            <a:spLocks noGrp="1" noChangeArrowheads="1"/>
          </p:cNvSpPr>
          <p:nvPr>
            <p:ph type="dt" sz="half" idx="10"/>
          </p:nvPr>
        </p:nvSpPr>
        <p:spPr>
          <a:ln/>
        </p:spPr>
        <p:txBody>
          <a:bodyPr/>
          <a:lstStyle>
            <a:lvl1pPr>
              <a:defRPr/>
            </a:lvl1pPr>
          </a:lstStyle>
          <a:p>
            <a:pPr>
              <a:defRPr/>
            </a:pPr>
            <a:fld id="{46918777-3F5E-4608-B4B3-058E32F2F10B}" type="datetime1">
              <a:rPr lang="cs-CZ"/>
              <a:pPr>
                <a:defRPr/>
              </a:pPr>
              <a:t>21.9.2010</a:t>
            </a:fld>
            <a:endParaRPr lang="cs-CZ"/>
          </a:p>
        </p:txBody>
      </p:sp>
      <p:sp>
        <p:nvSpPr>
          <p:cNvPr id="4"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5" name="Rectangle 15"/>
          <p:cNvSpPr>
            <a:spLocks noGrp="1" noChangeArrowheads="1"/>
          </p:cNvSpPr>
          <p:nvPr>
            <p:ph type="sldNum" sz="quarter" idx="12"/>
          </p:nvPr>
        </p:nvSpPr>
        <p:spPr>
          <a:ln/>
        </p:spPr>
        <p:txBody>
          <a:bodyPr/>
          <a:lstStyle>
            <a:lvl1pPr>
              <a:defRPr/>
            </a:lvl1pPr>
          </a:lstStyle>
          <a:p>
            <a:pPr>
              <a:defRPr/>
            </a:pPr>
            <a:fld id="{6FFA595B-47E4-46CD-98E1-C1AB3F5AE0FA}" type="slidenum">
              <a:rPr lang="cs-CZ"/>
              <a:pPr>
                <a:defRPr/>
              </a:pPr>
              <a:t>‹#›</a:t>
            </a:fld>
            <a:endParaRPr lang="cs-CZ"/>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fld id="{4DBC4560-180F-412C-9D18-1695C7ECB990}" type="datetime1">
              <a:rPr lang="cs-CZ"/>
              <a:pPr>
                <a:defRPr/>
              </a:pPr>
              <a:t>21.9.2010</a:t>
            </a:fld>
            <a:endParaRPr lang="cs-CZ"/>
          </a:p>
        </p:txBody>
      </p:sp>
      <p:sp>
        <p:nvSpPr>
          <p:cNvPr id="3"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4" name="Rectangle 15"/>
          <p:cNvSpPr>
            <a:spLocks noGrp="1" noChangeArrowheads="1"/>
          </p:cNvSpPr>
          <p:nvPr>
            <p:ph type="sldNum" sz="quarter" idx="12"/>
          </p:nvPr>
        </p:nvSpPr>
        <p:spPr>
          <a:ln/>
        </p:spPr>
        <p:txBody>
          <a:bodyPr/>
          <a:lstStyle>
            <a:lvl1pPr>
              <a:defRPr/>
            </a:lvl1pPr>
          </a:lstStyle>
          <a:p>
            <a:pPr>
              <a:defRPr/>
            </a:pPr>
            <a:fld id="{107EDB22-0A0A-40B0-BA8C-8E496EEE51EC}" type="slidenum">
              <a:rPr lang="cs-CZ"/>
              <a:pPr>
                <a:defRPr/>
              </a:pPr>
              <a:t>‹#›</a:t>
            </a:fld>
            <a:endParaRPr lang="cs-CZ"/>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13"/>
          <p:cNvSpPr>
            <a:spLocks noGrp="1" noChangeArrowheads="1"/>
          </p:cNvSpPr>
          <p:nvPr>
            <p:ph type="dt" sz="half" idx="10"/>
          </p:nvPr>
        </p:nvSpPr>
        <p:spPr>
          <a:ln/>
        </p:spPr>
        <p:txBody>
          <a:bodyPr/>
          <a:lstStyle>
            <a:lvl1pPr>
              <a:defRPr/>
            </a:lvl1pPr>
          </a:lstStyle>
          <a:p>
            <a:pPr>
              <a:defRPr/>
            </a:pPr>
            <a:fld id="{36C88352-2E9D-471E-A3F8-1853AE2A8F3B}" type="datetime1">
              <a:rPr lang="cs-CZ"/>
              <a:pPr>
                <a:defRPr/>
              </a:pPr>
              <a:t>21.9.2010</a:t>
            </a:fld>
            <a:endParaRPr lang="cs-CZ"/>
          </a:p>
        </p:txBody>
      </p:sp>
      <p:sp>
        <p:nvSpPr>
          <p:cNvPr id="6"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7" name="Rectangle 15"/>
          <p:cNvSpPr>
            <a:spLocks noGrp="1" noChangeArrowheads="1"/>
          </p:cNvSpPr>
          <p:nvPr>
            <p:ph type="sldNum" sz="quarter" idx="12"/>
          </p:nvPr>
        </p:nvSpPr>
        <p:spPr>
          <a:ln/>
        </p:spPr>
        <p:txBody>
          <a:bodyPr/>
          <a:lstStyle>
            <a:lvl1pPr>
              <a:defRPr/>
            </a:lvl1pPr>
          </a:lstStyle>
          <a:p>
            <a:pPr>
              <a:defRPr/>
            </a:pPr>
            <a:fld id="{BB31E8FC-A875-4358-8BD3-E3326701F616}" type="slidenum">
              <a:rPr lang="cs-CZ"/>
              <a:pPr>
                <a:defRPr/>
              </a:pPr>
              <a:t>‹#›</a:t>
            </a:fld>
            <a:endParaRPr lang="cs-CZ"/>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13"/>
          <p:cNvSpPr>
            <a:spLocks noGrp="1" noChangeArrowheads="1"/>
          </p:cNvSpPr>
          <p:nvPr>
            <p:ph type="dt" sz="half" idx="10"/>
          </p:nvPr>
        </p:nvSpPr>
        <p:spPr>
          <a:ln/>
        </p:spPr>
        <p:txBody>
          <a:bodyPr/>
          <a:lstStyle>
            <a:lvl1pPr>
              <a:defRPr/>
            </a:lvl1pPr>
          </a:lstStyle>
          <a:p>
            <a:pPr>
              <a:defRPr/>
            </a:pPr>
            <a:fld id="{510BC005-81FE-40DB-9532-575A6F85AA46}" type="datetime1">
              <a:rPr lang="cs-CZ"/>
              <a:pPr>
                <a:defRPr/>
              </a:pPr>
              <a:t>21.9.2010</a:t>
            </a:fld>
            <a:endParaRPr lang="cs-CZ"/>
          </a:p>
        </p:txBody>
      </p:sp>
      <p:sp>
        <p:nvSpPr>
          <p:cNvPr id="6" name="Rectangle 14"/>
          <p:cNvSpPr>
            <a:spLocks noGrp="1" noChangeArrowheads="1"/>
          </p:cNvSpPr>
          <p:nvPr>
            <p:ph type="ftr" sz="quarter" idx="11"/>
          </p:nvPr>
        </p:nvSpPr>
        <p:spPr>
          <a:ln/>
        </p:spPr>
        <p:txBody>
          <a:bodyPr/>
          <a:lstStyle>
            <a:lvl1pPr>
              <a:defRPr/>
            </a:lvl1pPr>
          </a:lstStyle>
          <a:p>
            <a:pPr>
              <a:defRPr/>
            </a:pPr>
            <a:r>
              <a:rPr lang="cs-CZ"/>
              <a:t>Český a moravský účetní dvůr</a:t>
            </a:r>
          </a:p>
        </p:txBody>
      </p:sp>
      <p:sp>
        <p:nvSpPr>
          <p:cNvPr id="7" name="Rectangle 15"/>
          <p:cNvSpPr>
            <a:spLocks noGrp="1" noChangeArrowheads="1"/>
          </p:cNvSpPr>
          <p:nvPr>
            <p:ph type="sldNum" sz="quarter" idx="12"/>
          </p:nvPr>
        </p:nvSpPr>
        <p:spPr>
          <a:ln/>
        </p:spPr>
        <p:txBody>
          <a:bodyPr/>
          <a:lstStyle>
            <a:lvl1pPr>
              <a:defRPr/>
            </a:lvl1pPr>
          </a:lstStyle>
          <a:p>
            <a:pPr>
              <a:defRPr/>
            </a:pPr>
            <a:fld id="{E00289A3-B8DB-47F4-91BD-D4BFDD6EE291}" type="slidenum">
              <a:rPr lang="cs-CZ"/>
              <a:pPr>
                <a:defRPr/>
              </a:pPr>
              <a:t>‹#›</a:t>
            </a:fld>
            <a:endParaRPr lang="cs-CZ"/>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pPr algn="ctr">
              <a:defRPr/>
            </a:pPr>
            <a:endParaRPr lang="cs-CZ">
              <a:cs typeface="+mn-cs"/>
            </a:endParaRPr>
          </a:p>
        </p:txBody>
      </p:sp>
      <p:sp>
        <p:nvSpPr>
          <p:cNvPr id="2051" name="Freeform 3"/>
          <p:cNvSpPr>
            <a:spLocks/>
          </p:cNvSpPr>
          <p:nvPr/>
        </p:nvSpPr>
        <p:spPr bwMode="white">
          <a:xfrm>
            <a:off x="-9525" y="4489450"/>
            <a:ext cx="5754688" cy="2368550"/>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pPr algn="ctr">
              <a:defRPr/>
            </a:pPr>
            <a:endParaRPr lang="cs-CZ">
              <a:cs typeface="+mn-cs"/>
            </a:endParaRPr>
          </a:p>
        </p:txBody>
      </p:sp>
      <p:sp>
        <p:nvSpPr>
          <p:cNvPr id="2052" name="Freeform 4"/>
          <p:cNvSpPr>
            <a:spLocks/>
          </p:cNvSpPr>
          <p:nvPr/>
        </p:nvSpPr>
        <p:spPr bwMode="white">
          <a:xfrm>
            <a:off x="0" y="3817938"/>
            <a:ext cx="8164513" cy="3019425"/>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2053" name="Freeform 5"/>
          <p:cNvSpPr>
            <a:spLocks/>
          </p:cNvSpPr>
          <p:nvPr/>
        </p:nvSpPr>
        <p:spPr bwMode="white">
          <a:xfrm>
            <a:off x="0" y="3146425"/>
            <a:ext cx="9144000" cy="3690938"/>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2054" name="Freeform 6"/>
          <p:cNvSpPr>
            <a:spLocks/>
          </p:cNvSpPr>
          <p:nvPr/>
        </p:nvSpPr>
        <p:spPr bwMode="white">
          <a:xfrm>
            <a:off x="0" y="2460625"/>
            <a:ext cx="9144000" cy="2497138"/>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2055" name="Freeform 7"/>
          <p:cNvSpPr>
            <a:spLocks/>
          </p:cNvSpPr>
          <p:nvPr/>
        </p:nvSpPr>
        <p:spPr bwMode="white">
          <a:xfrm>
            <a:off x="0" y="1793875"/>
            <a:ext cx="9144000" cy="1539875"/>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2056" name="Freeform 8"/>
          <p:cNvSpPr>
            <a:spLocks/>
          </p:cNvSpPr>
          <p:nvPr/>
        </p:nvSpPr>
        <p:spPr bwMode="white">
          <a:xfrm>
            <a:off x="0" y="-20638"/>
            <a:ext cx="9144000" cy="1682751"/>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2057" name="Freeform 9"/>
          <p:cNvSpPr>
            <a:spLocks/>
          </p:cNvSpPr>
          <p:nvPr/>
        </p:nvSpPr>
        <p:spPr bwMode="white">
          <a:xfrm>
            <a:off x="0" y="-20638"/>
            <a:ext cx="8388350" cy="1068388"/>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pPr algn="ctr">
              <a:defRPr/>
            </a:pPr>
            <a:endParaRPr lang="cs-CZ">
              <a:cs typeface="+mn-cs"/>
            </a:endParaRPr>
          </a:p>
        </p:txBody>
      </p:sp>
      <p:sp>
        <p:nvSpPr>
          <p:cNvPr id="2058" name="Freeform 10"/>
          <p:cNvSpPr>
            <a:spLocks/>
          </p:cNvSpPr>
          <p:nvPr/>
        </p:nvSpPr>
        <p:spPr bwMode="white">
          <a:xfrm>
            <a:off x="0" y="-20638"/>
            <a:ext cx="4578350" cy="45402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pPr algn="ctr">
              <a:defRPr/>
            </a:pPr>
            <a:endParaRPr lang="cs-CZ">
              <a:cs typeface="+mn-cs"/>
            </a:endParaRPr>
          </a:p>
        </p:txBody>
      </p:sp>
      <p:sp>
        <p:nvSpPr>
          <p:cNvPr id="2059" name="Rectangle 11"/>
          <p:cNvSpPr>
            <a:spLocks noGrp="1" noChangeArrowheads="1"/>
          </p:cNvSpPr>
          <p:nvPr>
            <p:ph type="title"/>
          </p:nvPr>
        </p:nvSpPr>
        <p:spPr bwMode="auto">
          <a:xfrm>
            <a:off x="685800" y="381000"/>
            <a:ext cx="77724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upravíte styl předlohy nadpisu.</a:t>
            </a:r>
          </a:p>
        </p:txBody>
      </p:sp>
      <p:sp>
        <p:nvSpPr>
          <p:cNvPr id="2060" name="Rectangle 12"/>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upravíte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2061" name="Rectangle 13"/>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400">
                <a:cs typeface="+mn-cs"/>
              </a:defRPr>
            </a:lvl1pPr>
          </a:lstStyle>
          <a:p>
            <a:pPr>
              <a:defRPr/>
            </a:pPr>
            <a:fld id="{B458CEB9-3135-448A-B2C8-6A07E4137131}" type="datetime1">
              <a:rPr lang="cs-CZ"/>
              <a:pPr>
                <a:defRPr/>
              </a:pPr>
              <a:t>21.9.2010</a:t>
            </a:fld>
            <a:endParaRPr lang="cs-CZ"/>
          </a:p>
        </p:txBody>
      </p:sp>
      <p:sp>
        <p:nvSpPr>
          <p:cNvPr id="2062" name="Rectangle 1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cs typeface="+mn-cs"/>
              </a:defRPr>
            </a:lvl1pPr>
          </a:lstStyle>
          <a:p>
            <a:pPr>
              <a:defRPr/>
            </a:pPr>
            <a:r>
              <a:rPr lang="cs-CZ"/>
              <a:t>Český a moravský účetní dvůr</a:t>
            </a:r>
          </a:p>
        </p:txBody>
      </p:sp>
      <p:sp>
        <p:nvSpPr>
          <p:cNvPr id="2063" name="Rectangle 15"/>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cs typeface="+mn-cs"/>
              </a:defRPr>
            </a:lvl1pPr>
          </a:lstStyle>
          <a:p>
            <a:pPr>
              <a:defRPr/>
            </a:pPr>
            <a:fld id="{F596BD61-2FEF-42D6-9FE4-823FC9D41421}" type="slidenum">
              <a:rPr lang="cs-CZ"/>
              <a:pPr>
                <a:defRPr/>
              </a:pPr>
              <a:t>‹#›</a:t>
            </a:fld>
            <a:endParaRPr lang="cs-CZ"/>
          </a:p>
        </p:txBody>
      </p:sp>
    </p:spTree>
  </p:cSld>
  <p:clrMap bg1="dk2" tx1="lt1" bg2="dk1" tx2="lt2" accent1="accent1" accent2="accent2" accent3="accent3" accent4="accent4" accent5="accent5" accent6="accent6" hlink="hlink" folHlink="folHlink"/>
  <p:sldLayoutIdLst>
    <p:sldLayoutId id="2147483856"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 id="2147483853" r:id="rId13"/>
    <p:sldLayoutId id="2147483854" r:id="rId14"/>
    <p:sldLayoutId id="2147483855" r:id="rId15"/>
  </p:sldLayoutIdLst>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0-#ppt_w/2"/>
                                          </p:val>
                                        </p:tav>
                                        <p:tav tm="100000">
                                          <p:val>
                                            <p:strVal val="#ppt_x"/>
                                          </p:val>
                                        </p:tav>
                                      </p:tavLst>
                                    </p:anim>
                                    <p:anim calcmode="lin" valueType="num">
                                      <p:cBhvr additive="base">
                                        <p:cTn id="8" dur="500" fill="hold"/>
                                        <p:tgtEl>
                                          <p:spTgt spid="2050"/>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2050"/>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nimBg="1"/>
    </p:bldLst>
  </p:timing>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hyperlink" Target="http://www.isvzus.cz/"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Zástupný symbol pro datum 3"/>
          <p:cNvSpPr>
            <a:spLocks noGrp="1"/>
          </p:cNvSpPr>
          <p:nvPr>
            <p:ph type="dt" sz="quarter" idx="10"/>
          </p:nvPr>
        </p:nvSpPr>
        <p:spPr/>
        <p:txBody>
          <a:bodyPr/>
          <a:lstStyle/>
          <a:p>
            <a:pPr>
              <a:defRPr/>
            </a:pPr>
            <a:fld id="{024C070C-6A25-412F-841F-37DCB4D11845}" type="datetime1">
              <a:rPr lang="cs-CZ" smtClean="0"/>
              <a:pPr>
                <a:defRPr/>
              </a:pPr>
              <a:t>21.9.2010</a:t>
            </a:fld>
            <a:endParaRPr lang="cs-CZ" smtClean="0"/>
          </a:p>
        </p:txBody>
      </p:sp>
      <p:sp>
        <p:nvSpPr>
          <p:cNvPr id="614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6148" name="Zástupný symbol pro číslo snímku 5"/>
          <p:cNvSpPr>
            <a:spLocks noGrp="1"/>
          </p:cNvSpPr>
          <p:nvPr>
            <p:ph type="sldNum" sz="quarter" idx="12"/>
          </p:nvPr>
        </p:nvSpPr>
        <p:spPr/>
        <p:txBody>
          <a:bodyPr/>
          <a:lstStyle/>
          <a:p>
            <a:pPr>
              <a:defRPr/>
            </a:pPr>
            <a:fld id="{6DFC3CED-8278-47AB-8351-7CC041ED88A1}" type="slidenum">
              <a:rPr lang="cs-CZ" smtClean="0"/>
              <a:pPr>
                <a:defRPr/>
              </a:pPr>
              <a:t>1</a:t>
            </a:fld>
            <a:endParaRPr lang="cs-CZ" smtClean="0"/>
          </a:p>
        </p:txBody>
      </p:sp>
      <p:sp>
        <p:nvSpPr>
          <p:cNvPr id="4101" name="Rectangle 2"/>
          <p:cNvSpPr>
            <a:spLocks noGrp="1" noChangeArrowheads="1"/>
          </p:cNvSpPr>
          <p:nvPr>
            <p:ph type="title"/>
          </p:nvPr>
        </p:nvSpPr>
        <p:spPr>
          <a:xfrm>
            <a:off x="0" y="0"/>
            <a:ext cx="9144000" cy="1000107"/>
          </a:xfrm>
        </p:spPr>
        <p:txBody>
          <a:bodyPr/>
          <a:lstStyle/>
          <a:p>
            <a:pPr eaLnBrk="1" hangingPunct="1"/>
            <a:r>
              <a:rPr lang="cs-CZ" sz="800" b="1" u="sng" dirty="0" smtClean="0">
                <a:solidFill>
                  <a:schemeClr val="folHlink"/>
                </a:solidFill>
              </a:rPr>
              <a:t>.</a:t>
            </a:r>
          </a:p>
        </p:txBody>
      </p:sp>
      <p:sp>
        <p:nvSpPr>
          <p:cNvPr id="935939" name="Rectangle 3"/>
          <p:cNvSpPr>
            <a:spLocks noGrp="1" noChangeArrowheads="1"/>
          </p:cNvSpPr>
          <p:nvPr>
            <p:ph type="body" idx="1"/>
          </p:nvPr>
        </p:nvSpPr>
        <p:spPr>
          <a:xfrm>
            <a:off x="0" y="764704"/>
            <a:ext cx="9144000" cy="5544021"/>
          </a:xfrm>
          <a:ln>
            <a:solidFill>
              <a:schemeClr val="bg2"/>
            </a:solidFill>
          </a:ln>
          <a:effectLst>
            <a:glow rad="139700">
              <a:schemeClr val="accent2">
                <a:satMod val="175000"/>
                <a:alpha val="40000"/>
              </a:schemeClr>
            </a:glow>
            <a:outerShdw blurRad="50800" dist="38100" dir="18900000" algn="bl" rotWithShape="0">
              <a:prstClr val="black">
                <a:alpha val="40000"/>
              </a:prstClr>
            </a:outerShdw>
          </a:effectLst>
        </p:spPr>
        <p:txBody>
          <a:bodyPr/>
          <a:lstStyle/>
          <a:p>
            <a:pPr marL="812800" indent="-812800" algn="ctr" eaLnBrk="1" hangingPunct="1">
              <a:lnSpc>
                <a:spcPct val="80000"/>
              </a:lnSpc>
              <a:buFontTx/>
              <a:buNone/>
              <a:defRPr/>
            </a:pPr>
            <a:endParaRPr lang="cs-CZ" sz="600" b="1" dirty="0" smtClean="0">
              <a:solidFill>
                <a:schemeClr val="folHlink"/>
              </a:solidFill>
            </a:endParaRPr>
          </a:p>
          <a:p>
            <a:pPr marL="0" indent="0" algn="ctr" eaLnBrk="1" hangingPunct="1">
              <a:buFontTx/>
              <a:buNone/>
              <a:defRPr/>
            </a:pPr>
            <a:r>
              <a:rPr lang="cs-CZ" sz="4800" b="1" dirty="0" smtClean="0"/>
              <a:t>Zákon č.137/2006 Sb., o veřejných zakázkách - stav po novele č.179/2010 Sb.</a:t>
            </a:r>
            <a:endParaRPr lang="cs-CZ" sz="4800" b="1" dirty="0" smtClean="0">
              <a:effectLst>
                <a:outerShdw blurRad="38100" dist="38100" dir="2700000" algn="tl">
                  <a:srgbClr val="000000"/>
                </a:outerShdw>
              </a:effectLst>
            </a:endParaRPr>
          </a:p>
          <a:p>
            <a:pPr marL="0" indent="0" algn="ctr" eaLnBrk="1" hangingPunct="1">
              <a:buFontTx/>
              <a:buNone/>
              <a:defRPr/>
            </a:pPr>
            <a:r>
              <a:rPr lang="cs-CZ" sz="1000" b="1" dirty="0" smtClean="0"/>
              <a:t> </a:t>
            </a:r>
            <a:r>
              <a:rPr lang="cs-CZ" sz="4400" b="1" dirty="0" smtClean="0">
                <a:solidFill>
                  <a:schemeClr val="folHlink"/>
                </a:solidFill>
              </a:rPr>
              <a:t>Krajský úřad Olomouckého kraje</a:t>
            </a:r>
            <a:r>
              <a:rPr lang="cs-CZ" sz="4400" b="1" dirty="0" smtClean="0">
                <a:solidFill>
                  <a:schemeClr val="folHlink"/>
                </a:solidFill>
                <a:cs typeface="Times New Roman" pitchFamily="18" charset="0"/>
              </a:rPr>
              <a:t> </a:t>
            </a:r>
          </a:p>
          <a:p>
            <a:pPr marL="0" indent="0" algn="ctr" eaLnBrk="1" hangingPunct="1">
              <a:buFontTx/>
              <a:buNone/>
              <a:defRPr/>
            </a:pPr>
            <a:endParaRPr lang="cs-CZ" sz="1200" b="1" dirty="0" smtClean="0">
              <a:solidFill>
                <a:schemeClr val="folHlink"/>
              </a:solidFill>
              <a:effectLst>
                <a:outerShdw blurRad="38100" dist="38100" dir="2700000" algn="tl">
                  <a:srgbClr val="000000"/>
                </a:outerShdw>
              </a:effectLst>
            </a:endParaRPr>
          </a:p>
          <a:p>
            <a:pPr marL="812800" indent="-812800" algn="ctr" eaLnBrk="1" hangingPunct="1">
              <a:lnSpc>
                <a:spcPct val="80000"/>
              </a:lnSpc>
              <a:buFontTx/>
              <a:buNone/>
              <a:defRPr/>
            </a:pPr>
            <a:r>
              <a:rPr lang="cs-CZ" sz="4000" b="1" dirty="0" smtClean="0">
                <a:effectLst>
                  <a:outerShdw blurRad="38100" dist="38100" dir="2700000" algn="tl">
                    <a:srgbClr val="000000"/>
                  </a:outerShdw>
                </a:effectLst>
              </a:rPr>
              <a:t>Olomouc</a:t>
            </a:r>
            <a:r>
              <a:rPr lang="cs-CZ" sz="4000" b="1" smtClean="0">
                <a:effectLst>
                  <a:outerShdw blurRad="38100" dist="38100" dir="2700000" algn="tl">
                    <a:srgbClr val="000000"/>
                  </a:outerShdw>
                </a:effectLst>
              </a:rPr>
              <a:t>, </a:t>
            </a:r>
            <a:r>
              <a:rPr lang="cs-CZ" sz="4000" b="1" smtClean="0">
                <a:effectLst>
                  <a:outerShdw blurRad="38100" dist="38100" dir="2700000" algn="tl">
                    <a:srgbClr val="000000"/>
                  </a:outerShdw>
                </a:effectLst>
              </a:rPr>
              <a:t>23. </a:t>
            </a:r>
            <a:r>
              <a:rPr lang="cs-CZ" sz="4000" b="1" dirty="0" smtClean="0">
                <a:effectLst>
                  <a:outerShdw blurRad="38100" dist="38100" dir="2700000" algn="tl">
                    <a:srgbClr val="000000"/>
                  </a:outerShdw>
                </a:effectLst>
              </a:rPr>
              <a:t>září 2010 </a:t>
            </a:r>
          </a:p>
          <a:p>
            <a:pPr marL="812800" indent="-812800" algn="ctr" eaLnBrk="1" hangingPunct="1">
              <a:lnSpc>
                <a:spcPct val="80000"/>
              </a:lnSpc>
              <a:buFontTx/>
              <a:buNone/>
              <a:defRPr/>
            </a:pPr>
            <a:endParaRPr lang="cs-CZ" sz="800" b="1" u="sng" dirty="0" smtClean="0">
              <a:solidFill>
                <a:schemeClr val="folHlink"/>
              </a:solidFill>
              <a:cs typeface="Times New Roman" pitchFamily="18" charset="0"/>
            </a:endParaRPr>
          </a:p>
          <a:p>
            <a:pPr marL="812800" indent="-812800" algn="ctr" eaLnBrk="1" hangingPunct="1">
              <a:lnSpc>
                <a:spcPct val="80000"/>
              </a:lnSpc>
              <a:buFontTx/>
              <a:buNone/>
              <a:defRPr/>
            </a:pPr>
            <a:endParaRPr lang="cs-CZ" sz="800" b="1" u="sng" dirty="0" smtClean="0">
              <a:solidFill>
                <a:schemeClr val="folHlink"/>
              </a:solidFill>
              <a:cs typeface="Times New Roman" pitchFamily="18" charset="0"/>
            </a:endParaRPr>
          </a:p>
          <a:p>
            <a:pPr marL="812800" indent="-812800" algn="ctr" eaLnBrk="1" hangingPunct="1">
              <a:lnSpc>
                <a:spcPct val="80000"/>
              </a:lnSpc>
              <a:buNone/>
              <a:defRPr/>
            </a:pPr>
            <a:r>
              <a:rPr lang="cs-CZ" b="1" dirty="0" smtClean="0">
                <a:solidFill>
                  <a:schemeClr val="folHlink"/>
                </a:solidFill>
                <a:cs typeface="Times New Roman" pitchFamily="18" charset="0"/>
              </a:rPr>
              <a:t>Český a moravský účetní dvůr</a:t>
            </a:r>
            <a:r>
              <a:rPr lang="cs-CZ" b="1" u="sng" dirty="0" smtClean="0">
                <a:solidFill>
                  <a:schemeClr val="folHlink"/>
                </a:solidFill>
              </a:rPr>
              <a:t> </a:t>
            </a:r>
            <a:endParaRPr lang="cs-CZ" b="1" dirty="0" smtClean="0">
              <a:effectLst>
                <a:outerShdw blurRad="38100" dist="38100" dir="2700000" algn="tl">
                  <a:srgbClr val="000000"/>
                </a:outerShdw>
              </a:effectLst>
            </a:endParaRPr>
          </a:p>
          <a:p>
            <a:pPr marL="812800" indent="-812800" algn="ctr" eaLnBrk="1" hangingPunct="1">
              <a:lnSpc>
                <a:spcPct val="80000"/>
              </a:lnSpc>
              <a:buFontTx/>
              <a:buNone/>
              <a:defRPr/>
            </a:pPr>
            <a:endParaRPr lang="cs-CZ" sz="800" b="1" u="sng" dirty="0" smtClean="0">
              <a:solidFill>
                <a:schemeClr val="folHlink"/>
              </a:solidFill>
              <a:cs typeface="Times New Roman" pitchFamily="18" charset="0"/>
            </a:endParaRPr>
          </a:p>
          <a:p>
            <a:pPr marL="812800" indent="-812800" algn="ctr" eaLnBrk="1" hangingPunct="1">
              <a:lnSpc>
                <a:spcPct val="80000"/>
              </a:lnSpc>
              <a:buFontTx/>
              <a:buNone/>
              <a:defRPr/>
            </a:pPr>
            <a:endParaRPr lang="cs-CZ" sz="800" b="1" u="sng" dirty="0" smtClean="0">
              <a:solidFill>
                <a:schemeClr val="folHlink"/>
              </a:solidFill>
              <a:cs typeface="Times New Roman" pitchFamily="18" charset="0"/>
            </a:endParaRPr>
          </a:p>
          <a:p>
            <a:pPr marL="812800" indent="-812800" eaLnBrk="1" hangingPunct="1">
              <a:lnSpc>
                <a:spcPct val="80000"/>
              </a:lnSpc>
              <a:buFontTx/>
              <a:buNone/>
              <a:defRPr/>
            </a:pPr>
            <a:r>
              <a:rPr lang="cs-CZ" sz="2400" b="1" dirty="0" smtClean="0">
                <a:solidFill>
                  <a:schemeClr val="folHlink"/>
                </a:solidFill>
              </a:rPr>
              <a:t>Lektor : Mgr. Bohdan Dvořák</a:t>
            </a:r>
          </a:p>
          <a:p>
            <a:pPr marL="812800" indent="-812800" eaLnBrk="1" hangingPunct="1">
              <a:lnSpc>
                <a:spcPct val="80000"/>
              </a:lnSpc>
              <a:buNone/>
              <a:defRPr/>
            </a:pPr>
            <a:endParaRPr lang="cs-CZ" sz="2400" b="1" dirty="0" smtClean="0">
              <a:solidFill>
                <a:schemeClr val="folHlink"/>
              </a:solidFill>
            </a:endParaRPr>
          </a:p>
        </p:txBody>
      </p:sp>
      <p:sp>
        <p:nvSpPr>
          <p:cNvPr id="410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algn="just"/>
            <a:endParaRPr lang="cs-CZ" sz="2400"/>
          </a:p>
        </p:txBody>
      </p:sp>
      <p:sp>
        <p:nvSpPr>
          <p:cNvPr id="4104" name="Rectangle 5"/>
          <p:cNvSpPr>
            <a:spLocks noChangeArrowheads="1"/>
          </p:cNvSpPr>
          <p:nvPr/>
        </p:nvSpPr>
        <p:spPr bwMode="auto">
          <a:xfrm>
            <a:off x="455613" y="1962150"/>
            <a:ext cx="9144000" cy="0"/>
          </a:xfrm>
          <a:prstGeom prst="rect">
            <a:avLst/>
          </a:prstGeom>
          <a:noFill/>
          <a:ln w="9525">
            <a:noFill/>
            <a:miter lim="800000"/>
            <a:headEnd/>
            <a:tailEnd/>
          </a:ln>
        </p:spPr>
        <p:txBody>
          <a:bodyPr wrap="none" anchor="ctr">
            <a:spAutoFit/>
          </a:bodyPr>
          <a:lstStyle/>
          <a:p>
            <a:pPr>
              <a:tabLst>
                <a:tab pos="449263" algn="l"/>
                <a:tab pos="455613" algn="l"/>
              </a:tabLst>
            </a:pPr>
            <a:endParaRPr lang="cs-CZ" sz="2400"/>
          </a:p>
        </p:txBody>
      </p:sp>
      <p:pic>
        <p:nvPicPr>
          <p:cNvPr id="1026" name="Picture 2"/>
          <p:cNvPicPr>
            <a:picLocks noChangeAspect="1" noChangeArrowheads="1"/>
          </p:cNvPicPr>
          <p:nvPr/>
        </p:nvPicPr>
        <p:blipFill>
          <a:blip r:embed="rId2" cstate="print"/>
          <a:srcRect/>
          <a:stretch>
            <a:fillRect/>
          </a:stretch>
        </p:blipFill>
        <p:spPr bwMode="auto">
          <a:xfrm>
            <a:off x="4500562" y="214290"/>
            <a:ext cx="4071966" cy="642918"/>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785786" y="214290"/>
            <a:ext cx="1928826" cy="64291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Zástupný symbol pro datum 3"/>
          <p:cNvSpPr>
            <a:spLocks noGrp="1"/>
          </p:cNvSpPr>
          <p:nvPr>
            <p:ph type="dt" sz="quarter" idx="10"/>
          </p:nvPr>
        </p:nvSpPr>
        <p:spPr/>
        <p:txBody>
          <a:bodyPr/>
          <a:lstStyle/>
          <a:p>
            <a:pPr>
              <a:defRPr/>
            </a:pPr>
            <a:fld id="{235D3D55-59B2-4AD2-A9CC-F8836AA277C0}" type="datetime1">
              <a:rPr lang="cs-CZ" smtClean="0"/>
              <a:pPr>
                <a:defRPr/>
              </a:pPr>
              <a:t>21.9.2010</a:t>
            </a:fld>
            <a:endParaRPr lang="cs-CZ" smtClean="0"/>
          </a:p>
        </p:txBody>
      </p:sp>
      <p:sp>
        <p:nvSpPr>
          <p:cNvPr id="2662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6628" name="Zástupný symbol pro číslo snímku 5"/>
          <p:cNvSpPr>
            <a:spLocks noGrp="1"/>
          </p:cNvSpPr>
          <p:nvPr>
            <p:ph type="sldNum" sz="quarter" idx="12"/>
          </p:nvPr>
        </p:nvSpPr>
        <p:spPr/>
        <p:txBody>
          <a:bodyPr/>
          <a:lstStyle/>
          <a:p>
            <a:pPr>
              <a:defRPr/>
            </a:pPr>
            <a:fld id="{90678CF8-83AB-45E2-8036-70A8F887DFEA}" type="slidenum">
              <a:rPr lang="cs-CZ" smtClean="0"/>
              <a:pPr>
                <a:defRPr/>
              </a:pPr>
              <a:t>10</a:t>
            </a:fld>
            <a:endParaRPr lang="cs-CZ" smtClean="0"/>
          </a:p>
        </p:txBody>
      </p:sp>
      <p:sp>
        <p:nvSpPr>
          <p:cNvPr id="17413" name="Rectangle 2"/>
          <p:cNvSpPr>
            <a:spLocks noGrp="1" noChangeArrowheads="1"/>
          </p:cNvSpPr>
          <p:nvPr>
            <p:ph type="title"/>
          </p:nvPr>
        </p:nvSpPr>
        <p:spPr>
          <a:xfrm>
            <a:off x="0" y="0"/>
            <a:ext cx="9144000" cy="533400"/>
          </a:xfrm>
        </p:spPr>
        <p:txBody>
          <a:bodyPr/>
          <a:lstStyle/>
          <a:p>
            <a:pPr eaLnBrk="1" hangingPunct="1"/>
            <a:r>
              <a:rPr lang="cs-CZ" sz="4000" b="1" smtClean="0">
                <a:solidFill>
                  <a:schemeClr val="folHlink"/>
                </a:solidFill>
              </a:rPr>
              <a:t>Podlimitní zakázka -</a:t>
            </a:r>
            <a:r>
              <a:rPr lang="cs-CZ" sz="3600" b="1" smtClean="0">
                <a:solidFill>
                  <a:schemeClr val="folHlink"/>
                </a:solidFill>
              </a:rPr>
              <a:t> § 12, odst. 5</a:t>
            </a:r>
            <a:r>
              <a:rPr lang="cs-CZ" b="1" smtClean="0"/>
              <a:t> </a:t>
            </a:r>
          </a:p>
        </p:txBody>
      </p:sp>
      <p:sp>
        <p:nvSpPr>
          <p:cNvPr id="965635" name="Rectangle 3"/>
          <p:cNvSpPr>
            <a:spLocks noGrp="1" noChangeArrowheads="1"/>
          </p:cNvSpPr>
          <p:nvPr>
            <p:ph type="body" idx="1"/>
          </p:nvPr>
        </p:nvSpPr>
        <p:spPr>
          <a:xfrm>
            <a:off x="0" y="685800"/>
            <a:ext cx="8964613" cy="5403850"/>
          </a:xfrm>
        </p:spPr>
        <p:txBody>
          <a:bodyPr/>
          <a:lstStyle/>
          <a:p>
            <a:pPr marL="609600" indent="-609600" algn="just" eaLnBrk="1" hangingPunct="1">
              <a:buFontTx/>
              <a:buNone/>
            </a:pPr>
            <a:r>
              <a:rPr lang="cs-CZ" sz="800" b="1" smtClean="0"/>
              <a:t>      	</a:t>
            </a:r>
          </a:p>
          <a:p>
            <a:pPr marL="609600" indent="-609600" algn="just" eaLnBrk="1" hangingPunct="1">
              <a:buFontTx/>
              <a:buNone/>
            </a:pPr>
            <a:r>
              <a:rPr lang="cs-CZ" sz="2800" b="1" smtClean="0"/>
              <a:t>…  </a:t>
            </a:r>
            <a:r>
              <a:rPr lang="cs-CZ" b="1" smtClean="0"/>
              <a:t>veřejná zakázka, jejíž předpokládaná hodnota činí v případě veřejné zakázky</a:t>
            </a:r>
            <a:r>
              <a:rPr lang="cs-CZ" b="1" u="sng" smtClean="0"/>
              <a:t> na dodávky nebo na služby nejméně 2,000.000 Kč bez DPH nebo v případě veřejné zakázky na stavební práce nejméně </a:t>
            </a:r>
            <a:r>
              <a:rPr lang="cs-CZ" b="1" u="sng" smtClean="0">
                <a:solidFill>
                  <a:schemeClr val="folHlink"/>
                </a:solidFill>
              </a:rPr>
              <a:t>6,000.000</a:t>
            </a:r>
            <a:r>
              <a:rPr lang="cs-CZ" b="1" u="sng" smtClean="0"/>
              <a:t> (dříve 5,000.000,-) Kč bez DPH a nedosáhne finančního limitu podle odstavců 2, 3 nebo 4. (</a:t>
            </a:r>
            <a:r>
              <a:rPr lang="cs-CZ" b="1" i="1" u="sng" smtClean="0"/>
              <a:t>není nadlimitní</a:t>
            </a:r>
            <a:r>
              <a:rPr lang="cs-CZ" b="1" u="sng" smtClean="0"/>
              <a:t>)</a:t>
            </a:r>
            <a:r>
              <a:rPr lang="cs-CZ" sz="1000" b="1" smtClean="0"/>
              <a:t>	</a:t>
            </a:r>
          </a:p>
          <a:p>
            <a:pPr marL="609600" indent="-609600" algn="just" eaLnBrk="1" hangingPunct="1">
              <a:buFontTx/>
              <a:buNone/>
            </a:pPr>
            <a:r>
              <a:rPr lang="cs-CZ" b="1" smtClean="0"/>
              <a:t>	</a:t>
            </a:r>
            <a:r>
              <a:rPr lang="cs-CZ" sz="3600" b="1" u="sng" smtClean="0"/>
              <a:t>Pro tyto zakázky je závazná pouze národní legislativa !!!</a:t>
            </a:r>
            <a:endParaRPr lang="cs-CZ" sz="3600" b="1" i="1" u="sng"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5635">
                                            <p:txEl>
                                              <p:pRg st="0" end="0"/>
                                            </p:txEl>
                                          </p:spTgt>
                                        </p:tgtEl>
                                        <p:attrNameLst>
                                          <p:attrName>style.visibility</p:attrName>
                                        </p:attrNameLst>
                                      </p:cBhvr>
                                      <p:to>
                                        <p:strVal val="visible"/>
                                      </p:to>
                                    </p:set>
                                    <p:animEffect transition="in" filter="wipe(left)">
                                      <p:cBhvr>
                                        <p:cTn id="7" dur="500"/>
                                        <p:tgtEl>
                                          <p:spTgt spid="9656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65635">
                                            <p:txEl>
                                              <p:pRg st="1" end="1"/>
                                            </p:txEl>
                                          </p:spTgt>
                                        </p:tgtEl>
                                        <p:attrNameLst>
                                          <p:attrName>style.visibility</p:attrName>
                                        </p:attrNameLst>
                                      </p:cBhvr>
                                      <p:to>
                                        <p:strVal val="visible"/>
                                      </p:to>
                                    </p:set>
                                    <p:animEffect transition="in" filter="wipe(left)">
                                      <p:cBhvr>
                                        <p:cTn id="12" dur="500"/>
                                        <p:tgtEl>
                                          <p:spTgt spid="9656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65635">
                                            <p:txEl>
                                              <p:pRg st="2" end="2"/>
                                            </p:txEl>
                                          </p:spTgt>
                                        </p:tgtEl>
                                        <p:attrNameLst>
                                          <p:attrName>style.visibility</p:attrName>
                                        </p:attrNameLst>
                                      </p:cBhvr>
                                      <p:to>
                                        <p:strVal val="visible"/>
                                      </p:to>
                                    </p:set>
                                    <p:animEffect transition="in" filter="wipe(left)">
                                      <p:cBhvr>
                                        <p:cTn id="17" dur="500"/>
                                        <p:tgtEl>
                                          <p:spTgt spid="9656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5635" grpId="0" build="p" autoUpdateAnimBg="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100</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400" b="1" dirty="0" smtClean="0">
                <a:solidFill>
                  <a:srgbClr val="FFFF00"/>
                </a:solidFill>
              </a:rPr>
              <a:t>Zpráva o posouzení a hodnocení nabídek </a:t>
            </a:r>
            <a:r>
              <a:rPr lang="cs-CZ" sz="3400" b="1" dirty="0" smtClean="0">
                <a:solidFill>
                  <a:srgbClr val="FFFF00"/>
                </a:solidFill>
                <a:latin typeface="+mj-lt"/>
                <a:ea typeface="+mj-ea"/>
                <a:cs typeface="+mj-cs"/>
              </a:rPr>
              <a:t>- § </a:t>
            </a:r>
            <a:r>
              <a:rPr lang="cs-CZ" sz="3400" b="1" dirty="0" smtClean="0">
                <a:solidFill>
                  <a:srgbClr val="FFFF00"/>
                </a:solidFill>
              </a:rPr>
              <a:t>80</a:t>
            </a: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b="1" dirty="0" smtClean="0"/>
              <a:t>(1) </a:t>
            </a:r>
            <a:r>
              <a:rPr lang="cs-CZ" sz="3000" b="1" dirty="0" smtClean="0"/>
              <a:t>O posouzení a hodnocení nabídek pořídí hodnotící komise písemnou zprávu, která obsahuje seznam posouzených nabídek, seznam nabídek, které byly hodnotící komisí ze zadávacího řízení vyřazeny spolu s uvedením důvodu, popis způsobu hodnocení zbývajících nabídek s odůvodněním, výsledek hodnocení nabídek</a:t>
            </a:r>
            <a:r>
              <a:rPr lang="cs-CZ" b="1" dirty="0" smtClean="0"/>
              <a:t>, </a:t>
            </a:r>
            <a:r>
              <a:rPr lang="cs-CZ" b="1" u="sng" cap="all" dirty="0" smtClean="0">
                <a:solidFill>
                  <a:srgbClr val="FFFF00"/>
                </a:solidFill>
              </a:rPr>
              <a:t>popis hodnocení jednotlivých nabídek v rámci všech hodnotících kritérií</a:t>
            </a:r>
            <a:r>
              <a:rPr lang="cs-CZ" b="1" u="sng" dirty="0" smtClean="0">
                <a:solidFill>
                  <a:srgbClr val="FFFF00"/>
                </a:solidFill>
              </a:rPr>
              <a:t> </a:t>
            </a:r>
            <a:r>
              <a:rPr lang="cs-CZ" b="1" strike="sngStrike" dirty="0" smtClean="0">
                <a:solidFill>
                  <a:srgbClr val="FFFF00"/>
                </a:solidFill>
              </a:rPr>
              <a:t>údaj o tom, jak byly nabídky hodnoceny v rámci jednotlivých hodnotících kritérií</a:t>
            </a:r>
            <a:r>
              <a:rPr lang="cs-CZ" b="1" dirty="0" smtClean="0"/>
              <a:t>, a údaj o složení hodnotící komise.  </a:t>
            </a:r>
            <a:r>
              <a:rPr lang="cs-CZ" b="1" i="1" dirty="0" smtClean="0">
                <a:solidFill>
                  <a:srgbClr val="FFFF00"/>
                </a:solidFill>
              </a:rPr>
              <a:t>(nutno popsat velmi pečlivě !)</a:t>
            </a:r>
            <a:endParaRPr lang="cs-CZ" b="1" i="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101</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400" b="1" dirty="0" smtClean="0">
                <a:solidFill>
                  <a:srgbClr val="FFFF00"/>
                </a:solidFill>
              </a:rPr>
              <a:t>Zpráva o posouzení a hodnocení nabídek </a:t>
            </a:r>
            <a:r>
              <a:rPr lang="cs-CZ" sz="3400" b="1" dirty="0" smtClean="0">
                <a:solidFill>
                  <a:srgbClr val="FFFF00"/>
                </a:solidFill>
                <a:latin typeface="+mj-lt"/>
                <a:ea typeface="+mj-ea"/>
                <a:cs typeface="+mj-cs"/>
              </a:rPr>
              <a:t>- § </a:t>
            </a:r>
            <a:r>
              <a:rPr lang="cs-CZ" sz="3400" b="1" dirty="0" smtClean="0">
                <a:solidFill>
                  <a:srgbClr val="FFFF00"/>
                </a:solidFill>
              </a:rPr>
              <a:t>80</a:t>
            </a:r>
          </a:p>
        </p:txBody>
      </p:sp>
      <p:sp>
        <p:nvSpPr>
          <p:cNvPr id="92166" name="Rectangle 3"/>
          <p:cNvSpPr>
            <a:spLocks noGrp="1" noChangeArrowheads="1"/>
          </p:cNvSpPr>
          <p:nvPr>
            <p:ph type="body" idx="1"/>
          </p:nvPr>
        </p:nvSpPr>
        <p:spPr>
          <a:xfrm>
            <a:off x="0" y="714355"/>
            <a:ext cx="9144000" cy="5810269"/>
          </a:xfrm>
        </p:spPr>
        <p:txBody>
          <a:bodyPr/>
          <a:lstStyle/>
          <a:p>
            <a:pPr>
              <a:buNone/>
            </a:pPr>
            <a:r>
              <a:rPr lang="cs-CZ" b="1" dirty="0" smtClean="0"/>
              <a:t>	</a:t>
            </a:r>
            <a:r>
              <a:rPr lang="cs-CZ" b="1" i="1" dirty="0" smtClean="0">
                <a:solidFill>
                  <a:srgbClr val="FFFF00"/>
                </a:solidFill>
              </a:rPr>
              <a:t>Popis hodnocení je nutno provést verbálně zejména v případě individuálně hodnocených kritérií; ale i u „počitatelných“ kritérií je nutno rozepsat hodnocení  zvlášť pro každé kritérium !!!</a:t>
            </a:r>
          </a:p>
          <a:p>
            <a:pPr>
              <a:buNone/>
            </a:pPr>
            <a:endParaRPr lang="cs-CZ" sz="1600" b="1" dirty="0" smtClean="0"/>
          </a:p>
          <a:p>
            <a:pPr>
              <a:buNone/>
            </a:pPr>
            <a:r>
              <a:rPr lang="cs-CZ" b="1" dirty="0" smtClean="0"/>
              <a:t>(3) Zadavatel je povinen umožnit do uzavření smlouvy všem uchazečům, </a:t>
            </a:r>
            <a:r>
              <a:rPr lang="cs-CZ" b="1" u="sng" dirty="0" smtClean="0">
                <a:solidFill>
                  <a:srgbClr val="FFFF00"/>
                </a:solidFill>
              </a:rPr>
              <a:t>jejichž nabídky byly předmětem posouzení a hodnocení</a:t>
            </a:r>
            <a:r>
              <a:rPr lang="cs-CZ" b="1" u="sng" dirty="0" smtClean="0"/>
              <a:t>,</a:t>
            </a:r>
            <a:r>
              <a:rPr lang="cs-CZ" b="1" dirty="0" smtClean="0"/>
              <a:t> na jejich žádost do zprávy o posouzení a hodnocení nabídek nahlédnout a pořídit si z ní výpis nebo její opis.</a:t>
            </a:r>
          </a:p>
          <a:p>
            <a:pPr>
              <a:buNone/>
            </a:pPr>
            <a:endParaRPr lang="cs-CZ" b="1" i="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102</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Výběr nejvhodnější nabídky</a:t>
            </a:r>
            <a:r>
              <a:rPr lang="cs-CZ" sz="3400" b="1" dirty="0" smtClean="0">
                <a:solidFill>
                  <a:srgbClr val="FFFF00"/>
                </a:solidFill>
                <a:latin typeface="+mj-lt"/>
                <a:ea typeface="+mj-ea"/>
                <a:cs typeface="+mj-cs"/>
              </a:rPr>
              <a:t>- § </a:t>
            </a:r>
            <a:r>
              <a:rPr lang="cs-CZ" sz="3400" b="1" dirty="0" smtClean="0">
                <a:solidFill>
                  <a:srgbClr val="FFFF00"/>
                </a:solidFill>
              </a:rPr>
              <a:t>81</a:t>
            </a:r>
          </a:p>
        </p:txBody>
      </p:sp>
      <p:sp>
        <p:nvSpPr>
          <p:cNvPr id="92166" name="Rectangle 3"/>
          <p:cNvSpPr>
            <a:spLocks noGrp="1" noChangeArrowheads="1"/>
          </p:cNvSpPr>
          <p:nvPr>
            <p:ph type="body" idx="1"/>
          </p:nvPr>
        </p:nvSpPr>
        <p:spPr>
          <a:xfrm>
            <a:off x="0" y="714355"/>
            <a:ext cx="9144000" cy="5810269"/>
          </a:xfrm>
        </p:spPr>
        <p:txBody>
          <a:bodyPr/>
          <a:lstStyle/>
          <a:p>
            <a:pPr>
              <a:buNone/>
            </a:pPr>
            <a:r>
              <a:rPr lang="cs-CZ" b="1" dirty="0" smtClean="0"/>
              <a:t>(1) Zadavatel rozhodne o výběru nejvhodnější nabídky toho uchazeče, jehož nabídka byla podle hodnotících kritérií vyhodnocena jako</a:t>
            </a:r>
          </a:p>
          <a:p>
            <a:pPr marL="723900">
              <a:buNone/>
            </a:pPr>
            <a:r>
              <a:rPr lang="cs-CZ" b="1" dirty="0" smtClean="0"/>
              <a:t>a) 	ekonomicky nejvýhodnější, nebo</a:t>
            </a:r>
          </a:p>
          <a:p>
            <a:pPr marL="723900">
              <a:buNone/>
            </a:pPr>
            <a:r>
              <a:rPr lang="cs-CZ" b="1" dirty="0" smtClean="0"/>
              <a:t>b) 	nabídka s nejnižší nabídkovou cenou.</a:t>
            </a:r>
          </a:p>
          <a:p>
            <a:pPr>
              <a:buNone/>
            </a:pPr>
            <a:r>
              <a:rPr lang="cs-CZ" b="1" dirty="0" smtClean="0"/>
              <a:t> </a:t>
            </a:r>
            <a:r>
              <a:rPr lang="cs-CZ" b="1" u="sng" dirty="0" smtClean="0">
                <a:solidFill>
                  <a:srgbClr val="FFFF00"/>
                </a:solidFill>
              </a:rPr>
              <a:t>(2) Pokud nebyla nabídka hodnocena podle § 79 odst. 6, zadavatel rozhodne o výběru této nabídky. Tím není dotčeno ustanovení § 84 odst. 3 písm. b).</a:t>
            </a:r>
            <a:endParaRPr lang="cs-CZ" b="1" dirty="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Zástupný symbol pro datum 4"/>
          <p:cNvSpPr>
            <a:spLocks noGrp="1"/>
          </p:cNvSpPr>
          <p:nvPr>
            <p:ph type="dt" sz="quarter" idx="10"/>
          </p:nvPr>
        </p:nvSpPr>
        <p:spPr/>
        <p:txBody>
          <a:bodyPr/>
          <a:lstStyle/>
          <a:p>
            <a:pPr>
              <a:defRPr/>
            </a:pPr>
            <a:fld id="{ED1D28E0-2747-4026-9DDD-29626904C84C}" type="datetime1">
              <a:rPr lang="cs-CZ" smtClean="0"/>
              <a:pPr>
                <a:defRPr/>
              </a:pPr>
              <a:t>21.9.2010</a:t>
            </a:fld>
            <a:endParaRPr lang="cs-CZ" smtClean="0"/>
          </a:p>
        </p:txBody>
      </p:sp>
      <p:sp>
        <p:nvSpPr>
          <p:cNvPr id="134147"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4148" name="Zástupný symbol pro číslo snímku 6"/>
          <p:cNvSpPr>
            <a:spLocks noGrp="1"/>
          </p:cNvSpPr>
          <p:nvPr>
            <p:ph type="sldNum" sz="quarter" idx="12"/>
          </p:nvPr>
        </p:nvSpPr>
        <p:spPr/>
        <p:txBody>
          <a:bodyPr/>
          <a:lstStyle/>
          <a:p>
            <a:pPr>
              <a:defRPr/>
            </a:pPr>
            <a:fld id="{65A4218B-DD75-40E0-B26A-24A237E740CC}" type="slidenum">
              <a:rPr lang="cs-CZ" smtClean="0"/>
              <a:pPr>
                <a:defRPr/>
              </a:pPr>
              <a:t>103</a:t>
            </a:fld>
            <a:endParaRPr lang="cs-CZ" smtClean="0"/>
          </a:p>
        </p:txBody>
      </p:sp>
      <p:sp>
        <p:nvSpPr>
          <p:cNvPr id="918530" name="Rectangle 2"/>
          <p:cNvSpPr>
            <a:spLocks noGrp="1" noChangeArrowheads="1"/>
          </p:cNvSpPr>
          <p:nvPr>
            <p:ph type="title"/>
          </p:nvPr>
        </p:nvSpPr>
        <p:spPr>
          <a:xfrm>
            <a:off x="0" y="0"/>
            <a:ext cx="9144000" cy="549275"/>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dirty="0" smtClean="0">
                <a:solidFill>
                  <a:schemeClr val="folHlink"/>
                </a:solidFill>
              </a:rPr>
              <a:t>Výběr nejvhodnější nabídky - § 81 ZVZ NV</a:t>
            </a:r>
          </a:p>
        </p:txBody>
      </p:sp>
      <p:sp>
        <p:nvSpPr>
          <p:cNvPr id="99334" name="Rectangle 3"/>
          <p:cNvSpPr>
            <a:spLocks noGrp="1" noChangeArrowheads="1"/>
          </p:cNvSpPr>
          <p:nvPr>
            <p:ph type="body" sz="half" idx="1"/>
          </p:nvPr>
        </p:nvSpPr>
        <p:spPr>
          <a:xfrm>
            <a:off x="0" y="549275"/>
            <a:ext cx="9144000" cy="5576888"/>
          </a:xfrm>
        </p:spPr>
        <p:txBody>
          <a:bodyPr/>
          <a:lstStyle/>
          <a:p>
            <a:pPr>
              <a:buFontTx/>
              <a:buNone/>
            </a:pPr>
            <a:r>
              <a:rPr lang="cs-CZ" b="1" dirty="0" smtClean="0"/>
              <a:t>2) Zadavatel </a:t>
            </a:r>
            <a:r>
              <a:rPr lang="cs-CZ" b="1" u="sng" dirty="0" smtClean="0"/>
              <a:t>odešle oznámení o výběru nejvhodnější nabídky do 5 pracovních dnů </a:t>
            </a:r>
            <a:r>
              <a:rPr lang="cs-CZ" b="1" dirty="0" smtClean="0"/>
              <a:t>po rozhodnutí všem</a:t>
            </a:r>
            <a:r>
              <a:rPr lang="cs-CZ" b="1" u="sng" dirty="0" smtClean="0"/>
              <a:t> </a:t>
            </a:r>
            <a:r>
              <a:rPr lang="cs-CZ" b="1" dirty="0" smtClean="0">
                <a:solidFill>
                  <a:srgbClr val="FFFF00"/>
                </a:solidFill>
              </a:rPr>
              <a:t>dotčeným zájemcům a všem dotčeným uchazečům</a:t>
            </a:r>
            <a:r>
              <a:rPr lang="cs-CZ" sz="3000" b="1" dirty="0" smtClean="0">
                <a:solidFill>
                  <a:srgbClr val="FFFF00"/>
                </a:solidFill>
              </a:rPr>
              <a:t>. </a:t>
            </a:r>
            <a:r>
              <a:rPr lang="cs-CZ" sz="3000" b="1" u="sng" dirty="0" smtClean="0">
                <a:solidFill>
                  <a:srgbClr val="FFFF00"/>
                </a:solidFill>
              </a:rPr>
              <a:t>Dotčenými uchazeči se rozumějí uchazeči, </a:t>
            </a:r>
            <a:r>
              <a:rPr lang="cs-CZ" sz="3000" b="1" u="sng" dirty="0" smtClean="0"/>
              <a:t>kteří nebyli </a:t>
            </a:r>
            <a:r>
              <a:rPr lang="cs-CZ" sz="3000" b="1" u="sng" dirty="0" smtClean="0">
                <a:solidFill>
                  <a:srgbClr val="FFFF00"/>
                </a:solidFill>
              </a:rPr>
              <a:t>s konečnou platností </a:t>
            </a:r>
            <a:r>
              <a:rPr lang="cs-CZ" sz="3000" b="1" u="sng" dirty="0" smtClean="0"/>
              <a:t>vyloučeni.</a:t>
            </a:r>
            <a:r>
              <a:rPr lang="cs-CZ" sz="3000" b="1" dirty="0" smtClean="0"/>
              <a:t> </a:t>
            </a:r>
            <a:r>
              <a:rPr lang="cs-CZ" sz="2800" b="1" dirty="0" smtClean="0">
                <a:solidFill>
                  <a:srgbClr val="FFFF00"/>
                </a:solidFill>
              </a:rPr>
              <a:t>Vyloučení má konečnou platnost, pokud bylo uchazeči oznámeno a uchazeč nepodal námitky ve lhůtě podle § 110 odst. 4, nebo nepodal návrh ve lhůtě podle § 114 odst. 4 a 5, nebo bylo řízení o jeho návrhu zastaveno. Dotčení zájemci = </a:t>
            </a:r>
            <a:r>
              <a:rPr lang="cs-CZ" sz="2800" b="1" dirty="0" err="1" smtClean="0">
                <a:solidFill>
                  <a:srgbClr val="FFFF00"/>
                </a:solidFill>
              </a:rPr>
              <a:t>zájemci</a:t>
            </a:r>
            <a:r>
              <a:rPr lang="cs-CZ" sz="2800" b="1" dirty="0" smtClean="0">
                <a:solidFill>
                  <a:srgbClr val="FFFF00"/>
                </a:solidFill>
              </a:rPr>
              <a:t>, kterým veř. zadavatel nedoručil oznámení o jejich vyloučení před odesláním oznámení o rozhodnutí o výběru nejvhodnější nabídky.</a:t>
            </a:r>
            <a:endParaRPr lang="cs-CZ" sz="2800" dirty="0" smtClean="0">
              <a:solidFill>
                <a:srgbClr val="FFFF00"/>
              </a:solidFill>
            </a:endParaRPr>
          </a:p>
          <a:p>
            <a:endParaRPr lang="cs-CZ" b="1" dirty="0" smtClean="0"/>
          </a:p>
        </p:txBody>
      </p:sp>
    </p:spTree>
  </p:cSld>
  <p:clrMapOvr>
    <a:masterClrMapping/>
  </p:clrMapOvr>
  <p:transition spd="slow">
    <p:wipe dir="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Zástupný symbol pro datum 4"/>
          <p:cNvSpPr>
            <a:spLocks noGrp="1"/>
          </p:cNvSpPr>
          <p:nvPr>
            <p:ph type="dt" sz="quarter" idx="10"/>
          </p:nvPr>
        </p:nvSpPr>
        <p:spPr/>
        <p:txBody>
          <a:bodyPr/>
          <a:lstStyle/>
          <a:p>
            <a:pPr>
              <a:defRPr/>
            </a:pPr>
            <a:fld id="{ED1D28E0-2747-4026-9DDD-29626904C84C}" type="datetime1">
              <a:rPr lang="cs-CZ" smtClean="0"/>
              <a:pPr>
                <a:defRPr/>
              </a:pPr>
              <a:t>21.9.2010</a:t>
            </a:fld>
            <a:endParaRPr lang="cs-CZ" smtClean="0"/>
          </a:p>
        </p:txBody>
      </p:sp>
      <p:sp>
        <p:nvSpPr>
          <p:cNvPr id="134147"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4148" name="Zástupný symbol pro číslo snímku 6"/>
          <p:cNvSpPr>
            <a:spLocks noGrp="1"/>
          </p:cNvSpPr>
          <p:nvPr>
            <p:ph type="sldNum" sz="quarter" idx="12"/>
          </p:nvPr>
        </p:nvSpPr>
        <p:spPr/>
        <p:txBody>
          <a:bodyPr/>
          <a:lstStyle/>
          <a:p>
            <a:pPr>
              <a:defRPr/>
            </a:pPr>
            <a:fld id="{1D02E616-1F13-48B1-976C-097399E4DFC6}" type="slidenum">
              <a:rPr lang="cs-CZ" smtClean="0"/>
              <a:pPr>
                <a:defRPr/>
              </a:pPr>
              <a:t>104</a:t>
            </a:fld>
            <a:endParaRPr lang="cs-CZ" smtClean="0"/>
          </a:p>
        </p:txBody>
      </p:sp>
      <p:sp>
        <p:nvSpPr>
          <p:cNvPr id="918530" name="Rectangle 2"/>
          <p:cNvSpPr>
            <a:spLocks noGrp="1" noChangeArrowheads="1"/>
          </p:cNvSpPr>
          <p:nvPr>
            <p:ph type="title"/>
          </p:nvPr>
        </p:nvSpPr>
        <p:spPr>
          <a:xfrm>
            <a:off x="0" y="0"/>
            <a:ext cx="9144000" cy="549275"/>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2600" b="1" dirty="0" smtClean="0">
                <a:solidFill>
                  <a:srgbClr val="FFFF00"/>
                </a:solidFill>
                <a:latin typeface="+mn-lt"/>
                <a:ea typeface="+mn-ea"/>
                <a:cs typeface="+mn-cs"/>
              </a:rPr>
              <a:t>Zadavatel v oznámení o výběru nejvhodnější nabídky uvede</a:t>
            </a:r>
            <a:endParaRPr lang="cs-CZ" sz="2600" b="1" dirty="0" smtClean="0">
              <a:solidFill>
                <a:srgbClr val="FFFF00"/>
              </a:solidFill>
            </a:endParaRPr>
          </a:p>
        </p:txBody>
      </p:sp>
      <p:sp>
        <p:nvSpPr>
          <p:cNvPr id="100358" name="Rectangle 3"/>
          <p:cNvSpPr>
            <a:spLocks noGrp="1" noChangeArrowheads="1"/>
          </p:cNvSpPr>
          <p:nvPr>
            <p:ph type="body" sz="half" idx="1"/>
          </p:nvPr>
        </p:nvSpPr>
        <p:spPr>
          <a:xfrm>
            <a:off x="0" y="549275"/>
            <a:ext cx="9144000" cy="5576888"/>
          </a:xfrm>
        </p:spPr>
        <p:txBody>
          <a:bodyPr/>
          <a:lstStyle/>
          <a:p>
            <a:pPr>
              <a:buFontTx/>
              <a:buNone/>
            </a:pPr>
            <a:r>
              <a:rPr lang="cs-CZ" sz="2800" smtClean="0"/>
              <a:t>a) </a:t>
            </a:r>
            <a:r>
              <a:rPr lang="cs-CZ" sz="2800" b="1" u="sng" smtClean="0"/>
              <a:t>identifikační údaje uchazečů, jejichž nabídka byla hodnocena</a:t>
            </a:r>
            <a:r>
              <a:rPr lang="cs-CZ" sz="2800" smtClean="0"/>
              <a:t>,</a:t>
            </a:r>
          </a:p>
          <a:p>
            <a:pPr>
              <a:buFontTx/>
              <a:buNone/>
            </a:pPr>
            <a:r>
              <a:rPr lang="cs-CZ" sz="2800" smtClean="0"/>
              <a:t>b) </a:t>
            </a:r>
            <a:r>
              <a:rPr lang="cs-CZ" sz="2800" b="1" u="sng" smtClean="0"/>
              <a:t>výsledek hodnocení nabídek, z něhož bude zřejmé pořadí </a:t>
            </a:r>
            <a:r>
              <a:rPr lang="cs-CZ" sz="2800" b="1" smtClean="0"/>
              <a:t>nabídek</a:t>
            </a:r>
            <a:r>
              <a:rPr lang="cs-CZ" sz="2800" smtClean="0"/>
              <a:t>,</a:t>
            </a:r>
          </a:p>
          <a:p>
            <a:pPr>
              <a:buFontTx/>
              <a:buNone/>
            </a:pPr>
            <a:r>
              <a:rPr lang="cs-CZ" sz="2800" smtClean="0"/>
              <a:t>c) </a:t>
            </a:r>
            <a:r>
              <a:rPr lang="cs-CZ" sz="2800" b="1" u="sng" smtClean="0"/>
              <a:t>odůvodnění výběru </a:t>
            </a:r>
            <a:r>
              <a:rPr lang="cs-CZ" sz="2800" b="1" smtClean="0"/>
              <a:t>nejvhodnější nabídky, pokud veř. zadavatel vybral jako nejvhodnější nabídku </a:t>
            </a:r>
            <a:r>
              <a:rPr lang="cs-CZ" sz="2800" b="1" u="sng" smtClean="0"/>
              <a:t>jiného uchazeče, než doporučila hodnotící komise</a:t>
            </a:r>
            <a:r>
              <a:rPr lang="cs-CZ" sz="2800" u="sng" smtClean="0"/>
              <a:t>;</a:t>
            </a:r>
            <a:r>
              <a:rPr lang="cs-CZ" sz="2800" smtClean="0"/>
              <a:t> a</a:t>
            </a:r>
          </a:p>
          <a:p>
            <a:pPr>
              <a:buFontTx/>
              <a:buNone/>
            </a:pPr>
            <a:r>
              <a:rPr lang="cs-CZ" sz="2800" smtClean="0"/>
              <a:t>d) </a:t>
            </a:r>
            <a:r>
              <a:rPr lang="cs-CZ" sz="2800" b="1" smtClean="0"/>
              <a:t>počet a pořadí nabídek, které byly hodnoceny v jednacím řízení s uveřejněním na základě jednání o nabídkách, </a:t>
            </a:r>
            <a:endParaRPr lang="cs-CZ" sz="2800" smtClean="0"/>
          </a:p>
          <a:p>
            <a:pPr>
              <a:buFontTx/>
              <a:buNone/>
            </a:pPr>
            <a:r>
              <a:rPr lang="cs-CZ" sz="2800" u="sng" smtClean="0">
                <a:solidFill>
                  <a:srgbClr val="FFFF00"/>
                </a:solidFill>
              </a:rPr>
              <a:t>e)	</a:t>
            </a:r>
            <a:r>
              <a:rPr lang="cs-CZ" sz="2900" b="1" u="sng" smtClean="0">
                <a:solidFill>
                  <a:srgbClr val="FFFF00"/>
                </a:solidFill>
              </a:rPr>
              <a:t>poučení o lhůtě pro podání námitek podle § 110 odst. 4 a zákazu uzavření smlouvy podle § 82 odst.1. (novela!)</a:t>
            </a:r>
            <a:endParaRPr lang="cs-CZ" sz="290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Zástupný symbol pro datum 4"/>
          <p:cNvSpPr>
            <a:spLocks noGrp="1"/>
          </p:cNvSpPr>
          <p:nvPr>
            <p:ph type="dt" sz="quarter" idx="10"/>
          </p:nvPr>
        </p:nvSpPr>
        <p:spPr/>
        <p:txBody>
          <a:bodyPr/>
          <a:lstStyle/>
          <a:p>
            <a:pPr>
              <a:defRPr/>
            </a:pPr>
            <a:fld id="{076097C2-BE82-48EA-A08D-7DB24D5F517D}" type="datetime1">
              <a:rPr lang="cs-CZ" smtClean="0"/>
              <a:pPr>
                <a:defRPr/>
              </a:pPr>
              <a:t>21.9.2010</a:t>
            </a:fld>
            <a:endParaRPr lang="cs-CZ" smtClean="0"/>
          </a:p>
        </p:txBody>
      </p:sp>
      <p:sp>
        <p:nvSpPr>
          <p:cNvPr id="136195"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6196" name="Zástupný symbol pro číslo snímku 6"/>
          <p:cNvSpPr>
            <a:spLocks noGrp="1"/>
          </p:cNvSpPr>
          <p:nvPr>
            <p:ph type="sldNum" sz="quarter" idx="12"/>
          </p:nvPr>
        </p:nvSpPr>
        <p:spPr/>
        <p:txBody>
          <a:bodyPr/>
          <a:lstStyle/>
          <a:p>
            <a:pPr>
              <a:defRPr/>
            </a:pPr>
            <a:fld id="{F038AD89-40AA-406E-B2C2-08951251AFC3}" type="slidenum">
              <a:rPr lang="cs-CZ" smtClean="0"/>
              <a:pPr>
                <a:defRPr/>
              </a:pPr>
              <a:t>105</a:t>
            </a:fld>
            <a:endParaRPr lang="cs-CZ" smtClean="0"/>
          </a:p>
        </p:txBody>
      </p:sp>
      <p:sp>
        <p:nvSpPr>
          <p:cNvPr id="920578" name="Rectangle 2"/>
          <p:cNvSpPr>
            <a:spLocks noGrp="1" noChangeArrowheads="1"/>
          </p:cNvSpPr>
          <p:nvPr>
            <p:ph type="title"/>
          </p:nvPr>
        </p:nvSpPr>
        <p:spPr>
          <a:xfrm>
            <a:off x="0" y="0"/>
            <a:ext cx="9144000" cy="476250"/>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dirty="0" smtClean="0">
                <a:solidFill>
                  <a:srgbClr val="FFFF00"/>
                </a:solidFill>
              </a:rPr>
              <a:t>Uzavření smlouvy </a:t>
            </a:r>
            <a:r>
              <a:rPr lang="cs-CZ" sz="3200" b="1" dirty="0" smtClean="0">
                <a:solidFill>
                  <a:schemeClr val="folHlink"/>
                </a:solidFill>
              </a:rPr>
              <a:t>- § 82 ZVZ</a:t>
            </a:r>
          </a:p>
        </p:txBody>
      </p:sp>
      <p:sp>
        <p:nvSpPr>
          <p:cNvPr id="101382" name="Rectangle 3"/>
          <p:cNvSpPr>
            <a:spLocks noGrp="1" noChangeArrowheads="1"/>
          </p:cNvSpPr>
          <p:nvPr>
            <p:ph type="body" sz="half" idx="1"/>
          </p:nvPr>
        </p:nvSpPr>
        <p:spPr>
          <a:xfrm>
            <a:off x="0" y="549275"/>
            <a:ext cx="9144000" cy="6308725"/>
          </a:xfrm>
        </p:spPr>
        <p:txBody>
          <a:bodyPr/>
          <a:lstStyle/>
          <a:p>
            <a:pPr eaLnBrk="1" hangingPunct="1">
              <a:buFontTx/>
              <a:buNone/>
            </a:pPr>
            <a:r>
              <a:rPr lang="cs-CZ" sz="2800" b="1" smtClean="0"/>
              <a:t>1) </a:t>
            </a:r>
            <a:r>
              <a:rPr lang="cs-CZ" b="1" u="sng" smtClean="0"/>
              <a:t>Zadavatel nesmí před uplynutím lhůty pro podání námitek proti rozhodnutí</a:t>
            </a:r>
            <a:r>
              <a:rPr lang="cs-CZ" sz="3000" b="1" smtClean="0"/>
              <a:t> o výběru nejvhodnější nabídky </a:t>
            </a:r>
            <a:r>
              <a:rPr lang="cs-CZ" b="1" u="sng" smtClean="0"/>
              <a:t>uzavřít smlouvu</a:t>
            </a:r>
            <a:r>
              <a:rPr lang="cs-CZ" sz="2800" b="1" smtClean="0"/>
              <a:t> s uchazečem, jehož nabídka byla vybrána jako nejvhodnější.</a:t>
            </a:r>
          </a:p>
          <a:p>
            <a:pPr eaLnBrk="1" hangingPunct="1">
              <a:buFontTx/>
              <a:buNone/>
            </a:pPr>
            <a:endParaRPr lang="cs-CZ" sz="1000" b="1" smtClean="0"/>
          </a:p>
          <a:p>
            <a:pPr eaLnBrk="1" hangingPunct="1">
              <a:buFontTx/>
              <a:buNone/>
            </a:pPr>
            <a:r>
              <a:rPr lang="cs-CZ" sz="2800" b="1" smtClean="0"/>
              <a:t>2) </a:t>
            </a:r>
            <a:r>
              <a:rPr lang="cs-CZ" sz="3000" b="1" u="sng" smtClean="0"/>
              <a:t>Pokud nebyly ve stanovené lhůtě podány námitky</a:t>
            </a:r>
            <a:r>
              <a:rPr lang="cs-CZ" sz="2800" b="1" smtClean="0"/>
              <a:t>, </a:t>
            </a:r>
            <a:r>
              <a:rPr lang="cs-CZ" sz="2800" b="1" u="sng" smtClean="0"/>
              <a:t>uzavře zadavatel smlouvu s vybraným uchazečem do 15 dnů po uplynutí lhůty pro podání námitek.</a:t>
            </a:r>
            <a:r>
              <a:rPr lang="cs-CZ" sz="2800" b="1" smtClean="0"/>
              <a:t> </a:t>
            </a:r>
            <a:r>
              <a:rPr lang="cs-CZ" sz="3000" b="1" u="sng" smtClean="0"/>
              <a:t>Smlouvu uzavře zadavatel </a:t>
            </a:r>
            <a:r>
              <a:rPr lang="cs-CZ" sz="3000" b="1" u="sng" smtClean="0">
                <a:solidFill>
                  <a:schemeClr val="folHlink"/>
                </a:solidFill>
              </a:rPr>
              <a:t>v souladu s návrhem smlouvy</a:t>
            </a:r>
            <a:r>
              <a:rPr lang="cs-CZ" sz="2800" b="1" u="sng" smtClean="0">
                <a:solidFill>
                  <a:schemeClr val="folHlink"/>
                </a:solidFill>
              </a:rPr>
              <a:t>,</a:t>
            </a:r>
            <a:r>
              <a:rPr lang="cs-CZ" sz="2800" b="1" u="sng" smtClean="0"/>
              <a:t> </a:t>
            </a:r>
            <a:r>
              <a:rPr lang="cs-CZ" sz="3000" b="1" u="sng" smtClean="0"/>
              <a:t>obsaženým v nabídce vybraného uchazeče, popřípadě upraveným dle „</a:t>
            </a:r>
            <a:r>
              <a:rPr lang="cs-CZ" sz="3000" b="1" i="1" u="sng" smtClean="0">
                <a:solidFill>
                  <a:schemeClr val="folHlink"/>
                </a:solidFill>
              </a:rPr>
              <a:t>administrativních  a obchodních zvyklostí zadavatele</a:t>
            </a:r>
            <a:r>
              <a:rPr lang="cs-CZ" sz="3000" b="1" u="sng" smtClean="0"/>
              <a:t>“.</a:t>
            </a:r>
          </a:p>
        </p:txBody>
      </p:sp>
    </p:spTree>
  </p:cSld>
  <p:clrMapOvr>
    <a:masterClrMapping/>
  </p:clrMapOvr>
  <p:transition spd="slow">
    <p:wipe dir="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Zástupný symbol pro datum 4"/>
          <p:cNvSpPr>
            <a:spLocks noGrp="1"/>
          </p:cNvSpPr>
          <p:nvPr>
            <p:ph type="dt" sz="quarter" idx="10"/>
          </p:nvPr>
        </p:nvSpPr>
        <p:spPr/>
        <p:txBody>
          <a:bodyPr/>
          <a:lstStyle/>
          <a:p>
            <a:pPr>
              <a:defRPr/>
            </a:pPr>
            <a:fld id="{ED1D28E0-2747-4026-9DDD-29626904C84C}" type="datetime1">
              <a:rPr lang="cs-CZ" smtClean="0"/>
              <a:pPr>
                <a:defRPr/>
              </a:pPr>
              <a:t>21.9.2010</a:t>
            </a:fld>
            <a:endParaRPr lang="cs-CZ" smtClean="0"/>
          </a:p>
        </p:txBody>
      </p:sp>
      <p:sp>
        <p:nvSpPr>
          <p:cNvPr id="134147"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4148" name="Zástupný symbol pro číslo snímku 6"/>
          <p:cNvSpPr>
            <a:spLocks noGrp="1"/>
          </p:cNvSpPr>
          <p:nvPr>
            <p:ph type="sldNum" sz="quarter" idx="12"/>
          </p:nvPr>
        </p:nvSpPr>
        <p:spPr/>
        <p:txBody>
          <a:bodyPr/>
          <a:lstStyle/>
          <a:p>
            <a:pPr>
              <a:defRPr/>
            </a:pPr>
            <a:fld id="{44374C45-9E70-40B1-843A-AF483CF2755F}" type="slidenum">
              <a:rPr lang="cs-CZ" smtClean="0"/>
              <a:pPr>
                <a:defRPr/>
              </a:pPr>
              <a:t>106</a:t>
            </a:fld>
            <a:endParaRPr lang="cs-CZ" smtClean="0"/>
          </a:p>
        </p:txBody>
      </p:sp>
      <p:sp>
        <p:nvSpPr>
          <p:cNvPr id="918530" name="Rectangle 2"/>
          <p:cNvSpPr>
            <a:spLocks noGrp="1" noChangeArrowheads="1"/>
          </p:cNvSpPr>
          <p:nvPr>
            <p:ph type="title"/>
          </p:nvPr>
        </p:nvSpPr>
        <p:spPr>
          <a:xfrm>
            <a:off x="0" y="0"/>
            <a:ext cx="9144000" cy="549275"/>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smtClean="0">
                <a:solidFill>
                  <a:schemeClr val="folHlink"/>
                </a:solidFill>
              </a:rPr>
              <a:t>Ukončení zadávacího řízení</a:t>
            </a:r>
          </a:p>
        </p:txBody>
      </p:sp>
      <p:sp>
        <p:nvSpPr>
          <p:cNvPr id="128006" name="Rectangle 3"/>
          <p:cNvSpPr>
            <a:spLocks noGrp="1" noChangeArrowheads="1"/>
          </p:cNvSpPr>
          <p:nvPr>
            <p:ph type="body" sz="half" idx="1"/>
          </p:nvPr>
        </p:nvSpPr>
        <p:spPr>
          <a:xfrm>
            <a:off x="0" y="549275"/>
            <a:ext cx="9144000" cy="5576888"/>
          </a:xfrm>
        </p:spPr>
        <p:txBody>
          <a:bodyPr/>
          <a:lstStyle/>
          <a:p>
            <a:pPr>
              <a:defRPr/>
            </a:pPr>
            <a:r>
              <a:rPr lang="cs-CZ" b="1" u="sng" dirty="0" smtClean="0"/>
              <a:t>uzavření smlouvy</a:t>
            </a:r>
            <a:r>
              <a:rPr lang="cs-CZ" b="1" dirty="0" smtClean="0"/>
              <a:t> - § 82:</a:t>
            </a:r>
          </a:p>
          <a:p>
            <a:pPr lvl="1">
              <a:defRPr/>
            </a:pPr>
            <a:r>
              <a:rPr lang="cs-CZ" b="1" dirty="0" smtClean="0"/>
              <a:t>lhůta pro podání námitek – do 15 od doručení oznámení o výběru - zákaz uzavřít smlouvu</a:t>
            </a:r>
          </a:p>
          <a:p>
            <a:pPr lvl="1">
              <a:defRPr/>
            </a:pPr>
            <a:r>
              <a:rPr lang="cs-CZ" b="1" dirty="0" smtClean="0"/>
              <a:t>po uplynutí – uzavření do 15 dnů</a:t>
            </a:r>
          </a:p>
          <a:p>
            <a:pPr lvl="1">
              <a:defRPr/>
            </a:pPr>
            <a:r>
              <a:rPr lang="cs-CZ" b="1" dirty="0" smtClean="0"/>
              <a:t>povinnost součinnosti uchazeče</a:t>
            </a:r>
          </a:p>
          <a:p>
            <a:pPr lvl="1">
              <a:defRPr/>
            </a:pPr>
            <a:r>
              <a:rPr lang="cs-CZ" b="1" dirty="0" smtClean="0"/>
              <a:t>možnost vyzvat 2. a 3. v pořadí</a:t>
            </a:r>
          </a:p>
          <a:p>
            <a:pPr marL="534988" lvl="1" indent="-357188">
              <a:buFontTx/>
              <a:buNone/>
              <a:defRPr/>
            </a:pPr>
            <a:r>
              <a:rPr lang="cs-CZ" b="1" u="sng" dirty="0" smtClean="0"/>
              <a:t>5) Zadavatel písemně oznámí bez zbytečného odkladu informaci o uzavření smlouvy uchazečům, s nimiž bylo možné podle odstavce 3 uzavřít smlouvu.</a:t>
            </a:r>
            <a:endParaRPr lang="cs-CZ" b="1" dirty="0" smtClean="0"/>
          </a:p>
          <a:p>
            <a:pPr>
              <a:defRPr/>
            </a:pPr>
            <a:r>
              <a:rPr lang="cs-CZ" b="1" dirty="0" smtClean="0"/>
              <a:t>oznámení o výsledku zadávacího řízení - § 83</a:t>
            </a:r>
          </a:p>
        </p:txBody>
      </p:sp>
    </p:spTree>
  </p:cSld>
  <p:clrMapOvr>
    <a:masterClrMapping/>
  </p:clrMapOvr>
  <p:transition spd="slow">
    <p:wipe dir="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107</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Oznámení o výsledku zadávacího řízení</a:t>
            </a:r>
            <a:r>
              <a:rPr lang="cs-CZ" sz="3400" b="1" dirty="0" smtClean="0">
                <a:solidFill>
                  <a:srgbClr val="FFFF00"/>
                </a:solidFill>
                <a:latin typeface="+mj-lt"/>
                <a:ea typeface="+mj-ea"/>
                <a:cs typeface="+mj-cs"/>
              </a:rPr>
              <a:t>- § </a:t>
            </a:r>
            <a:r>
              <a:rPr lang="cs-CZ" sz="3400" b="1" dirty="0" smtClean="0">
                <a:solidFill>
                  <a:srgbClr val="FFFF00"/>
                </a:solidFill>
              </a:rPr>
              <a:t>83</a:t>
            </a: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b="1" dirty="0" smtClean="0"/>
              <a:t>(1) Veřejný zadavatel je povinen do 48 dnů po uzavření smlouvy odeslat oznámení o výsledku zadávacího řízení k uveřejnění. V případě sektorového zadavatele činí lhůta 2 měsíce. </a:t>
            </a:r>
            <a:r>
              <a:rPr lang="cs-CZ" b="1" dirty="0" smtClean="0">
                <a:solidFill>
                  <a:srgbClr val="FFFF00"/>
                </a:solidFill>
              </a:rPr>
              <a:t> </a:t>
            </a:r>
            <a:r>
              <a:rPr lang="cs-CZ" b="1" dirty="0" smtClean="0"/>
              <a:t>V případech uvedených v odstavcích 4 a 5 jsou informace, které nebudou zveřejněny, předávány provozovateli informačního systému o veřejných zakázkách (dále jen "informační systém"), případně Úřadu pro úřední tisky Evropských společenství (dále jen "Úřad pro úřední tisky"), ke statistickým účelům.</a:t>
            </a:r>
          </a:p>
          <a:p>
            <a:pPr>
              <a:buNone/>
            </a:pPr>
            <a:endParaRPr lang="cs-CZ" b="1" i="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Zástupný symbol pro datum 4"/>
          <p:cNvSpPr>
            <a:spLocks noGrp="1"/>
          </p:cNvSpPr>
          <p:nvPr>
            <p:ph type="dt" sz="quarter" idx="10"/>
          </p:nvPr>
        </p:nvSpPr>
        <p:spPr/>
        <p:txBody>
          <a:bodyPr/>
          <a:lstStyle/>
          <a:p>
            <a:pPr>
              <a:defRPr/>
            </a:pPr>
            <a:fld id="{ED1D28E0-2747-4026-9DDD-29626904C84C}" type="datetime1">
              <a:rPr lang="cs-CZ" smtClean="0"/>
              <a:pPr>
                <a:defRPr/>
              </a:pPr>
              <a:t>21.9.2010</a:t>
            </a:fld>
            <a:endParaRPr lang="cs-CZ" smtClean="0"/>
          </a:p>
        </p:txBody>
      </p:sp>
      <p:sp>
        <p:nvSpPr>
          <p:cNvPr id="134147"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4148" name="Zástupný symbol pro číslo snímku 6"/>
          <p:cNvSpPr>
            <a:spLocks noGrp="1"/>
          </p:cNvSpPr>
          <p:nvPr>
            <p:ph type="sldNum" sz="quarter" idx="12"/>
          </p:nvPr>
        </p:nvSpPr>
        <p:spPr/>
        <p:txBody>
          <a:bodyPr/>
          <a:lstStyle/>
          <a:p>
            <a:pPr>
              <a:defRPr/>
            </a:pPr>
            <a:fld id="{C120EB50-C2AF-4D68-BE9D-29E6141A2031}" type="slidenum">
              <a:rPr lang="cs-CZ" smtClean="0"/>
              <a:pPr>
                <a:defRPr/>
              </a:pPr>
              <a:t>108</a:t>
            </a:fld>
            <a:endParaRPr lang="cs-CZ" smtClean="0"/>
          </a:p>
        </p:txBody>
      </p:sp>
      <p:sp>
        <p:nvSpPr>
          <p:cNvPr id="918530" name="Rectangle 2"/>
          <p:cNvSpPr>
            <a:spLocks noGrp="1" noChangeArrowheads="1"/>
          </p:cNvSpPr>
          <p:nvPr>
            <p:ph type="title"/>
          </p:nvPr>
        </p:nvSpPr>
        <p:spPr>
          <a:xfrm>
            <a:off x="0" y="0"/>
            <a:ext cx="9144000" cy="549275"/>
          </a:xfrm>
          <a:gradFill rotWithShape="1">
            <a:gsLst>
              <a:gs pos="0">
                <a:schemeClr val="accent2">
                  <a:gamma/>
                  <a:shade val="46275"/>
                  <a:invGamma/>
                </a:schemeClr>
              </a:gs>
              <a:gs pos="100000">
                <a:schemeClr val="accent2">
                  <a:alpha val="66000"/>
                </a:schemeClr>
              </a:gs>
            </a:gsLst>
            <a:lin ang="0" scaled="1"/>
          </a:gradFill>
        </p:spPr>
        <p:txBody>
          <a:bodyPr/>
          <a:lstStyle/>
          <a:p>
            <a:pPr>
              <a:defRPr/>
            </a:pPr>
            <a:r>
              <a:rPr lang="cs-CZ" sz="3200" b="1" dirty="0" smtClean="0">
                <a:solidFill>
                  <a:srgbClr val="FFFF00"/>
                </a:solidFill>
              </a:rPr>
              <a:t>Oznámení o výsledku zadávacího řízení - § 83 NV</a:t>
            </a:r>
          </a:p>
        </p:txBody>
      </p:sp>
      <p:sp>
        <p:nvSpPr>
          <p:cNvPr id="103430" name="Rectangle 3"/>
          <p:cNvSpPr>
            <a:spLocks noGrp="1" noChangeArrowheads="1"/>
          </p:cNvSpPr>
          <p:nvPr>
            <p:ph type="body" sz="half" idx="1"/>
          </p:nvPr>
        </p:nvSpPr>
        <p:spPr>
          <a:xfrm>
            <a:off x="0" y="549275"/>
            <a:ext cx="9144000" cy="5576888"/>
          </a:xfrm>
        </p:spPr>
        <p:txBody>
          <a:bodyPr/>
          <a:lstStyle/>
          <a:p>
            <a:pPr marL="514350" indent="-514350">
              <a:buFontTx/>
              <a:buNone/>
            </a:pPr>
            <a:r>
              <a:rPr lang="cs-CZ" b="1" dirty="0" smtClean="0"/>
              <a:t>3) Zadavatel </a:t>
            </a:r>
            <a:r>
              <a:rPr lang="cs-CZ" b="1" u="sng" dirty="0" smtClean="0"/>
              <a:t>není povinen odeslat oznámení </a:t>
            </a:r>
            <a:r>
              <a:rPr lang="cs-CZ" b="1" dirty="0" smtClean="0"/>
              <a:t>podle odst. 1 v případě smlouvy uzavřené na základě rámcové smlouvy. </a:t>
            </a:r>
            <a:r>
              <a:rPr lang="cs-CZ" b="1" u="sng" dirty="0" smtClean="0">
                <a:solidFill>
                  <a:srgbClr val="FFFF00"/>
                </a:solidFill>
              </a:rPr>
              <a:t>V takovém případě zašle zadavatel informaci o všech smlouvách uzavřených na základě rámcové smlouvy do ISVZ US souhrnně za předcházející kalendářní čtvrtletí, a to do 30 dnů od jeho konce; povinný obsah oznámení stanoví prováděcí vyhláška….</a:t>
            </a:r>
          </a:p>
          <a:p>
            <a:pPr marL="514350" indent="-514350">
              <a:buFontTx/>
              <a:buNone/>
            </a:pPr>
            <a:endParaRPr lang="cs-CZ" sz="1200" b="1" u="sng" dirty="0" smtClean="0">
              <a:solidFill>
                <a:srgbClr val="FFFF00"/>
              </a:solidFill>
            </a:endParaRPr>
          </a:p>
          <a:p>
            <a:pPr marL="514350" indent="-514350" algn="ctr">
              <a:buFontTx/>
              <a:buNone/>
            </a:pPr>
            <a:r>
              <a:rPr lang="cs-CZ" b="1" i="1" u="sng" dirty="0" smtClean="0">
                <a:solidFill>
                  <a:srgbClr val="FFFF00"/>
                </a:solidFill>
              </a:rPr>
              <a:t>Platí od 1.1. 2010 – novela č. 417/2009 – nový formulář až od 15.9.2010</a:t>
            </a:r>
            <a:endParaRPr lang="cs-CZ" i="1" dirty="0" smtClean="0">
              <a:solidFill>
                <a:srgbClr val="FFFF00"/>
              </a:solidFill>
            </a:endParaRPr>
          </a:p>
          <a:p>
            <a:pPr marL="514350" indent="-514350">
              <a:buFontTx/>
              <a:buNone/>
            </a:pPr>
            <a:endParaRPr lang="cs-CZ" b="1" dirty="0" smtClean="0"/>
          </a:p>
        </p:txBody>
      </p:sp>
    </p:spTree>
  </p:cSld>
  <p:clrMapOvr>
    <a:masterClrMapping/>
  </p:clrMapOvr>
  <p:transition spd="slow">
    <p:wipe dir="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Zástupný symbol pro datum 4"/>
          <p:cNvSpPr>
            <a:spLocks noGrp="1"/>
          </p:cNvSpPr>
          <p:nvPr>
            <p:ph type="dt" sz="quarter" idx="10"/>
          </p:nvPr>
        </p:nvSpPr>
        <p:spPr/>
        <p:txBody>
          <a:bodyPr/>
          <a:lstStyle/>
          <a:p>
            <a:pPr>
              <a:defRPr/>
            </a:pPr>
            <a:fld id="{5A6CF6A7-86F6-41F1-83BD-EABA8C17F469}" type="datetime1">
              <a:rPr lang="cs-CZ" smtClean="0"/>
              <a:pPr>
                <a:defRPr/>
              </a:pPr>
              <a:t>21.9.2010</a:t>
            </a:fld>
            <a:endParaRPr lang="cs-CZ" smtClean="0"/>
          </a:p>
        </p:txBody>
      </p:sp>
      <p:sp>
        <p:nvSpPr>
          <p:cNvPr id="135171"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5172" name="Zástupný symbol pro číslo snímku 6"/>
          <p:cNvSpPr>
            <a:spLocks noGrp="1"/>
          </p:cNvSpPr>
          <p:nvPr>
            <p:ph type="sldNum" sz="quarter" idx="12"/>
          </p:nvPr>
        </p:nvSpPr>
        <p:spPr/>
        <p:txBody>
          <a:bodyPr/>
          <a:lstStyle/>
          <a:p>
            <a:pPr>
              <a:defRPr/>
            </a:pPr>
            <a:fld id="{FE1A829D-C08A-4088-9094-E32279284BC1}" type="slidenum">
              <a:rPr lang="cs-CZ" smtClean="0"/>
              <a:pPr>
                <a:defRPr/>
              </a:pPr>
              <a:t>109</a:t>
            </a:fld>
            <a:endParaRPr lang="cs-CZ" smtClean="0"/>
          </a:p>
        </p:txBody>
      </p:sp>
      <p:sp>
        <p:nvSpPr>
          <p:cNvPr id="919554" name="Rectangle 2"/>
          <p:cNvSpPr>
            <a:spLocks noGrp="1" noChangeArrowheads="1"/>
          </p:cNvSpPr>
          <p:nvPr>
            <p:ph type="title"/>
          </p:nvPr>
        </p:nvSpPr>
        <p:spPr>
          <a:xfrm>
            <a:off x="0" y="0"/>
            <a:ext cx="9144000" cy="476250"/>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dirty="0" smtClean="0">
                <a:solidFill>
                  <a:schemeClr val="folHlink"/>
                </a:solidFill>
              </a:rPr>
              <a:t>Zrušení zadávacího řízení - § 84 ZVZ</a:t>
            </a:r>
          </a:p>
        </p:txBody>
      </p:sp>
      <p:sp>
        <p:nvSpPr>
          <p:cNvPr id="104454" name="Rectangle 3"/>
          <p:cNvSpPr>
            <a:spLocks noGrp="1" noChangeArrowheads="1"/>
          </p:cNvSpPr>
          <p:nvPr>
            <p:ph type="body" sz="half" idx="1"/>
          </p:nvPr>
        </p:nvSpPr>
        <p:spPr>
          <a:xfrm>
            <a:off x="0" y="549275"/>
            <a:ext cx="9144000" cy="6308725"/>
          </a:xfrm>
        </p:spPr>
        <p:txBody>
          <a:bodyPr/>
          <a:lstStyle/>
          <a:p>
            <a:r>
              <a:rPr lang="cs-CZ" sz="3600" b="1" u="sng" dirty="0" smtClean="0"/>
              <a:t>zadavatel musí zrušit, pokud</a:t>
            </a:r>
            <a:r>
              <a:rPr lang="cs-CZ" sz="3600" b="1" dirty="0" smtClean="0"/>
              <a:t>:</a:t>
            </a:r>
          </a:p>
          <a:p>
            <a:pPr marL="442913" lvl="1"/>
            <a:r>
              <a:rPr lang="cs-CZ" sz="3600" b="1" dirty="0" smtClean="0"/>
              <a:t>nebyly podány žádné nabídky, žádosti o účast  či došlo k vyloučení všech dodavatelů</a:t>
            </a:r>
          </a:p>
          <a:p>
            <a:pPr marL="442913" lvl="1"/>
            <a:r>
              <a:rPr lang="cs-CZ" sz="3600" b="1" dirty="0" smtClean="0"/>
              <a:t>uchazeči na 1.- 3. místě odmítli podepsat smlouvu </a:t>
            </a:r>
            <a:r>
              <a:rPr lang="cs-CZ" sz="3600" b="1" dirty="0" smtClean="0">
                <a:solidFill>
                  <a:srgbClr val="FFFF00"/>
                </a:solidFill>
              </a:rPr>
              <a:t>(i RS)</a:t>
            </a:r>
          </a:p>
          <a:p>
            <a:r>
              <a:rPr lang="cs-CZ" sz="3600" b="1" u="sng" dirty="0" smtClean="0"/>
              <a:t>zadavatel může zrušit, pokud:</a:t>
            </a:r>
          </a:p>
          <a:p>
            <a:pPr marL="442913" lvl="1"/>
            <a:r>
              <a:rPr lang="cs-CZ" sz="3600" b="1" dirty="0" smtClean="0"/>
              <a:t>pokud byla podána jenom jedna nabídka </a:t>
            </a:r>
            <a:r>
              <a:rPr lang="cs-CZ" sz="3600" b="1" u="sng" dirty="0" smtClean="0">
                <a:solidFill>
                  <a:srgbClr val="FFFF00"/>
                </a:solidFill>
              </a:rPr>
              <a:t>nebo pokud byly všechny nabídky kromě jedné vyřazeny</a:t>
            </a:r>
            <a:endParaRPr lang="cs-CZ" sz="3600" b="1" dirty="0" smtClean="0"/>
          </a:p>
          <a:p>
            <a:pPr marL="442913" lvl="1"/>
            <a:endParaRPr lang="cs-CZ" sz="3600" b="1" dirty="0" smtClean="0">
              <a:solidFill>
                <a:srgbClr val="FFFF00"/>
              </a:solidFill>
            </a:endParaRPr>
          </a:p>
          <a:p>
            <a:pPr marL="442913" lvl="1"/>
            <a:endParaRPr lang="cs-CZ" sz="3200" b="1" dirty="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Zástupný symbol pro datum 3"/>
          <p:cNvSpPr>
            <a:spLocks noGrp="1"/>
          </p:cNvSpPr>
          <p:nvPr>
            <p:ph type="dt" sz="quarter" idx="10"/>
          </p:nvPr>
        </p:nvSpPr>
        <p:spPr/>
        <p:txBody>
          <a:bodyPr/>
          <a:lstStyle/>
          <a:p>
            <a:pPr>
              <a:defRPr/>
            </a:pPr>
            <a:fld id="{1809478B-90ED-4E4E-92FC-69D0B3B1B050}" type="datetime1">
              <a:rPr lang="cs-CZ" smtClean="0"/>
              <a:pPr>
                <a:defRPr/>
              </a:pPr>
              <a:t>21.9.2010</a:t>
            </a:fld>
            <a:endParaRPr lang="cs-CZ" smtClean="0"/>
          </a:p>
        </p:txBody>
      </p:sp>
      <p:sp>
        <p:nvSpPr>
          <p:cNvPr id="2765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7652" name="Zástupný symbol pro číslo snímku 5"/>
          <p:cNvSpPr>
            <a:spLocks noGrp="1"/>
          </p:cNvSpPr>
          <p:nvPr>
            <p:ph type="sldNum" sz="quarter" idx="12"/>
          </p:nvPr>
        </p:nvSpPr>
        <p:spPr/>
        <p:txBody>
          <a:bodyPr/>
          <a:lstStyle/>
          <a:p>
            <a:pPr>
              <a:defRPr/>
            </a:pPr>
            <a:fld id="{885AE2BA-4255-41E5-8897-120B882384E6}" type="slidenum">
              <a:rPr lang="cs-CZ" smtClean="0"/>
              <a:pPr>
                <a:defRPr/>
              </a:pPr>
              <a:t>11</a:t>
            </a:fld>
            <a:endParaRPr lang="cs-CZ" smtClean="0"/>
          </a:p>
        </p:txBody>
      </p:sp>
      <p:sp>
        <p:nvSpPr>
          <p:cNvPr id="18437"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Veřejná zakázka malého rozsahu §12, odst.6</a:t>
            </a:r>
          </a:p>
        </p:txBody>
      </p:sp>
      <p:sp>
        <p:nvSpPr>
          <p:cNvPr id="966659" name="Rectangle 3"/>
          <p:cNvSpPr>
            <a:spLocks noGrp="1" noChangeArrowheads="1"/>
          </p:cNvSpPr>
          <p:nvPr>
            <p:ph type="body" idx="1"/>
          </p:nvPr>
        </p:nvSpPr>
        <p:spPr>
          <a:xfrm>
            <a:off x="0" y="642938"/>
            <a:ext cx="9001125" cy="5403850"/>
          </a:xfrm>
        </p:spPr>
        <p:txBody>
          <a:bodyPr/>
          <a:lstStyle/>
          <a:p>
            <a:pPr marL="609600" indent="-609600" algn="just" eaLnBrk="1" hangingPunct="1">
              <a:lnSpc>
                <a:spcPct val="90000"/>
              </a:lnSpc>
              <a:buFontTx/>
              <a:buNone/>
            </a:pPr>
            <a:r>
              <a:rPr lang="cs-CZ" sz="900" b="1" smtClean="0"/>
              <a:t>      	</a:t>
            </a:r>
          </a:p>
          <a:p>
            <a:pPr marL="609600" indent="-609600" algn="just" eaLnBrk="1" hangingPunct="1">
              <a:lnSpc>
                <a:spcPct val="90000"/>
              </a:lnSpc>
              <a:buFontTx/>
              <a:buNone/>
            </a:pPr>
            <a:r>
              <a:rPr lang="cs-CZ" b="1" smtClean="0"/>
              <a:t>	</a:t>
            </a:r>
            <a:r>
              <a:rPr lang="cs-CZ" b="1" smtClean="0">
                <a:solidFill>
                  <a:schemeClr val="folHlink"/>
                </a:solidFill>
              </a:rPr>
              <a:t>Veřejnou zakázkou malého rozsahu se rozumí</a:t>
            </a:r>
            <a:r>
              <a:rPr lang="cs-CZ" b="1" u="sng" smtClean="0">
                <a:solidFill>
                  <a:schemeClr val="folHlink"/>
                </a:solidFill>
              </a:rPr>
              <a:t> veřejná zakázka, jejíž předpokládaná hodnota nedosáhne v případě veřejné zakázky na dodávky nebo veřejné zakázky na služby 2,000.000 Kč </a:t>
            </a:r>
            <a:r>
              <a:rPr lang="cs-CZ" sz="2800" b="1" u="sng" smtClean="0">
                <a:solidFill>
                  <a:schemeClr val="folHlink"/>
                </a:solidFill>
              </a:rPr>
              <a:t>(bez DPH</a:t>
            </a:r>
            <a:r>
              <a:rPr lang="cs-CZ" b="1" u="sng" smtClean="0">
                <a:solidFill>
                  <a:schemeClr val="folHlink"/>
                </a:solidFill>
              </a:rPr>
              <a:t>) nebo v případě veřejné zakázky na stavební práce 6,000.000,- Kč (</a:t>
            </a:r>
            <a:r>
              <a:rPr lang="cs-CZ" sz="2800" b="1" u="sng" smtClean="0">
                <a:solidFill>
                  <a:schemeClr val="folHlink"/>
                </a:solidFill>
              </a:rPr>
              <a:t>bez DPH</a:t>
            </a:r>
            <a:r>
              <a:rPr lang="cs-CZ" b="1" u="sng" smtClean="0">
                <a:solidFill>
                  <a:schemeClr val="folHlink"/>
                </a:solidFill>
              </a:rPr>
              <a:t>).</a:t>
            </a:r>
          </a:p>
          <a:p>
            <a:pPr marL="609600" indent="-609600" algn="just" eaLnBrk="1" hangingPunct="1">
              <a:lnSpc>
                <a:spcPct val="90000"/>
              </a:lnSpc>
              <a:buFontTx/>
              <a:buNone/>
            </a:pPr>
            <a:r>
              <a:rPr lang="cs-CZ" b="1" smtClean="0"/>
              <a:t>	</a:t>
            </a:r>
            <a:r>
              <a:rPr lang="cs-CZ" b="1" u="sng" smtClean="0"/>
              <a:t>Zadavatel není povinen zadávat podle zákona veřejné zakázky malého rozsahu; veřejný zadavatel je však povinen dodržet zásady uvedené v § 6 (</a:t>
            </a:r>
            <a:r>
              <a:rPr lang="cs-CZ" b="1" i="1" u="sng" smtClean="0"/>
              <a:t>transparentně, nediskriminačně</a:t>
            </a:r>
            <a:r>
              <a:rPr lang="cs-CZ" b="1" u="sng" smtClean="0"/>
              <a: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6659">
                                            <p:txEl>
                                              <p:pRg st="0" end="0"/>
                                            </p:txEl>
                                          </p:spTgt>
                                        </p:tgtEl>
                                        <p:attrNameLst>
                                          <p:attrName>style.visibility</p:attrName>
                                        </p:attrNameLst>
                                      </p:cBhvr>
                                      <p:to>
                                        <p:strVal val="visible"/>
                                      </p:to>
                                    </p:set>
                                    <p:animEffect transition="in" filter="wipe(left)">
                                      <p:cBhvr>
                                        <p:cTn id="7" dur="500"/>
                                        <p:tgtEl>
                                          <p:spTgt spid="966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66659">
                                            <p:txEl>
                                              <p:pRg st="1" end="1"/>
                                            </p:txEl>
                                          </p:spTgt>
                                        </p:tgtEl>
                                        <p:attrNameLst>
                                          <p:attrName>style.visibility</p:attrName>
                                        </p:attrNameLst>
                                      </p:cBhvr>
                                      <p:to>
                                        <p:strVal val="visible"/>
                                      </p:to>
                                    </p:set>
                                    <p:animEffect transition="in" filter="wipe(left)">
                                      <p:cBhvr>
                                        <p:cTn id="12" dur="500"/>
                                        <p:tgtEl>
                                          <p:spTgt spid="9666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66659">
                                            <p:txEl>
                                              <p:pRg st="2" end="2"/>
                                            </p:txEl>
                                          </p:spTgt>
                                        </p:tgtEl>
                                        <p:attrNameLst>
                                          <p:attrName>style.visibility</p:attrName>
                                        </p:attrNameLst>
                                      </p:cBhvr>
                                      <p:to>
                                        <p:strVal val="visible"/>
                                      </p:to>
                                    </p:set>
                                    <p:animEffect transition="in" filter="wipe(left)">
                                      <p:cBhvr>
                                        <p:cTn id="17" dur="500"/>
                                        <p:tgtEl>
                                          <p:spTgt spid="9666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6659" grpId="0" build="p" autoUpdateAnimBg="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Zástupný symbol pro datum 4"/>
          <p:cNvSpPr>
            <a:spLocks noGrp="1"/>
          </p:cNvSpPr>
          <p:nvPr>
            <p:ph type="dt" sz="quarter" idx="10"/>
          </p:nvPr>
        </p:nvSpPr>
        <p:spPr/>
        <p:txBody>
          <a:bodyPr/>
          <a:lstStyle/>
          <a:p>
            <a:pPr>
              <a:defRPr/>
            </a:pPr>
            <a:fld id="{5A6CF6A7-86F6-41F1-83BD-EABA8C17F469}" type="datetime1">
              <a:rPr lang="cs-CZ" smtClean="0"/>
              <a:pPr>
                <a:defRPr/>
              </a:pPr>
              <a:t>21.9.2010</a:t>
            </a:fld>
            <a:endParaRPr lang="cs-CZ" smtClean="0"/>
          </a:p>
        </p:txBody>
      </p:sp>
      <p:sp>
        <p:nvSpPr>
          <p:cNvPr id="135171"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5172" name="Zástupný symbol pro číslo snímku 6"/>
          <p:cNvSpPr>
            <a:spLocks noGrp="1"/>
          </p:cNvSpPr>
          <p:nvPr>
            <p:ph type="sldNum" sz="quarter" idx="12"/>
          </p:nvPr>
        </p:nvSpPr>
        <p:spPr/>
        <p:txBody>
          <a:bodyPr/>
          <a:lstStyle/>
          <a:p>
            <a:pPr>
              <a:defRPr/>
            </a:pPr>
            <a:fld id="{FE1A829D-C08A-4088-9094-E32279284BC1}" type="slidenum">
              <a:rPr lang="cs-CZ" smtClean="0"/>
              <a:pPr>
                <a:defRPr/>
              </a:pPr>
              <a:t>110</a:t>
            </a:fld>
            <a:endParaRPr lang="cs-CZ" smtClean="0"/>
          </a:p>
        </p:txBody>
      </p:sp>
      <p:sp>
        <p:nvSpPr>
          <p:cNvPr id="919554" name="Rectangle 2"/>
          <p:cNvSpPr>
            <a:spLocks noGrp="1" noChangeArrowheads="1"/>
          </p:cNvSpPr>
          <p:nvPr>
            <p:ph type="title"/>
          </p:nvPr>
        </p:nvSpPr>
        <p:spPr>
          <a:xfrm>
            <a:off x="0" y="0"/>
            <a:ext cx="9144000" cy="476250"/>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dirty="0" smtClean="0">
                <a:solidFill>
                  <a:schemeClr val="folHlink"/>
                </a:solidFill>
              </a:rPr>
              <a:t>Zrušení zadávacího řízení - § 84 ZVZ</a:t>
            </a:r>
          </a:p>
        </p:txBody>
      </p:sp>
      <p:sp>
        <p:nvSpPr>
          <p:cNvPr id="104454" name="Rectangle 3"/>
          <p:cNvSpPr>
            <a:spLocks noGrp="1" noChangeArrowheads="1"/>
          </p:cNvSpPr>
          <p:nvPr>
            <p:ph type="body" sz="half" idx="1"/>
          </p:nvPr>
        </p:nvSpPr>
        <p:spPr>
          <a:xfrm>
            <a:off x="0" y="549275"/>
            <a:ext cx="9144000" cy="6308725"/>
          </a:xfrm>
        </p:spPr>
        <p:txBody>
          <a:bodyPr/>
          <a:lstStyle/>
          <a:p>
            <a:pPr>
              <a:lnSpc>
                <a:spcPct val="90000"/>
              </a:lnSpc>
            </a:pPr>
            <a:r>
              <a:rPr lang="cs-CZ" sz="3000" b="1" u="sng" dirty="0" smtClean="0"/>
              <a:t>zadavatel může zrušit, pokud:</a:t>
            </a:r>
          </a:p>
          <a:p>
            <a:pPr marL="442913" lvl="1">
              <a:lnSpc>
                <a:spcPct val="90000"/>
              </a:lnSpc>
            </a:pPr>
            <a:r>
              <a:rPr lang="cs-CZ" sz="3000" b="1" dirty="0" smtClean="0"/>
              <a:t>nebyl naplněn minimální počet zájemců</a:t>
            </a:r>
          </a:p>
          <a:p>
            <a:pPr marL="442913" lvl="1">
              <a:lnSpc>
                <a:spcPct val="90000"/>
              </a:lnSpc>
            </a:pPr>
            <a:r>
              <a:rPr lang="cs-CZ" sz="3000" b="1" dirty="0" smtClean="0"/>
              <a:t>nabídku podal menší počet zájemců, než byl vyzván</a:t>
            </a:r>
          </a:p>
          <a:p>
            <a:pPr marL="442913" lvl="1">
              <a:lnSpc>
                <a:spcPct val="90000"/>
              </a:lnSpc>
            </a:pPr>
            <a:r>
              <a:rPr lang="cs-CZ" sz="3000" b="1" dirty="0" smtClean="0"/>
              <a:t>1. nebo 2. uchazeč v pořadí odmítl podepsat smlouvu</a:t>
            </a:r>
          </a:p>
          <a:p>
            <a:pPr marL="442913" lvl="1">
              <a:lnSpc>
                <a:spcPct val="90000"/>
              </a:lnSpc>
            </a:pPr>
            <a:r>
              <a:rPr lang="cs-CZ" sz="3000" b="1" dirty="0" smtClean="0"/>
              <a:t>podstatná změna okolností</a:t>
            </a:r>
          </a:p>
          <a:p>
            <a:pPr marL="442913" lvl="1">
              <a:lnSpc>
                <a:spcPct val="90000"/>
              </a:lnSpc>
            </a:pPr>
            <a:r>
              <a:rPr lang="cs-CZ" sz="3000" b="1" dirty="0" smtClean="0"/>
              <a:t>důvody hodné zvláštního zřetele, nelze objektivně požadovat, aby v zadávacím řízení pokračoval</a:t>
            </a:r>
          </a:p>
          <a:p>
            <a:pPr marL="442913" lvl="1" indent="-442913">
              <a:lnSpc>
                <a:spcPct val="90000"/>
              </a:lnSpc>
              <a:buNone/>
            </a:pPr>
            <a:r>
              <a:rPr lang="cs-CZ" sz="3000" b="1" dirty="0" smtClean="0"/>
              <a:t>(7)Zadavatel </a:t>
            </a:r>
            <a:r>
              <a:rPr lang="cs-CZ" sz="3000" b="1" u="sng" dirty="0" smtClean="0"/>
              <a:t>je oprávněn zrušit jednací řízení bez uveřejnění</a:t>
            </a:r>
            <a:r>
              <a:rPr lang="cs-CZ" sz="3000" b="1" strike="sngStrike" dirty="0" smtClean="0"/>
              <a:t>, </a:t>
            </a:r>
            <a:r>
              <a:rPr lang="cs-CZ" sz="3000" b="1" strike="sngStrike" dirty="0" smtClean="0">
                <a:solidFill>
                  <a:srgbClr val="FFFF00"/>
                </a:solidFill>
              </a:rPr>
              <a:t>zjednodušené podlimitní řízení</a:t>
            </a:r>
            <a:r>
              <a:rPr lang="cs-CZ" sz="3000" b="1" dirty="0" smtClean="0">
                <a:solidFill>
                  <a:srgbClr val="FFFF00"/>
                </a:solidFill>
              </a:rPr>
              <a:t> </a:t>
            </a:r>
            <a:r>
              <a:rPr lang="cs-CZ" sz="3000" b="1" u="sng" dirty="0" smtClean="0"/>
              <a:t>nebo řízení na základě rámcové smlouvy do doby uzavření smlouvy</a:t>
            </a:r>
          </a:p>
        </p:txBody>
      </p:sp>
    </p:spTree>
  </p:cSld>
  <p:clrMapOvr>
    <a:masterClrMapping/>
  </p:clrMapOvr>
  <p:transition spd="slow">
    <p:wipe dir="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111</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Zrušení zadávacího řízení</a:t>
            </a:r>
            <a:r>
              <a:rPr lang="cs-CZ" sz="3600" dirty="0" smtClean="0">
                <a:solidFill>
                  <a:srgbClr val="FFFF00"/>
                </a:solidFill>
              </a:rPr>
              <a:t> </a:t>
            </a:r>
            <a:r>
              <a:rPr lang="cs-CZ" sz="3400" b="1" dirty="0" smtClean="0">
                <a:solidFill>
                  <a:srgbClr val="FFFF00"/>
                </a:solidFill>
                <a:latin typeface="+mj-lt"/>
                <a:ea typeface="+mj-ea"/>
                <a:cs typeface="+mj-cs"/>
              </a:rPr>
              <a:t>- § </a:t>
            </a:r>
            <a:r>
              <a:rPr lang="cs-CZ" sz="3400" b="1" dirty="0" smtClean="0">
                <a:solidFill>
                  <a:srgbClr val="FFFF00"/>
                </a:solidFill>
              </a:rPr>
              <a:t>84   </a:t>
            </a:r>
            <a:r>
              <a:rPr lang="cs-CZ" sz="3600" b="1" u="sng" dirty="0" smtClean="0">
                <a:solidFill>
                  <a:srgbClr val="FFFF00"/>
                </a:solidFill>
              </a:rPr>
              <a:t>NOVELA</a:t>
            </a:r>
            <a:endParaRPr lang="cs-CZ" sz="3400" b="1" dirty="0" smtClean="0">
              <a:solidFill>
                <a:srgbClr val="FFFF00"/>
              </a:solidFill>
            </a:endParaRP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b="1" dirty="0" smtClean="0"/>
              <a:t>(3) Zadavatel může zrušit zadávací řízení</a:t>
            </a:r>
          </a:p>
          <a:p>
            <a:pPr marL="457200" indent="-190500">
              <a:buNone/>
            </a:pPr>
            <a:r>
              <a:rPr lang="cs-CZ" b="1" dirty="0" smtClean="0"/>
              <a:t>a) 	až do doby uzavření smlouvy, jde-li o případ předvídaný § 90 odst. 2 nebo není-li možné uzavřít rámcovou smlouvu se všemi vybranými uchazeči, nebo</a:t>
            </a:r>
          </a:p>
          <a:p>
            <a:pPr marL="457200" indent="-190500">
              <a:buNone/>
            </a:pPr>
            <a:r>
              <a:rPr lang="cs-CZ" b="1" dirty="0" smtClean="0"/>
              <a:t>b) 	až do doby rozhodnutí o výběru nejvhodnější nabídky, pokud byla podána jenom jedna nabídka </a:t>
            </a:r>
            <a:r>
              <a:rPr lang="cs-CZ" b="1" u="sng" dirty="0" smtClean="0">
                <a:solidFill>
                  <a:srgbClr val="FFFF00"/>
                </a:solidFill>
              </a:rPr>
              <a:t>nebo </a:t>
            </a:r>
            <a:r>
              <a:rPr lang="cs-CZ" b="1" u="sng" cap="all" dirty="0" smtClean="0">
                <a:solidFill>
                  <a:srgbClr val="FFFF00"/>
                </a:solidFill>
              </a:rPr>
              <a:t>pokud byly všechny nabídky kromě jedné vyřazeny</a:t>
            </a:r>
            <a:r>
              <a:rPr lang="cs-CZ" b="1" u="sng" dirty="0" smtClean="0">
                <a:solidFill>
                  <a:srgbClr val="FFFF00"/>
                </a:solidFill>
              </a:rPr>
              <a:t>. </a:t>
            </a:r>
            <a:r>
              <a:rPr lang="cs-CZ" b="1" strike="sngStrike" dirty="0" smtClean="0">
                <a:solidFill>
                  <a:srgbClr val="FFFF00"/>
                </a:solidFill>
              </a:rPr>
              <a:t>nebo pokud byly podány či by měly být hodnoceny pouze nepřijatelné nabídky podle § 22 odst. 1.</a:t>
            </a:r>
            <a:endParaRPr lang="cs-CZ" b="1" dirty="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112</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Zrušení zadávacího řízení</a:t>
            </a:r>
            <a:r>
              <a:rPr lang="cs-CZ" sz="3600" dirty="0" smtClean="0">
                <a:solidFill>
                  <a:srgbClr val="FFFF00"/>
                </a:solidFill>
              </a:rPr>
              <a:t> </a:t>
            </a:r>
            <a:r>
              <a:rPr lang="cs-CZ" sz="3400" b="1" dirty="0" smtClean="0">
                <a:solidFill>
                  <a:srgbClr val="FFFF00"/>
                </a:solidFill>
                <a:latin typeface="+mj-lt"/>
                <a:ea typeface="+mj-ea"/>
                <a:cs typeface="+mj-cs"/>
              </a:rPr>
              <a:t>- § </a:t>
            </a:r>
            <a:r>
              <a:rPr lang="cs-CZ" sz="3400" b="1" dirty="0" smtClean="0">
                <a:solidFill>
                  <a:srgbClr val="FFFF00"/>
                </a:solidFill>
              </a:rPr>
              <a:t>84   </a:t>
            </a:r>
            <a:r>
              <a:rPr lang="cs-CZ" sz="3600" b="1" u="sng" dirty="0" smtClean="0">
                <a:solidFill>
                  <a:srgbClr val="FFFF00"/>
                </a:solidFill>
              </a:rPr>
              <a:t>NOVELA</a:t>
            </a:r>
            <a:endParaRPr lang="cs-CZ" sz="3400" b="1" dirty="0" smtClean="0">
              <a:solidFill>
                <a:srgbClr val="FFFF00"/>
              </a:solidFill>
            </a:endParaRP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dirty="0" smtClean="0"/>
              <a:t> </a:t>
            </a:r>
            <a:r>
              <a:rPr lang="cs-CZ" sz="2800" b="1" dirty="0" smtClean="0"/>
              <a:t>(</a:t>
            </a:r>
            <a:r>
              <a:rPr lang="cs-CZ" sz="2600" b="1" dirty="0" smtClean="0"/>
              <a:t>7) Zadavatel odešle oznámení o zrušení zadávacího řízení k uveřejnění v </a:t>
            </a:r>
            <a:r>
              <a:rPr lang="cs-CZ" sz="2600" b="1" dirty="0" err="1" smtClean="0"/>
              <a:t>informač</a:t>
            </a:r>
            <a:r>
              <a:rPr lang="cs-CZ" sz="2600" b="1" dirty="0" smtClean="0"/>
              <a:t>. systému podle § 157 do 3 dnů ode dne přijetí rozhodnutí; tato povinnost neplatí </a:t>
            </a:r>
            <a:r>
              <a:rPr lang="cs-CZ" sz="2600" b="1" u="sng" dirty="0" smtClean="0">
                <a:solidFill>
                  <a:srgbClr val="FFFF00"/>
                </a:solidFill>
              </a:rPr>
              <a:t>pouze</a:t>
            </a:r>
            <a:r>
              <a:rPr lang="cs-CZ" sz="2600" b="1" dirty="0" smtClean="0">
                <a:solidFill>
                  <a:srgbClr val="FFFF00"/>
                </a:solidFill>
              </a:rPr>
              <a:t> </a:t>
            </a:r>
            <a:r>
              <a:rPr lang="cs-CZ" sz="2600" b="1" dirty="0" smtClean="0"/>
              <a:t>pro jednací řízení bez uveřejnění a řízení na základě rámcové smlouvy.</a:t>
            </a:r>
          </a:p>
          <a:p>
            <a:pPr>
              <a:buNone/>
            </a:pPr>
            <a:r>
              <a:rPr lang="cs-CZ" sz="3000" b="1" dirty="0" smtClean="0"/>
              <a:t>(8) Zadavatel je povinen </a:t>
            </a:r>
            <a:r>
              <a:rPr lang="cs-CZ" sz="3000" b="1" strike="sngStrike" dirty="0" smtClean="0">
                <a:solidFill>
                  <a:srgbClr val="FFFF00"/>
                </a:solidFill>
              </a:rPr>
              <a:t>doručit</a:t>
            </a:r>
            <a:r>
              <a:rPr lang="cs-CZ" sz="3000" b="1" dirty="0" smtClean="0">
                <a:solidFill>
                  <a:srgbClr val="FFFF00"/>
                </a:solidFill>
              </a:rPr>
              <a:t> </a:t>
            </a:r>
            <a:r>
              <a:rPr lang="cs-CZ" sz="3000" b="1" u="sng" dirty="0" smtClean="0">
                <a:solidFill>
                  <a:srgbClr val="FFFF00"/>
                </a:solidFill>
              </a:rPr>
              <a:t>odeslat</a:t>
            </a:r>
            <a:r>
              <a:rPr lang="cs-CZ" sz="3000" b="1" dirty="0" smtClean="0">
                <a:solidFill>
                  <a:srgbClr val="FFFF00"/>
                </a:solidFill>
              </a:rPr>
              <a:t> </a:t>
            </a:r>
            <a:r>
              <a:rPr lang="cs-CZ" sz="3000" b="1" dirty="0" smtClean="0"/>
              <a:t>písemné oznámení o zrušení zadávacího řízení </a:t>
            </a:r>
            <a:r>
              <a:rPr lang="cs-CZ" sz="3000" b="1" strike="sngStrike" dirty="0" smtClean="0">
                <a:solidFill>
                  <a:srgbClr val="FFFF00"/>
                </a:solidFill>
              </a:rPr>
              <a:t>do 5 dnů ode dne</a:t>
            </a:r>
            <a:r>
              <a:rPr lang="cs-CZ" sz="3000" b="1" dirty="0" smtClean="0"/>
              <a:t> </a:t>
            </a:r>
            <a:r>
              <a:rPr lang="cs-CZ" sz="3000" b="1" u="sng" dirty="0" smtClean="0">
                <a:solidFill>
                  <a:srgbClr val="FFFF00"/>
                </a:solidFill>
              </a:rPr>
              <a:t>nejpozději do 2 pracovních dnů po</a:t>
            </a:r>
            <a:r>
              <a:rPr lang="cs-CZ" sz="3000" b="1" dirty="0" smtClean="0">
                <a:solidFill>
                  <a:srgbClr val="FFFF00"/>
                </a:solidFill>
              </a:rPr>
              <a:t> </a:t>
            </a:r>
            <a:r>
              <a:rPr lang="cs-CZ" sz="3000" b="1" dirty="0" smtClean="0"/>
              <a:t>přijetí rozhodnutí všem známým zájemcům či uchazečům s uvedením důvodu.</a:t>
            </a:r>
          </a:p>
          <a:p>
            <a:pPr>
              <a:buNone/>
            </a:pPr>
            <a:r>
              <a:rPr lang="cs-CZ" sz="3000" b="1" dirty="0" smtClean="0"/>
              <a:t> </a:t>
            </a:r>
            <a:r>
              <a:rPr lang="cs-CZ" sz="3000" b="1" u="sng" dirty="0" smtClean="0">
                <a:solidFill>
                  <a:srgbClr val="FFFF00"/>
                </a:solidFill>
              </a:rPr>
              <a:t>(9) Zruší-li zadávací řízení Úřad, užijí se odstavce 7 a 8 obdobně. Lhůty počínají běžet ode dne nabytí právní moci rozhodnutí Úřadu</a:t>
            </a:r>
            <a:r>
              <a:rPr lang="cs-CZ" sz="3000" u="sng" dirty="0" smtClean="0">
                <a:solidFill>
                  <a:srgbClr val="FFFF00"/>
                </a:solidFill>
              </a:rPr>
              <a:t>.</a:t>
            </a:r>
            <a:endParaRPr lang="cs-CZ" sz="3000"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Zástupný symbol pro datum 4"/>
          <p:cNvSpPr>
            <a:spLocks noGrp="1"/>
          </p:cNvSpPr>
          <p:nvPr>
            <p:ph type="dt" sz="quarter" idx="10"/>
          </p:nvPr>
        </p:nvSpPr>
        <p:spPr/>
        <p:txBody>
          <a:bodyPr/>
          <a:lstStyle/>
          <a:p>
            <a:pPr>
              <a:defRPr/>
            </a:pPr>
            <a:fld id="{076097C2-BE82-48EA-A08D-7DB24D5F517D}" type="datetime1">
              <a:rPr lang="cs-CZ" smtClean="0"/>
              <a:pPr>
                <a:defRPr/>
              </a:pPr>
              <a:t>21.9.2010</a:t>
            </a:fld>
            <a:endParaRPr lang="cs-CZ" smtClean="0"/>
          </a:p>
        </p:txBody>
      </p:sp>
      <p:sp>
        <p:nvSpPr>
          <p:cNvPr id="136195"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6196" name="Zástupný symbol pro číslo snímku 6"/>
          <p:cNvSpPr>
            <a:spLocks noGrp="1"/>
          </p:cNvSpPr>
          <p:nvPr>
            <p:ph type="sldNum" sz="quarter" idx="12"/>
          </p:nvPr>
        </p:nvSpPr>
        <p:spPr/>
        <p:txBody>
          <a:bodyPr/>
          <a:lstStyle/>
          <a:p>
            <a:pPr>
              <a:defRPr/>
            </a:pPr>
            <a:fld id="{8D9DDD4D-0A8F-4EB4-B115-2C6E230F1FF1}" type="slidenum">
              <a:rPr lang="cs-CZ" smtClean="0"/>
              <a:pPr>
                <a:defRPr/>
              </a:pPr>
              <a:t>113</a:t>
            </a:fld>
            <a:endParaRPr lang="cs-CZ" smtClean="0"/>
          </a:p>
        </p:txBody>
      </p:sp>
      <p:sp>
        <p:nvSpPr>
          <p:cNvPr id="920578" name="Rectangle 2"/>
          <p:cNvSpPr>
            <a:spLocks noGrp="1" noChangeArrowheads="1"/>
          </p:cNvSpPr>
          <p:nvPr>
            <p:ph type="title"/>
          </p:nvPr>
        </p:nvSpPr>
        <p:spPr>
          <a:xfrm>
            <a:off x="0" y="0"/>
            <a:ext cx="9144000" cy="476250"/>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dirty="0" smtClean="0">
                <a:solidFill>
                  <a:srgbClr val="FFFF00"/>
                </a:solidFill>
              </a:rPr>
              <a:t>!! Písemná zpráva zadavatele </a:t>
            </a:r>
            <a:r>
              <a:rPr lang="cs-CZ" sz="3200" b="1" dirty="0" smtClean="0">
                <a:solidFill>
                  <a:schemeClr val="folHlink"/>
                </a:solidFill>
              </a:rPr>
              <a:t>- § 85 !!</a:t>
            </a:r>
          </a:p>
        </p:txBody>
      </p:sp>
      <p:sp>
        <p:nvSpPr>
          <p:cNvPr id="105478" name="Rectangle 3"/>
          <p:cNvSpPr>
            <a:spLocks noGrp="1" noChangeArrowheads="1"/>
          </p:cNvSpPr>
          <p:nvPr>
            <p:ph type="body" sz="half" idx="1"/>
          </p:nvPr>
        </p:nvSpPr>
        <p:spPr>
          <a:xfrm>
            <a:off x="0" y="549275"/>
            <a:ext cx="9144000" cy="6308725"/>
          </a:xfrm>
        </p:spPr>
        <p:txBody>
          <a:bodyPr/>
          <a:lstStyle/>
          <a:p>
            <a:pPr>
              <a:buFontTx/>
              <a:buNone/>
            </a:pPr>
            <a:r>
              <a:rPr lang="cs-CZ" sz="2800" b="1" smtClean="0"/>
              <a:t>1) </a:t>
            </a:r>
            <a:r>
              <a:rPr lang="cs-CZ" b="1" smtClean="0"/>
              <a:t>Zadavatel vyhotoví o každé nadlimitní veřejné zakázce písemnou zprávu.</a:t>
            </a:r>
          </a:p>
          <a:p>
            <a:pPr>
              <a:buFontTx/>
              <a:buNone/>
            </a:pPr>
            <a:r>
              <a:rPr lang="cs-CZ" smtClean="0"/>
              <a:t> </a:t>
            </a:r>
            <a:r>
              <a:rPr lang="cs-CZ" b="1" smtClean="0"/>
              <a:t>2) Písemná zpráva musí obsahovat alespoň</a:t>
            </a:r>
          </a:p>
          <a:p>
            <a:pPr>
              <a:buFontTx/>
              <a:buNone/>
            </a:pPr>
            <a:r>
              <a:rPr lang="cs-CZ" smtClean="0"/>
              <a:t> a) </a:t>
            </a:r>
            <a:r>
              <a:rPr lang="cs-CZ" b="1" u="sng" smtClean="0"/>
              <a:t>identifikační údaje zadavatele, předmět veřejné zakázky a cenu sjednanou ve smlouvě</a:t>
            </a:r>
            <a:r>
              <a:rPr lang="cs-CZ" b="1" smtClean="0"/>
              <a:t>,</a:t>
            </a:r>
          </a:p>
          <a:p>
            <a:pPr>
              <a:buFontTx/>
              <a:buNone/>
            </a:pPr>
            <a:r>
              <a:rPr lang="cs-CZ" b="1" smtClean="0"/>
              <a:t> b) </a:t>
            </a:r>
            <a:r>
              <a:rPr lang="cs-CZ" b="1" u="sng" smtClean="0"/>
              <a:t>identifikační údaje vybraného uchazeče, popřípadě uchazečů, je-li smlouva uzavírána s více osobami </a:t>
            </a:r>
            <a:r>
              <a:rPr lang="cs-CZ" b="1" smtClean="0"/>
              <a:t>na straně uchazeče, </a:t>
            </a:r>
            <a:r>
              <a:rPr lang="cs-CZ" b="1" u="sng" smtClean="0"/>
              <a:t>odůvodnění výběru nejvhodnější nabídky</a:t>
            </a:r>
            <a:r>
              <a:rPr lang="cs-CZ" b="1" smtClean="0"/>
              <a:t> a uvedení, </a:t>
            </a:r>
            <a:r>
              <a:rPr lang="cs-CZ" b="1" u="sng" smtClean="0"/>
              <a:t>jaká část veřejné zakázky má být plněna prostřednictvím subdodavatele,</a:t>
            </a:r>
          </a:p>
        </p:txBody>
      </p:sp>
    </p:spTree>
  </p:cSld>
  <p:clrMapOvr>
    <a:masterClrMapping/>
  </p:clrMapOvr>
  <p:transition spd="slow">
    <p:wipe dir="r"/>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Zástupný symbol pro datum 4"/>
          <p:cNvSpPr>
            <a:spLocks noGrp="1"/>
          </p:cNvSpPr>
          <p:nvPr>
            <p:ph type="dt" sz="quarter" idx="10"/>
          </p:nvPr>
        </p:nvSpPr>
        <p:spPr/>
        <p:txBody>
          <a:bodyPr/>
          <a:lstStyle/>
          <a:p>
            <a:pPr>
              <a:defRPr/>
            </a:pPr>
            <a:fld id="{076097C2-BE82-48EA-A08D-7DB24D5F517D}" type="datetime1">
              <a:rPr lang="cs-CZ" smtClean="0"/>
              <a:pPr>
                <a:defRPr/>
              </a:pPr>
              <a:t>21.9.2010</a:t>
            </a:fld>
            <a:endParaRPr lang="cs-CZ" smtClean="0"/>
          </a:p>
        </p:txBody>
      </p:sp>
      <p:sp>
        <p:nvSpPr>
          <p:cNvPr id="136195" name="Zástupný symbol pro zápatí 5"/>
          <p:cNvSpPr>
            <a:spLocks noGrp="1"/>
          </p:cNvSpPr>
          <p:nvPr>
            <p:ph type="ftr" sz="quarter" idx="11"/>
          </p:nvPr>
        </p:nvSpPr>
        <p:spPr/>
        <p:txBody>
          <a:bodyPr/>
          <a:lstStyle/>
          <a:p>
            <a:pPr>
              <a:defRPr/>
            </a:pPr>
            <a:r>
              <a:rPr lang="cs-CZ" smtClean="0"/>
              <a:t>Český a moravský účetní dvůr</a:t>
            </a:r>
          </a:p>
        </p:txBody>
      </p:sp>
      <p:sp>
        <p:nvSpPr>
          <p:cNvPr id="136196" name="Zástupný symbol pro číslo snímku 6"/>
          <p:cNvSpPr>
            <a:spLocks noGrp="1"/>
          </p:cNvSpPr>
          <p:nvPr>
            <p:ph type="sldNum" sz="quarter" idx="12"/>
          </p:nvPr>
        </p:nvSpPr>
        <p:spPr/>
        <p:txBody>
          <a:bodyPr/>
          <a:lstStyle/>
          <a:p>
            <a:pPr>
              <a:defRPr/>
            </a:pPr>
            <a:fld id="{D7776E04-0C80-4BEE-8A8F-0CA1DA29FAAD}" type="slidenum">
              <a:rPr lang="cs-CZ" smtClean="0"/>
              <a:pPr>
                <a:defRPr/>
              </a:pPr>
              <a:t>114</a:t>
            </a:fld>
            <a:endParaRPr lang="cs-CZ" smtClean="0"/>
          </a:p>
        </p:txBody>
      </p:sp>
      <p:sp>
        <p:nvSpPr>
          <p:cNvPr id="920578" name="Rectangle 2"/>
          <p:cNvSpPr>
            <a:spLocks noGrp="1" noChangeArrowheads="1"/>
          </p:cNvSpPr>
          <p:nvPr>
            <p:ph type="title"/>
          </p:nvPr>
        </p:nvSpPr>
        <p:spPr>
          <a:xfrm>
            <a:off x="0" y="0"/>
            <a:ext cx="9144000" cy="476250"/>
          </a:xfrm>
          <a:gradFill rotWithShape="1">
            <a:gsLst>
              <a:gs pos="0">
                <a:schemeClr val="accent2">
                  <a:gamma/>
                  <a:shade val="46275"/>
                  <a:invGamma/>
                </a:schemeClr>
              </a:gs>
              <a:gs pos="100000">
                <a:schemeClr val="accent2">
                  <a:alpha val="66000"/>
                </a:schemeClr>
              </a:gs>
            </a:gsLst>
            <a:lin ang="0" scaled="1"/>
          </a:gradFill>
        </p:spPr>
        <p:txBody>
          <a:bodyPr/>
          <a:lstStyle/>
          <a:p>
            <a:pPr eaLnBrk="1" hangingPunct="1">
              <a:defRPr/>
            </a:pPr>
            <a:r>
              <a:rPr lang="cs-CZ" sz="3200" b="1" dirty="0" smtClean="0">
                <a:solidFill>
                  <a:srgbClr val="FFFF00"/>
                </a:solidFill>
              </a:rPr>
              <a:t>!! Písemná zpráva zadavatele </a:t>
            </a:r>
            <a:r>
              <a:rPr lang="cs-CZ" sz="3200" b="1" dirty="0" smtClean="0">
                <a:solidFill>
                  <a:schemeClr val="folHlink"/>
                </a:solidFill>
              </a:rPr>
              <a:t>- § 85 !!</a:t>
            </a:r>
          </a:p>
        </p:txBody>
      </p:sp>
      <p:sp>
        <p:nvSpPr>
          <p:cNvPr id="106502" name="Rectangle 3"/>
          <p:cNvSpPr>
            <a:spLocks noGrp="1" noChangeArrowheads="1"/>
          </p:cNvSpPr>
          <p:nvPr>
            <p:ph type="body" sz="half" idx="1"/>
          </p:nvPr>
        </p:nvSpPr>
        <p:spPr>
          <a:xfrm>
            <a:off x="0" y="428625"/>
            <a:ext cx="9144000" cy="6429375"/>
          </a:xfrm>
        </p:spPr>
        <p:txBody>
          <a:bodyPr/>
          <a:lstStyle/>
          <a:p>
            <a:pPr>
              <a:buFontTx/>
              <a:buNone/>
            </a:pPr>
            <a:r>
              <a:rPr lang="cs-CZ" sz="2800" b="1" dirty="0" smtClean="0"/>
              <a:t>c</a:t>
            </a:r>
            <a:r>
              <a:rPr lang="cs-CZ" sz="3100" b="1" dirty="0" smtClean="0"/>
              <a:t>) </a:t>
            </a:r>
            <a:r>
              <a:rPr lang="cs-CZ" sz="3100" b="1" u="sng" dirty="0" smtClean="0"/>
              <a:t>identifikační údaje zájemců či uchazečů, kteří byli vyloučeni z účasti v zadávacím řízení a odůvodnění jejich vyloučení</a:t>
            </a:r>
            <a:r>
              <a:rPr lang="cs-CZ" sz="3100" b="1" dirty="0" smtClean="0"/>
              <a:t>, popřípadě </a:t>
            </a:r>
            <a:r>
              <a:rPr lang="cs-CZ" sz="3100" b="1" dirty="0" err="1" smtClean="0"/>
              <a:t>ident</a:t>
            </a:r>
            <a:r>
              <a:rPr lang="cs-CZ" sz="3100" b="1" dirty="0" smtClean="0"/>
              <a:t>. údaje zájemců, jež nebyli vyzváni k podání nabídky, k jednání či k účasti v soutěžním dialogu, a odůvodnění,</a:t>
            </a:r>
          </a:p>
          <a:p>
            <a:pPr>
              <a:buFontTx/>
              <a:buNone/>
            </a:pPr>
            <a:r>
              <a:rPr lang="cs-CZ" sz="3100" b="1" dirty="0" smtClean="0"/>
              <a:t>d) </a:t>
            </a:r>
            <a:r>
              <a:rPr lang="cs-CZ" sz="3100" b="1" u="sng" dirty="0" smtClean="0"/>
              <a:t>odůvodnění vyloučení uchazeče</a:t>
            </a:r>
            <a:r>
              <a:rPr lang="cs-CZ" sz="3100" b="1" dirty="0" smtClean="0"/>
              <a:t>, jehož nabídka obsahovala </a:t>
            </a:r>
            <a:r>
              <a:rPr lang="cs-CZ" sz="3100" b="1" u="sng" dirty="0" smtClean="0"/>
              <a:t>mimořádně nízkou nabídkovou cenu</a:t>
            </a:r>
            <a:r>
              <a:rPr lang="cs-CZ" sz="3100" b="1" dirty="0" smtClean="0"/>
              <a:t>, došlo-li k takovému vyloučení,</a:t>
            </a:r>
          </a:p>
          <a:p>
            <a:pPr>
              <a:buFontTx/>
              <a:buNone/>
            </a:pPr>
            <a:r>
              <a:rPr lang="cs-CZ" sz="3100" b="1" dirty="0" smtClean="0"/>
              <a:t> e) </a:t>
            </a:r>
            <a:r>
              <a:rPr lang="cs-CZ" sz="3100" b="1" u="sng" dirty="0" smtClean="0"/>
              <a:t>důvod použití </a:t>
            </a:r>
            <a:r>
              <a:rPr lang="cs-CZ" sz="3100" b="1" dirty="0" smtClean="0"/>
              <a:t>soutěžního dialogu, </a:t>
            </a:r>
            <a:r>
              <a:rPr lang="cs-CZ" sz="3100" b="1" u="sng" dirty="0" smtClean="0"/>
              <a:t>jednacího řízení s uveřejněním či jednacího řízení bez uveřejnění</a:t>
            </a:r>
            <a:r>
              <a:rPr lang="cs-CZ" sz="3100" b="1" dirty="0" smtClean="0"/>
              <a:t>, byla-li taková možnost využita, a</a:t>
            </a:r>
          </a:p>
        </p:txBody>
      </p:sp>
    </p:spTree>
  </p:cSld>
  <p:clrMapOvr>
    <a:masterClrMapping/>
  </p:clrMapOvr>
  <p:transition spd="slow">
    <p:wipe dir="r"/>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115</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Písemná zpráva zadavatele </a:t>
            </a:r>
            <a:r>
              <a:rPr lang="cs-CZ" sz="3400" b="1" dirty="0" smtClean="0">
                <a:solidFill>
                  <a:srgbClr val="FFFF00"/>
                </a:solidFill>
                <a:latin typeface="+mj-lt"/>
                <a:ea typeface="+mj-ea"/>
                <a:cs typeface="+mj-cs"/>
              </a:rPr>
              <a:t>- § </a:t>
            </a:r>
            <a:r>
              <a:rPr lang="cs-CZ" sz="3400" b="1" smtClean="0">
                <a:solidFill>
                  <a:srgbClr val="FFFF00"/>
                </a:solidFill>
              </a:rPr>
              <a:t>85    NOVELA</a:t>
            </a:r>
            <a:endParaRPr lang="cs-CZ" sz="3400" b="1" dirty="0" smtClean="0">
              <a:solidFill>
                <a:srgbClr val="FFFF00"/>
              </a:solidFill>
            </a:endParaRP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b="1" u="sng" dirty="0" smtClean="0"/>
              <a:t>f) důvod zrušení zadávacího řízení</a:t>
            </a:r>
            <a:r>
              <a:rPr lang="cs-CZ" b="1" dirty="0" smtClean="0"/>
              <a:t>, bylo-li zadávací řízení zrušeno.</a:t>
            </a:r>
            <a:endParaRPr lang="cs-CZ" dirty="0" smtClean="0"/>
          </a:p>
          <a:p>
            <a:pPr>
              <a:buNone/>
            </a:pPr>
            <a:r>
              <a:rPr lang="cs-CZ" b="1" strike="sngStrike" dirty="0" smtClean="0">
                <a:solidFill>
                  <a:srgbClr val="FFFF00"/>
                </a:solidFill>
              </a:rPr>
              <a:t>3) Zadavatel zašle na vyžádání písemnou zprávu Evropské komisi či Úřadu.</a:t>
            </a:r>
            <a:endParaRPr lang="cs-CZ" b="1" dirty="0" smtClean="0">
              <a:solidFill>
                <a:srgbClr val="FFFF00"/>
              </a:solidFill>
            </a:endParaRPr>
          </a:p>
          <a:p>
            <a:pPr>
              <a:buNone/>
            </a:pPr>
            <a:r>
              <a:rPr lang="cs-CZ" b="1" dirty="0" smtClean="0">
                <a:solidFill>
                  <a:srgbClr val="FFFF00"/>
                </a:solidFill>
              </a:rPr>
              <a:t> </a:t>
            </a:r>
            <a:r>
              <a:rPr lang="cs-CZ" b="1" strike="sngStrike" dirty="0" smtClean="0">
                <a:solidFill>
                  <a:srgbClr val="FFFF00"/>
                </a:solidFill>
              </a:rPr>
              <a:t>(4) V případě veřejných zakázek zadaných na základě rámcové smlouvy v řízení podle § 92 zašle zadavatel písemnou zprávu provozovateli informačního systému do 30 dnů po uzavření smlouvy či zrušení zadávacího řízení. </a:t>
            </a:r>
            <a:endParaRPr lang="cs-CZ" b="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Zástupný symbol pro datum 3"/>
          <p:cNvSpPr>
            <a:spLocks noGrp="1"/>
          </p:cNvSpPr>
          <p:nvPr>
            <p:ph type="dt" sz="quarter" idx="10"/>
          </p:nvPr>
        </p:nvSpPr>
        <p:spPr/>
        <p:txBody>
          <a:bodyPr/>
          <a:lstStyle/>
          <a:p>
            <a:pPr>
              <a:defRPr/>
            </a:pPr>
            <a:fld id="{BEB68AA0-51BE-459F-8514-17AFBA28C3CB}" type="datetime1">
              <a:rPr lang="cs-CZ" smtClean="0"/>
              <a:pPr>
                <a:defRPr/>
              </a:pPr>
              <a:t>21.9.2010</a:t>
            </a:fld>
            <a:endParaRPr lang="cs-CZ" smtClean="0"/>
          </a:p>
        </p:txBody>
      </p:sp>
      <p:sp>
        <p:nvSpPr>
          <p:cNvPr id="14336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43364" name="Zástupný symbol pro číslo snímku 5"/>
          <p:cNvSpPr>
            <a:spLocks noGrp="1"/>
          </p:cNvSpPr>
          <p:nvPr>
            <p:ph type="sldNum" sz="quarter" idx="12"/>
          </p:nvPr>
        </p:nvSpPr>
        <p:spPr/>
        <p:txBody>
          <a:bodyPr/>
          <a:lstStyle/>
          <a:p>
            <a:pPr>
              <a:defRPr/>
            </a:pPr>
            <a:fld id="{3A71FC2D-F409-400C-8208-DD4E43459759}" type="slidenum">
              <a:rPr lang="cs-CZ" smtClean="0"/>
              <a:pPr>
                <a:defRPr/>
              </a:pPr>
              <a:t>116</a:t>
            </a:fld>
            <a:endParaRPr lang="cs-CZ" smtClean="0"/>
          </a:p>
        </p:txBody>
      </p:sp>
      <p:sp>
        <p:nvSpPr>
          <p:cNvPr id="109573" name="Rectangle 2"/>
          <p:cNvSpPr>
            <a:spLocks noGrp="1" noChangeArrowheads="1"/>
          </p:cNvSpPr>
          <p:nvPr>
            <p:ph type="title"/>
          </p:nvPr>
        </p:nvSpPr>
        <p:spPr>
          <a:xfrm>
            <a:off x="685800" y="0"/>
            <a:ext cx="7772400" cy="1071563"/>
          </a:xfrm>
        </p:spPr>
        <p:txBody>
          <a:bodyPr/>
          <a:lstStyle/>
          <a:p>
            <a:pPr eaLnBrk="1" hangingPunct="1"/>
            <a:r>
              <a:rPr lang="cs-CZ" sz="5400" b="1" smtClean="0">
                <a:solidFill>
                  <a:schemeClr val="folHlink"/>
                </a:solidFill>
              </a:rPr>
              <a:t>Námitky - § 110</a:t>
            </a:r>
          </a:p>
        </p:txBody>
      </p:sp>
      <p:sp>
        <p:nvSpPr>
          <p:cNvPr id="109574" name="Rectangle 3"/>
          <p:cNvSpPr>
            <a:spLocks noGrp="1" noChangeArrowheads="1"/>
          </p:cNvSpPr>
          <p:nvPr>
            <p:ph type="body" idx="1"/>
          </p:nvPr>
        </p:nvSpPr>
        <p:spPr>
          <a:xfrm>
            <a:off x="0" y="1000125"/>
            <a:ext cx="9144000" cy="5308600"/>
          </a:xfrm>
        </p:spPr>
        <p:txBody>
          <a:bodyPr/>
          <a:lstStyle/>
          <a:p>
            <a:pPr eaLnBrk="1" hangingPunct="1">
              <a:buFontTx/>
              <a:buNone/>
            </a:pPr>
            <a:endParaRPr lang="cs-CZ" sz="2000" b="1" smtClean="0"/>
          </a:p>
          <a:p>
            <a:pPr eaLnBrk="1" hangingPunct="1">
              <a:buFontTx/>
              <a:buNone/>
            </a:pPr>
            <a:endParaRPr lang="cs-CZ" sz="2000" b="1" smtClean="0"/>
          </a:p>
          <a:p>
            <a:pPr algn="ctr" eaLnBrk="1" hangingPunct="1">
              <a:buFontTx/>
              <a:buNone/>
            </a:pPr>
            <a:r>
              <a:rPr lang="cs-CZ" sz="8000" b="1" smtClean="0"/>
              <a:t>!! NEBUDOU !!</a:t>
            </a:r>
          </a:p>
          <a:p>
            <a:pPr algn="ctr" eaLnBrk="1" hangingPunct="1">
              <a:buFontTx/>
              <a:buNone/>
            </a:pPr>
            <a:endParaRPr lang="cs-CZ" sz="4400" b="1" smtClean="0"/>
          </a:p>
          <a:p>
            <a:pPr algn="ctr" eaLnBrk="1" hangingPunct="1">
              <a:buFontTx/>
              <a:buNone/>
            </a:pPr>
            <a:r>
              <a:rPr lang="cs-CZ" sz="4400" b="1" smtClean="0"/>
              <a:t>A když, tak si vezměte advokáta, protože novela č. 417/2009 Sb. všechno změnila…</a:t>
            </a:r>
            <a:endParaRPr lang="cs-CZ" sz="4400" smtClean="0"/>
          </a:p>
        </p:txBody>
      </p:sp>
    </p:spTree>
  </p:cSld>
  <p:clrMapOvr>
    <a:masterClrMapping/>
  </p:clrMapOvr>
  <p:transition spd="slow">
    <p:wipe dir="r"/>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Zástupný symbol pro datum 3"/>
          <p:cNvSpPr>
            <a:spLocks noGrp="1"/>
          </p:cNvSpPr>
          <p:nvPr>
            <p:ph type="dt" sz="quarter" idx="10"/>
          </p:nvPr>
        </p:nvSpPr>
        <p:spPr/>
        <p:txBody>
          <a:bodyPr/>
          <a:lstStyle/>
          <a:p>
            <a:pPr>
              <a:defRPr/>
            </a:pPr>
            <a:fld id="{BEB68AA0-51BE-459F-8514-17AFBA28C3CB}" type="datetime1">
              <a:rPr lang="cs-CZ" smtClean="0"/>
              <a:pPr>
                <a:defRPr/>
              </a:pPr>
              <a:t>21.9.2010</a:t>
            </a:fld>
            <a:endParaRPr lang="cs-CZ" smtClean="0"/>
          </a:p>
        </p:txBody>
      </p:sp>
      <p:sp>
        <p:nvSpPr>
          <p:cNvPr id="14336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43364" name="Zástupný symbol pro číslo snímku 5"/>
          <p:cNvSpPr>
            <a:spLocks noGrp="1"/>
          </p:cNvSpPr>
          <p:nvPr>
            <p:ph type="sldNum" sz="quarter" idx="12"/>
          </p:nvPr>
        </p:nvSpPr>
        <p:spPr/>
        <p:txBody>
          <a:bodyPr/>
          <a:lstStyle/>
          <a:p>
            <a:pPr>
              <a:defRPr/>
            </a:pPr>
            <a:fld id="{1F26AB9D-EDC4-4C3B-B683-00C1E47833CD}" type="slidenum">
              <a:rPr lang="cs-CZ" smtClean="0"/>
              <a:pPr>
                <a:defRPr/>
              </a:pPr>
              <a:t>117</a:t>
            </a:fld>
            <a:endParaRPr lang="cs-CZ" smtClean="0"/>
          </a:p>
        </p:txBody>
      </p:sp>
      <p:sp>
        <p:nvSpPr>
          <p:cNvPr id="110597" name="Rectangle 2"/>
          <p:cNvSpPr>
            <a:spLocks noGrp="1" noChangeArrowheads="1"/>
          </p:cNvSpPr>
          <p:nvPr>
            <p:ph type="title"/>
          </p:nvPr>
        </p:nvSpPr>
        <p:spPr>
          <a:xfrm>
            <a:off x="685800" y="0"/>
            <a:ext cx="7772400" cy="1071563"/>
          </a:xfrm>
        </p:spPr>
        <p:txBody>
          <a:bodyPr/>
          <a:lstStyle/>
          <a:p>
            <a:pPr eaLnBrk="1" hangingPunct="1"/>
            <a:r>
              <a:rPr lang="cs-CZ" sz="5400" b="1" smtClean="0">
                <a:solidFill>
                  <a:schemeClr val="folHlink"/>
                </a:solidFill>
              </a:rPr>
              <a:t>Námitky</a:t>
            </a:r>
          </a:p>
        </p:txBody>
      </p:sp>
      <p:sp>
        <p:nvSpPr>
          <p:cNvPr id="110598" name="Rectangle 3"/>
          <p:cNvSpPr>
            <a:spLocks noGrp="1" noChangeArrowheads="1"/>
          </p:cNvSpPr>
          <p:nvPr>
            <p:ph type="body" idx="1"/>
          </p:nvPr>
        </p:nvSpPr>
        <p:spPr>
          <a:xfrm>
            <a:off x="0" y="1000125"/>
            <a:ext cx="9144000" cy="5308600"/>
          </a:xfrm>
        </p:spPr>
        <p:txBody>
          <a:bodyPr/>
          <a:lstStyle/>
          <a:p>
            <a:pPr algn="ctr" eaLnBrk="1" hangingPunct="1">
              <a:buFontTx/>
              <a:buNone/>
            </a:pPr>
            <a:r>
              <a:rPr lang="cs-CZ" sz="3600" b="1" smtClean="0"/>
              <a:t>… a právo a spravedlnost nemusí být vždy totožné pojmy !!   </a:t>
            </a:r>
            <a:r>
              <a:rPr lang="cs-CZ" sz="3600" b="1" smtClean="0">
                <a:sym typeface="Wingdings" pitchFamily="2" charset="2"/>
              </a:rPr>
              <a:t></a:t>
            </a:r>
            <a:endParaRPr lang="cs-CZ" sz="3600" b="1" smtClean="0"/>
          </a:p>
        </p:txBody>
      </p:sp>
      <p:pic>
        <p:nvPicPr>
          <p:cNvPr id="110599" name="Picture 2" descr="C:\Program Files\Microsoft Office\MEDIA\CAGCAT10\j0300840.wmf"/>
          <p:cNvPicPr>
            <a:picLocks noChangeAspect="1" noChangeArrowheads="1"/>
          </p:cNvPicPr>
          <p:nvPr/>
        </p:nvPicPr>
        <p:blipFill>
          <a:blip r:embed="rId2" cstate="print"/>
          <a:srcRect/>
          <a:stretch>
            <a:fillRect/>
          </a:stretch>
        </p:blipFill>
        <p:spPr bwMode="auto">
          <a:xfrm>
            <a:off x="2214563" y="2357438"/>
            <a:ext cx="4286250" cy="371475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0" y="0"/>
            <a:ext cx="9144000" cy="714356"/>
          </a:xfrm>
        </p:spPr>
        <p:txBody>
          <a:bodyPr/>
          <a:lstStyle/>
          <a:p>
            <a:r>
              <a:rPr lang="cs-CZ" sz="3800" b="1" dirty="0" smtClean="0">
                <a:solidFill>
                  <a:srgbClr val="FFFF00"/>
                </a:solidFill>
              </a:rPr>
              <a:t>Zkušenosti z kontrol u projektů SF EU</a:t>
            </a:r>
          </a:p>
        </p:txBody>
      </p:sp>
      <p:sp>
        <p:nvSpPr>
          <p:cNvPr id="52227" name="Rectangle 3"/>
          <p:cNvSpPr>
            <a:spLocks noGrp="1" noChangeArrowheads="1"/>
          </p:cNvSpPr>
          <p:nvPr>
            <p:ph type="body" idx="1"/>
          </p:nvPr>
        </p:nvSpPr>
        <p:spPr>
          <a:xfrm>
            <a:off x="1" y="714356"/>
            <a:ext cx="9144000" cy="5643603"/>
          </a:xfrm>
        </p:spPr>
        <p:txBody>
          <a:bodyPr/>
          <a:lstStyle/>
          <a:p>
            <a:pPr>
              <a:lnSpc>
                <a:spcPct val="90000"/>
              </a:lnSpc>
              <a:spcBef>
                <a:spcPct val="50000"/>
              </a:spcBef>
            </a:pPr>
            <a:r>
              <a:rPr lang="cs-CZ" b="1" dirty="0" smtClean="0"/>
              <a:t>Pravděpodobnost, že bude zkontrolováno zadávací řízení v projektech financovaných ze strukturálních fondů EU, </a:t>
            </a:r>
            <a:r>
              <a:rPr lang="cs-CZ" b="1" u="sng" dirty="0" smtClean="0"/>
              <a:t>je mnohonásobně větší, než možnost kontroly ze strany ÚOHS. </a:t>
            </a:r>
          </a:p>
          <a:p>
            <a:pPr>
              <a:lnSpc>
                <a:spcPct val="90000"/>
              </a:lnSpc>
              <a:spcBef>
                <a:spcPct val="50000"/>
              </a:spcBef>
            </a:pPr>
            <a:r>
              <a:rPr lang="cs-CZ" b="1" dirty="0" smtClean="0">
                <a:solidFill>
                  <a:srgbClr val="FFFF00"/>
                </a:solidFill>
              </a:rPr>
              <a:t>Jde o použití veřejných finančních prostředků z rozpočtů EU – povinnost zadávat v souladu s legislativou a pravidly zadávání v EU a ČR – </a:t>
            </a:r>
            <a:r>
              <a:rPr lang="cs-CZ" b="1" u="sng" dirty="0" smtClean="0">
                <a:solidFill>
                  <a:srgbClr val="FFFF00"/>
                </a:solidFill>
              </a:rPr>
              <a:t>veškeré vynaložené prostředky musí být zadány v souladu s </a:t>
            </a:r>
            <a:r>
              <a:rPr lang="cs-CZ" b="1" dirty="0" smtClean="0">
                <a:solidFill>
                  <a:srgbClr val="FFFF00"/>
                </a:solidFill>
              </a:rPr>
              <a:t>principy </a:t>
            </a:r>
            <a:r>
              <a:rPr lang="cs-CZ" b="1" u="sng" dirty="0" smtClean="0">
                <a:solidFill>
                  <a:srgbClr val="FFFF00"/>
                </a:solidFill>
              </a:rPr>
              <a:t>nediskriminačního a </a:t>
            </a:r>
            <a:r>
              <a:rPr lang="cs-CZ" b="1" dirty="0" smtClean="0">
                <a:solidFill>
                  <a:srgbClr val="FFFF00"/>
                </a:solidFill>
              </a:rPr>
              <a:t>rovného zacházení, </a:t>
            </a:r>
            <a:r>
              <a:rPr lang="cs-CZ" b="1" u="sng" dirty="0" smtClean="0">
                <a:solidFill>
                  <a:srgbClr val="FFFF00"/>
                </a:solidFill>
              </a:rPr>
              <a:t>transparentnosti  a musí být zpětně kontrolovatelné.( audit-trail = transparentnost) </a:t>
            </a:r>
          </a:p>
          <a:p>
            <a:pPr>
              <a:lnSpc>
                <a:spcPct val="90000"/>
              </a:lnSpc>
              <a:buFontTx/>
              <a:buNone/>
            </a:pPr>
            <a:endParaRPr lang="cs-CZ" sz="2400" dirty="0" smtClean="0">
              <a:solidFill>
                <a:schemeClr val="hlink"/>
              </a:solidFill>
            </a:endParaRPr>
          </a:p>
        </p:txBody>
      </p:sp>
      <p:sp>
        <p:nvSpPr>
          <p:cNvPr id="4" name="Zástupný symbol pro datum 3"/>
          <p:cNvSpPr>
            <a:spLocks noGrp="1"/>
          </p:cNvSpPr>
          <p:nvPr>
            <p:ph type="dt" sz="quarter" idx="10"/>
          </p:nvPr>
        </p:nvSpPr>
        <p:spPr/>
        <p:txBody>
          <a:bodyPr/>
          <a:lstStyle/>
          <a:p>
            <a:pPr>
              <a:defRPr/>
            </a:pPr>
            <a:fld id="{C1BABBEE-9E7F-4AB6-8D59-0CA9DD7A1437}" type="datetime1">
              <a:rPr lang="cs-CZ"/>
              <a:pPr>
                <a:defRPr/>
              </a:pPr>
              <a:t>21.9.2010</a:t>
            </a:fld>
            <a:endParaRPr lang="cs-CZ"/>
          </a:p>
        </p:txBody>
      </p:sp>
      <p:sp>
        <p:nvSpPr>
          <p:cNvPr id="5" name="Zástupný symbol pro číslo snímku 4"/>
          <p:cNvSpPr>
            <a:spLocks noGrp="1"/>
          </p:cNvSpPr>
          <p:nvPr>
            <p:ph type="sldNum" sz="quarter" idx="12"/>
          </p:nvPr>
        </p:nvSpPr>
        <p:spPr/>
        <p:txBody>
          <a:bodyPr/>
          <a:lstStyle/>
          <a:p>
            <a:pPr>
              <a:defRPr/>
            </a:pPr>
            <a:fld id="{01C8241B-77E9-485C-A414-F4FFCD3303F1}" type="slidenum">
              <a:rPr lang="cs-CZ" smtClean="0"/>
              <a:pPr>
                <a:defRPr/>
              </a:pPr>
              <a:t>118</a:t>
            </a:fld>
            <a:endParaRPr lang="cs-CZ"/>
          </a:p>
        </p:txBody>
      </p:sp>
      <p:sp>
        <p:nvSpPr>
          <p:cNvPr id="6" name="Zástupný symbol pro zápatí 5"/>
          <p:cNvSpPr>
            <a:spLocks noGrp="1"/>
          </p:cNvSpPr>
          <p:nvPr>
            <p:ph type="ftr" sz="quarter" idx="11"/>
          </p:nvPr>
        </p:nvSpPr>
        <p:spPr/>
        <p:txBody>
          <a:bodyPr/>
          <a:lstStyle/>
          <a:p>
            <a:pPr>
              <a:defRPr/>
            </a:pPr>
            <a:r>
              <a:rPr lang="cs-CZ" smtClean="0"/>
              <a:t>Český a moravský účetní dvůr</a:t>
            </a:r>
            <a:endParaRPr lang="cs-CZ"/>
          </a:p>
        </p:txBody>
      </p:sp>
    </p:spTree>
  </p:cSld>
  <p:clrMapOvr>
    <a:masterClrMapping/>
  </p:clrMapOvr>
  <p:transition spd="slow">
    <p:wipe dir="r"/>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0" y="0"/>
            <a:ext cx="9144000" cy="714375"/>
          </a:xfrm>
        </p:spPr>
        <p:txBody>
          <a:bodyPr/>
          <a:lstStyle/>
          <a:p>
            <a:r>
              <a:rPr lang="cs-CZ" b="1" smtClean="0">
                <a:solidFill>
                  <a:srgbClr val="FFFF00"/>
                </a:solidFill>
              </a:rPr>
              <a:t>!!  VAROVÁNÍ  !!</a:t>
            </a:r>
          </a:p>
        </p:txBody>
      </p:sp>
      <p:sp>
        <p:nvSpPr>
          <p:cNvPr id="53251" name="Rectangle 3"/>
          <p:cNvSpPr>
            <a:spLocks noGrp="1" noChangeArrowheads="1"/>
          </p:cNvSpPr>
          <p:nvPr>
            <p:ph type="body" idx="1"/>
          </p:nvPr>
        </p:nvSpPr>
        <p:spPr>
          <a:xfrm>
            <a:off x="0" y="714375"/>
            <a:ext cx="9144000" cy="5416550"/>
          </a:xfrm>
        </p:spPr>
        <p:txBody>
          <a:bodyPr/>
          <a:lstStyle/>
          <a:p>
            <a:endParaRPr lang="cs-CZ" sz="1000" b="1" dirty="0" smtClean="0">
              <a:solidFill>
                <a:schemeClr val="hlink"/>
              </a:solidFill>
            </a:endParaRPr>
          </a:p>
          <a:p>
            <a:r>
              <a:rPr lang="cs-CZ" b="1" dirty="0" smtClean="0"/>
              <a:t>Podceňovat roli kontroly zadávacího řízení by se nemuselo vyplatit – zadávání veřejných zakázek a jejich kontrola je pro Komisi stěžejním úkolem, </a:t>
            </a:r>
          </a:p>
          <a:p>
            <a:endParaRPr lang="cs-CZ" sz="1000" b="1" dirty="0" smtClean="0"/>
          </a:p>
          <a:p>
            <a:r>
              <a:rPr lang="cs-CZ" b="1" u="sng" dirty="0" smtClean="0"/>
              <a:t>více než 50% veřejných zakázek vykazuje reálné chyby </a:t>
            </a:r>
            <a:r>
              <a:rPr lang="cs-CZ" b="1" dirty="0" smtClean="0"/>
              <a:t>– ať už formální, nebo závažnější s dopadem na průběh zadávacího řízení nebo ve vztahu k plnění stanovených podmínek, </a:t>
            </a:r>
          </a:p>
          <a:p>
            <a:r>
              <a:rPr lang="cs-CZ" b="1" dirty="0" smtClean="0"/>
              <a:t>alespoň </a:t>
            </a:r>
            <a:r>
              <a:rPr lang="cs-CZ" b="1" u="sng" dirty="0" smtClean="0"/>
              <a:t>formální chybu lze najít </a:t>
            </a:r>
            <a:r>
              <a:rPr lang="cs-CZ" b="1" dirty="0" smtClean="0"/>
              <a:t>prakticky u každého zadání veřejné zakázky. </a:t>
            </a:r>
          </a:p>
        </p:txBody>
      </p:sp>
      <p:sp>
        <p:nvSpPr>
          <p:cNvPr id="4" name="Zástupný symbol pro datum 3"/>
          <p:cNvSpPr>
            <a:spLocks noGrp="1"/>
          </p:cNvSpPr>
          <p:nvPr>
            <p:ph type="dt" sz="quarter" idx="10"/>
          </p:nvPr>
        </p:nvSpPr>
        <p:spPr/>
        <p:txBody>
          <a:bodyPr/>
          <a:lstStyle/>
          <a:p>
            <a:pPr>
              <a:defRPr/>
            </a:pPr>
            <a:fld id="{1F111213-6435-4A64-A52C-0C0D48DE1310}" type="datetime1">
              <a:rPr lang="cs-CZ"/>
              <a:pPr>
                <a:defRPr/>
              </a:pPr>
              <a:t>21.9.2010</a:t>
            </a:fld>
            <a:endParaRPr lang="cs-CZ"/>
          </a:p>
        </p:txBody>
      </p:sp>
      <p:sp>
        <p:nvSpPr>
          <p:cNvPr id="5" name="Zástupný symbol pro číslo snímku 4"/>
          <p:cNvSpPr>
            <a:spLocks noGrp="1"/>
          </p:cNvSpPr>
          <p:nvPr>
            <p:ph type="sldNum" sz="quarter" idx="12"/>
          </p:nvPr>
        </p:nvSpPr>
        <p:spPr/>
        <p:txBody>
          <a:bodyPr/>
          <a:lstStyle/>
          <a:p>
            <a:pPr>
              <a:defRPr/>
            </a:pPr>
            <a:fld id="{0748C33E-8780-4D28-B068-13282D42756B}" type="slidenum">
              <a:rPr lang="cs-CZ" smtClean="0"/>
              <a:pPr>
                <a:defRPr/>
              </a:pPr>
              <a:t>119</a:t>
            </a:fld>
            <a:endParaRPr lang="cs-CZ"/>
          </a:p>
        </p:txBody>
      </p:sp>
      <p:sp>
        <p:nvSpPr>
          <p:cNvPr id="6" name="Zástupný symbol pro zápatí 5"/>
          <p:cNvSpPr>
            <a:spLocks noGrp="1"/>
          </p:cNvSpPr>
          <p:nvPr>
            <p:ph type="ftr" sz="quarter" idx="11"/>
          </p:nvPr>
        </p:nvSpPr>
        <p:spPr/>
        <p:txBody>
          <a:bodyPr/>
          <a:lstStyle/>
          <a:p>
            <a:pPr>
              <a:defRPr/>
            </a:pPr>
            <a:r>
              <a:rPr lang="cs-CZ" smtClean="0"/>
              <a:t>Český a moravský účetní dvůr</a:t>
            </a:r>
            <a:endParaRPr lang="cs-CZ"/>
          </a:p>
        </p:txBody>
      </p:sp>
    </p:spTree>
  </p:cSld>
  <p:clrMapOvr>
    <a:masterClrMapping/>
  </p:clrMapOvr>
  <p:transition spd="slow">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Zástupný symbol pro datum 3"/>
          <p:cNvSpPr>
            <a:spLocks noGrp="1"/>
          </p:cNvSpPr>
          <p:nvPr>
            <p:ph type="dt" sz="quarter" idx="10"/>
          </p:nvPr>
        </p:nvSpPr>
        <p:spPr/>
        <p:txBody>
          <a:bodyPr/>
          <a:lstStyle/>
          <a:p>
            <a:pPr>
              <a:defRPr/>
            </a:pPr>
            <a:fld id="{85AD0E80-C0F8-4CF2-A6BE-52AFB9E19B66}" type="datetime1">
              <a:rPr lang="cs-CZ" smtClean="0"/>
              <a:pPr>
                <a:defRPr/>
              </a:pPr>
              <a:t>21.9.2010</a:t>
            </a:fld>
            <a:endParaRPr lang="cs-CZ" smtClean="0"/>
          </a:p>
        </p:txBody>
      </p:sp>
      <p:sp>
        <p:nvSpPr>
          <p:cNvPr id="2867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8676" name="Zástupný symbol pro číslo snímku 5"/>
          <p:cNvSpPr>
            <a:spLocks noGrp="1"/>
          </p:cNvSpPr>
          <p:nvPr>
            <p:ph type="sldNum" sz="quarter" idx="12"/>
          </p:nvPr>
        </p:nvSpPr>
        <p:spPr/>
        <p:txBody>
          <a:bodyPr/>
          <a:lstStyle/>
          <a:p>
            <a:pPr>
              <a:defRPr/>
            </a:pPr>
            <a:fld id="{E7F1F471-8AA1-40CC-8C56-01D5FAD9FCD8}" type="slidenum">
              <a:rPr lang="cs-CZ" smtClean="0"/>
              <a:pPr>
                <a:defRPr/>
              </a:pPr>
              <a:t>12</a:t>
            </a:fld>
            <a:endParaRPr lang="cs-CZ" smtClean="0"/>
          </a:p>
        </p:txBody>
      </p:sp>
      <p:sp>
        <p:nvSpPr>
          <p:cNvPr id="19461"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Veřejná zakázka malého rozsahu - přezkum</a:t>
            </a:r>
          </a:p>
        </p:txBody>
      </p:sp>
      <p:sp>
        <p:nvSpPr>
          <p:cNvPr id="966659" name="Rectangle 3"/>
          <p:cNvSpPr>
            <a:spLocks noGrp="1" noChangeArrowheads="1"/>
          </p:cNvSpPr>
          <p:nvPr>
            <p:ph type="body" idx="1"/>
          </p:nvPr>
        </p:nvSpPr>
        <p:spPr>
          <a:xfrm>
            <a:off x="0" y="685800"/>
            <a:ext cx="9001125" cy="5403850"/>
          </a:xfrm>
        </p:spPr>
        <p:txBody>
          <a:bodyPr/>
          <a:lstStyle/>
          <a:p>
            <a:pPr marL="609600" indent="-609600" algn="just" eaLnBrk="1" hangingPunct="1">
              <a:lnSpc>
                <a:spcPct val="90000"/>
              </a:lnSpc>
              <a:buFontTx/>
              <a:buNone/>
            </a:pPr>
            <a:r>
              <a:rPr lang="cs-CZ" sz="900" b="1" smtClean="0"/>
              <a:t>      	</a:t>
            </a:r>
          </a:p>
          <a:p>
            <a:pPr marL="609600" indent="-609600" algn="just" eaLnBrk="1" hangingPunct="1">
              <a:lnSpc>
                <a:spcPct val="90000"/>
              </a:lnSpc>
              <a:buFontTx/>
              <a:buNone/>
            </a:pPr>
            <a:r>
              <a:rPr lang="cs-CZ" b="1" smtClean="0"/>
              <a:t>     ÚOHS </a:t>
            </a:r>
            <a:r>
              <a:rPr lang="cs-CZ" b="1" u="sng" smtClean="0"/>
              <a:t>může přesto přezkoumávat oprávněnost postupů zadavatelů </a:t>
            </a:r>
            <a:r>
              <a:rPr lang="cs-CZ" b="1" smtClean="0"/>
              <a:t>při zadávání veřejných zakázek malého rozsahu za účelem zjištění, zda postupem zadavtele nedošlo k obcházení účelu  (např. zda nedošlo k neoprávněnému snížení předpokládané ceny nebo rozdělení veřejné zakázky tak, že došlo ke snížení ceny pod zákonné limity – rozhodnutí ÚOHS VZ/S39/05)</a:t>
            </a:r>
          </a:p>
          <a:p>
            <a:pPr marL="609600" indent="-609600" algn="just" eaLnBrk="1" hangingPunct="1">
              <a:lnSpc>
                <a:spcPct val="90000"/>
              </a:lnSpc>
              <a:buFontTx/>
              <a:buNone/>
            </a:pPr>
            <a:r>
              <a:rPr lang="cs-CZ" b="1" smtClean="0"/>
              <a:t>	Podle Transparency International bylo v roce 2007 zadáno 68% objemu veř. zakázek v ČR jako zakázky malého rozsahu (</a:t>
            </a:r>
            <a:r>
              <a:rPr lang="cs-CZ" b="1" u="sng" smtClean="0">
                <a:solidFill>
                  <a:srgbClr val="FFFF00"/>
                </a:solidFill>
              </a:rPr>
              <a:t>1,999.999,- Kč</a:t>
            </a:r>
            <a:r>
              <a:rPr lang="cs-CZ" b="1" smtClean="0"/>
              <a:t>)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6659">
                                            <p:txEl>
                                              <p:pRg st="0" end="0"/>
                                            </p:txEl>
                                          </p:spTgt>
                                        </p:tgtEl>
                                        <p:attrNameLst>
                                          <p:attrName>style.visibility</p:attrName>
                                        </p:attrNameLst>
                                      </p:cBhvr>
                                      <p:to>
                                        <p:strVal val="visible"/>
                                      </p:to>
                                    </p:set>
                                    <p:animEffect transition="in" filter="wipe(left)">
                                      <p:cBhvr>
                                        <p:cTn id="7" dur="500"/>
                                        <p:tgtEl>
                                          <p:spTgt spid="966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66659">
                                            <p:txEl>
                                              <p:pRg st="1" end="1"/>
                                            </p:txEl>
                                          </p:spTgt>
                                        </p:tgtEl>
                                        <p:attrNameLst>
                                          <p:attrName>style.visibility</p:attrName>
                                        </p:attrNameLst>
                                      </p:cBhvr>
                                      <p:to>
                                        <p:strVal val="visible"/>
                                      </p:to>
                                    </p:set>
                                    <p:animEffect transition="in" filter="wipe(left)">
                                      <p:cBhvr>
                                        <p:cTn id="12" dur="500"/>
                                        <p:tgtEl>
                                          <p:spTgt spid="9666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66659">
                                            <p:txEl>
                                              <p:pRg st="2" end="2"/>
                                            </p:txEl>
                                          </p:spTgt>
                                        </p:tgtEl>
                                        <p:attrNameLst>
                                          <p:attrName>style.visibility</p:attrName>
                                        </p:attrNameLst>
                                      </p:cBhvr>
                                      <p:to>
                                        <p:strVal val="visible"/>
                                      </p:to>
                                    </p:set>
                                    <p:animEffect transition="in" filter="wipe(left)">
                                      <p:cBhvr>
                                        <p:cTn id="17" dur="500"/>
                                        <p:tgtEl>
                                          <p:spTgt spid="9666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6659" grpId="0" build="p" autoUpdateAnimBg="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Zástupný symbol pro datum 3"/>
          <p:cNvSpPr>
            <a:spLocks noGrp="1"/>
          </p:cNvSpPr>
          <p:nvPr>
            <p:ph type="dt" sz="quarter" idx="10"/>
          </p:nvPr>
        </p:nvSpPr>
        <p:spPr/>
        <p:txBody>
          <a:bodyPr/>
          <a:lstStyle/>
          <a:p>
            <a:pPr>
              <a:defRPr/>
            </a:pPr>
            <a:fld id="{968923A3-6C63-41FC-8EBA-BBE14DA7311F}" type="datetime1">
              <a:rPr lang="cs-CZ"/>
              <a:pPr>
                <a:defRPr/>
              </a:pPr>
              <a:t>21.9.2010</a:t>
            </a:fld>
            <a:endParaRPr lang="cs-CZ"/>
          </a:p>
        </p:txBody>
      </p:sp>
      <p:sp>
        <p:nvSpPr>
          <p:cNvPr id="14131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41316" name="Zástupný symbol pro číslo snímku 5"/>
          <p:cNvSpPr>
            <a:spLocks noGrp="1"/>
          </p:cNvSpPr>
          <p:nvPr>
            <p:ph type="sldNum" sz="quarter" idx="12"/>
          </p:nvPr>
        </p:nvSpPr>
        <p:spPr/>
        <p:txBody>
          <a:bodyPr/>
          <a:lstStyle/>
          <a:p>
            <a:pPr>
              <a:defRPr/>
            </a:pPr>
            <a:fld id="{C5A7E7D5-33F0-4BFA-88BF-0C78C3A2AFB7}" type="slidenum">
              <a:rPr lang="cs-CZ" smtClean="0"/>
              <a:pPr>
                <a:defRPr/>
              </a:pPr>
              <a:t>120</a:t>
            </a:fld>
            <a:endParaRPr lang="cs-CZ" smtClean="0"/>
          </a:p>
        </p:txBody>
      </p:sp>
      <p:sp>
        <p:nvSpPr>
          <p:cNvPr id="57349" name="Rectangle 2"/>
          <p:cNvSpPr>
            <a:spLocks noGrp="1" noChangeArrowheads="1"/>
          </p:cNvSpPr>
          <p:nvPr>
            <p:ph type="title"/>
          </p:nvPr>
        </p:nvSpPr>
        <p:spPr>
          <a:xfrm>
            <a:off x="0" y="0"/>
            <a:ext cx="9144000" cy="500063"/>
          </a:xfrm>
        </p:spPr>
        <p:txBody>
          <a:bodyPr/>
          <a:lstStyle/>
          <a:p>
            <a:pPr eaLnBrk="1" hangingPunct="1"/>
            <a:r>
              <a:rPr lang="cs-CZ" sz="3600" b="1" u="sng" smtClean="0">
                <a:solidFill>
                  <a:schemeClr val="folHlink"/>
                </a:solidFill>
              </a:rPr>
              <a:t>Nejčastější pochybení zadavatelů dle ÚOHS: </a:t>
            </a:r>
          </a:p>
        </p:txBody>
      </p:sp>
      <p:sp>
        <p:nvSpPr>
          <p:cNvPr id="105478" name="Rectangle 3"/>
          <p:cNvSpPr>
            <a:spLocks noGrp="1" noChangeArrowheads="1"/>
          </p:cNvSpPr>
          <p:nvPr>
            <p:ph type="body" idx="1"/>
          </p:nvPr>
        </p:nvSpPr>
        <p:spPr>
          <a:xfrm>
            <a:off x="0" y="571500"/>
            <a:ext cx="9144000" cy="5737225"/>
          </a:xfrm>
        </p:spPr>
        <p:txBody>
          <a:bodyPr/>
          <a:lstStyle/>
          <a:p>
            <a:pPr>
              <a:defRPr/>
            </a:pPr>
            <a:r>
              <a:rPr lang="cs-CZ" b="1" dirty="0" smtClean="0"/>
              <a:t>neoprávněné využívání výjimek - § 18</a:t>
            </a:r>
          </a:p>
          <a:p>
            <a:pPr>
              <a:defRPr/>
            </a:pPr>
            <a:r>
              <a:rPr lang="cs-CZ" b="1" dirty="0" smtClean="0"/>
              <a:t>nesprávné použití jednacích řízení - §§ 22 a 23</a:t>
            </a:r>
          </a:p>
          <a:p>
            <a:pPr>
              <a:defRPr/>
            </a:pPr>
            <a:r>
              <a:rPr lang="cs-CZ" b="1" dirty="0" smtClean="0"/>
              <a:t>nesprávné vymezení předmětu VZ - § 44, § 45</a:t>
            </a:r>
          </a:p>
          <a:p>
            <a:pPr>
              <a:defRPr/>
            </a:pPr>
            <a:r>
              <a:rPr lang="cs-CZ" b="1" dirty="0" smtClean="0"/>
              <a:t>chyby při vymezení kvalifikace - § 50 a </a:t>
            </a:r>
            <a:r>
              <a:rPr lang="cs-CZ" b="1" dirty="0" err="1" smtClean="0"/>
              <a:t>násl</a:t>
            </a:r>
            <a:r>
              <a:rPr lang="cs-CZ" b="1" dirty="0" smtClean="0"/>
              <a:t>.</a:t>
            </a:r>
          </a:p>
          <a:p>
            <a:pPr>
              <a:defRPr/>
            </a:pPr>
            <a:r>
              <a:rPr lang="cs-CZ" b="1" dirty="0" smtClean="0"/>
              <a:t>netransparentní omezování počtu zájemců - § 61</a:t>
            </a:r>
          </a:p>
          <a:p>
            <a:pPr>
              <a:defRPr/>
            </a:pPr>
            <a:r>
              <a:rPr lang="cs-CZ" b="1" dirty="0" smtClean="0"/>
              <a:t>neoprávněné vylučování - § 60, § 76</a:t>
            </a:r>
          </a:p>
          <a:p>
            <a:pPr>
              <a:defRPr/>
            </a:pPr>
            <a:r>
              <a:rPr lang="cs-CZ" b="1" dirty="0" smtClean="0"/>
              <a:t>slučování kvalifikace a hodnocení nabídek - § 50 odst. 4</a:t>
            </a:r>
          </a:p>
          <a:p>
            <a:pPr>
              <a:defRPr/>
            </a:pPr>
            <a:r>
              <a:rPr lang="cs-CZ" b="1" dirty="0" smtClean="0"/>
              <a:t>nesprávné hodnocení nabídek - § 79, § 80</a:t>
            </a:r>
          </a:p>
          <a:p>
            <a:pPr marL="361950" lvl="1" indent="-361950" eaLnBrk="1" hangingPunct="1">
              <a:buFontTx/>
              <a:buChar char="-"/>
              <a:defRPr/>
            </a:pPr>
            <a:endParaRPr lang="cs-CZ" sz="3200" b="1" dirty="0" smtClean="0"/>
          </a:p>
          <a:p>
            <a:pPr marL="609600" lvl="1" indent="-609600" eaLnBrk="1" hangingPunct="1">
              <a:buFontTx/>
              <a:buChar char="-"/>
              <a:defRPr/>
            </a:pPr>
            <a:endParaRPr lang="fr-BE" sz="2400" dirty="0" smtClean="0">
              <a:solidFill>
                <a:srgbClr val="0000CC"/>
              </a:solidFill>
            </a:endParaRPr>
          </a:p>
        </p:txBody>
      </p:sp>
    </p:spTree>
  </p:cSld>
  <p:clrMapOvr>
    <a:masterClrMapping/>
  </p:clrMapOvr>
  <p:transition spd="slow">
    <p:wipe dir="r"/>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Zástupný symbol pro datum 3"/>
          <p:cNvSpPr>
            <a:spLocks noGrp="1"/>
          </p:cNvSpPr>
          <p:nvPr>
            <p:ph type="dt" sz="quarter" idx="10"/>
          </p:nvPr>
        </p:nvSpPr>
        <p:spPr/>
        <p:txBody>
          <a:bodyPr/>
          <a:lstStyle/>
          <a:p>
            <a:pPr>
              <a:defRPr/>
            </a:pPr>
            <a:fld id="{968923A3-6C63-41FC-8EBA-BBE14DA7311F}" type="datetime1">
              <a:rPr lang="cs-CZ"/>
              <a:pPr>
                <a:defRPr/>
              </a:pPr>
              <a:t>21.9.2010</a:t>
            </a:fld>
            <a:endParaRPr lang="cs-CZ"/>
          </a:p>
        </p:txBody>
      </p:sp>
      <p:sp>
        <p:nvSpPr>
          <p:cNvPr id="14131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41316" name="Zástupný symbol pro číslo snímku 5"/>
          <p:cNvSpPr>
            <a:spLocks noGrp="1"/>
          </p:cNvSpPr>
          <p:nvPr>
            <p:ph type="sldNum" sz="quarter" idx="12"/>
          </p:nvPr>
        </p:nvSpPr>
        <p:spPr/>
        <p:txBody>
          <a:bodyPr/>
          <a:lstStyle/>
          <a:p>
            <a:pPr>
              <a:defRPr/>
            </a:pPr>
            <a:fld id="{816DADC4-9E37-40B7-A063-BF57AF773665}" type="slidenum">
              <a:rPr lang="cs-CZ" smtClean="0"/>
              <a:pPr>
                <a:defRPr/>
              </a:pPr>
              <a:t>121</a:t>
            </a:fld>
            <a:endParaRPr lang="cs-CZ" smtClean="0"/>
          </a:p>
        </p:txBody>
      </p:sp>
      <p:sp>
        <p:nvSpPr>
          <p:cNvPr id="58373" name="Rectangle 2"/>
          <p:cNvSpPr>
            <a:spLocks noGrp="1" noChangeArrowheads="1"/>
          </p:cNvSpPr>
          <p:nvPr>
            <p:ph type="title"/>
          </p:nvPr>
        </p:nvSpPr>
        <p:spPr>
          <a:xfrm>
            <a:off x="0" y="0"/>
            <a:ext cx="9144000" cy="500063"/>
          </a:xfrm>
        </p:spPr>
        <p:txBody>
          <a:bodyPr/>
          <a:lstStyle/>
          <a:p>
            <a:pPr eaLnBrk="1" hangingPunct="1"/>
            <a:r>
              <a:rPr lang="cs-CZ" sz="3600" b="1" u="sng" smtClean="0">
                <a:solidFill>
                  <a:schemeClr val="folHlink"/>
                </a:solidFill>
              </a:rPr>
              <a:t>Nejčastější pochybení zadavatelů dle ÚOHS: </a:t>
            </a:r>
          </a:p>
        </p:txBody>
      </p:sp>
      <p:sp>
        <p:nvSpPr>
          <p:cNvPr id="58374" name="Rectangle 3"/>
          <p:cNvSpPr>
            <a:spLocks noGrp="1" noChangeArrowheads="1"/>
          </p:cNvSpPr>
          <p:nvPr>
            <p:ph type="body" idx="1"/>
          </p:nvPr>
        </p:nvSpPr>
        <p:spPr>
          <a:xfrm>
            <a:off x="0" y="571500"/>
            <a:ext cx="9144000" cy="5737225"/>
          </a:xfrm>
        </p:spPr>
        <p:txBody>
          <a:bodyPr/>
          <a:lstStyle/>
          <a:p>
            <a:r>
              <a:rPr lang="cs-CZ" b="1" u="sng" dirty="0" smtClean="0"/>
              <a:t>Nedostatečný popis způsobu hodnocení</a:t>
            </a:r>
            <a:r>
              <a:rPr lang="cs-CZ" b="1" dirty="0" smtClean="0"/>
              <a:t>, zejména u individuálně hodnocených kritérií  (</a:t>
            </a:r>
            <a:r>
              <a:rPr lang="cs-CZ" b="1" i="1" dirty="0" smtClean="0">
                <a:solidFill>
                  <a:srgbClr val="FFFF00"/>
                </a:solidFill>
              </a:rPr>
              <a:t>kvalita ?</a:t>
            </a:r>
            <a:r>
              <a:rPr lang="cs-CZ" b="1" dirty="0" smtClean="0"/>
              <a:t>)</a:t>
            </a:r>
          </a:p>
          <a:p>
            <a:r>
              <a:rPr lang="cs-CZ" b="1" u="sng" dirty="0" smtClean="0"/>
              <a:t>uzavření smlouvy v rozporu s nabídkou či zadávacími podmínkami </a:t>
            </a:r>
            <a:r>
              <a:rPr lang="cs-CZ" b="1" dirty="0" smtClean="0"/>
              <a:t>- § 82 odst. 2</a:t>
            </a:r>
          </a:p>
          <a:p>
            <a:r>
              <a:rPr lang="cs-CZ" b="1" u="sng" dirty="0" smtClean="0"/>
              <a:t>nesprávná aplikace zákona při použití jednacího řízení bez uveřejnění - zejména dodatečné veřejné zakázky – § 23 odst. 7</a:t>
            </a:r>
          </a:p>
          <a:p>
            <a:pPr marL="609600" lvl="1" indent="-609600" eaLnBrk="1" hangingPunct="1">
              <a:buFontTx/>
              <a:buNone/>
            </a:pPr>
            <a:r>
              <a:rPr lang="cs-CZ" sz="3600" b="1" dirty="0" smtClean="0">
                <a:solidFill>
                  <a:schemeClr val="folHlink"/>
                </a:solidFill>
              </a:rPr>
              <a:t> </a:t>
            </a:r>
            <a:r>
              <a:rPr lang="cs-CZ" sz="3600" b="1" u="sng" dirty="0" smtClean="0">
                <a:solidFill>
                  <a:schemeClr val="folHlink"/>
                </a:solidFill>
              </a:rPr>
              <a:t>Nejčastější pochybení dodavatelů dle ÚOHS:</a:t>
            </a:r>
          </a:p>
          <a:p>
            <a:r>
              <a:rPr lang="cs-CZ" b="1" dirty="0" smtClean="0"/>
              <a:t>nerespektování zadávacích podmínek</a:t>
            </a:r>
          </a:p>
          <a:p>
            <a:r>
              <a:rPr lang="cs-CZ" b="1" dirty="0" smtClean="0"/>
              <a:t>nepravdivé údaje o kvalifikaci - § 144</a:t>
            </a:r>
          </a:p>
          <a:p>
            <a:pPr marL="609600" lvl="1" indent="-609600" eaLnBrk="1" hangingPunct="1">
              <a:buFontTx/>
              <a:buNone/>
            </a:pPr>
            <a:r>
              <a:rPr lang="cs-CZ" sz="3600" b="1" u="sng" dirty="0" smtClean="0">
                <a:solidFill>
                  <a:schemeClr val="folHlink"/>
                </a:solidFill>
              </a:rPr>
              <a:t> </a:t>
            </a:r>
            <a:endParaRPr lang="fr-BE" sz="3600" dirty="0" smtClean="0">
              <a:solidFill>
                <a:srgbClr val="0000CC"/>
              </a:solidFill>
            </a:endParaRPr>
          </a:p>
        </p:txBody>
      </p:sp>
    </p:spTree>
  </p:cSld>
  <p:clrMapOvr>
    <a:masterClrMapping/>
  </p:clrMapOvr>
  <p:transition spd="slow">
    <p:wipe dir="r"/>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a:xfrm>
            <a:off x="0" y="0"/>
            <a:ext cx="9144000" cy="785813"/>
          </a:xfrm>
        </p:spPr>
        <p:txBody>
          <a:bodyPr/>
          <a:lstStyle/>
          <a:p>
            <a:r>
              <a:rPr lang="cs-CZ" sz="4000" b="1" smtClean="0">
                <a:solidFill>
                  <a:srgbClr val="FFFF00"/>
                </a:solidFill>
              </a:rPr>
              <a:t>Dosavadní zkušenosti z auditů EK</a:t>
            </a:r>
          </a:p>
        </p:txBody>
      </p:sp>
      <p:sp>
        <p:nvSpPr>
          <p:cNvPr id="61443" name="Rectangle 3"/>
          <p:cNvSpPr>
            <a:spLocks noGrp="1" noChangeArrowheads="1"/>
          </p:cNvSpPr>
          <p:nvPr>
            <p:ph type="subTitle" idx="1"/>
          </p:nvPr>
        </p:nvSpPr>
        <p:spPr>
          <a:xfrm>
            <a:off x="0" y="785813"/>
            <a:ext cx="9144000" cy="5286375"/>
          </a:xfrm>
        </p:spPr>
        <p:txBody>
          <a:bodyPr/>
          <a:lstStyle/>
          <a:p>
            <a:pPr marL="457200" indent="-457200" algn="l">
              <a:lnSpc>
                <a:spcPct val="90000"/>
              </a:lnSpc>
              <a:buFontTx/>
              <a:buChar char="•"/>
            </a:pPr>
            <a:r>
              <a:rPr lang="cs-CZ" b="1" dirty="0" smtClean="0"/>
              <a:t>Prakticky nerozlišují závaznost postupů podle zákona pro veřejné zadavatele a pro ostatní, kteří nejsou „veřejnými zadavateli“ (VZMR)</a:t>
            </a:r>
          </a:p>
          <a:p>
            <a:pPr marL="457200" indent="-457200" algn="l">
              <a:lnSpc>
                <a:spcPct val="90000"/>
              </a:lnSpc>
              <a:buFontTx/>
              <a:buChar char="•"/>
            </a:pPr>
            <a:r>
              <a:rPr lang="cs-CZ" b="1" dirty="0" smtClean="0"/>
              <a:t>Důraz na </a:t>
            </a:r>
            <a:r>
              <a:rPr lang="cs-CZ" b="1" u="sng" dirty="0" smtClean="0"/>
              <a:t>dodržování základních principů zadávání </a:t>
            </a:r>
            <a:r>
              <a:rPr lang="cs-CZ" b="1" dirty="0" smtClean="0"/>
              <a:t>– nediskriminace, transparentnost a rovné zacházení - tato porušení principů jsou vždy považována za závažná. </a:t>
            </a:r>
          </a:p>
          <a:p>
            <a:pPr marL="457200" indent="-457200" algn="l">
              <a:lnSpc>
                <a:spcPct val="90000"/>
              </a:lnSpc>
              <a:buFontTx/>
              <a:buChar char="•"/>
            </a:pPr>
            <a:r>
              <a:rPr lang="cs-CZ" b="1" dirty="0" smtClean="0"/>
              <a:t>Důraz na dodržování směrnic ES – zejména u nadlimitních zakázek</a:t>
            </a:r>
          </a:p>
          <a:p>
            <a:pPr marL="457200" indent="-457200" algn="l">
              <a:lnSpc>
                <a:spcPct val="90000"/>
              </a:lnSpc>
              <a:buFontTx/>
              <a:buChar char="•"/>
            </a:pPr>
            <a:r>
              <a:rPr lang="cs-CZ" b="1" dirty="0" smtClean="0"/>
              <a:t>Důraz na kontrolu – zda je vykonávána a zda je na dostatečné úrovni</a:t>
            </a:r>
          </a:p>
        </p:txBody>
      </p:sp>
      <p:sp>
        <p:nvSpPr>
          <p:cNvPr id="61444" name="Rectangle 4"/>
          <p:cNvSpPr>
            <a:spLocks noChangeArrowheads="1"/>
          </p:cNvSpPr>
          <p:nvPr/>
        </p:nvSpPr>
        <p:spPr bwMode="auto">
          <a:xfrm>
            <a:off x="971550" y="4941888"/>
            <a:ext cx="7488238" cy="1511300"/>
          </a:xfrm>
          <a:prstGeom prst="rect">
            <a:avLst/>
          </a:prstGeom>
          <a:noFill/>
          <a:ln w="9525">
            <a:noFill/>
            <a:miter lim="800000"/>
            <a:headEnd/>
            <a:tailEnd/>
          </a:ln>
        </p:spPr>
        <p:txBody>
          <a:bodyPr/>
          <a:lstStyle/>
          <a:p>
            <a:pPr>
              <a:lnSpc>
                <a:spcPct val="80000"/>
              </a:lnSpc>
              <a:spcBef>
                <a:spcPct val="50000"/>
              </a:spcBef>
            </a:pPr>
            <a:endParaRPr lang="cs-CZ">
              <a:solidFill>
                <a:srgbClr val="FF0000"/>
              </a:solidFill>
            </a:endParaRPr>
          </a:p>
        </p:txBody>
      </p:sp>
      <p:sp>
        <p:nvSpPr>
          <p:cNvPr id="5" name="Zástupný symbol pro datum 4"/>
          <p:cNvSpPr>
            <a:spLocks noGrp="1"/>
          </p:cNvSpPr>
          <p:nvPr>
            <p:ph type="dt" sz="quarter" idx="10"/>
          </p:nvPr>
        </p:nvSpPr>
        <p:spPr/>
        <p:txBody>
          <a:bodyPr/>
          <a:lstStyle/>
          <a:p>
            <a:pPr>
              <a:defRPr/>
            </a:pPr>
            <a:fld id="{8964292F-E3C0-485A-A4BF-5C71C87ACBA1}" type="datetime1">
              <a:rPr lang="cs-CZ"/>
              <a:pPr>
                <a:defRPr/>
              </a:pPr>
              <a:t>21.9.2010</a:t>
            </a:fld>
            <a:endParaRPr lang="cs-CZ"/>
          </a:p>
        </p:txBody>
      </p:sp>
      <p:sp>
        <p:nvSpPr>
          <p:cNvPr id="6" name="Zástupný symbol pro číslo snímku 5"/>
          <p:cNvSpPr>
            <a:spLocks noGrp="1"/>
          </p:cNvSpPr>
          <p:nvPr>
            <p:ph type="sldNum" sz="quarter" idx="12"/>
          </p:nvPr>
        </p:nvSpPr>
        <p:spPr/>
        <p:txBody>
          <a:bodyPr/>
          <a:lstStyle/>
          <a:p>
            <a:pPr>
              <a:defRPr/>
            </a:pPr>
            <a:fld id="{EF0CD34E-54B2-461B-BD4E-3E4AA820196C}" type="slidenum">
              <a:rPr lang="cs-CZ" smtClean="0"/>
              <a:pPr>
                <a:defRPr/>
              </a:pPr>
              <a:t>122</a:t>
            </a:fld>
            <a:endParaRPr lang="cs-CZ"/>
          </a:p>
        </p:txBody>
      </p:sp>
      <p:sp>
        <p:nvSpPr>
          <p:cNvPr id="7" name="Zástupný symbol pro zápatí 6"/>
          <p:cNvSpPr>
            <a:spLocks noGrp="1"/>
          </p:cNvSpPr>
          <p:nvPr>
            <p:ph type="ftr" sz="quarter" idx="11"/>
          </p:nvPr>
        </p:nvSpPr>
        <p:spPr/>
        <p:txBody>
          <a:bodyPr/>
          <a:lstStyle/>
          <a:p>
            <a:pPr>
              <a:defRPr/>
            </a:pPr>
            <a:r>
              <a:rPr lang="cs-CZ" smtClean="0"/>
              <a:t>Český a moravský účetní dvůr</a:t>
            </a:r>
            <a:endParaRPr lang="cs-CZ"/>
          </a:p>
        </p:txBody>
      </p:sp>
    </p:spTree>
  </p:cSld>
  <p:clrMapOvr>
    <a:masterClrMapping/>
  </p:clrMapOvr>
  <p:transition spd="slow">
    <p:wipe dir="r"/>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ctrTitle"/>
          </p:nvPr>
        </p:nvSpPr>
        <p:spPr>
          <a:xfrm>
            <a:off x="357188" y="0"/>
            <a:ext cx="8412162" cy="785813"/>
          </a:xfrm>
        </p:spPr>
        <p:txBody>
          <a:bodyPr/>
          <a:lstStyle/>
          <a:p>
            <a:r>
              <a:rPr lang="cs-CZ" sz="4000" b="1" smtClean="0">
                <a:solidFill>
                  <a:srgbClr val="FFFF00"/>
                </a:solidFill>
              </a:rPr>
              <a:t>Dosavadní zkušenosti z auditů EK</a:t>
            </a:r>
            <a:endParaRPr lang="cs-CZ" sz="4000" b="1" smtClean="0">
              <a:solidFill>
                <a:schemeClr val="hlink"/>
              </a:solidFill>
            </a:endParaRPr>
          </a:p>
        </p:txBody>
      </p:sp>
      <p:sp>
        <p:nvSpPr>
          <p:cNvPr id="318467" name="Rectangle 3"/>
          <p:cNvSpPr>
            <a:spLocks noGrp="1" noChangeArrowheads="1"/>
          </p:cNvSpPr>
          <p:nvPr>
            <p:ph type="subTitle" idx="1"/>
          </p:nvPr>
        </p:nvSpPr>
        <p:spPr>
          <a:xfrm>
            <a:off x="0" y="785813"/>
            <a:ext cx="9144000" cy="5357812"/>
          </a:xfrm>
        </p:spPr>
        <p:txBody>
          <a:bodyPr/>
          <a:lstStyle/>
          <a:p>
            <a:pPr marL="457200" indent="-457200" algn="l">
              <a:buFontTx/>
              <a:buChar char="•"/>
              <a:defRPr/>
            </a:pPr>
            <a:r>
              <a:rPr lang="cs-CZ" b="1" dirty="0"/>
              <a:t>Na rozdíl od </a:t>
            </a:r>
            <a:r>
              <a:rPr lang="cs-CZ" b="1" dirty="0" smtClean="0"/>
              <a:t>ÚOHS (a NKÚ):</a:t>
            </a:r>
            <a:endParaRPr lang="cs-CZ" b="1" dirty="0"/>
          </a:p>
          <a:p>
            <a:pPr marL="457200" indent="-361950" algn="l">
              <a:buFontTx/>
              <a:buChar char="-"/>
              <a:defRPr/>
            </a:pPr>
            <a:r>
              <a:rPr lang="cs-CZ" b="1" dirty="0"/>
              <a:t>Stačilo </a:t>
            </a:r>
            <a:r>
              <a:rPr lang="cs-CZ" b="1" dirty="0" smtClean="0"/>
              <a:t>jim, pokud zadavatel v zadávací dokumentaci   umožnil použití </a:t>
            </a:r>
            <a:r>
              <a:rPr lang="cs-CZ" b="1" dirty="0">
                <a:solidFill>
                  <a:srgbClr val="FFFF00"/>
                </a:solidFill>
              </a:rPr>
              <a:t>„</a:t>
            </a:r>
            <a:r>
              <a:rPr lang="cs-CZ" b="1" u="sng" dirty="0" smtClean="0">
                <a:solidFill>
                  <a:srgbClr val="FFFF00"/>
                </a:solidFill>
              </a:rPr>
              <a:t>obdobných,</a:t>
            </a:r>
            <a:r>
              <a:rPr lang="cs-CZ" b="1" u="sng" dirty="0" smtClean="0"/>
              <a:t> </a:t>
            </a:r>
            <a:r>
              <a:rPr lang="cs-CZ" b="1" u="sng" dirty="0" smtClean="0">
                <a:solidFill>
                  <a:srgbClr val="FFFF00"/>
                </a:solidFill>
              </a:rPr>
              <a:t>kvalitativně a technicky obdobných řešení</a:t>
            </a:r>
            <a:r>
              <a:rPr lang="cs-CZ" b="1" dirty="0" smtClean="0">
                <a:solidFill>
                  <a:srgbClr val="FFFF00"/>
                </a:solidFill>
              </a:rPr>
              <a:t>“</a:t>
            </a:r>
            <a:r>
              <a:rPr lang="cs-CZ" b="1" dirty="0" smtClean="0"/>
              <a:t> (například při </a:t>
            </a:r>
            <a:r>
              <a:rPr lang="cs-CZ" b="1" dirty="0"/>
              <a:t>uvedení konkrétního </a:t>
            </a:r>
            <a:r>
              <a:rPr lang="cs-CZ" b="1" dirty="0" smtClean="0"/>
              <a:t>výrobku/ značky ve výkazu výměr u stavebních prací)</a:t>
            </a:r>
            <a:endParaRPr lang="cs-CZ" b="1" dirty="0"/>
          </a:p>
          <a:p>
            <a:pPr marL="457200" indent="-361950" algn="l">
              <a:buFontTx/>
              <a:buChar char="-"/>
              <a:defRPr/>
            </a:pPr>
            <a:r>
              <a:rPr lang="cs-CZ" b="1" dirty="0" smtClean="0"/>
              <a:t>akceptuje se </a:t>
            </a:r>
            <a:r>
              <a:rPr lang="cs-CZ" b="1" dirty="0"/>
              <a:t>sčítání a odečítání víceprací</a:t>
            </a:r>
          </a:p>
          <a:p>
            <a:pPr marL="457200" indent="-361950" algn="l">
              <a:buFontTx/>
              <a:buChar char="-"/>
              <a:defRPr/>
            </a:pPr>
            <a:r>
              <a:rPr lang="cs-CZ" b="1" u="sng" dirty="0"/>
              <a:t>důraz na </a:t>
            </a:r>
            <a:r>
              <a:rPr lang="cs-CZ" b="1" u="sng" dirty="0" smtClean="0"/>
              <a:t>objektivnost příčiny </a:t>
            </a:r>
            <a:r>
              <a:rPr lang="cs-CZ" b="1" dirty="0"/>
              <a:t>(nutnost a nepředvídatelnost) </a:t>
            </a:r>
            <a:r>
              <a:rPr lang="cs-CZ" b="1" dirty="0" smtClean="0"/>
              <a:t>při zapracování </a:t>
            </a:r>
            <a:r>
              <a:rPr lang="cs-CZ" b="1" dirty="0"/>
              <a:t>víceprací, včetně </a:t>
            </a:r>
            <a:r>
              <a:rPr lang="cs-CZ" b="1" dirty="0" smtClean="0"/>
              <a:t>formálního odůvodnění)</a:t>
            </a:r>
            <a:endParaRPr lang="cs-CZ" b="1" dirty="0"/>
          </a:p>
          <a:p>
            <a:pPr marL="457200" indent="-457200" algn="l">
              <a:buFontTx/>
              <a:buChar char="-"/>
              <a:defRPr/>
            </a:pPr>
            <a:endParaRPr lang="cs-CZ" sz="2800" b="1" dirty="0">
              <a:solidFill>
                <a:schemeClr val="hlink"/>
              </a:solidFill>
            </a:endParaRPr>
          </a:p>
        </p:txBody>
      </p:sp>
      <p:sp>
        <p:nvSpPr>
          <p:cNvPr id="62468" name="Rectangle 4"/>
          <p:cNvSpPr>
            <a:spLocks noChangeArrowheads="1"/>
          </p:cNvSpPr>
          <p:nvPr/>
        </p:nvSpPr>
        <p:spPr bwMode="auto">
          <a:xfrm>
            <a:off x="971550" y="4941888"/>
            <a:ext cx="7488238" cy="1511300"/>
          </a:xfrm>
          <a:prstGeom prst="rect">
            <a:avLst/>
          </a:prstGeom>
          <a:noFill/>
          <a:ln w="9525">
            <a:noFill/>
            <a:miter lim="800000"/>
            <a:headEnd/>
            <a:tailEnd/>
          </a:ln>
        </p:spPr>
        <p:txBody>
          <a:bodyPr/>
          <a:lstStyle/>
          <a:p>
            <a:pPr>
              <a:lnSpc>
                <a:spcPct val="80000"/>
              </a:lnSpc>
              <a:spcBef>
                <a:spcPct val="50000"/>
              </a:spcBef>
            </a:pPr>
            <a:endParaRPr lang="cs-CZ">
              <a:solidFill>
                <a:srgbClr val="FF0000"/>
              </a:solidFill>
            </a:endParaRPr>
          </a:p>
        </p:txBody>
      </p:sp>
      <p:sp>
        <p:nvSpPr>
          <p:cNvPr id="5" name="Zástupný symbol pro datum 4"/>
          <p:cNvSpPr>
            <a:spLocks noGrp="1"/>
          </p:cNvSpPr>
          <p:nvPr>
            <p:ph type="dt" sz="quarter" idx="10"/>
          </p:nvPr>
        </p:nvSpPr>
        <p:spPr/>
        <p:txBody>
          <a:bodyPr/>
          <a:lstStyle/>
          <a:p>
            <a:pPr>
              <a:defRPr/>
            </a:pPr>
            <a:fld id="{EF5BC39A-6F1D-4CD4-8279-204F55A70327}" type="datetime1">
              <a:rPr lang="cs-CZ"/>
              <a:pPr>
                <a:defRPr/>
              </a:pPr>
              <a:t>21.9.2010</a:t>
            </a:fld>
            <a:endParaRPr lang="cs-CZ"/>
          </a:p>
        </p:txBody>
      </p:sp>
      <p:sp>
        <p:nvSpPr>
          <p:cNvPr id="6" name="Zástupný symbol pro číslo snímku 5"/>
          <p:cNvSpPr>
            <a:spLocks noGrp="1"/>
          </p:cNvSpPr>
          <p:nvPr>
            <p:ph type="sldNum" sz="quarter" idx="12"/>
          </p:nvPr>
        </p:nvSpPr>
        <p:spPr/>
        <p:txBody>
          <a:bodyPr/>
          <a:lstStyle/>
          <a:p>
            <a:pPr>
              <a:defRPr/>
            </a:pPr>
            <a:fld id="{2AD953AA-00DD-4A5B-B9E8-FBBE0193A6E5}" type="slidenum">
              <a:rPr lang="cs-CZ" smtClean="0"/>
              <a:pPr>
                <a:defRPr/>
              </a:pPr>
              <a:t>123</a:t>
            </a:fld>
            <a:endParaRPr lang="cs-CZ"/>
          </a:p>
        </p:txBody>
      </p:sp>
      <p:sp>
        <p:nvSpPr>
          <p:cNvPr id="7" name="Zástupný symbol pro zápatí 6"/>
          <p:cNvSpPr>
            <a:spLocks noGrp="1"/>
          </p:cNvSpPr>
          <p:nvPr>
            <p:ph type="ftr" sz="quarter" idx="11"/>
          </p:nvPr>
        </p:nvSpPr>
        <p:spPr/>
        <p:txBody>
          <a:bodyPr/>
          <a:lstStyle/>
          <a:p>
            <a:pPr>
              <a:defRPr/>
            </a:pPr>
            <a:r>
              <a:rPr lang="cs-CZ" smtClean="0"/>
              <a:t>Český a moravský účetní dvůr</a:t>
            </a:r>
            <a:endParaRPr lang="cs-CZ"/>
          </a:p>
        </p:txBody>
      </p:sp>
    </p:spTree>
  </p:cSld>
  <p:clrMapOvr>
    <a:masterClrMapping/>
  </p:clrMapOvr>
  <p:transition spd="slow">
    <p:wipe dir="r"/>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0" y="0"/>
            <a:ext cx="9144000" cy="642938"/>
          </a:xfrm>
        </p:spPr>
        <p:txBody>
          <a:bodyPr/>
          <a:lstStyle/>
          <a:p>
            <a:r>
              <a:rPr lang="cs-CZ" sz="4000" b="1" smtClean="0">
                <a:solidFill>
                  <a:srgbClr val="FFFF00"/>
                </a:solidFill>
              </a:rPr>
              <a:t>Dosavadní zkušenosti z auditů EK</a:t>
            </a:r>
            <a:endParaRPr lang="cs-CZ" sz="4000" b="1" smtClean="0">
              <a:solidFill>
                <a:schemeClr val="hlink"/>
              </a:solidFill>
            </a:endParaRPr>
          </a:p>
        </p:txBody>
      </p:sp>
      <p:sp>
        <p:nvSpPr>
          <p:cNvPr id="63491" name="Rectangle 3"/>
          <p:cNvSpPr>
            <a:spLocks noGrp="1" noChangeArrowheads="1"/>
          </p:cNvSpPr>
          <p:nvPr>
            <p:ph type="subTitle" idx="1"/>
          </p:nvPr>
        </p:nvSpPr>
        <p:spPr>
          <a:xfrm>
            <a:off x="0" y="714375"/>
            <a:ext cx="9144000" cy="5594350"/>
          </a:xfrm>
        </p:spPr>
        <p:txBody>
          <a:bodyPr/>
          <a:lstStyle/>
          <a:p>
            <a:pPr marL="457200" indent="-457200" algn="l">
              <a:lnSpc>
                <a:spcPct val="90000"/>
              </a:lnSpc>
              <a:buFontTx/>
              <a:buChar char="•"/>
            </a:pPr>
            <a:r>
              <a:rPr lang="cs-CZ" b="1" smtClean="0"/>
              <a:t>Běžně je požívána metodika „</a:t>
            </a:r>
            <a:r>
              <a:rPr lang="cs-CZ" b="1" smtClean="0">
                <a:solidFill>
                  <a:srgbClr val="FFFF00"/>
                </a:solidFill>
              </a:rPr>
              <a:t>Obecné pokyny </a:t>
            </a:r>
            <a:r>
              <a:rPr lang="cs-CZ" b="1" u="sng" smtClean="0">
                <a:solidFill>
                  <a:srgbClr val="FFFF00"/>
                </a:solidFill>
              </a:rPr>
              <a:t>pro určení finanční korekce </a:t>
            </a:r>
            <a:r>
              <a:rPr lang="cs-CZ" b="1" smtClean="0">
                <a:solidFill>
                  <a:srgbClr val="FFFF00"/>
                </a:solidFill>
              </a:rPr>
              <a:t>u výdajů kofinancovaných ze Strukturálních fondů nebo Kohezního fondu v případě nesouladu se směrnicí o veřejných zakázkách“- </a:t>
            </a:r>
            <a:r>
              <a:rPr lang="cs-CZ" b="1" i="1" smtClean="0"/>
              <a:t>(</a:t>
            </a:r>
            <a:r>
              <a:rPr lang="cs-CZ" sz="3000" b="1" i="1" smtClean="0"/>
              <a:t>COCOF/07/ 0037/00 - EN Guidelines for determining financial corrections to be made to expenditure co-financed by the Structural Funds or the Cohesion Fund for non- compliance with the rules on public procurement)</a:t>
            </a:r>
            <a:r>
              <a:rPr lang="cs-CZ" sz="3000" i="1" smtClean="0"/>
              <a:t> </a:t>
            </a:r>
          </a:p>
          <a:p>
            <a:pPr marL="457200" indent="-457200" algn="l">
              <a:lnSpc>
                <a:spcPct val="90000"/>
              </a:lnSpc>
              <a:buFontTx/>
              <a:buChar char="•"/>
            </a:pPr>
            <a:r>
              <a:rPr lang="cs-CZ" b="1" smtClean="0"/>
              <a:t>Velmi kvalitní pomůcka a nástroj, jak řídit sankce za chyby v zadávacím procesu</a:t>
            </a:r>
          </a:p>
          <a:p>
            <a:pPr marL="457200" indent="-457200" algn="l">
              <a:lnSpc>
                <a:spcPct val="80000"/>
              </a:lnSpc>
              <a:buFontTx/>
              <a:buChar char="-"/>
            </a:pPr>
            <a:endParaRPr lang="cs-CZ" sz="2800" b="1" smtClean="0">
              <a:solidFill>
                <a:schemeClr val="hlink"/>
              </a:solidFill>
            </a:endParaRPr>
          </a:p>
        </p:txBody>
      </p:sp>
      <p:sp>
        <p:nvSpPr>
          <p:cNvPr id="5" name="Zástupný symbol pro datum 4"/>
          <p:cNvSpPr>
            <a:spLocks noGrp="1"/>
          </p:cNvSpPr>
          <p:nvPr>
            <p:ph type="dt" sz="quarter" idx="10"/>
          </p:nvPr>
        </p:nvSpPr>
        <p:spPr/>
        <p:txBody>
          <a:bodyPr/>
          <a:lstStyle/>
          <a:p>
            <a:pPr>
              <a:defRPr/>
            </a:pPr>
            <a:fld id="{5BBDDB70-4212-43E4-9A26-6FD45F83E870}" type="datetime1">
              <a:rPr lang="cs-CZ"/>
              <a:pPr>
                <a:defRPr/>
              </a:pPr>
              <a:t>21.9.2010</a:t>
            </a:fld>
            <a:endParaRPr lang="cs-CZ"/>
          </a:p>
        </p:txBody>
      </p:sp>
      <p:sp>
        <p:nvSpPr>
          <p:cNvPr id="6" name="Zástupný symbol pro číslo snímku 5"/>
          <p:cNvSpPr>
            <a:spLocks noGrp="1"/>
          </p:cNvSpPr>
          <p:nvPr>
            <p:ph type="sldNum" sz="quarter" idx="12"/>
          </p:nvPr>
        </p:nvSpPr>
        <p:spPr/>
        <p:txBody>
          <a:bodyPr/>
          <a:lstStyle/>
          <a:p>
            <a:pPr>
              <a:defRPr/>
            </a:pPr>
            <a:fld id="{14A9D9EB-48B0-4FCD-A248-55ED9380E818}" type="slidenum">
              <a:rPr lang="cs-CZ" smtClean="0"/>
              <a:pPr>
                <a:defRPr/>
              </a:pPr>
              <a:t>124</a:t>
            </a:fld>
            <a:endParaRPr lang="cs-CZ"/>
          </a:p>
        </p:txBody>
      </p:sp>
      <p:sp>
        <p:nvSpPr>
          <p:cNvPr id="7" name="Zástupný symbol pro zápatí 6"/>
          <p:cNvSpPr>
            <a:spLocks noGrp="1"/>
          </p:cNvSpPr>
          <p:nvPr>
            <p:ph type="ftr" sz="quarter" idx="11"/>
          </p:nvPr>
        </p:nvSpPr>
        <p:spPr/>
        <p:txBody>
          <a:bodyPr/>
          <a:lstStyle/>
          <a:p>
            <a:pPr>
              <a:defRPr/>
            </a:pPr>
            <a:r>
              <a:rPr lang="cs-CZ" smtClean="0"/>
              <a:t>Český a moravský účetní dvůr</a:t>
            </a:r>
            <a:endParaRPr lang="cs-CZ"/>
          </a:p>
        </p:txBody>
      </p:sp>
    </p:spTree>
  </p:cSld>
  <p:clrMapOvr>
    <a:masterClrMapping/>
  </p:clrMapOvr>
  <p:transition spd="slow">
    <p:wipe dir="r"/>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Zástupný symbol pro datum 3"/>
          <p:cNvSpPr>
            <a:spLocks noGrp="1"/>
          </p:cNvSpPr>
          <p:nvPr>
            <p:ph type="dt" sz="quarter" idx="10"/>
          </p:nvPr>
        </p:nvSpPr>
        <p:spPr/>
        <p:txBody>
          <a:bodyPr/>
          <a:lstStyle/>
          <a:p>
            <a:pPr>
              <a:defRPr/>
            </a:pPr>
            <a:fld id="{DB752471-5F35-459F-B988-A3BE2D1512A4}" type="datetime1">
              <a:rPr lang="cs-CZ" smtClean="0"/>
              <a:pPr>
                <a:defRPr/>
              </a:pPr>
              <a:t>21.9.2010</a:t>
            </a:fld>
            <a:endParaRPr lang="cs-CZ" smtClean="0"/>
          </a:p>
        </p:txBody>
      </p:sp>
      <p:sp>
        <p:nvSpPr>
          <p:cNvPr id="14438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44388" name="Zástupný symbol pro číslo snímku 5"/>
          <p:cNvSpPr>
            <a:spLocks noGrp="1"/>
          </p:cNvSpPr>
          <p:nvPr>
            <p:ph type="sldNum" sz="quarter" idx="12"/>
          </p:nvPr>
        </p:nvSpPr>
        <p:spPr/>
        <p:txBody>
          <a:bodyPr/>
          <a:lstStyle/>
          <a:p>
            <a:pPr>
              <a:defRPr/>
            </a:pPr>
            <a:fld id="{B6BA920D-BD90-40FE-9C1B-968D74399723}" type="slidenum">
              <a:rPr lang="cs-CZ" smtClean="0"/>
              <a:pPr>
                <a:defRPr/>
              </a:pPr>
              <a:t>125</a:t>
            </a:fld>
            <a:endParaRPr lang="cs-CZ" smtClean="0"/>
          </a:p>
        </p:txBody>
      </p:sp>
      <p:sp>
        <p:nvSpPr>
          <p:cNvPr id="120837" name="Rectangle 2"/>
          <p:cNvSpPr>
            <a:spLocks noGrp="1" noChangeArrowheads="1"/>
          </p:cNvSpPr>
          <p:nvPr>
            <p:ph type="title"/>
          </p:nvPr>
        </p:nvSpPr>
        <p:spPr>
          <a:xfrm>
            <a:off x="685800" y="476250"/>
            <a:ext cx="7772400" cy="1081088"/>
          </a:xfrm>
        </p:spPr>
        <p:txBody>
          <a:bodyPr/>
          <a:lstStyle/>
          <a:p>
            <a:pPr eaLnBrk="1" hangingPunct="1"/>
            <a:r>
              <a:rPr lang="cs-CZ" sz="5400" b="1" smtClean="0">
                <a:solidFill>
                  <a:schemeClr val="folHlink"/>
                </a:solidFill>
              </a:rPr>
              <a:t>K O N E C</a:t>
            </a:r>
          </a:p>
        </p:txBody>
      </p:sp>
      <p:sp>
        <p:nvSpPr>
          <p:cNvPr id="120838" name="Rectangle 3"/>
          <p:cNvSpPr>
            <a:spLocks noGrp="1" noChangeArrowheads="1"/>
          </p:cNvSpPr>
          <p:nvPr>
            <p:ph type="body" idx="1"/>
          </p:nvPr>
        </p:nvSpPr>
        <p:spPr>
          <a:xfrm>
            <a:off x="323850" y="1341438"/>
            <a:ext cx="8496300" cy="4754562"/>
          </a:xfrm>
        </p:spPr>
        <p:txBody>
          <a:bodyPr/>
          <a:lstStyle/>
          <a:p>
            <a:pPr algn="ctr" eaLnBrk="1" hangingPunct="1">
              <a:buFontTx/>
              <a:buNone/>
            </a:pPr>
            <a:endParaRPr lang="cs-CZ" sz="4400" b="1" smtClean="0">
              <a:solidFill>
                <a:schemeClr val="folHlink"/>
              </a:solidFill>
            </a:endParaRPr>
          </a:p>
          <a:p>
            <a:pPr algn="ctr" eaLnBrk="1" hangingPunct="1">
              <a:buFontTx/>
              <a:buNone/>
            </a:pPr>
            <a:endParaRPr lang="cs-CZ" sz="2800" b="1" smtClean="0">
              <a:solidFill>
                <a:schemeClr val="folHlink"/>
              </a:solidFill>
            </a:endParaRPr>
          </a:p>
          <a:p>
            <a:pPr algn="ctr" eaLnBrk="1" hangingPunct="1">
              <a:buFontTx/>
              <a:buNone/>
            </a:pPr>
            <a:r>
              <a:rPr lang="cs-CZ" sz="4400" b="1" smtClean="0">
                <a:solidFill>
                  <a:schemeClr val="folHlink"/>
                </a:solidFill>
              </a:rPr>
              <a:t>	Dotazy a konzultace: </a:t>
            </a:r>
          </a:p>
          <a:p>
            <a:pPr algn="ctr" eaLnBrk="1" hangingPunct="1">
              <a:buFontTx/>
              <a:buNone/>
            </a:pPr>
            <a:r>
              <a:rPr lang="cs-CZ" sz="4400" b="1" smtClean="0"/>
              <a:t>info@cmud.cz </a:t>
            </a:r>
            <a:endParaRPr lang="cs-CZ" smtClean="0"/>
          </a:p>
        </p:txBody>
      </p:sp>
    </p:spTree>
  </p:cSld>
  <p:clrMapOvr>
    <a:masterClrMapping/>
  </p:clrMapOvr>
  <p:transition spd="slow">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Zástupný symbol pro datum 3"/>
          <p:cNvSpPr>
            <a:spLocks noGrp="1"/>
          </p:cNvSpPr>
          <p:nvPr>
            <p:ph type="dt" sz="quarter" idx="10"/>
          </p:nvPr>
        </p:nvSpPr>
        <p:spPr/>
        <p:txBody>
          <a:bodyPr/>
          <a:lstStyle/>
          <a:p>
            <a:pPr>
              <a:defRPr/>
            </a:pPr>
            <a:fld id="{F01B34B8-F906-4F03-8C29-9E2936A06DD1}" type="datetime1">
              <a:rPr lang="cs-CZ" smtClean="0"/>
              <a:pPr>
                <a:defRPr/>
              </a:pPr>
              <a:t>21.9.2010</a:t>
            </a:fld>
            <a:endParaRPr lang="cs-CZ" smtClean="0"/>
          </a:p>
        </p:txBody>
      </p:sp>
      <p:sp>
        <p:nvSpPr>
          <p:cNvPr id="5120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1204" name="Zástupný symbol pro číslo snímku 5"/>
          <p:cNvSpPr>
            <a:spLocks noGrp="1"/>
          </p:cNvSpPr>
          <p:nvPr>
            <p:ph type="sldNum" sz="quarter" idx="12"/>
          </p:nvPr>
        </p:nvSpPr>
        <p:spPr/>
        <p:txBody>
          <a:bodyPr/>
          <a:lstStyle/>
          <a:p>
            <a:pPr>
              <a:defRPr/>
            </a:pPr>
            <a:fld id="{FE77A891-0A8D-49B4-AD87-F304F171D551}" type="slidenum">
              <a:rPr lang="cs-CZ" smtClean="0"/>
              <a:pPr>
                <a:defRPr/>
              </a:pPr>
              <a:t>13</a:t>
            </a:fld>
            <a:endParaRPr lang="cs-CZ" smtClean="0"/>
          </a:p>
        </p:txBody>
      </p:sp>
      <p:sp>
        <p:nvSpPr>
          <p:cNvPr id="31749" name="Rectangle 2"/>
          <p:cNvSpPr>
            <a:spLocks noGrp="1" noChangeArrowheads="1"/>
          </p:cNvSpPr>
          <p:nvPr>
            <p:ph type="title"/>
          </p:nvPr>
        </p:nvSpPr>
        <p:spPr>
          <a:xfrm>
            <a:off x="0" y="0"/>
            <a:ext cx="9144000" cy="533400"/>
          </a:xfrm>
        </p:spPr>
        <p:txBody>
          <a:bodyPr/>
          <a:lstStyle/>
          <a:p>
            <a:pPr eaLnBrk="1" hangingPunct="1"/>
            <a:r>
              <a:rPr lang="cs-CZ" sz="4000" b="1" smtClean="0">
                <a:solidFill>
                  <a:schemeClr val="folHlink"/>
                </a:solidFill>
              </a:rPr>
              <a:t>Předpokládaná cena - § 13</a:t>
            </a:r>
          </a:p>
        </p:txBody>
      </p:sp>
      <p:sp>
        <p:nvSpPr>
          <p:cNvPr id="711683" name="Rectangle 3"/>
          <p:cNvSpPr>
            <a:spLocks noGrp="1" noChangeArrowheads="1"/>
          </p:cNvSpPr>
          <p:nvPr>
            <p:ph type="body" idx="1"/>
          </p:nvPr>
        </p:nvSpPr>
        <p:spPr>
          <a:xfrm>
            <a:off x="0" y="609600"/>
            <a:ext cx="9144000" cy="5867400"/>
          </a:xfrm>
        </p:spPr>
        <p:txBody>
          <a:bodyPr/>
          <a:lstStyle/>
          <a:p>
            <a:pPr marL="609600" indent="-609600" eaLnBrk="1" hangingPunct="1"/>
            <a:endParaRPr lang="cs-CZ" sz="1800" b="1" u="sng" smtClean="0"/>
          </a:p>
          <a:p>
            <a:pPr marL="609600" indent="-609600" eaLnBrk="1" hangingPunct="1">
              <a:buFontTx/>
              <a:buAutoNum type="arabicParenR" startAt="3"/>
            </a:pPr>
            <a:r>
              <a:rPr lang="cs-CZ" b="1" u="sng" smtClean="0"/>
              <a:t>Zadavatel nesmí rozdělit předmět veřejné zakázky tak, aby tím došlo ke snížení předpokládané hodnoty pod finanční limity stanovené v § 12.</a:t>
            </a:r>
          </a:p>
          <a:p>
            <a:pPr marL="609600" indent="-609600" eaLnBrk="1" hangingPunct="1">
              <a:buFontTx/>
              <a:buNone/>
            </a:pPr>
            <a:endParaRPr lang="cs-CZ" b="1" u="sng" smtClean="0"/>
          </a:p>
          <a:p>
            <a:pPr marL="609600" indent="-609600" eaLnBrk="1" hangingPunct="1">
              <a:buFontTx/>
              <a:buNone/>
            </a:pPr>
            <a:r>
              <a:rPr lang="cs-CZ" b="1" smtClean="0"/>
              <a:t>4)	</a:t>
            </a:r>
            <a:r>
              <a:rPr lang="cs-CZ" b="1" u="sng" smtClean="0"/>
              <a:t>Je-li veřejná zakázka rozdělena na části, je </a:t>
            </a:r>
            <a:r>
              <a:rPr lang="cs-CZ" b="1" smtClean="0"/>
              <a:t>pro stanovení předpokládané hodnoty</a:t>
            </a:r>
            <a:r>
              <a:rPr lang="cs-CZ" b="1" u="sng" smtClean="0"/>
              <a:t> rozhodující součet předpokládaných hodnot všech částí veřejné zakázky (?? </a:t>
            </a:r>
            <a:r>
              <a:rPr lang="cs-CZ" b="1" i="1" u="sng" smtClean="0"/>
              <a:t>kdy dělíme VZ na části ??</a:t>
            </a:r>
            <a:r>
              <a:rPr lang="cs-CZ" b="1" u="sng" smtClean="0"/>
              <a: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1683">
                                            <p:txEl>
                                              <p:pRg st="1" end="1"/>
                                            </p:txEl>
                                          </p:spTgt>
                                        </p:tgtEl>
                                        <p:attrNameLst>
                                          <p:attrName>style.visibility</p:attrName>
                                        </p:attrNameLst>
                                      </p:cBhvr>
                                      <p:to>
                                        <p:strVal val="visible"/>
                                      </p:to>
                                    </p:set>
                                    <p:animEffect transition="in" filter="wipe(left)">
                                      <p:cBhvr>
                                        <p:cTn id="7" dur="500"/>
                                        <p:tgtEl>
                                          <p:spTgt spid="7116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1683">
                                            <p:txEl>
                                              <p:pRg st="3" end="3"/>
                                            </p:txEl>
                                          </p:spTgt>
                                        </p:tgtEl>
                                        <p:attrNameLst>
                                          <p:attrName>style.visibility</p:attrName>
                                        </p:attrNameLst>
                                      </p:cBhvr>
                                      <p:to>
                                        <p:strVal val="visible"/>
                                      </p:to>
                                    </p:set>
                                    <p:animEffect transition="in" filter="wipe(left)">
                                      <p:cBhvr>
                                        <p:cTn id="12" dur="500"/>
                                        <p:tgtEl>
                                          <p:spTgt spid="71168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168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Zástupný symbol pro datum 3"/>
          <p:cNvSpPr>
            <a:spLocks noGrp="1"/>
          </p:cNvSpPr>
          <p:nvPr>
            <p:ph type="dt" sz="quarter" idx="10"/>
          </p:nvPr>
        </p:nvSpPr>
        <p:spPr/>
        <p:txBody>
          <a:bodyPr/>
          <a:lstStyle/>
          <a:p>
            <a:pPr>
              <a:defRPr/>
            </a:pPr>
            <a:fld id="{67119413-22F3-4E29-8794-58DC554AE348}" type="datetime1">
              <a:rPr lang="cs-CZ" smtClean="0"/>
              <a:pPr>
                <a:defRPr/>
              </a:pPr>
              <a:t>21.9.2010</a:t>
            </a:fld>
            <a:endParaRPr lang="cs-CZ" smtClean="0"/>
          </a:p>
        </p:txBody>
      </p:sp>
      <p:sp>
        <p:nvSpPr>
          <p:cNvPr id="5222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2228" name="Zástupný symbol pro číslo snímku 5"/>
          <p:cNvSpPr>
            <a:spLocks noGrp="1"/>
          </p:cNvSpPr>
          <p:nvPr>
            <p:ph type="sldNum" sz="quarter" idx="12"/>
          </p:nvPr>
        </p:nvSpPr>
        <p:spPr/>
        <p:txBody>
          <a:bodyPr/>
          <a:lstStyle/>
          <a:p>
            <a:pPr>
              <a:defRPr/>
            </a:pPr>
            <a:fld id="{2431C4AD-ED01-43BC-B48E-BFE4C7560800}" type="slidenum">
              <a:rPr lang="cs-CZ" smtClean="0"/>
              <a:pPr>
                <a:defRPr/>
              </a:pPr>
              <a:t>14</a:t>
            </a:fld>
            <a:endParaRPr lang="cs-CZ" smtClean="0"/>
          </a:p>
        </p:txBody>
      </p:sp>
      <p:sp>
        <p:nvSpPr>
          <p:cNvPr id="33797" name="Rectangle 3"/>
          <p:cNvSpPr>
            <a:spLocks noGrp="1" noChangeArrowheads="1"/>
          </p:cNvSpPr>
          <p:nvPr>
            <p:ph type="body" idx="1"/>
          </p:nvPr>
        </p:nvSpPr>
        <p:spPr>
          <a:xfrm>
            <a:off x="0" y="765175"/>
            <a:ext cx="9144000" cy="6092825"/>
          </a:xfrm>
        </p:spPr>
        <p:txBody>
          <a:bodyPr/>
          <a:lstStyle/>
          <a:p>
            <a:pPr marL="609600" indent="-609600">
              <a:buFontTx/>
              <a:buNone/>
            </a:pPr>
            <a:endParaRPr lang="cs-CZ" b="1" smtClean="0"/>
          </a:p>
          <a:p>
            <a:pPr marL="609600" indent="-609600">
              <a:buFontTx/>
              <a:buNone/>
            </a:pPr>
            <a:endParaRPr lang="cs-CZ" b="1" u="sng" smtClean="0"/>
          </a:p>
        </p:txBody>
      </p:sp>
      <p:pic>
        <p:nvPicPr>
          <p:cNvPr id="33798" name="Obrázek 10" descr="ScreenShot072.bmp"/>
          <p:cNvPicPr>
            <a:picLocks noChangeAspect="1"/>
          </p:cNvPicPr>
          <p:nvPr/>
        </p:nvPicPr>
        <p:blipFill>
          <a:blip r:embed="rId2" cstate="print"/>
          <a:srcRect l="15625" t="14999" r="13281" b="7500"/>
          <a:stretch>
            <a:fillRect/>
          </a:stretch>
        </p:blipFill>
        <p:spPr bwMode="auto">
          <a:xfrm>
            <a:off x="0" y="0"/>
            <a:ext cx="9144000" cy="6643688"/>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Zástupný symbol pro datum 3"/>
          <p:cNvSpPr>
            <a:spLocks noGrp="1"/>
          </p:cNvSpPr>
          <p:nvPr>
            <p:ph type="dt" sz="quarter" idx="10"/>
          </p:nvPr>
        </p:nvSpPr>
        <p:spPr/>
        <p:txBody>
          <a:bodyPr/>
          <a:lstStyle/>
          <a:p>
            <a:pPr>
              <a:defRPr/>
            </a:pPr>
            <a:fld id="{235D3D55-59B2-4AD2-A9CC-F8836AA277C0}" type="datetime1">
              <a:rPr lang="cs-CZ" smtClean="0"/>
              <a:pPr>
                <a:defRPr/>
              </a:pPr>
              <a:t>21.9.2010</a:t>
            </a:fld>
            <a:endParaRPr lang="cs-CZ" smtClean="0"/>
          </a:p>
        </p:txBody>
      </p:sp>
      <p:sp>
        <p:nvSpPr>
          <p:cNvPr id="2662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6628" name="Zástupný symbol pro číslo snímku 5"/>
          <p:cNvSpPr>
            <a:spLocks noGrp="1"/>
          </p:cNvSpPr>
          <p:nvPr>
            <p:ph type="sldNum" sz="quarter" idx="12"/>
          </p:nvPr>
        </p:nvSpPr>
        <p:spPr/>
        <p:txBody>
          <a:bodyPr/>
          <a:lstStyle/>
          <a:p>
            <a:pPr>
              <a:defRPr/>
            </a:pPr>
            <a:fld id="{21FA8BC4-33C9-472C-8650-11F6D74AF4FC}" type="slidenum">
              <a:rPr lang="cs-CZ" smtClean="0"/>
              <a:pPr>
                <a:defRPr/>
              </a:pPr>
              <a:t>15</a:t>
            </a:fld>
            <a:endParaRPr lang="cs-CZ" smtClean="0"/>
          </a:p>
        </p:txBody>
      </p:sp>
      <p:sp>
        <p:nvSpPr>
          <p:cNvPr id="17413" name="Rectangle 2"/>
          <p:cNvSpPr>
            <a:spLocks noGrp="1" noChangeArrowheads="1"/>
          </p:cNvSpPr>
          <p:nvPr>
            <p:ph type="title"/>
          </p:nvPr>
        </p:nvSpPr>
        <p:spPr>
          <a:xfrm>
            <a:off x="0" y="0"/>
            <a:ext cx="9144000" cy="533400"/>
          </a:xfrm>
        </p:spPr>
        <p:txBody>
          <a:bodyPr/>
          <a:lstStyle/>
          <a:p>
            <a:pPr eaLnBrk="1" hangingPunct="1"/>
            <a:r>
              <a:rPr lang="cs-CZ" sz="3600" b="1" dirty="0" smtClean="0">
                <a:solidFill>
                  <a:schemeClr val="folHlink"/>
                </a:solidFill>
              </a:rPr>
              <a:t>Předpokládaná hodnota VZ - § 13 </a:t>
            </a:r>
            <a:r>
              <a:rPr lang="cs-CZ" sz="3600" b="1" u="sng" dirty="0" smtClean="0">
                <a:solidFill>
                  <a:schemeClr val="folHlink"/>
                </a:solidFill>
              </a:rPr>
              <a:t>novela</a:t>
            </a:r>
            <a:endParaRPr lang="cs-CZ" sz="3600" b="1" u="sng" dirty="0" smtClean="0"/>
          </a:p>
        </p:txBody>
      </p:sp>
      <p:sp>
        <p:nvSpPr>
          <p:cNvPr id="965635" name="Rectangle 3"/>
          <p:cNvSpPr>
            <a:spLocks noGrp="1" noChangeArrowheads="1"/>
          </p:cNvSpPr>
          <p:nvPr>
            <p:ph type="body" idx="1"/>
          </p:nvPr>
        </p:nvSpPr>
        <p:spPr>
          <a:xfrm>
            <a:off x="0" y="685800"/>
            <a:ext cx="9144000" cy="5403850"/>
          </a:xfrm>
        </p:spPr>
        <p:txBody>
          <a:bodyPr/>
          <a:lstStyle/>
          <a:p>
            <a:pPr>
              <a:buNone/>
            </a:pPr>
            <a:r>
              <a:rPr lang="cs-CZ" sz="3000" b="1" dirty="0" smtClean="0">
                <a:solidFill>
                  <a:srgbClr val="FFFF00"/>
                </a:solidFill>
                <a:latin typeface="+mn-lt"/>
                <a:ea typeface="+mn-ea"/>
                <a:cs typeface="+mn-cs"/>
              </a:rPr>
              <a:t>(6) Pokud si zadavatel v zadávacích podmínkách vyhradil opční právo podle § 99, musí předpokládaná hodnota zahrnovat rovněž předpokládanou hodnotu všech veřejných zakázek na dodávky, služby či stavební práce požadovaných zadavatelem při využití opčního práva</a:t>
            </a:r>
            <a:r>
              <a:rPr lang="cs-CZ" sz="3000" b="1" u="sng" dirty="0" smtClean="0">
                <a:solidFill>
                  <a:srgbClr val="FFFF00"/>
                </a:solidFill>
                <a:latin typeface="+mn-lt"/>
                <a:ea typeface="+mn-ea"/>
                <a:cs typeface="+mn-cs"/>
              </a:rPr>
              <a:t>; zadavatel je v takovém případě současně povinen </a:t>
            </a:r>
            <a:r>
              <a:rPr lang="cs-CZ" sz="3000" b="1" u="sng" cap="all" dirty="0" smtClean="0">
                <a:solidFill>
                  <a:srgbClr val="FFFF00"/>
                </a:solidFill>
                <a:latin typeface="+mn-lt"/>
                <a:ea typeface="+mn-ea"/>
                <a:cs typeface="+mn-cs"/>
              </a:rPr>
              <a:t>zvlášť </a:t>
            </a:r>
            <a:r>
              <a:rPr lang="cs-CZ" sz="3000" b="1" u="sng" dirty="0" smtClean="0">
                <a:solidFill>
                  <a:srgbClr val="FFFF00"/>
                </a:solidFill>
                <a:latin typeface="+mn-lt"/>
                <a:ea typeface="+mn-ea"/>
                <a:cs typeface="+mn-cs"/>
              </a:rPr>
              <a:t>stanovit předpokládanou </a:t>
            </a:r>
            <a:r>
              <a:rPr lang="cs-CZ" sz="3000" b="1" u="sng" cap="all" dirty="0" smtClean="0">
                <a:solidFill>
                  <a:srgbClr val="FFFF00"/>
                </a:solidFill>
                <a:latin typeface="+mn-lt"/>
                <a:ea typeface="+mn-ea"/>
                <a:cs typeface="+mn-cs"/>
              </a:rPr>
              <a:t>hodnotu veřejné zakázky </a:t>
            </a:r>
            <a:r>
              <a:rPr lang="cs-CZ" sz="3000" b="1" u="sng" dirty="0" smtClean="0">
                <a:solidFill>
                  <a:srgbClr val="FFFF00"/>
                </a:solidFill>
                <a:latin typeface="+mn-lt"/>
                <a:ea typeface="+mn-ea"/>
                <a:cs typeface="+mn-cs"/>
              </a:rPr>
              <a:t>na dodávky, služby či stavební práce a </a:t>
            </a:r>
            <a:r>
              <a:rPr lang="cs-CZ" sz="2700" b="1" i="1" u="sng" dirty="0" smtClean="0">
                <a:solidFill>
                  <a:srgbClr val="FFFF00"/>
                </a:solidFill>
                <a:latin typeface="+mn-lt"/>
                <a:ea typeface="+mn-ea"/>
                <a:cs typeface="+mn-cs"/>
              </a:rPr>
              <a:t>(ZVLÁŠŤ) </a:t>
            </a:r>
            <a:r>
              <a:rPr lang="cs-CZ" sz="3000" b="1" u="sng" dirty="0" smtClean="0">
                <a:solidFill>
                  <a:srgbClr val="FFFF00"/>
                </a:solidFill>
                <a:latin typeface="+mn-lt"/>
                <a:ea typeface="+mn-ea"/>
                <a:cs typeface="+mn-cs"/>
              </a:rPr>
              <a:t>předpokládanou hodnotu dodávek, služeb nebo stavebních prací při využití opčního práva</a:t>
            </a:r>
            <a:endParaRPr lang="cs-CZ" sz="3000" b="1" i="1" u="sng" dirty="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Zástupný symbol pro datum 3"/>
          <p:cNvSpPr>
            <a:spLocks noGrp="1"/>
          </p:cNvSpPr>
          <p:nvPr>
            <p:ph type="dt" sz="quarter" idx="10"/>
          </p:nvPr>
        </p:nvSpPr>
        <p:spPr/>
        <p:txBody>
          <a:bodyPr/>
          <a:lstStyle/>
          <a:p>
            <a:pPr>
              <a:defRPr/>
            </a:pPr>
            <a:fld id="{929393BE-EB9D-4C67-B8A3-8177915598B5}" type="datetime1">
              <a:rPr lang="cs-CZ" smtClean="0"/>
              <a:pPr>
                <a:defRPr/>
              </a:pPr>
              <a:t>21.9.2010</a:t>
            </a:fld>
            <a:endParaRPr lang="cs-CZ" smtClean="0"/>
          </a:p>
        </p:txBody>
      </p:sp>
      <p:sp>
        <p:nvSpPr>
          <p:cNvPr id="5427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4276" name="Zástupný symbol pro číslo snímku 5"/>
          <p:cNvSpPr>
            <a:spLocks noGrp="1"/>
          </p:cNvSpPr>
          <p:nvPr>
            <p:ph type="sldNum" sz="quarter" idx="12"/>
          </p:nvPr>
        </p:nvSpPr>
        <p:spPr/>
        <p:txBody>
          <a:bodyPr/>
          <a:lstStyle/>
          <a:p>
            <a:pPr>
              <a:defRPr/>
            </a:pPr>
            <a:fld id="{E853950A-0CFE-4635-A257-9389127698A7}" type="slidenum">
              <a:rPr lang="cs-CZ" smtClean="0"/>
              <a:pPr>
                <a:defRPr/>
              </a:pPr>
              <a:t>16</a:t>
            </a:fld>
            <a:endParaRPr lang="cs-CZ" smtClean="0"/>
          </a:p>
        </p:txBody>
      </p:sp>
      <p:sp>
        <p:nvSpPr>
          <p:cNvPr id="36869" name="Rectangle 2"/>
          <p:cNvSpPr>
            <a:spLocks noGrp="1" noChangeArrowheads="1"/>
          </p:cNvSpPr>
          <p:nvPr>
            <p:ph type="title"/>
          </p:nvPr>
        </p:nvSpPr>
        <p:spPr>
          <a:xfrm>
            <a:off x="0" y="0"/>
            <a:ext cx="9144000" cy="533400"/>
          </a:xfrm>
        </p:spPr>
        <p:txBody>
          <a:bodyPr/>
          <a:lstStyle/>
          <a:p>
            <a:pPr eaLnBrk="1" hangingPunct="1"/>
            <a:r>
              <a:rPr lang="cs-CZ" b="1" smtClean="0">
                <a:solidFill>
                  <a:schemeClr val="folHlink"/>
                </a:solidFill>
              </a:rPr>
              <a:t>Předpokládaná cena - § 13</a:t>
            </a:r>
          </a:p>
        </p:txBody>
      </p:sp>
      <p:sp>
        <p:nvSpPr>
          <p:cNvPr id="865283" name="Rectangle 3"/>
          <p:cNvSpPr>
            <a:spLocks noGrp="1" noChangeArrowheads="1"/>
          </p:cNvSpPr>
          <p:nvPr>
            <p:ph type="body" idx="1"/>
          </p:nvPr>
        </p:nvSpPr>
        <p:spPr>
          <a:xfrm>
            <a:off x="0" y="609600"/>
            <a:ext cx="9144000" cy="6248400"/>
          </a:xfrm>
        </p:spPr>
        <p:txBody>
          <a:bodyPr/>
          <a:lstStyle/>
          <a:p>
            <a:pPr marL="609600" indent="-609600" eaLnBrk="1" hangingPunct="1">
              <a:buFontTx/>
              <a:buNone/>
            </a:pPr>
            <a:endParaRPr lang="cs-CZ" b="1" dirty="0" smtClean="0"/>
          </a:p>
          <a:p>
            <a:pPr marL="609600" indent="-609600" eaLnBrk="1" hangingPunct="1">
              <a:buFontTx/>
              <a:buAutoNum type="arabicParenR" startAt="7"/>
            </a:pPr>
            <a:r>
              <a:rPr lang="cs-CZ" b="1" u="sng" dirty="0" smtClean="0"/>
              <a:t>V případě rámcových smluv a dynamického nákupního systému </a:t>
            </a:r>
            <a:r>
              <a:rPr lang="cs-CZ" b="1" dirty="0" smtClean="0"/>
              <a:t>je předpokládanou hodnotou maximální předpokládaná</a:t>
            </a:r>
            <a:r>
              <a:rPr lang="cs-CZ" b="1" u="sng" dirty="0" smtClean="0"/>
              <a:t> hodnota všech veřejných zakázek, které mají být zadány za dobu trvání rámcové smlouvy či dynamického nákupního systému.</a:t>
            </a:r>
          </a:p>
          <a:p>
            <a:pPr marL="609600" indent="-609600" eaLnBrk="1" hangingPunct="1">
              <a:buFontTx/>
              <a:buNone/>
            </a:pPr>
            <a:r>
              <a:rPr lang="cs-CZ" b="1" dirty="0" smtClean="0"/>
              <a:t>	</a:t>
            </a:r>
            <a:r>
              <a:rPr lang="cs-CZ" b="1" i="1" u="sng" dirty="0" smtClean="0">
                <a:solidFill>
                  <a:srgbClr val="FFFF00"/>
                </a:solidFill>
              </a:rPr>
              <a:t>Rámcová smlouva je pouze nástroj k zadávání jednotlivých veřejných zakázek ve stanoveném období.</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5283">
                                            <p:txEl>
                                              <p:pRg st="1" end="1"/>
                                            </p:txEl>
                                          </p:spTgt>
                                        </p:tgtEl>
                                        <p:attrNameLst>
                                          <p:attrName>style.visibility</p:attrName>
                                        </p:attrNameLst>
                                      </p:cBhvr>
                                      <p:to>
                                        <p:strVal val="visible"/>
                                      </p:to>
                                    </p:set>
                                    <p:animEffect transition="in" filter="wipe(left)">
                                      <p:cBhvr>
                                        <p:cTn id="7" dur="500"/>
                                        <p:tgtEl>
                                          <p:spTgt spid="86528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65283">
                                            <p:txEl>
                                              <p:pRg st="2" end="2"/>
                                            </p:txEl>
                                          </p:spTgt>
                                        </p:tgtEl>
                                        <p:attrNameLst>
                                          <p:attrName>style.visibility</p:attrName>
                                        </p:attrNameLst>
                                      </p:cBhvr>
                                      <p:to>
                                        <p:strVal val="visible"/>
                                      </p:to>
                                    </p:set>
                                    <p:animEffect transition="in" filter="wipe(left)">
                                      <p:cBhvr>
                                        <p:cTn id="12" dur="500"/>
                                        <p:tgtEl>
                                          <p:spTgt spid="8652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528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Zástupný symbol pro datum 3"/>
          <p:cNvSpPr>
            <a:spLocks noGrp="1"/>
          </p:cNvSpPr>
          <p:nvPr>
            <p:ph type="dt" sz="quarter" idx="10"/>
          </p:nvPr>
        </p:nvSpPr>
        <p:spPr/>
        <p:txBody>
          <a:bodyPr/>
          <a:lstStyle/>
          <a:p>
            <a:pPr>
              <a:defRPr/>
            </a:pPr>
            <a:fld id="{235B6F9F-00C5-4E7A-9B88-824359827D8A}" type="datetime1">
              <a:rPr lang="cs-CZ" smtClean="0"/>
              <a:pPr>
                <a:defRPr/>
              </a:pPr>
              <a:t>21.9.2010</a:t>
            </a:fld>
            <a:endParaRPr lang="cs-CZ" smtClean="0"/>
          </a:p>
        </p:txBody>
      </p:sp>
      <p:sp>
        <p:nvSpPr>
          <p:cNvPr id="552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5300" name="Zástupný symbol pro číslo snímku 5"/>
          <p:cNvSpPr>
            <a:spLocks noGrp="1"/>
          </p:cNvSpPr>
          <p:nvPr>
            <p:ph type="sldNum" sz="quarter" idx="12"/>
          </p:nvPr>
        </p:nvSpPr>
        <p:spPr/>
        <p:txBody>
          <a:bodyPr/>
          <a:lstStyle/>
          <a:p>
            <a:pPr>
              <a:defRPr/>
            </a:pPr>
            <a:fld id="{80279ED0-BF74-404D-AA0B-0B463237290D}" type="slidenum">
              <a:rPr lang="cs-CZ" smtClean="0"/>
              <a:pPr>
                <a:defRPr/>
              </a:pPr>
              <a:t>17</a:t>
            </a:fld>
            <a:endParaRPr lang="cs-CZ" smtClean="0"/>
          </a:p>
        </p:txBody>
      </p:sp>
      <p:sp>
        <p:nvSpPr>
          <p:cNvPr id="37893" name="Rectangle 2"/>
          <p:cNvSpPr>
            <a:spLocks noGrp="1" noChangeArrowheads="1"/>
          </p:cNvSpPr>
          <p:nvPr>
            <p:ph type="title"/>
          </p:nvPr>
        </p:nvSpPr>
        <p:spPr>
          <a:xfrm>
            <a:off x="0" y="0"/>
            <a:ext cx="9144000" cy="533400"/>
          </a:xfrm>
        </p:spPr>
        <p:txBody>
          <a:bodyPr/>
          <a:lstStyle/>
          <a:p>
            <a:pPr eaLnBrk="1" hangingPunct="1"/>
            <a:r>
              <a:rPr lang="cs-CZ" b="1" dirty="0" smtClean="0">
                <a:solidFill>
                  <a:schemeClr val="folHlink"/>
                </a:solidFill>
              </a:rPr>
              <a:t>Předpokládaná cena - § 13 </a:t>
            </a:r>
            <a:r>
              <a:rPr lang="cs-CZ" sz="3200" b="1" dirty="0" smtClean="0">
                <a:solidFill>
                  <a:schemeClr val="folHlink"/>
                </a:solidFill>
              </a:rPr>
              <a:t>novela</a:t>
            </a:r>
          </a:p>
        </p:txBody>
      </p:sp>
      <p:sp>
        <p:nvSpPr>
          <p:cNvPr id="715779" name="Rectangle 3"/>
          <p:cNvSpPr>
            <a:spLocks noGrp="1" noChangeArrowheads="1"/>
          </p:cNvSpPr>
          <p:nvPr>
            <p:ph type="body" idx="1"/>
          </p:nvPr>
        </p:nvSpPr>
        <p:spPr>
          <a:xfrm>
            <a:off x="0" y="609600"/>
            <a:ext cx="9144000" cy="6248400"/>
          </a:xfrm>
        </p:spPr>
        <p:txBody>
          <a:bodyPr/>
          <a:lstStyle/>
          <a:p>
            <a:pPr marL="609600" indent="-609600" eaLnBrk="1" hangingPunct="1">
              <a:buFontTx/>
              <a:buNone/>
            </a:pPr>
            <a:r>
              <a:rPr lang="cs-CZ" b="1" dirty="0" smtClean="0"/>
              <a:t>8)	</a:t>
            </a:r>
            <a:r>
              <a:rPr lang="cs-CZ" sz="3100" b="1" dirty="0" smtClean="0"/>
              <a:t>Při stanovení předpokládané hodnoty je zadavatel </a:t>
            </a:r>
            <a:r>
              <a:rPr lang="cs-CZ" sz="3100" b="1" u="sng" dirty="0" smtClean="0"/>
              <a:t>povinen sečíst předpokládané hodnoty obdobných, spolu souvisejících dodávek či služeb, které hodlá pořídit v průběhu účetního období.</a:t>
            </a:r>
          </a:p>
          <a:p>
            <a:pPr marL="609600" indent="-609600" eaLnBrk="1" hangingPunct="1">
              <a:buFontTx/>
              <a:buNone/>
            </a:pPr>
            <a:r>
              <a:rPr lang="cs-CZ" b="1" dirty="0" smtClean="0">
                <a:solidFill>
                  <a:schemeClr val="folHlink"/>
                </a:solidFill>
              </a:rPr>
              <a:t>	</a:t>
            </a:r>
            <a:r>
              <a:rPr lang="cs-CZ" b="1" u="sng" dirty="0" smtClean="0"/>
              <a:t>To neplatí pro dodávky,  </a:t>
            </a:r>
            <a:r>
              <a:rPr lang="cs-CZ" b="1" u="sng" dirty="0" smtClean="0">
                <a:solidFill>
                  <a:schemeClr val="folHlink"/>
                </a:solidFill>
              </a:rPr>
              <a:t>nebo služby, </a:t>
            </a:r>
            <a:r>
              <a:rPr lang="cs-CZ" b="1" u="sng" dirty="0" smtClean="0"/>
              <a:t>jejichž jednotková cena je v průběhu účetního období proměnlivá a zadavatel tyto dodávky </a:t>
            </a:r>
            <a:r>
              <a:rPr lang="cs-CZ" b="1" u="sng" dirty="0" smtClean="0">
                <a:solidFill>
                  <a:schemeClr val="folHlink"/>
                </a:solidFill>
              </a:rPr>
              <a:t>nebo služby </a:t>
            </a:r>
            <a:r>
              <a:rPr lang="cs-CZ" b="1" u="sng" dirty="0" smtClean="0"/>
              <a:t>pořizuje opakovaně podle svých aktuálních potřeb; </a:t>
            </a:r>
            <a:r>
              <a:rPr lang="cs-CZ" b="1" dirty="0" smtClean="0"/>
              <a:t>zadavatel je však  povinen vždy dodržet zásady podle § 6 (!!)</a:t>
            </a:r>
          </a:p>
          <a:p>
            <a:pPr marL="609600" indent="-609600" eaLnBrk="1" hangingPunct="1">
              <a:buFontTx/>
              <a:buNone/>
            </a:pPr>
            <a:r>
              <a:rPr lang="cs-CZ" sz="1000" b="1" i="1" dirty="0" smtClean="0">
                <a:solidFill>
                  <a:schemeClr val="folHlink"/>
                </a:solidFill>
              </a:rPr>
              <a:t>    </a:t>
            </a:r>
            <a:r>
              <a:rPr lang="cs-CZ" b="1" i="1" dirty="0" smtClean="0">
                <a:solidFill>
                  <a:schemeClr val="folHlink"/>
                </a:solidFill>
              </a:rPr>
              <a:t>   </a:t>
            </a:r>
            <a:r>
              <a:rPr lang="cs-CZ" b="1" i="1" u="sng" dirty="0" smtClean="0">
                <a:solidFill>
                  <a:schemeClr val="folHlink"/>
                </a:solidFill>
              </a:rPr>
              <a:t>Novela 179/2010 </a:t>
            </a:r>
            <a:r>
              <a:rPr lang="cs-CZ" b="1" i="1" dirty="0" smtClean="0">
                <a:solidFill>
                  <a:schemeClr val="folHlink"/>
                </a:solidFill>
              </a:rPr>
              <a:t>rozšiřuje působnost </a:t>
            </a:r>
            <a:r>
              <a:rPr lang="cs-CZ" b="1" i="1" u="sng" dirty="0" smtClean="0">
                <a:solidFill>
                  <a:schemeClr val="folHlink"/>
                </a:solidFill>
              </a:rPr>
              <a:t>i na služby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5779">
                                            <p:txEl>
                                              <p:pRg st="0" end="0"/>
                                            </p:txEl>
                                          </p:spTgt>
                                        </p:tgtEl>
                                        <p:attrNameLst>
                                          <p:attrName>style.visibility</p:attrName>
                                        </p:attrNameLst>
                                      </p:cBhvr>
                                      <p:to>
                                        <p:strVal val="visible"/>
                                      </p:to>
                                    </p:set>
                                    <p:animEffect transition="in" filter="wipe(left)">
                                      <p:cBhvr>
                                        <p:cTn id="7" dur="500"/>
                                        <p:tgtEl>
                                          <p:spTgt spid="7157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5779">
                                            <p:txEl>
                                              <p:pRg st="1" end="1"/>
                                            </p:txEl>
                                          </p:spTgt>
                                        </p:tgtEl>
                                        <p:attrNameLst>
                                          <p:attrName>style.visibility</p:attrName>
                                        </p:attrNameLst>
                                      </p:cBhvr>
                                      <p:to>
                                        <p:strVal val="visible"/>
                                      </p:to>
                                    </p:set>
                                    <p:animEffect transition="in" filter="wipe(left)">
                                      <p:cBhvr>
                                        <p:cTn id="12" dur="500"/>
                                        <p:tgtEl>
                                          <p:spTgt spid="7157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15779">
                                            <p:txEl>
                                              <p:pRg st="2" end="2"/>
                                            </p:txEl>
                                          </p:spTgt>
                                        </p:tgtEl>
                                        <p:attrNameLst>
                                          <p:attrName>style.visibility</p:attrName>
                                        </p:attrNameLst>
                                      </p:cBhvr>
                                      <p:to>
                                        <p:strVal val="visible"/>
                                      </p:to>
                                    </p:set>
                                    <p:animEffect transition="in" filter="wipe(left)">
                                      <p:cBhvr>
                                        <p:cTn id="17" dur="500"/>
                                        <p:tgtEl>
                                          <p:spTgt spid="7157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5779"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Zástupný symbol pro datum 3"/>
          <p:cNvSpPr>
            <a:spLocks noGrp="1"/>
          </p:cNvSpPr>
          <p:nvPr>
            <p:ph type="dt" sz="quarter" idx="10"/>
          </p:nvPr>
        </p:nvSpPr>
        <p:spPr/>
        <p:txBody>
          <a:bodyPr/>
          <a:lstStyle/>
          <a:p>
            <a:pPr>
              <a:defRPr/>
            </a:pPr>
            <a:fld id="{C9069331-2B82-4972-BD91-E334B9D22618}" type="datetime1">
              <a:rPr lang="cs-CZ" smtClean="0"/>
              <a:pPr>
                <a:defRPr/>
              </a:pPr>
              <a:t>21.9.2010</a:t>
            </a:fld>
            <a:endParaRPr lang="cs-CZ" smtClean="0"/>
          </a:p>
        </p:txBody>
      </p:sp>
      <p:sp>
        <p:nvSpPr>
          <p:cNvPr id="5632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6324" name="Zástupný symbol pro číslo snímku 5"/>
          <p:cNvSpPr>
            <a:spLocks noGrp="1"/>
          </p:cNvSpPr>
          <p:nvPr>
            <p:ph type="sldNum" sz="quarter" idx="12"/>
          </p:nvPr>
        </p:nvSpPr>
        <p:spPr/>
        <p:txBody>
          <a:bodyPr/>
          <a:lstStyle/>
          <a:p>
            <a:pPr>
              <a:defRPr/>
            </a:pPr>
            <a:fld id="{C66738CE-E311-4DFF-BA67-55F2A2CC609A}" type="slidenum">
              <a:rPr lang="cs-CZ" smtClean="0"/>
              <a:pPr>
                <a:defRPr/>
              </a:pPr>
              <a:t>18</a:t>
            </a:fld>
            <a:endParaRPr lang="cs-CZ" smtClean="0"/>
          </a:p>
        </p:txBody>
      </p:sp>
      <p:sp>
        <p:nvSpPr>
          <p:cNvPr id="38917"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Předpokládaná cena u dodávek - § 14</a:t>
            </a:r>
          </a:p>
        </p:txBody>
      </p:sp>
      <p:sp>
        <p:nvSpPr>
          <p:cNvPr id="457731" name="Rectangle 3"/>
          <p:cNvSpPr>
            <a:spLocks noGrp="1" noChangeArrowheads="1"/>
          </p:cNvSpPr>
          <p:nvPr>
            <p:ph type="body" idx="1"/>
          </p:nvPr>
        </p:nvSpPr>
        <p:spPr>
          <a:xfrm>
            <a:off x="0" y="609600"/>
            <a:ext cx="9144000" cy="5867400"/>
          </a:xfrm>
        </p:spPr>
        <p:txBody>
          <a:bodyPr/>
          <a:lstStyle/>
          <a:p>
            <a:pPr marL="609600" indent="-609600" eaLnBrk="1" hangingPunct="1">
              <a:buFontTx/>
              <a:buAutoNum type="arabicParenR"/>
            </a:pPr>
            <a:r>
              <a:rPr lang="cs-CZ" b="1" u="sng" dirty="0" smtClean="0"/>
              <a:t>Předpokládaná hodnota veřejné zakázky na dodávky</a:t>
            </a:r>
            <a:r>
              <a:rPr lang="cs-CZ" b="1" dirty="0" smtClean="0"/>
              <a:t> se stanoví na základě:</a:t>
            </a:r>
          </a:p>
          <a:p>
            <a:pPr marL="609600" indent="-609600" eaLnBrk="1" hangingPunct="1">
              <a:buFontTx/>
              <a:buAutoNum type="alphaLcParenR"/>
            </a:pPr>
            <a:r>
              <a:rPr lang="cs-CZ" b="1" dirty="0" smtClean="0"/>
              <a:t>předpokládané výše celkového peněžitého závazku </a:t>
            </a:r>
            <a:r>
              <a:rPr lang="cs-CZ" b="1" u="sng" dirty="0" smtClean="0"/>
              <a:t>zadavatele za dobu účinnosti smlouvy na dodávky, má-li být smlouva uzavřena na dobu určitou (+ </a:t>
            </a:r>
            <a:r>
              <a:rPr lang="cs-CZ" sz="2000" b="1" dirty="0" smtClean="0"/>
              <a:t>předpokládanou zůstatkovou cenu)</a:t>
            </a:r>
            <a:r>
              <a:rPr lang="cs-CZ" b="1" u="sng" dirty="0" smtClean="0"/>
              <a:t>,</a:t>
            </a:r>
            <a:r>
              <a:rPr lang="cs-CZ" b="1" dirty="0" smtClean="0"/>
              <a:t> nebo</a:t>
            </a:r>
          </a:p>
          <a:p>
            <a:pPr marL="609600" indent="-609600" eaLnBrk="1" hangingPunct="1">
              <a:buFontTx/>
              <a:buAutoNum type="alphaLcParenR"/>
            </a:pPr>
            <a:endParaRPr lang="cs-CZ" sz="1400" b="1" dirty="0" smtClean="0"/>
          </a:p>
          <a:p>
            <a:pPr marL="609600" indent="-609600" eaLnBrk="1" hangingPunct="1">
              <a:buFontTx/>
              <a:buAutoNum type="alphaLcParenR" startAt="2"/>
            </a:pPr>
            <a:r>
              <a:rPr lang="cs-CZ" b="1" dirty="0" smtClean="0"/>
              <a:t>předpokládané výše celkového peněžitého závazku </a:t>
            </a:r>
            <a:r>
              <a:rPr lang="cs-CZ" b="1" u="sng" dirty="0" smtClean="0"/>
              <a:t>zadavatele za 48 měsíců, má-li být smlouva uzavřena na dobu neurčitou nebo na dobu, jejíž trvání nelze přesně vymezit</a:t>
            </a:r>
            <a:r>
              <a:rPr lang="cs-CZ" b="1" dirty="0" smtClean="0"/>
              <a:t>.</a:t>
            </a:r>
          </a:p>
          <a:p>
            <a:pPr marL="609600" indent="-609600" eaLnBrk="1" hangingPunct="1">
              <a:buFontTx/>
              <a:buNone/>
            </a:pPr>
            <a:endParaRPr lang="cs-CZ" sz="1200" b="1" dirty="0" smtClean="0"/>
          </a:p>
          <a:p>
            <a:pPr marL="609600" indent="-609600" eaLnBrk="1" hangingPunct="1">
              <a:buFontTx/>
              <a:buNone/>
            </a:pPr>
            <a:endParaRPr lang="cs-CZ" sz="1800" b="1"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57731">
                                            <p:txEl>
                                              <p:pRg st="0" end="0"/>
                                            </p:txEl>
                                          </p:spTgt>
                                        </p:tgtEl>
                                        <p:attrNameLst>
                                          <p:attrName>style.visibility</p:attrName>
                                        </p:attrNameLst>
                                      </p:cBhvr>
                                      <p:to>
                                        <p:strVal val="visible"/>
                                      </p:to>
                                    </p:set>
                                    <p:animEffect transition="in" filter="wipe(left)">
                                      <p:cBhvr>
                                        <p:cTn id="7" dur="500"/>
                                        <p:tgtEl>
                                          <p:spTgt spid="4577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57731">
                                            <p:txEl>
                                              <p:pRg st="1" end="1"/>
                                            </p:txEl>
                                          </p:spTgt>
                                        </p:tgtEl>
                                        <p:attrNameLst>
                                          <p:attrName>style.visibility</p:attrName>
                                        </p:attrNameLst>
                                      </p:cBhvr>
                                      <p:to>
                                        <p:strVal val="visible"/>
                                      </p:to>
                                    </p:set>
                                    <p:animEffect transition="in" filter="wipe(left)">
                                      <p:cBhvr>
                                        <p:cTn id="12" dur="500"/>
                                        <p:tgtEl>
                                          <p:spTgt spid="4577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7731">
                                            <p:txEl>
                                              <p:pRg st="3" end="3"/>
                                            </p:txEl>
                                          </p:spTgt>
                                        </p:tgtEl>
                                        <p:attrNameLst>
                                          <p:attrName>style.visibility</p:attrName>
                                        </p:attrNameLst>
                                      </p:cBhvr>
                                      <p:to>
                                        <p:strVal val="visible"/>
                                      </p:to>
                                    </p:set>
                                    <p:animEffect transition="in" filter="wipe(left)">
                                      <p:cBhvr>
                                        <p:cTn id="17" dur="500"/>
                                        <p:tgtEl>
                                          <p:spTgt spid="4577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7731"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70" name="Zástupný symbol pro datum 3"/>
          <p:cNvSpPr>
            <a:spLocks noGrp="1"/>
          </p:cNvSpPr>
          <p:nvPr>
            <p:ph type="dt" sz="quarter" idx="10"/>
          </p:nvPr>
        </p:nvSpPr>
        <p:spPr/>
        <p:txBody>
          <a:bodyPr/>
          <a:lstStyle/>
          <a:p>
            <a:pPr>
              <a:defRPr/>
            </a:pPr>
            <a:fld id="{8A0B18B6-9864-4AA3-A0D3-51EC5E8192D5}" type="datetime1">
              <a:rPr lang="cs-CZ" smtClean="0"/>
              <a:pPr>
                <a:defRPr/>
              </a:pPr>
              <a:t>21.9.2010</a:t>
            </a:fld>
            <a:endParaRPr lang="cs-CZ" smtClean="0"/>
          </a:p>
        </p:txBody>
      </p:sp>
      <p:sp>
        <p:nvSpPr>
          <p:cNvPr id="583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8372" name="Zástupný symbol pro číslo snímku 5"/>
          <p:cNvSpPr>
            <a:spLocks noGrp="1"/>
          </p:cNvSpPr>
          <p:nvPr>
            <p:ph type="sldNum" sz="quarter" idx="12"/>
          </p:nvPr>
        </p:nvSpPr>
        <p:spPr/>
        <p:txBody>
          <a:bodyPr/>
          <a:lstStyle/>
          <a:p>
            <a:pPr>
              <a:defRPr/>
            </a:pPr>
            <a:fld id="{32469941-44AC-4EAD-ACDD-10B710FF906F}" type="slidenum">
              <a:rPr lang="cs-CZ" smtClean="0"/>
              <a:pPr>
                <a:defRPr/>
              </a:pPr>
              <a:t>19</a:t>
            </a:fld>
            <a:endParaRPr lang="cs-CZ" smtClean="0"/>
          </a:p>
        </p:txBody>
      </p:sp>
      <p:sp>
        <p:nvSpPr>
          <p:cNvPr id="40965"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Předpokládaná cena u služeb - § 15</a:t>
            </a:r>
          </a:p>
        </p:txBody>
      </p:sp>
      <p:sp>
        <p:nvSpPr>
          <p:cNvPr id="458755" name="Rectangle 3"/>
          <p:cNvSpPr>
            <a:spLocks noGrp="1" noChangeArrowheads="1"/>
          </p:cNvSpPr>
          <p:nvPr>
            <p:ph type="body" idx="1"/>
          </p:nvPr>
        </p:nvSpPr>
        <p:spPr>
          <a:xfrm>
            <a:off x="0" y="609600"/>
            <a:ext cx="9144000" cy="5867400"/>
          </a:xfrm>
        </p:spPr>
        <p:txBody>
          <a:bodyPr/>
          <a:lstStyle/>
          <a:p>
            <a:pPr marL="609600" indent="-609600" eaLnBrk="1" hangingPunct="1">
              <a:lnSpc>
                <a:spcPct val="80000"/>
              </a:lnSpc>
              <a:buFontTx/>
              <a:buNone/>
            </a:pPr>
            <a:r>
              <a:rPr lang="cs-CZ" sz="3400" b="1" dirty="0" smtClean="0"/>
              <a:t>…</a:t>
            </a:r>
            <a:r>
              <a:rPr lang="cs-CZ" sz="3400" b="1" dirty="0" smtClean="0">
                <a:cs typeface="Times New Roman" pitchFamily="18" charset="0"/>
              </a:rPr>
              <a:t> obdobně se postupuje i u výpočtu celkové hodnoty za poskytnuté služby.</a:t>
            </a:r>
            <a:endParaRPr lang="cs-CZ" sz="3400" b="1" dirty="0" smtClean="0"/>
          </a:p>
          <a:p>
            <a:pPr marL="609600" indent="-609600" eaLnBrk="1" hangingPunct="1">
              <a:lnSpc>
                <a:spcPct val="80000"/>
              </a:lnSpc>
            </a:pPr>
            <a:endParaRPr lang="cs-CZ" sz="1000" b="1" dirty="0" smtClean="0"/>
          </a:p>
          <a:p>
            <a:pPr marL="609600" indent="-609600" eaLnBrk="1" hangingPunct="1">
              <a:lnSpc>
                <a:spcPct val="80000"/>
              </a:lnSpc>
              <a:buFontTx/>
              <a:buNone/>
            </a:pPr>
            <a:r>
              <a:rPr lang="cs-CZ" sz="3400" b="1" dirty="0" smtClean="0">
                <a:cs typeface="Times New Roman" pitchFamily="18" charset="0"/>
              </a:rPr>
              <a:t>2) Jde-li o</a:t>
            </a:r>
            <a:endParaRPr lang="cs-CZ" sz="3400" b="1" dirty="0" smtClean="0"/>
          </a:p>
          <a:p>
            <a:pPr marL="609600" indent="-609600" eaLnBrk="1" hangingPunct="1">
              <a:lnSpc>
                <a:spcPct val="80000"/>
              </a:lnSpc>
              <a:buFontTx/>
              <a:buNone/>
            </a:pPr>
            <a:endParaRPr lang="cs-CZ" sz="1200" b="1" dirty="0" smtClean="0"/>
          </a:p>
          <a:p>
            <a:pPr marL="609600" indent="-609600" eaLnBrk="1" hangingPunct="1">
              <a:lnSpc>
                <a:spcPct val="80000"/>
              </a:lnSpc>
              <a:buFontTx/>
              <a:buAutoNum type="alphaLcParenR"/>
            </a:pPr>
            <a:r>
              <a:rPr lang="cs-CZ" b="1" u="sng" dirty="0" smtClean="0">
                <a:cs typeface="Times New Roman" pitchFamily="18" charset="0"/>
              </a:rPr>
              <a:t>pojišťovací služby... na základě výše pojistného</a:t>
            </a:r>
            <a:r>
              <a:rPr lang="cs-CZ" b="1" dirty="0" smtClean="0">
                <a:cs typeface="Times New Roman" pitchFamily="18" charset="0"/>
              </a:rPr>
              <a:t>,</a:t>
            </a:r>
          </a:p>
          <a:p>
            <a:pPr marL="609600" indent="-609600" eaLnBrk="1" hangingPunct="1">
              <a:lnSpc>
                <a:spcPct val="80000"/>
              </a:lnSpc>
              <a:buFontTx/>
              <a:buAutoNum type="alphaLcParenR"/>
            </a:pPr>
            <a:endParaRPr lang="cs-CZ" sz="1600" b="1" dirty="0" smtClean="0">
              <a:cs typeface="Times New Roman" pitchFamily="18" charset="0"/>
            </a:endParaRPr>
          </a:p>
          <a:p>
            <a:pPr marL="609600" indent="-609600" eaLnBrk="1" hangingPunct="1">
              <a:lnSpc>
                <a:spcPct val="80000"/>
              </a:lnSpc>
              <a:buFontTx/>
              <a:buAutoNum type="alphaLcParenR" startAt="2"/>
            </a:pPr>
            <a:r>
              <a:rPr lang="cs-CZ" b="1" u="sng" dirty="0" smtClean="0">
                <a:cs typeface="Times New Roman" pitchFamily="18" charset="0"/>
              </a:rPr>
              <a:t>bankovní a finanční služby…. na základě poplatků, provizí, úroků a jiných s těmito službami souvisejících odměn</a:t>
            </a:r>
            <a:r>
              <a:rPr lang="cs-CZ" b="1" dirty="0" smtClean="0">
                <a:cs typeface="Times New Roman" pitchFamily="18" charset="0"/>
              </a:rPr>
              <a:t>, </a:t>
            </a:r>
            <a:r>
              <a:rPr lang="cs-CZ" b="1" i="1" dirty="0" smtClean="0">
                <a:cs typeface="Times New Roman" pitchFamily="18" charset="0"/>
              </a:rPr>
              <a:t>(stravenky ?)</a:t>
            </a:r>
          </a:p>
          <a:p>
            <a:pPr marL="609600" indent="-609600" eaLnBrk="1" hangingPunct="1">
              <a:lnSpc>
                <a:spcPct val="80000"/>
              </a:lnSpc>
              <a:buFontTx/>
              <a:buAutoNum type="alphaLcParenR" startAt="2"/>
            </a:pPr>
            <a:endParaRPr lang="cs-CZ" sz="1600" b="1" i="1" dirty="0" smtClean="0">
              <a:cs typeface="Times New Roman" pitchFamily="18" charset="0"/>
            </a:endParaRPr>
          </a:p>
          <a:p>
            <a:pPr marL="609600" indent="-609600" eaLnBrk="1" hangingPunct="1">
              <a:lnSpc>
                <a:spcPct val="80000"/>
              </a:lnSpc>
              <a:buFontTx/>
              <a:buNone/>
            </a:pPr>
            <a:r>
              <a:rPr lang="cs-CZ" sz="3400" b="1" dirty="0" smtClean="0">
                <a:cs typeface="Times New Roman" pitchFamily="18" charset="0"/>
              </a:rPr>
              <a:t>c) </a:t>
            </a:r>
            <a:r>
              <a:rPr lang="cs-CZ" sz="3400" b="1" dirty="0" smtClean="0"/>
              <a:t> </a:t>
            </a:r>
            <a:r>
              <a:rPr lang="cs-CZ" b="1" u="sng" dirty="0" smtClean="0">
                <a:cs typeface="Times New Roman" pitchFamily="18" charset="0"/>
              </a:rPr>
              <a:t>projektovou činnost</a:t>
            </a:r>
            <a:r>
              <a:rPr lang="cs-CZ" b="1" dirty="0" smtClean="0">
                <a:cs typeface="Times New Roman" pitchFamily="18" charset="0"/>
              </a:rPr>
              <a:t> .. </a:t>
            </a:r>
            <a:r>
              <a:rPr lang="cs-CZ" b="1" u="sng" dirty="0" smtClean="0">
                <a:cs typeface="Times New Roman" pitchFamily="18" charset="0"/>
              </a:rPr>
              <a:t>na základě honorářů, ale  </a:t>
            </a:r>
            <a:r>
              <a:rPr lang="cs-CZ" b="1" u="sng" dirty="0" smtClean="0"/>
              <a:t>i jakékoliv jiné další platby související se zpracováním projektové dokumentace.</a:t>
            </a:r>
            <a:r>
              <a:rPr lang="cs-CZ" b="1" dirty="0" smtClean="0">
                <a:cs typeface="Times New Roman" pitchFamily="18" charset="0"/>
              </a:rPr>
              <a:t>.</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58755">
                                            <p:txEl>
                                              <p:pRg st="0" end="0"/>
                                            </p:txEl>
                                          </p:spTgt>
                                        </p:tgtEl>
                                        <p:attrNameLst>
                                          <p:attrName>style.visibility</p:attrName>
                                        </p:attrNameLst>
                                      </p:cBhvr>
                                      <p:to>
                                        <p:strVal val="visible"/>
                                      </p:to>
                                    </p:set>
                                    <p:animEffect transition="in" filter="wipe(left)">
                                      <p:cBhvr>
                                        <p:cTn id="7" dur="500"/>
                                        <p:tgtEl>
                                          <p:spTgt spid="4587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58755">
                                            <p:txEl>
                                              <p:pRg st="2" end="2"/>
                                            </p:txEl>
                                          </p:spTgt>
                                        </p:tgtEl>
                                        <p:attrNameLst>
                                          <p:attrName>style.visibility</p:attrName>
                                        </p:attrNameLst>
                                      </p:cBhvr>
                                      <p:to>
                                        <p:strVal val="visible"/>
                                      </p:to>
                                    </p:set>
                                    <p:animEffect transition="in" filter="wipe(left)">
                                      <p:cBhvr>
                                        <p:cTn id="12" dur="500"/>
                                        <p:tgtEl>
                                          <p:spTgt spid="4587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58755">
                                            <p:txEl>
                                              <p:pRg st="4" end="4"/>
                                            </p:txEl>
                                          </p:spTgt>
                                        </p:tgtEl>
                                        <p:attrNameLst>
                                          <p:attrName>style.visibility</p:attrName>
                                        </p:attrNameLst>
                                      </p:cBhvr>
                                      <p:to>
                                        <p:strVal val="visible"/>
                                      </p:to>
                                    </p:set>
                                    <p:animEffect transition="in" filter="wipe(left)">
                                      <p:cBhvr>
                                        <p:cTn id="17" dur="500"/>
                                        <p:tgtEl>
                                          <p:spTgt spid="45875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58755">
                                            <p:txEl>
                                              <p:pRg st="6" end="6"/>
                                            </p:txEl>
                                          </p:spTgt>
                                        </p:tgtEl>
                                        <p:attrNameLst>
                                          <p:attrName>style.visibility</p:attrName>
                                        </p:attrNameLst>
                                      </p:cBhvr>
                                      <p:to>
                                        <p:strVal val="visible"/>
                                      </p:to>
                                    </p:set>
                                    <p:animEffect transition="in" filter="wipe(left)">
                                      <p:cBhvr>
                                        <p:cTn id="22" dur="500"/>
                                        <p:tgtEl>
                                          <p:spTgt spid="458755">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58755">
                                            <p:txEl>
                                              <p:pRg st="8" end="8"/>
                                            </p:txEl>
                                          </p:spTgt>
                                        </p:tgtEl>
                                        <p:attrNameLst>
                                          <p:attrName>style.visibility</p:attrName>
                                        </p:attrNameLst>
                                      </p:cBhvr>
                                      <p:to>
                                        <p:strVal val="visible"/>
                                      </p:to>
                                    </p:set>
                                    <p:animEffect transition="in" filter="wipe(left)">
                                      <p:cBhvr>
                                        <p:cTn id="27" dur="500"/>
                                        <p:tgtEl>
                                          <p:spTgt spid="458755">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875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Zástupný symbol pro datum 3"/>
          <p:cNvSpPr>
            <a:spLocks noGrp="1"/>
          </p:cNvSpPr>
          <p:nvPr>
            <p:ph type="dt" sz="quarter" idx="10"/>
          </p:nvPr>
        </p:nvSpPr>
        <p:spPr/>
        <p:txBody>
          <a:bodyPr/>
          <a:lstStyle/>
          <a:p>
            <a:pPr>
              <a:defRPr/>
            </a:pPr>
            <a:fld id="{A2E42144-27C5-4738-83D6-B6B4EA3554AE}" type="datetime1">
              <a:rPr lang="cs-CZ" smtClean="0"/>
              <a:pPr>
                <a:defRPr/>
              </a:pPr>
              <a:t>21.9.2010</a:t>
            </a:fld>
            <a:endParaRPr lang="cs-CZ" smtClean="0"/>
          </a:p>
        </p:txBody>
      </p:sp>
      <p:sp>
        <p:nvSpPr>
          <p:cNvPr id="71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172" name="Zástupný symbol pro číslo snímku 5"/>
          <p:cNvSpPr>
            <a:spLocks noGrp="1"/>
          </p:cNvSpPr>
          <p:nvPr>
            <p:ph type="sldNum" sz="quarter" idx="12"/>
          </p:nvPr>
        </p:nvSpPr>
        <p:spPr/>
        <p:txBody>
          <a:bodyPr/>
          <a:lstStyle/>
          <a:p>
            <a:pPr>
              <a:defRPr/>
            </a:pPr>
            <a:fld id="{DE57F710-62DD-4C69-809E-3DC09723A65D}" type="slidenum">
              <a:rPr lang="cs-CZ" smtClean="0"/>
              <a:pPr>
                <a:defRPr/>
              </a:pPr>
              <a:t>2</a:t>
            </a:fld>
            <a:endParaRPr lang="cs-CZ" smtClean="0"/>
          </a:p>
        </p:txBody>
      </p:sp>
      <p:sp>
        <p:nvSpPr>
          <p:cNvPr id="5125" name="Rectangle 2"/>
          <p:cNvSpPr>
            <a:spLocks noGrp="1" noChangeArrowheads="1"/>
          </p:cNvSpPr>
          <p:nvPr>
            <p:ph type="title"/>
          </p:nvPr>
        </p:nvSpPr>
        <p:spPr>
          <a:xfrm>
            <a:off x="0" y="0"/>
            <a:ext cx="9144000" cy="533400"/>
          </a:xfrm>
        </p:spPr>
        <p:txBody>
          <a:bodyPr/>
          <a:lstStyle/>
          <a:p>
            <a:r>
              <a:rPr lang="cs-CZ" sz="3600" b="1" dirty="0" smtClean="0">
                <a:solidFill>
                  <a:srgbClr val="FFFF00"/>
                </a:solidFill>
              </a:rPr>
              <a:t>Vývoj právní úpravy zákona č. 137/2006 Sb.</a:t>
            </a:r>
          </a:p>
        </p:txBody>
      </p:sp>
      <p:sp>
        <p:nvSpPr>
          <p:cNvPr id="984067" name="Rectangle 3"/>
          <p:cNvSpPr>
            <a:spLocks noGrp="1" noChangeArrowheads="1"/>
          </p:cNvSpPr>
          <p:nvPr>
            <p:ph type="body" idx="1"/>
          </p:nvPr>
        </p:nvSpPr>
        <p:spPr>
          <a:xfrm>
            <a:off x="0" y="500042"/>
            <a:ext cx="9144000" cy="6097608"/>
          </a:xfrm>
        </p:spPr>
        <p:txBody>
          <a:bodyPr/>
          <a:lstStyle/>
          <a:p>
            <a:pPr>
              <a:buNone/>
            </a:pPr>
            <a:r>
              <a:rPr lang="cs-CZ" b="1" dirty="0" smtClean="0">
                <a:solidFill>
                  <a:srgbClr val="FFFF00"/>
                </a:solidFill>
              </a:rPr>
              <a:t>9 novel zákona v posledních 4 letech </a:t>
            </a:r>
          </a:p>
          <a:p>
            <a:pPr>
              <a:buNone/>
            </a:pPr>
            <a:endParaRPr lang="cs-CZ" sz="1400" b="1" dirty="0" smtClean="0"/>
          </a:p>
          <a:p>
            <a:pPr>
              <a:buNone/>
            </a:pPr>
            <a:r>
              <a:rPr lang="cs-CZ" b="1" dirty="0" smtClean="0"/>
              <a:t>2006 - 137/2006 Sb.</a:t>
            </a:r>
          </a:p>
          <a:p>
            <a:pPr>
              <a:buNone/>
            </a:pPr>
            <a:r>
              <a:rPr lang="cs-CZ" b="1" dirty="0" smtClean="0"/>
              <a:t>2007 - 110/2007 Sb.,  296/2007 Sb. </a:t>
            </a:r>
          </a:p>
          <a:p>
            <a:pPr>
              <a:buNone/>
            </a:pPr>
            <a:r>
              <a:rPr lang="cs-CZ" b="1" dirty="0" smtClean="0"/>
              <a:t>2008  -  76/2008 Sb.,  124/2008 Sb. </a:t>
            </a:r>
          </a:p>
          <a:p>
            <a:pPr>
              <a:buNone/>
            </a:pPr>
            <a:r>
              <a:rPr lang="cs-CZ" b="1" dirty="0" smtClean="0"/>
              <a:t>2009  - 110/2009, 41/2009,  </a:t>
            </a:r>
            <a:r>
              <a:rPr lang="cs-CZ" b="1" u="sng" dirty="0" smtClean="0"/>
              <a:t>417/2009</a:t>
            </a:r>
            <a:r>
              <a:rPr lang="cs-CZ" b="1" dirty="0" smtClean="0"/>
              <a:t>, 227/2009 Sb</a:t>
            </a:r>
            <a:r>
              <a:rPr lang="cs-CZ" dirty="0" smtClean="0"/>
              <a:t>.</a:t>
            </a:r>
            <a:endParaRPr lang="cs-CZ" b="1" u="sng" dirty="0" smtClean="0">
              <a:solidFill>
                <a:srgbClr val="FFFF00"/>
              </a:solidFill>
            </a:endParaRPr>
          </a:p>
          <a:p>
            <a:pPr>
              <a:buNone/>
            </a:pPr>
            <a:endParaRPr lang="cs-CZ" b="1" dirty="0" smtClean="0"/>
          </a:p>
          <a:p>
            <a:pPr>
              <a:buNone/>
            </a:pPr>
            <a:r>
              <a:rPr lang="cs-CZ" b="1" u="sng" dirty="0" smtClean="0">
                <a:solidFill>
                  <a:srgbClr val="FFFF00"/>
                </a:solidFill>
              </a:rPr>
              <a:t>2010  - 179/2010 Sb. </a:t>
            </a:r>
          </a:p>
          <a:p>
            <a:pPr>
              <a:buNone/>
            </a:pPr>
            <a:r>
              <a:rPr lang="cs-CZ" b="1" i="1" dirty="0" smtClean="0">
                <a:solidFill>
                  <a:srgbClr val="FFFF00"/>
                </a:solidFill>
              </a:rPr>
              <a:t>(změny jsou v textu prezentace vyznačeny </a:t>
            </a:r>
            <a:r>
              <a:rPr lang="cs-CZ" b="1" i="1" u="sng" dirty="0" smtClean="0">
                <a:solidFill>
                  <a:srgbClr val="FFFF00"/>
                </a:solidFill>
              </a:rPr>
              <a:t>vždy žlutě</a:t>
            </a:r>
            <a:r>
              <a:rPr lang="cs-CZ" b="1" i="1" dirty="0" smtClean="0">
                <a:solidFill>
                  <a:srgbClr val="FFFF00"/>
                </a:solidFill>
              </a:rPr>
              <a:t>)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4067">
                                            <p:txEl>
                                              <p:pRg st="0" end="0"/>
                                            </p:txEl>
                                          </p:spTgt>
                                        </p:tgtEl>
                                        <p:attrNameLst>
                                          <p:attrName>style.visibility</p:attrName>
                                        </p:attrNameLst>
                                      </p:cBhvr>
                                      <p:to>
                                        <p:strVal val="visible"/>
                                      </p:to>
                                    </p:set>
                                    <p:animEffect transition="in" filter="wipe(left)">
                                      <p:cBhvr>
                                        <p:cTn id="7" dur="500"/>
                                        <p:tgtEl>
                                          <p:spTgt spid="984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4067">
                                            <p:txEl>
                                              <p:pRg st="2" end="2"/>
                                            </p:txEl>
                                          </p:spTgt>
                                        </p:tgtEl>
                                        <p:attrNameLst>
                                          <p:attrName>style.visibility</p:attrName>
                                        </p:attrNameLst>
                                      </p:cBhvr>
                                      <p:to>
                                        <p:strVal val="visible"/>
                                      </p:to>
                                    </p:set>
                                    <p:animEffect transition="in" filter="wipe(left)">
                                      <p:cBhvr>
                                        <p:cTn id="12" dur="500"/>
                                        <p:tgtEl>
                                          <p:spTgt spid="9840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4067">
                                            <p:txEl>
                                              <p:pRg st="3" end="3"/>
                                            </p:txEl>
                                          </p:spTgt>
                                        </p:tgtEl>
                                        <p:attrNameLst>
                                          <p:attrName>style.visibility</p:attrName>
                                        </p:attrNameLst>
                                      </p:cBhvr>
                                      <p:to>
                                        <p:strVal val="visible"/>
                                      </p:to>
                                    </p:set>
                                    <p:animEffect transition="in" filter="wipe(left)">
                                      <p:cBhvr>
                                        <p:cTn id="17" dur="500"/>
                                        <p:tgtEl>
                                          <p:spTgt spid="9840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4067">
                                            <p:txEl>
                                              <p:pRg st="4" end="4"/>
                                            </p:txEl>
                                          </p:spTgt>
                                        </p:tgtEl>
                                        <p:attrNameLst>
                                          <p:attrName>style.visibility</p:attrName>
                                        </p:attrNameLst>
                                      </p:cBhvr>
                                      <p:to>
                                        <p:strVal val="visible"/>
                                      </p:to>
                                    </p:set>
                                    <p:animEffect transition="in" filter="wipe(left)">
                                      <p:cBhvr>
                                        <p:cTn id="22" dur="500"/>
                                        <p:tgtEl>
                                          <p:spTgt spid="98406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4067">
                                            <p:txEl>
                                              <p:pRg st="5" end="5"/>
                                            </p:txEl>
                                          </p:spTgt>
                                        </p:tgtEl>
                                        <p:attrNameLst>
                                          <p:attrName>style.visibility</p:attrName>
                                        </p:attrNameLst>
                                      </p:cBhvr>
                                      <p:to>
                                        <p:strVal val="visible"/>
                                      </p:to>
                                    </p:set>
                                    <p:animEffect transition="in" filter="wipe(left)">
                                      <p:cBhvr>
                                        <p:cTn id="27" dur="500"/>
                                        <p:tgtEl>
                                          <p:spTgt spid="98406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84067">
                                            <p:txEl>
                                              <p:pRg st="7" end="7"/>
                                            </p:txEl>
                                          </p:spTgt>
                                        </p:tgtEl>
                                        <p:attrNameLst>
                                          <p:attrName>style.visibility</p:attrName>
                                        </p:attrNameLst>
                                      </p:cBhvr>
                                      <p:to>
                                        <p:strVal val="visible"/>
                                      </p:to>
                                    </p:set>
                                    <p:animEffect transition="in" filter="wipe(left)">
                                      <p:cBhvr>
                                        <p:cTn id="32" dur="500"/>
                                        <p:tgtEl>
                                          <p:spTgt spid="984067">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84067">
                                            <p:txEl>
                                              <p:pRg st="8" end="8"/>
                                            </p:txEl>
                                          </p:spTgt>
                                        </p:tgtEl>
                                        <p:attrNameLst>
                                          <p:attrName>style.visibility</p:attrName>
                                        </p:attrNameLst>
                                      </p:cBhvr>
                                      <p:to>
                                        <p:strVal val="visible"/>
                                      </p:to>
                                    </p:set>
                                    <p:animEffect transition="in" filter="wipe(left)">
                                      <p:cBhvr>
                                        <p:cTn id="37" dur="500"/>
                                        <p:tgtEl>
                                          <p:spTgt spid="9840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4067"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Zástupný symbol pro datum 3"/>
          <p:cNvSpPr>
            <a:spLocks noGrp="1"/>
          </p:cNvSpPr>
          <p:nvPr>
            <p:ph type="dt" sz="quarter" idx="10"/>
          </p:nvPr>
        </p:nvSpPr>
        <p:spPr/>
        <p:txBody>
          <a:bodyPr/>
          <a:lstStyle/>
          <a:p>
            <a:pPr>
              <a:defRPr/>
            </a:pPr>
            <a:fld id="{74040704-0F50-4E8C-BB96-B3442D2F9A8B}" type="datetime1">
              <a:rPr lang="cs-CZ" smtClean="0"/>
              <a:pPr>
                <a:defRPr/>
              </a:pPr>
              <a:t>21.9.2010</a:t>
            </a:fld>
            <a:endParaRPr lang="cs-CZ" smtClean="0"/>
          </a:p>
        </p:txBody>
      </p:sp>
      <p:sp>
        <p:nvSpPr>
          <p:cNvPr id="5939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9396" name="Zástupný symbol pro číslo snímku 5"/>
          <p:cNvSpPr>
            <a:spLocks noGrp="1"/>
          </p:cNvSpPr>
          <p:nvPr>
            <p:ph type="sldNum" sz="quarter" idx="12"/>
          </p:nvPr>
        </p:nvSpPr>
        <p:spPr/>
        <p:txBody>
          <a:bodyPr/>
          <a:lstStyle/>
          <a:p>
            <a:pPr>
              <a:defRPr/>
            </a:pPr>
            <a:fld id="{088461AB-C457-4959-B0AB-C09C0DBC7C2C}" type="slidenum">
              <a:rPr lang="cs-CZ" smtClean="0"/>
              <a:pPr>
                <a:defRPr/>
              </a:pPr>
              <a:t>20</a:t>
            </a:fld>
            <a:endParaRPr lang="cs-CZ" smtClean="0"/>
          </a:p>
        </p:txBody>
      </p:sp>
      <p:sp>
        <p:nvSpPr>
          <p:cNvPr id="41989"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Typy zadávacích řízení</a:t>
            </a:r>
            <a:r>
              <a:rPr lang="cs-CZ" sz="3400" b="1" smtClean="0"/>
              <a:t> </a:t>
            </a:r>
          </a:p>
        </p:txBody>
      </p:sp>
      <p:sp>
        <p:nvSpPr>
          <p:cNvPr id="433155" name="Rectangle 3"/>
          <p:cNvSpPr>
            <a:spLocks noGrp="1" noChangeArrowheads="1"/>
          </p:cNvSpPr>
          <p:nvPr>
            <p:ph type="body" idx="1"/>
          </p:nvPr>
        </p:nvSpPr>
        <p:spPr>
          <a:xfrm>
            <a:off x="0" y="685800"/>
            <a:ext cx="9144000" cy="5403850"/>
          </a:xfrm>
        </p:spPr>
        <p:txBody>
          <a:bodyPr/>
          <a:lstStyle/>
          <a:p>
            <a:pPr marL="609600" indent="-609600" algn="just" eaLnBrk="1" hangingPunct="1">
              <a:buFontTx/>
              <a:buNone/>
            </a:pPr>
            <a:r>
              <a:rPr lang="cs-CZ" b="1" dirty="0" smtClean="0"/>
              <a:t>a) </a:t>
            </a:r>
            <a:r>
              <a:rPr lang="cs-CZ" b="1" u="sng" dirty="0" smtClean="0"/>
              <a:t>Otevřené zadávací řízení</a:t>
            </a:r>
            <a:r>
              <a:rPr lang="cs-CZ" b="1" dirty="0" smtClean="0"/>
              <a:t> (nabídku mohou podat všichni uchazeči)</a:t>
            </a:r>
          </a:p>
          <a:p>
            <a:pPr marL="609600" indent="-609600" algn="just" eaLnBrk="1" hangingPunct="1">
              <a:buFontTx/>
              <a:buAutoNum type="alphaLcParenR" startAt="2"/>
            </a:pPr>
            <a:r>
              <a:rPr lang="cs-CZ" b="1" u="sng" dirty="0" smtClean="0"/>
              <a:t>Užší zadávací řízení</a:t>
            </a:r>
            <a:r>
              <a:rPr lang="cs-CZ" b="1" dirty="0" smtClean="0"/>
              <a:t> (nabídku mohou podat pouze zadavatelem vybraní zájemci) </a:t>
            </a:r>
          </a:p>
          <a:p>
            <a:pPr marL="609600" indent="-609600" algn="just" eaLnBrk="1" hangingPunct="1">
              <a:buFontTx/>
              <a:buAutoNum type="alphaLcParenR" startAt="2"/>
            </a:pPr>
            <a:r>
              <a:rPr lang="cs-CZ" b="1" u="sng" dirty="0" smtClean="0"/>
              <a:t>Jednací řízení s uveřejněním</a:t>
            </a:r>
            <a:r>
              <a:rPr lang="cs-CZ" b="1" dirty="0" smtClean="0"/>
              <a:t> (nabídku mohou podat pouze zadavatelem vybraní zájemci, kteří jsou následně vyzváni k jednání </a:t>
            </a:r>
            <a:r>
              <a:rPr lang="cs-CZ" b="1" i="1" dirty="0" smtClean="0"/>
              <a:t>- </a:t>
            </a:r>
            <a:r>
              <a:rPr lang="cs-CZ" b="1" i="1" dirty="0" smtClean="0">
                <a:solidFill>
                  <a:schemeClr val="folHlink"/>
                </a:solidFill>
              </a:rPr>
              <a:t>pro tento typ výrazně rozšířeny podmínky především u služeb</a:t>
            </a:r>
            <a:r>
              <a:rPr lang="cs-CZ" b="1" dirty="0" smtClean="0"/>
              <a:t>)</a:t>
            </a:r>
          </a:p>
          <a:p>
            <a:pPr marL="609600" indent="-609600" algn="just" eaLnBrk="1" hangingPunct="1">
              <a:buFontTx/>
              <a:buAutoNum type="alphaLcParenR" startAt="2"/>
            </a:pPr>
            <a:r>
              <a:rPr lang="cs-CZ" b="1" u="sng" dirty="0" smtClean="0"/>
              <a:t>Jednací řízení bez uveřejnění</a:t>
            </a:r>
            <a:r>
              <a:rPr lang="cs-CZ" b="1" dirty="0" smtClean="0"/>
              <a:t> (zadavatel přímo vyzve k jednání jednoho nebo více dodavatelů)</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33155">
                                            <p:txEl>
                                              <p:pRg st="0" end="0"/>
                                            </p:txEl>
                                          </p:spTgt>
                                        </p:tgtEl>
                                        <p:attrNameLst>
                                          <p:attrName>style.visibility</p:attrName>
                                        </p:attrNameLst>
                                      </p:cBhvr>
                                      <p:to>
                                        <p:strVal val="visible"/>
                                      </p:to>
                                    </p:set>
                                    <p:animEffect transition="in" filter="wipe(left)">
                                      <p:cBhvr>
                                        <p:cTn id="7" dur="500"/>
                                        <p:tgtEl>
                                          <p:spTgt spid="4331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33155">
                                            <p:txEl>
                                              <p:pRg st="1" end="1"/>
                                            </p:txEl>
                                          </p:spTgt>
                                        </p:tgtEl>
                                        <p:attrNameLst>
                                          <p:attrName>style.visibility</p:attrName>
                                        </p:attrNameLst>
                                      </p:cBhvr>
                                      <p:to>
                                        <p:strVal val="visible"/>
                                      </p:to>
                                    </p:set>
                                    <p:animEffect transition="in" filter="wipe(left)">
                                      <p:cBhvr>
                                        <p:cTn id="12" dur="500"/>
                                        <p:tgtEl>
                                          <p:spTgt spid="4331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33155">
                                            <p:txEl>
                                              <p:pRg st="2" end="2"/>
                                            </p:txEl>
                                          </p:spTgt>
                                        </p:tgtEl>
                                        <p:attrNameLst>
                                          <p:attrName>style.visibility</p:attrName>
                                        </p:attrNameLst>
                                      </p:cBhvr>
                                      <p:to>
                                        <p:strVal val="visible"/>
                                      </p:to>
                                    </p:set>
                                    <p:animEffect transition="in" filter="wipe(left)">
                                      <p:cBhvr>
                                        <p:cTn id="17" dur="500"/>
                                        <p:tgtEl>
                                          <p:spTgt spid="4331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433155">
                                            <p:txEl>
                                              <p:pRg st="3" end="3"/>
                                            </p:txEl>
                                          </p:spTgt>
                                        </p:tgtEl>
                                        <p:attrNameLst>
                                          <p:attrName>style.visibility</p:attrName>
                                        </p:attrNameLst>
                                      </p:cBhvr>
                                      <p:to>
                                        <p:strVal val="visible"/>
                                      </p:to>
                                    </p:set>
                                    <p:animEffect transition="in" filter="wipe(left)">
                                      <p:cBhvr>
                                        <p:cTn id="22" dur="500"/>
                                        <p:tgtEl>
                                          <p:spTgt spid="43315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315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Zástupný symbol pro datum 3"/>
          <p:cNvSpPr>
            <a:spLocks noGrp="1"/>
          </p:cNvSpPr>
          <p:nvPr>
            <p:ph type="dt" sz="quarter" idx="10"/>
          </p:nvPr>
        </p:nvSpPr>
        <p:spPr>
          <a:noFill/>
        </p:spPr>
        <p:txBody>
          <a:bodyPr/>
          <a:lstStyle/>
          <a:p>
            <a:fld id="{C5C3B115-281D-445C-B13A-101E9B393DD9}" type="datetime1">
              <a:rPr lang="cs-CZ" smtClean="0"/>
              <a:pPr/>
              <a:t>21.9.2010</a:t>
            </a:fld>
            <a:endParaRPr lang="cs-CZ" smtClean="0"/>
          </a:p>
        </p:txBody>
      </p:sp>
      <p:sp>
        <p:nvSpPr>
          <p:cNvPr id="107523" name="Zástupný symbol pro zápatí 4"/>
          <p:cNvSpPr>
            <a:spLocks noGrp="1"/>
          </p:cNvSpPr>
          <p:nvPr>
            <p:ph type="ftr" sz="quarter" idx="11"/>
          </p:nvPr>
        </p:nvSpPr>
        <p:spPr>
          <a:noFill/>
        </p:spPr>
        <p:txBody>
          <a:bodyPr/>
          <a:lstStyle/>
          <a:p>
            <a:r>
              <a:rPr lang="cs-CZ" smtClean="0"/>
              <a:t>Český a moravský účetní dvůr</a:t>
            </a:r>
          </a:p>
        </p:txBody>
      </p:sp>
      <p:sp>
        <p:nvSpPr>
          <p:cNvPr id="107524" name="Zástupný symbol pro číslo snímku 5"/>
          <p:cNvSpPr>
            <a:spLocks noGrp="1"/>
          </p:cNvSpPr>
          <p:nvPr>
            <p:ph type="sldNum" sz="quarter" idx="12"/>
          </p:nvPr>
        </p:nvSpPr>
        <p:spPr>
          <a:noFill/>
        </p:spPr>
        <p:txBody>
          <a:bodyPr/>
          <a:lstStyle/>
          <a:p>
            <a:fld id="{71A9A533-6BF2-4AEE-B940-173821DC30A6}" type="slidenum">
              <a:rPr lang="cs-CZ" smtClean="0"/>
              <a:pPr/>
              <a:t>21</a:t>
            </a:fld>
            <a:endParaRPr lang="cs-CZ" smtClean="0"/>
          </a:p>
        </p:txBody>
      </p:sp>
      <p:sp>
        <p:nvSpPr>
          <p:cNvPr id="107525" name="Rectangle 2"/>
          <p:cNvSpPr>
            <a:spLocks noGrp="1" noChangeArrowheads="1"/>
          </p:cNvSpPr>
          <p:nvPr>
            <p:ph type="title"/>
          </p:nvPr>
        </p:nvSpPr>
        <p:spPr>
          <a:xfrm>
            <a:off x="0" y="0"/>
            <a:ext cx="9144000" cy="692150"/>
          </a:xfrm>
        </p:spPr>
        <p:txBody>
          <a:bodyPr/>
          <a:lstStyle/>
          <a:p>
            <a:pPr eaLnBrk="1" hangingPunct="1"/>
            <a:r>
              <a:rPr lang="cs-CZ" sz="4000" b="1" smtClean="0">
                <a:solidFill>
                  <a:srgbClr val="FFFF00"/>
                </a:solidFill>
              </a:rPr>
              <a:t>Protikorupční aspekty novely č.179/2010</a:t>
            </a:r>
          </a:p>
        </p:txBody>
      </p:sp>
      <p:sp>
        <p:nvSpPr>
          <p:cNvPr id="104454" name="Rectangle 3"/>
          <p:cNvSpPr>
            <a:spLocks noGrp="1" noChangeArrowheads="1"/>
          </p:cNvSpPr>
          <p:nvPr>
            <p:ph type="body" idx="1"/>
          </p:nvPr>
        </p:nvSpPr>
        <p:spPr>
          <a:xfrm>
            <a:off x="0" y="692150"/>
            <a:ext cx="9144000" cy="5761038"/>
          </a:xfrm>
        </p:spPr>
        <p:txBody>
          <a:bodyPr/>
          <a:lstStyle/>
          <a:p>
            <a:pPr marL="268288" indent="-268288" eaLnBrk="1" hangingPunct="1">
              <a:buFontTx/>
              <a:buNone/>
              <a:defRPr/>
            </a:pPr>
            <a:r>
              <a:rPr lang="cs-CZ" b="1" dirty="0" smtClean="0"/>
              <a:t>	</a:t>
            </a:r>
            <a:r>
              <a:rPr lang="cs-CZ" sz="3000" b="1" dirty="0" smtClean="0"/>
              <a:t>Uveřejnit „</a:t>
            </a:r>
            <a:r>
              <a:rPr lang="cs-CZ" sz="3000" b="1" u="sng" dirty="0" smtClean="0">
                <a:solidFill>
                  <a:srgbClr val="FFFF00"/>
                </a:solidFill>
              </a:rPr>
              <a:t>Oznámení profilu zadavatele“</a:t>
            </a:r>
            <a:r>
              <a:rPr lang="cs-CZ" sz="3000" b="1" dirty="0" smtClean="0"/>
              <a:t> (v ISVZ US) je zadavatel povinen použít v případech, kdy hodlá pro zadání veřejné zakázky  použít zjednodušené podlimitní řízení – </a:t>
            </a:r>
            <a:r>
              <a:rPr lang="cs-CZ" sz="3000" b="1" u="sng" dirty="0" smtClean="0"/>
              <a:t>v takovém případě musí být profil zadavatele zveřejněn v ISVZ US před zahájením takového řízení</a:t>
            </a:r>
            <a:r>
              <a:rPr lang="cs-CZ" sz="3000" b="1" dirty="0" smtClean="0"/>
              <a:t>. V ostatních případech je uveřejnění profilu zadavatele dobrovolné.</a:t>
            </a:r>
            <a:r>
              <a:rPr lang="cs-CZ" sz="3000" b="1" i="1" dirty="0" smtClean="0">
                <a:solidFill>
                  <a:srgbClr val="FFFF00"/>
                </a:solidFill>
              </a:rPr>
              <a:t>(bude pro to </a:t>
            </a:r>
            <a:r>
              <a:rPr lang="cs-CZ" sz="3000" b="1" i="1" u="sng" dirty="0" smtClean="0">
                <a:solidFill>
                  <a:srgbClr val="FFFF00"/>
                </a:solidFill>
              </a:rPr>
              <a:t>nový formulář + existující metodika MMR</a:t>
            </a:r>
            <a:r>
              <a:rPr lang="cs-CZ" sz="3000" b="1" i="1" dirty="0" smtClean="0">
                <a:solidFill>
                  <a:srgbClr val="FFFF00"/>
                </a:solidFill>
              </a:rPr>
              <a:t>)</a:t>
            </a:r>
            <a:r>
              <a:rPr lang="cs-CZ" sz="3000" b="1" i="1" u="sng" dirty="0" smtClean="0">
                <a:solidFill>
                  <a:srgbClr val="FFFF00"/>
                </a:solidFill>
              </a:rPr>
              <a:t> </a:t>
            </a:r>
          </a:p>
          <a:p>
            <a:pPr marL="173038" indent="-173038" eaLnBrk="1" hangingPunct="1">
              <a:buFontTx/>
              <a:buNone/>
              <a:defRPr/>
            </a:pPr>
            <a:r>
              <a:rPr lang="cs-CZ" sz="3000" b="1" dirty="0" smtClean="0"/>
              <a:t>	</a:t>
            </a:r>
            <a:r>
              <a:rPr lang="cs-CZ" sz="3000" b="1" u="sng" dirty="0" smtClean="0"/>
              <a:t>Zadavatel si může zřídit a spravovat </a:t>
            </a:r>
            <a:r>
              <a:rPr lang="cs-CZ" sz="3000" b="1" u="sng" dirty="0" smtClean="0">
                <a:solidFill>
                  <a:srgbClr val="FFFF00"/>
                </a:solidFill>
              </a:rPr>
              <a:t>elektronický nástroj pro zveřejňování VZ</a:t>
            </a:r>
            <a:r>
              <a:rPr lang="cs-CZ" sz="3000" b="1" u="sng" dirty="0" smtClean="0"/>
              <a:t>, nebo využít služby jiného subjektu - podmínky stanoví </a:t>
            </a:r>
            <a:r>
              <a:rPr lang="cs-CZ" sz="3000" b="1" u="sng" dirty="0" smtClean="0">
                <a:solidFill>
                  <a:srgbClr val="FFFF00"/>
                </a:solidFill>
              </a:rPr>
              <a:t>§17 odst.1,</a:t>
            </a:r>
            <a:r>
              <a:rPr lang="cs-CZ" sz="3000" b="1" u="sng" dirty="0" err="1" smtClean="0">
                <a:solidFill>
                  <a:srgbClr val="FFFF00"/>
                </a:solidFill>
              </a:rPr>
              <a:t>písm.g</a:t>
            </a:r>
            <a:r>
              <a:rPr lang="cs-CZ" sz="3000" b="1" u="sng" dirty="0" smtClean="0">
                <a:solidFill>
                  <a:srgbClr val="FFFF00"/>
                </a:solidFill>
              </a:rPr>
              <a:t>)</a:t>
            </a:r>
            <a:endParaRPr lang="cs-CZ" sz="3000" b="1" dirty="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Zástupný symbol pro datum 3"/>
          <p:cNvSpPr>
            <a:spLocks noGrp="1"/>
          </p:cNvSpPr>
          <p:nvPr>
            <p:ph type="dt" sz="quarter" idx="10"/>
          </p:nvPr>
        </p:nvSpPr>
        <p:spPr/>
        <p:txBody>
          <a:bodyPr/>
          <a:lstStyle/>
          <a:p>
            <a:pPr>
              <a:defRPr/>
            </a:pPr>
            <a:fld id="{85AD0E80-C0F8-4CF2-A6BE-52AFB9E19B66}" type="datetime1">
              <a:rPr lang="cs-CZ" smtClean="0"/>
              <a:pPr>
                <a:defRPr/>
              </a:pPr>
              <a:t>21.9.2010</a:t>
            </a:fld>
            <a:endParaRPr lang="cs-CZ" smtClean="0"/>
          </a:p>
        </p:txBody>
      </p:sp>
      <p:sp>
        <p:nvSpPr>
          <p:cNvPr id="28675" name="Zástupný symbol pro zápatí 4"/>
          <p:cNvSpPr>
            <a:spLocks noGrp="1"/>
          </p:cNvSpPr>
          <p:nvPr>
            <p:ph type="ftr" sz="quarter" idx="11"/>
          </p:nvPr>
        </p:nvSpPr>
        <p:spPr/>
        <p:txBody>
          <a:bodyPr/>
          <a:lstStyle/>
          <a:p>
            <a:pPr>
              <a:defRPr/>
            </a:pPr>
            <a:r>
              <a:rPr lang="cs-CZ" dirty="0" smtClean="0"/>
              <a:t>Český a moravský účetní dvůr</a:t>
            </a:r>
          </a:p>
        </p:txBody>
      </p:sp>
      <p:sp>
        <p:nvSpPr>
          <p:cNvPr id="28676" name="Zástupný symbol pro číslo snímku 5"/>
          <p:cNvSpPr>
            <a:spLocks noGrp="1"/>
          </p:cNvSpPr>
          <p:nvPr>
            <p:ph type="sldNum" sz="quarter" idx="12"/>
          </p:nvPr>
        </p:nvSpPr>
        <p:spPr/>
        <p:txBody>
          <a:bodyPr/>
          <a:lstStyle/>
          <a:p>
            <a:pPr>
              <a:defRPr/>
            </a:pPr>
            <a:fld id="{547EF8AD-098A-4C68-8CEF-FC4242E25896}" type="slidenum">
              <a:rPr lang="cs-CZ" smtClean="0"/>
              <a:pPr>
                <a:defRPr/>
              </a:pPr>
              <a:t>22</a:t>
            </a:fld>
            <a:endParaRPr lang="cs-CZ" smtClean="0"/>
          </a:p>
        </p:txBody>
      </p:sp>
      <p:sp>
        <p:nvSpPr>
          <p:cNvPr id="19461" name="Rectangle 2"/>
          <p:cNvSpPr>
            <a:spLocks noGrp="1" noChangeArrowheads="1"/>
          </p:cNvSpPr>
          <p:nvPr>
            <p:ph type="title"/>
          </p:nvPr>
        </p:nvSpPr>
        <p:spPr>
          <a:xfrm>
            <a:off x="0" y="0"/>
            <a:ext cx="9144000" cy="980728"/>
          </a:xfrm>
        </p:spPr>
        <p:txBody>
          <a:bodyPr/>
          <a:lstStyle/>
          <a:p>
            <a:pPr eaLnBrk="1" hangingPunct="1"/>
            <a:r>
              <a:rPr lang="cs-CZ" sz="3600" b="1" dirty="0" smtClean="0">
                <a:solidFill>
                  <a:schemeClr val="folHlink"/>
                </a:solidFill>
              </a:rPr>
              <a:t>Vymezení některých dalších pojmů - § 17 (novela)</a:t>
            </a:r>
          </a:p>
        </p:txBody>
      </p:sp>
      <p:sp>
        <p:nvSpPr>
          <p:cNvPr id="966659" name="Rectangle 3"/>
          <p:cNvSpPr>
            <a:spLocks noGrp="1" noChangeArrowheads="1"/>
          </p:cNvSpPr>
          <p:nvPr>
            <p:ph type="body" idx="1"/>
          </p:nvPr>
        </p:nvSpPr>
        <p:spPr>
          <a:xfrm>
            <a:off x="0" y="1196752"/>
            <a:ext cx="9001125" cy="4892898"/>
          </a:xfrm>
        </p:spPr>
        <p:txBody>
          <a:bodyPr/>
          <a:lstStyle/>
          <a:p>
            <a:pPr marL="609600" indent="-609600" algn="just" eaLnBrk="1" hangingPunct="1">
              <a:lnSpc>
                <a:spcPct val="90000"/>
              </a:lnSpc>
              <a:buFontTx/>
              <a:buNone/>
            </a:pPr>
            <a:r>
              <a:rPr lang="cs-CZ" sz="900" b="1" dirty="0" smtClean="0"/>
              <a:t>      	</a:t>
            </a:r>
          </a:p>
          <a:p>
            <a:pPr>
              <a:buNone/>
            </a:pPr>
            <a:r>
              <a:rPr lang="cs-CZ" b="1" dirty="0" smtClean="0">
                <a:solidFill>
                  <a:schemeClr val="tx1"/>
                </a:solidFill>
                <a:latin typeface="+mn-lt"/>
                <a:ea typeface="+mn-ea"/>
                <a:cs typeface="+mn-cs"/>
              </a:rPr>
              <a:t>Pro účely tohoto zákona se rozumí</a:t>
            </a:r>
          </a:p>
          <a:p>
            <a:pPr>
              <a:buNone/>
            </a:pPr>
            <a:r>
              <a:rPr lang="cs-CZ" b="1" u="sng" dirty="0" smtClean="0">
                <a:solidFill>
                  <a:srgbClr val="FFFF00"/>
                </a:solidFill>
                <a:latin typeface="+mn-lt"/>
                <a:ea typeface="+mn-ea"/>
                <a:cs typeface="+mn-cs"/>
              </a:rPr>
              <a:t>g</a:t>
            </a:r>
            <a:r>
              <a:rPr lang="cs-CZ" b="1" dirty="0" smtClean="0">
                <a:solidFill>
                  <a:srgbClr val="FFFF00"/>
                </a:solidFill>
                <a:latin typeface="+mn-lt"/>
                <a:ea typeface="+mn-ea"/>
                <a:cs typeface="+mn-cs"/>
              </a:rPr>
              <a:t>) </a:t>
            </a:r>
            <a:r>
              <a:rPr lang="cs-CZ" b="1" dirty="0" smtClean="0">
                <a:latin typeface="+mn-lt"/>
                <a:ea typeface="+mn-ea"/>
                <a:cs typeface="+mn-cs"/>
              </a:rPr>
              <a:t>profilem zadavatele </a:t>
            </a:r>
            <a:r>
              <a:rPr lang="cs-CZ" b="1" strike="sngStrike" dirty="0" smtClean="0">
                <a:solidFill>
                  <a:srgbClr val="FFFF00"/>
                </a:solidFill>
                <a:latin typeface="+mn-lt"/>
                <a:ea typeface="+mn-ea"/>
                <a:cs typeface="+mn-cs"/>
              </a:rPr>
              <a:t>internetová adresa zadavatele, kterou zadavatel používá k uveřejňování informací týkajících se veřejných zakázek</a:t>
            </a:r>
            <a:r>
              <a:rPr lang="cs-CZ" b="1" dirty="0" smtClean="0">
                <a:solidFill>
                  <a:srgbClr val="FFFF00"/>
                </a:solidFill>
                <a:latin typeface="+mn-lt"/>
                <a:ea typeface="+mn-ea"/>
                <a:cs typeface="+mn-cs"/>
              </a:rPr>
              <a:t> </a:t>
            </a:r>
            <a:r>
              <a:rPr lang="cs-CZ" b="1" u="sng" dirty="0" smtClean="0">
                <a:solidFill>
                  <a:srgbClr val="FFFF00"/>
                </a:solidFill>
                <a:latin typeface="+mn-lt"/>
                <a:ea typeface="+mn-ea"/>
                <a:cs typeface="+mn-cs"/>
              </a:rPr>
              <a:t>konkrétní adresa elektronického nástroje v síti Internet, který zadavatel používá k uveřejňování informací týkajících se veřejných zakázek a který umožňuje dálkový přístup</a:t>
            </a:r>
            <a:r>
              <a:rPr lang="cs-CZ" b="1" dirty="0" smtClean="0">
                <a:solidFill>
                  <a:srgbClr val="FFFF00"/>
                </a:solidFill>
                <a:latin typeface="+mn-lt"/>
                <a:ea typeface="+mn-ea"/>
                <a:cs typeface="+mn-cs"/>
              </a:rPr>
              <a:t>, </a:t>
            </a:r>
            <a:r>
              <a:rPr lang="cs-CZ" b="1" dirty="0" smtClean="0">
                <a:latin typeface="+mn-lt"/>
                <a:ea typeface="+mn-ea"/>
                <a:cs typeface="+mn-cs"/>
              </a:rPr>
              <a:t>(www.</a:t>
            </a:r>
            <a:r>
              <a:rPr lang="cs-CZ" b="1" dirty="0" err="1" smtClean="0">
                <a:latin typeface="+mn-lt"/>
                <a:ea typeface="+mn-ea"/>
                <a:cs typeface="+mn-cs"/>
              </a:rPr>
              <a:t>hlavneatmenikdonecte.cz</a:t>
            </a:r>
            <a:r>
              <a:rPr lang="cs-CZ" b="1" dirty="0" smtClean="0">
                <a:latin typeface="+mn-lt"/>
                <a:ea typeface="+mn-ea"/>
                <a:cs typeface="+mn-cs"/>
              </a:rPr>
              <a:t>) </a:t>
            </a:r>
            <a:r>
              <a:rPr lang="cs-CZ" b="1" dirty="0" smtClean="0">
                <a:solidFill>
                  <a:srgbClr val="FFFF00"/>
                </a:solidFill>
                <a:latin typeface="+mn-lt"/>
                <a:ea typeface="+mn-ea"/>
                <a:cs typeface="+mn-cs"/>
              </a:rPr>
              <a:t> </a:t>
            </a:r>
            <a:endParaRPr lang="cs-CZ" b="1" dirty="0">
              <a:solidFill>
                <a:srgbClr val="FFFF00"/>
              </a:solidFill>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6659">
                                            <p:txEl>
                                              <p:pRg st="0" end="0"/>
                                            </p:txEl>
                                          </p:spTgt>
                                        </p:tgtEl>
                                        <p:attrNameLst>
                                          <p:attrName>style.visibility</p:attrName>
                                        </p:attrNameLst>
                                      </p:cBhvr>
                                      <p:to>
                                        <p:strVal val="visible"/>
                                      </p:to>
                                    </p:set>
                                    <p:animEffect transition="in" filter="wipe(left)">
                                      <p:cBhvr>
                                        <p:cTn id="7" dur="500"/>
                                        <p:tgtEl>
                                          <p:spTgt spid="966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66659">
                                            <p:txEl>
                                              <p:pRg st="1" end="1"/>
                                            </p:txEl>
                                          </p:spTgt>
                                        </p:tgtEl>
                                        <p:attrNameLst>
                                          <p:attrName>style.visibility</p:attrName>
                                        </p:attrNameLst>
                                      </p:cBhvr>
                                      <p:to>
                                        <p:strVal val="visible"/>
                                      </p:to>
                                    </p:set>
                                    <p:animEffect transition="in" filter="wipe(left)">
                                      <p:cBhvr>
                                        <p:cTn id="12" dur="500"/>
                                        <p:tgtEl>
                                          <p:spTgt spid="96665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66659">
                                            <p:txEl>
                                              <p:pRg st="2" end="2"/>
                                            </p:txEl>
                                          </p:spTgt>
                                        </p:tgtEl>
                                        <p:attrNameLst>
                                          <p:attrName>style.visibility</p:attrName>
                                        </p:attrNameLst>
                                      </p:cBhvr>
                                      <p:to>
                                        <p:strVal val="visible"/>
                                      </p:to>
                                    </p:set>
                                    <p:animEffect transition="in" filter="wipe(left)">
                                      <p:cBhvr>
                                        <p:cTn id="17" dur="500"/>
                                        <p:tgtEl>
                                          <p:spTgt spid="96665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6659"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Zástupný symbol pro datum 3"/>
          <p:cNvSpPr>
            <a:spLocks noGrp="1"/>
          </p:cNvSpPr>
          <p:nvPr>
            <p:ph type="dt" sz="quarter" idx="10"/>
          </p:nvPr>
        </p:nvSpPr>
        <p:spPr>
          <a:noFill/>
        </p:spPr>
        <p:txBody>
          <a:bodyPr/>
          <a:lstStyle/>
          <a:p>
            <a:fld id="{CE9A31EC-D463-4E4B-8242-68E890B7EAFD}" type="datetime1">
              <a:rPr lang="cs-CZ" smtClean="0"/>
              <a:pPr/>
              <a:t>21.9.2010</a:t>
            </a:fld>
            <a:endParaRPr lang="cs-CZ" smtClean="0"/>
          </a:p>
        </p:txBody>
      </p:sp>
      <p:sp>
        <p:nvSpPr>
          <p:cNvPr id="109571" name="Zástupný symbol pro zápatí 4"/>
          <p:cNvSpPr>
            <a:spLocks noGrp="1"/>
          </p:cNvSpPr>
          <p:nvPr>
            <p:ph type="ftr" sz="quarter" idx="11"/>
          </p:nvPr>
        </p:nvSpPr>
        <p:spPr>
          <a:noFill/>
        </p:spPr>
        <p:txBody>
          <a:bodyPr/>
          <a:lstStyle/>
          <a:p>
            <a:r>
              <a:rPr lang="cs-CZ" smtClean="0"/>
              <a:t>Český a moravský účetní dvůr</a:t>
            </a:r>
          </a:p>
        </p:txBody>
      </p:sp>
      <p:sp>
        <p:nvSpPr>
          <p:cNvPr id="109572" name="Zástupný symbol pro číslo snímku 5"/>
          <p:cNvSpPr>
            <a:spLocks noGrp="1"/>
          </p:cNvSpPr>
          <p:nvPr>
            <p:ph type="sldNum" sz="quarter" idx="12"/>
          </p:nvPr>
        </p:nvSpPr>
        <p:spPr>
          <a:noFill/>
        </p:spPr>
        <p:txBody>
          <a:bodyPr/>
          <a:lstStyle/>
          <a:p>
            <a:fld id="{7452284F-3BBB-4332-92F1-D0C253C5A7DD}" type="slidenum">
              <a:rPr lang="cs-CZ" smtClean="0"/>
              <a:pPr/>
              <a:t>23</a:t>
            </a:fld>
            <a:endParaRPr lang="cs-CZ" smtClean="0"/>
          </a:p>
        </p:txBody>
      </p:sp>
      <p:sp>
        <p:nvSpPr>
          <p:cNvPr id="109573" name="Rectangle 2"/>
          <p:cNvSpPr>
            <a:spLocks noGrp="1" noChangeArrowheads="1"/>
          </p:cNvSpPr>
          <p:nvPr>
            <p:ph type="title"/>
          </p:nvPr>
        </p:nvSpPr>
        <p:spPr>
          <a:xfrm>
            <a:off x="0" y="0"/>
            <a:ext cx="9144000" cy="549275"/>
          </a:xfrm>
        </p:spPr>
        <p:txBody>
          <a:bodyPr/>
          <a:lstStyle/>
          <a:p>
            <a:pPr eaLnBrk="1" hangingPunct="1"/>
            <a:r>
              <a:rPr lang="cs-CZ" sz="4000" b="1" smtClean="0">
                <a:solidFill>
                  <a:srgbClr val="FFFF00"/>
                </a:solidFill>
              </a:rPr>
              <a:t>Uveřejňovací systémy dle § 17 ZVZ</a:t>
            </a:r>
          </a:p>
        </p:txBody>
      </p:sp>
      <p:sp>
        <p:nvSpPr>
          <p:cNvPr id="109574" name="Rectangle 3"/>
          <p:cNvSpPr>
            <a:spLocks noGrp="1" noChangeArrowheads="1"/>
          </p:cNvSpPr>
          <p:nvPr>
            <p:ph type="body" idx="1"/>
          </p:nvPr>
        </p:nvSpPr>
        <p:spPr>
          <a:xfrm>
            <a:off x="0" y="692150"/>
            <a:ext cx="9144000" cy="5761038"/>
          </a:xfrm>
        </p:spPr>
        <p:txBody>
          <a:bodyPr/>
          <a:lstStyle/>
          <a:p>
            <a:pPr marL="609600" indent="-609600" eaLnBrk="1" hangingPunct="1">
              <a:buFontTx/>
              <a:buNone/>
            </a:pPr>
            <a:r>
              <a:rPr lang="cs-CZ" b="1" smtClean="0"/>
              <a:t>	</a:t>
            </a:r>
            <a:r>
              <a:rPr lang="cs-CZ" sz="3500" b="1" u="sng" smtClean="0"/>
              <a:t>,</a:t>
            </a:r>
          </a:p>
        </p:txBody>
      </p:sp>
      <p:pic>
        <p:nvPicPr>
          <p:cNvPr id="109575" name="Obrázek 6" descr="KV VZ001.bmp"/>
          <p:cNvPicPr>
            <a:picLocks noChangeAspect="1"/>
          </p:cNvPicPr>
          <p:nvPr/>
        </p:nvPicPr>
        <p:blipFill>
          <a:blip r:embed="rId2" cstate="print"/>
          <a:srcRect/>
          <a:stretch>
            <a:fillRect/>
          </a:stretch>
        </p:blipFill>
        <p:spPr bwMode="auto">
          <a:xfrm>
            <a:off x="0" y="568325"/>
            <a:ext cx="9144000" cy="572135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Zástupný symbol pro datum 3"/>
          <p:cNvSpPr>
            <a:spLocks noGrp="1"/>
          </p:cNvSpPr>
          <p:nvPr>
            <p:ph type="dt" sz="quarter" idx="10"/>
          </p:nvPr>
        </p:nvSpPr>
        <p:spPr>
          <a:noFill/>
        </p:spPr>
        <p:txBody>
          <a:bodyPr/>
          <a:lstStyle/>
          <a:p>
            <a:fld id="{B852FFCB-0694-429E-8501-783FD73D0C37}" type="datetime1">
              <a:rPr lang="cs-CZ" smtClean="0"/>
              <a:pPr/>
              <a:t>21.9.2010</a:t>
            </a:fld>
            <a:endParaRPr lang="cs-CZ" smtClean="0"/>
          </a:p>
        </p:txBody>
      </p:sp>
      <p:sp>
        <p:nvSpPr>
          <p:cNvPr id="97283" name="Zástupný symbol pro zápatí 4"/>
          <p:cNvSpPr>
            <a:spLocks noGrp="1"/>
          </p:cNvSpPr>
          <p:nvPr>
            <p:ph type="ftr" sz="quarter" idx="11"/>
          </p:nvPr>
        </p:nvSpPr>
        <p:spPr>
          <a:noFill/>
        </p:spPr>
        <p:txBody>
          <a:bodyPr/>
          <a:lstStyle/>
          <a:p>
            <a:r>
              <a:rPr lang="cs-CZ" smtClean="0"/>
              <a:t>Český a moravský účetní dvůr</a:t>
            </a:r>
          </a:p>
        </p:txBody>
      </p:sp>
      <p:sp>
        <p:nvSpPr>
          <p:cNvPr id="97284" name="Zástupný symbol pro číslo snímku 5"/>
          <p:cNvSpPr>
            <a:spLocks noGrp="1"/>
          </p:cNvSpPr>
          <p:nvPr>
            <p:ph type="sldNum" sz="quarter" idx="12"/>
          </p:nvPr>
        </p:nvSpPr>
        <p:spPr>
          <a:noFill/>
        </p:spPr>
        <p:txBody>
          <a:bodyPr/>
          <a:lstStyle/>
          <a:p>
            <a:fld id="{F5D94B6C-45DE-4C95-A56E-F7CEBACE5E52}" type="slidenum">
              <a:rPr lang="cs-CZ" smtClean="0"/>
              <a:pPr/>
              <a:t>24</a:t>
            </a:fld>
            <a:endParaRPr lang="cs-CZ" smtClean="0"/>
          </a:p>
        </p:txBody>
      </p:sp>
      <p:sp>
        <p:nvSpPr>
          <p:cNvPr id="97285" name="Rectangle 2"/>
          <p:cNvSpPr>
            <a:spLocks noGrp="1" noChangeArrowheads="1"/>
          </p:cNvSpPr>
          <p:nvPr>
            <p:ph type="title"/>
          </p:nvPr>
        </p:nvSpPr>
        <p:spPr>
          <a:xfrm>
            <a:off x="0" y="0"/>
            <a:ext cx="9144000" cy="549275"/>
          </a:xfrm>
        </p:spPr>
        <p:txBody>
          <a:bodyPr/>
          <a:lstStyle/>
          <a:p>
            <a:pPr eaLnBrk="1" hangingPunct="1"/>
            <a:r>
              <a:rPr lang="cs-CZ" sz="4000" b="1" smtClean="0">
                <a:solidFill>
                  <a:srgbClr val="FFFF00"/>
                </a:solidFill>
              </a:rPr>
              <a:t>Nebojte se nových uchazečů - sníží cenu!</a:t>
            </a:r>
          </a:p>
        </p:txBody>
      </p:sp>
      <p:sp>
        <p:nvSpPr>
          <p:cNvPr id="97286" name="Rectangle 3"/>
          <p:cNvSpPr>
            <a:spLocks noGrp="1" noChangeArrowheads="1"/>
          </p:cNvSpPr>
          <p:nvPr>
            <p:ph type="body" idx="1"/>
          </p:nvPr>
        </p:nvSpPr>
        <p:spPr>
          <a:xfrm>
            <a:off x="0" y="692150"/>
            <a:ext cx="9144000" cy="5761038"/>
          </a:xfrm>
        </p:spPr>
        <p:txBody>
          <a:bodyPr/>
          <a:lstStyle/>
          <a:p>
            <a:pPr marL="266700" indent="-266700" eaLnBrk="1" hangingPunct="1"/>
            <a:endParaRPr lang="cs-CZ" b="1" smtClean="0"/>
          </a:p>
        </p:txBody>
      </p:sp>
      <p:pic>
        <p:nvPicPr>
          <p:cNvPr id="97287" name="Obrázek 6" descr="Vliv počtu uchazečů VZ).bmp"/>
          <p:cNvPicPr>
            <a:picLocks noChangeAspect="1"/>
          </p:cNvPicPr>
          <p:nvPr/>
        </p:nvPicPr>
        <p:blipFill>
          <a:blip r:embed="rId2" cstate="print"/>
          <a:srcRect l="2751" t="9459"/>
          <a:stretch>
            <a:fillRect/>
          </a:stretch>
        </p:blipFill>
        <p:spPr bwMode="auto">
          <a:xfrm>
            <a:off x="0" y="549275"/>
            <a:ext cx="9144000" cy="575945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Zástupný symbol pro datum 1"/>
          <p:cNvSpPr>
            <a:spLocks noGrp="1"/>
          </p:cNvSpPr>
          <p:nvPr>
            <p:ph type="dt" sz="quarter" idx="10"/>
          </p:nvPr>
        </p:nvSpPr>
        <p:spPr/>
        <p:txBody>
          <a:bodyPr/>
          <a:lstStyle/>
          <a:p>
            <a:pPr>
              <a:defRPr/>
            </a:pPr>
            <a:fld id="{4F6321E3-04F7-4F7C-B35F-AEBDBA7CC182}" type="datetime1">
              <a:rPr lang="cs-CZ" smtClean="0"/>
              <a:pPr>
                <a:defRPr/>
              </a:pPr>
              <a:t>21.9.2010</a:t>
            </a:fld>
            <a:endParaRPr lang="cs-CZ" smtClean="0"/>
          </a:p>
        </p:txBody>
      </p:sp>
      <p:sp>
        <p:nvSpPr>
          <p:cNvPr id="62467" name="Zástupný symbol pro zápatí 2"/>
          <p:cNvSpPr>
            <a:spLocks noGrp="1"/>
          </p:cNvSpPr>
          <p:nvPr>
            <p:ph type="ftr" sz="quarter" idx="11"/>
          </p:nvPr>
        </p:nvSpPr>
        <p:spPr/>
        <p:txBody>
          <a:bodyPr/>
          <a:lstStyle/>
          <a:p>
            <a:pPr>
              <a:defRPr/>
            </a:pPr>
            <a:r>
              <a:rPr lang="cs-CZ" smtClean="0"/>
              <a:t>Český a moravský účetní dvůr</a:t>
            </a:r>
          </a:p>
        </p:txBody>
      </p:sp>
      <p:sp>
        <p:nvSpPr>
          <p:cNvPr id="62468" name="Zástupný symbol pro číslo snímku 3"/>
          <p:cNvSpPr>
            <a:spLocks noGrp="1"/>
          </p:cNvSpPr>
          <p:nvPr>
            <p:ph type="sldNum" sz="quarter" idx="12"/>
          </p:nvPr>
        </p:nvSpPr>
        <p:spPr/>
        <p:txBody>
          <a:bodyPr/>
          <a:lstStyle/>
          <a:p>
            <a:pPr>
              <a:defRPr/>
            </a:pPr>
            <a:fld id="{3B49B35B-9F36-42C5-A03C-976FCD43D060}" type="slidenum">
              <a:rPr lang="cs-CZ" smtClean="0"/>
              <a:pPr>
                <a:defRPr/>
              </a:pPr>
              <a:t>25</a:t>
            </a:fld>
            <a:endParaRPr lang="cs-CZ" smtClean="0"/>
          </a:p>
        </p:txBody>
      </p:sp>
      <p:sp>
        <p:nvSpPr>
          <p:cNvPr id="44037" name="Rectangle 2"/>
          <p:cNvSpPr>
            <a:spLocks noGrp="1" noChangeArrowheads="1"/>
          </p:cNvSpPr>
          <p:nvPr>
            <p:ph type="title" idx="4294967295"/>
          </p:nvPr>
        </p:nvSpPr>
        <p:spPr>
          <a:xfrm>
            <a:off x="0" y="0"/>
            <a:ext cx="9144000" cy="428604"/>
          </a:xfrm>
        </p:spPr>
        <p:txBody>
          <a:bodyPr/>
          <a:lstStyle/>
          <a:p>
            <a:pPr eaLnBrk="1" hangingPunct="1"/>
            <a:r>
              <a:rPr lang="cs-CZ" sz="3600" b="1" u="sng" dirty="0" smtClean="0">
                <a:solidFill>
                  <a:schemeClr val="folHlink"/>
                </a:solidFill>
              </a:rPr>
              <a:t>§ 38 - Zjednodušené podlimitní řízení </a:t>
            </a:r>
            <a:r>
              <a:rPr lang="cs-CZ" sz="3200" b="1" u="sng" dirty="0" smtClean="0">
                <a:solidFill>
                  <a:schemeClr val="folHlink"/>
                </a:solidFill>
              </a:rPr>
              <a:t>(novela)</a:t>
            </a:r>
          </a:p>
        </p:txBody>
      </p:sp>
      <p:sp>
        <p:nvSpPr>
          <p:cNvPr id="44038" name="Rectangle 3"/>
          <p:cNvSpPr>
            <a:spLocks noGrp="1" noChangeArrowheads="1"/>
          </p:cNvSpPr>
          <p:nvPr>
            <p:ph type="body" idx="4294967295"/>
          </p:nvPr>
        </p:nvSpPr>
        <p:spPr>
          <a:xfrm>
            <a:off x="-541338" y="571480"/>
            <a:ext cx="9685338" cy="5665808"/>
          </a:xfrm>
        </p:spPr>
        <p:txBody>
          <a:bodyPr/>
          <a:lstStyle/>
          <a:p>
            <a:pPr marL="993775" lvl="2" indent="-457200" eaLnBrk="1" hangingPunct="1">
              <a:buFontTx/>
              <a:buAutoNum type="arabicParenR"/>
            </a:pPr>
            <a:endParaRPr lang="cs-CZ" sz="3200" b="1" dirty="0" smtClean="0"/>
          </a:p>
          <a:p>
            <a:pPr marL="993775" lvl="2" indent="-457200" eaLnBrk="1" hangingPunct="1">
              <a:buFontTx/>
              <a:buAutoNum type="arabicParenR"/>
            </a:pPr>
            <a:r>
              <a:rPr lang="cs-CZ" sz="3200" b="1" dirty="0" smtClean="0"/>
              <a:t>Ve zjednodušeném podlimitním řízení</a:t>
            </a:r>
            <a:r>
              <a:rPr lang="cs-CZ" sz="3200" b="1" u="sng" dirty="0" smtClean="0"/>
              <a:t> vyzývá veřejný zadavatel písemnou výzvou nejméně 5 zájemců k podání nabídky a k prokázání splnění kvalifikace.</a:t>
            </a:r>
          </a:p>
          <a:p>
            <a:pPr marL="993775" lvl="2" indent="-457200" eaLnBrk="1" hangingPunct="1">
              <a:buFontTx/>
              <a:buAutoNum type="arabicParenR"/>
            </a:pPr>
            <a:r>
              <a:rPr lang="cs-CZ" sz="3200" b="1" dirty="0" smtClean="0"/>
              <a:t>Písemnou výzvu podle odst. 1 </a:t>
            </a:r>
            <a:r>
              <a:rPr lang="cs-CZ" sz="3200" b="1" dirty="0" smtClean="0">
                <a:solidFill>
                  <a:srgbClr val="FFFF00"/>
                </a:solidFill>
              </a:rPr>
              <a:t>uveřejní </a:t>
            </a:r>
            <a:r>
              <a:rPr lang="cs-CZ" sz="3200" b="1" u="sng" dirty="0" smtClean="0">
                <a:solidFill>
                  <a:srgbClr val="FFFF00"/>
                </a:solidFill>
              </a:rPr>
              <a:t>veřejný zadavatel vhodným způsobem po celou dobu trvání lhůty pro podání nabídek</a:t>
            </a:r>
          </a:p>
        </p:txBody>
      </p:sp>
    </p:spTree>
  </p:cSld>
  <p:clrMapOvr>
    <a:masterClrMapping/>
  </p:clrMapOvr>
  <p:transition spd="slow">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Zástupný symbol pro datum 1"/>
          <p:cNvSpPr>
            <a:spLocks noGrp="1"/>
          </p:cNvSpPr>
          <p:nvPr>
            <p:ph type="dt" sz="quarter" idx="10"/>
          </p:nvPr>
        </p:nvSpPr>
        <p:spPr/>
        <p:txBody>
          <a:bodyPr/>
          <a:lstStyle/>
          <a:p>
            <a:pPr>
              <a:defRPr/>
            </a:pPr>
            <a:fld id="{4F6321E3-04F7-4F7C-B35F-AEBDBA7CC182}" type="datetime1">
              <a:rPr lang="cs-CZ" smtClean="0"/>
              <a:pPr>
                <a:defRPr/>
              </a:pPr>
              <a:t>21.9.2010</a:t>
            </a:fld>
            <a:endParaRPr lang="cs-CZ" smtClean="0"/>
          </a:p>
        </p:txBody>
      </p:sp>
      <p:sp>
        <p:nvSpPr>
          <p:cNvPr id="62467" name="Zástupný symbol pro zápatí 2"/>
          <p:cNvSpPr>
            <a:spLocks noGrp="1"/>
          </p:cNvSpPr>
          <p:nvPr>
            <p:ph type="ftr" sz="quarter" idx="11"/>
          </p:nvPr>
        </p:nvSpPr>
        <p:spPr/>
        <p:txBody>
          <a:bodyPr/>
          <a:lstStyle/>
          <a:p>
            <a:pPr>
              <a:defRPr/>
            </a:pPr>
            <a:r>
              <a:rPr lang="cs-CZ" smtClean="0"/>
              <a:t>Český a moravský účetní dvůr</a:t>
            </a:r>
          </a:p>
        </p:txBody>
      </p:sp>
      <p:sp>
        <p:nvSpPr>
          <p:cNvPr id="62468" name="Zástupný symbol pro číslo snímku 3"/>
          <p:cNvSpPr>
            <a:spLocks noGrp="1"/>
          </p:cNvSpPr>
          <p:nvPr>
            <p:ph type="sldNum" sz="quarter" idx="12"/>
          </p:nvPr>
        </p:nvSpPr>
        <p:spPr/>
        <p:txBody>
          <a:bodyPr/>
          <a:lstStyle/>
          <a:p>
            <a:pPr>
              <a:defRPr/>
            </a:pPr>
            <a:fld id="{3B49B35B-9F36-42C5-A03C-976FCD43D060}" type="slidenum">
              <a:rPr lang="cs-CZ" smtClean="0"/>
              <a:pPr>
                <a:defRPr/>
              </a:pPr>
              <a:t>26</a:t>
            </a:fld>
            <a:endParaRPr lang="cs-CZ" smtClean="0"/>
          </a:p>
        </p:txBody>
      </p:sp>
      <p:sp>
        <p:nvSpPr>
          <p:cNvPr id="44037" name="Rectangle 2"/>
          <p:cNvSpPr>
            <a:spLocks noGrp="1" noChangeArrowheads="1"/>
          </p:cNvSpPr>
          <p:nvPr>
            <p:ph type="title" idx="4294967295"/>
          </p:nvPr>
        </p:nvSpPr>
        <p:spPr>
          <a:xfrm>
            <a:off x="0" y="0"/>
            <a:ext cx="9144000" cy="428604"/>
          </a:xfrm>
        </p:spPr>
        <p:txBody>
          <a:bodyPr/>
          <a:lstStyle/>
          <a:p>
            <a:pPr eaLnBrk="1" hangingPunct="1"/>
            <a:r>
              <a:rPr lang="cs-CZ" sz="3600" b="1" u="sng" dirty="0" smtClean="0">
                <a:solidFill>
                  <a:schemeClr val="folHlink"/>
                </a:solidFill>
              </a:rPr>
              <a:t>§ 38 - Zjednodušené podlimitní řízení </a:t>
            </a:r>
            <a:r>
              <a:rPr lang="cs-CZ" sz="3200" b="1" u="sng" dirty="0" smtClean="0">
                <a:solidFill>
                  <a:schemeClr val="folHlink"/>
                </a:solidFill>
              </a:rPr>
              <a:t>(novela)</a:t>
            </a:r>
          </a:p>
        </p:txBody>
      </p:sp>
      <p:sp>
        <p:nvSpPr>
          <p:cNvPr id="44038" name="Rectangle 3"/>
          <p:cNvSpPr>
            <a:spLocks noGrp="1" noChangeArrowheads="1"/>
          </p:cNvSpPr>
          <p:nvPr>
            <p:ph type="body" idx="4294967295"/>
          </p:nvPr>
        </p:nvSpPr>
        <p:spPr>
          <a:xfrm>
            <a:off x="-541338" y="571480"/>
            <a:ext cx="9685338" cy="5665808"/>
          </a:xfrm>
        </p:spPr>
        <p:txBody>
          <a:bodyPr/>
          <a:lstStyle/>
          <a:p>
            <a:pPr marL="993775" lvl="2" indent="-457200" eaLnBrk="1" hangingPunct="1">
              <a:lnSpc>
                <a:spcPct val="120000"/>
              </a:lnSpc>
              <a:buFontTx/>
              <a:buAutoNum type="arabicParenR"/>
            </a:pPr>
            <a:endParaRPr lang="cs-CZ" sz="3200" b="1" dirty="0" smtClean="0">
              <a:solidFill>
                <a:srgbClr val="FFFF00"/>
              </a:solidFill>
            </a:endParaRPr>
          </a:p>
          <a:p>
            <a:pPr marL="993775" lvl="2" indent="-457200" eaLnBrk="1" hangingPunct="1">
              <a:lnSpc>
                <a:spcPct val="120000"/>
              </a:lnSpc>
              <a:buFontTx/>
              <a:buAutoNum type="arabicParenR"/>
            </a:pPr>
            <a:r>
              <a:rPr lang="cs-CZ" sz="3200" b="1" dirty="0" smtClean="0">
                <a:solidFill>
                  <a:srgbClr val="FFFF00"/>
                </a:solidFill>
              </a:rPr>
              <a:t>Povinnost podle odstavce 2 je splněna, pokud veřejný zadavatel uveřejní písemnou výzvu na svém profilu zadavatele,</a:t>
            </a:r>
            <a:r>
              <a:rPr lang="cs-CZ" sz="3200" b="1" u="sng" dirty="0" smtClean="0">
                <a:solidFill>
                  <a:srgbClr val="FFFF00"/>
                </a:solidFill>
              </a:rPr>
              <a:t> který byl uveřejněn v informačním systému podle § 157. </a:t>
            </a:r>
          </a:p>
          <a:p>
            <a:pPr marL="993775" lvl="2" indent="-457200" eaLnBrk="1" hangingPunct="1">
              <a:lnSpc>
                <a:spcPct val="120000"/>
              </a:lnSpc>
              <a:buNone/>
            </a:pPr>
            <a:r>
              <a:rPr lang="cs-CZ" sz="3200" b="1" dirty="0" smtClean="0">
                <a:solidFill>
                  <a:srgbClr val="FFFF00"/>
                </a:solidFill>
              </a:rPr>
              <a:t>	</a:t>
            </a:r>
            <a:r>
              <a:rPr lang="cs-CZ" sz="3200" b="1" u="sng" dirty="0" smtClean="0">
                <a:solidFill>
                  <a:srgbClr val="FFFF00"/>
                </a:solidFill>
              </a:rPr>
              <a:t>Podrobnější podmínky týkající se způsobu oznámení o profilu zadavatele stanoví prováděcí právní předpis ⃰⃰. </a:t>
            </a:r>
            <a:r>
              <a:rPr lang="cs-CZ" sz="3200" b="1" i="1" u="sng" dirty="0" smtClean="0">
                <a:solidFill>
                  <a:srgbClr val="FFFF00"/>
                </a:solidFill>
              </a:rPr>
              <a:t>Prozatím stanoví metodika MMR</a:t>
            </a:r>
          </a:p>
          <a:p>
            <a:pPr marL="993775" lvl="2" indent="-457200" eaLnBrk="1" hangingPunct="1">
              <a:lnSpc>
                <a:spcPct val="120000"/>
              </a:lnSpc>
              <a:buNone/>
            </a:pPr>
            <a:endParaRPr lang="cs-CZ" sz="3200" b="1" i="1" u="sng" dirty="0" smtClean="0"/>
          </a:p>
        </p:txBody>
      </p:sp>
    </p:spTree>
  </p:cSld>
  <p:clrMapOvr>
    <a:masterClrMapping/>
  </p:clrMapOvr>
  <p:transition spd="slow">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Zástupný symbol pro datum 3"/>
          <p:cNvSpPr>
            <a:spLocks noGrp="1"/>
          </p:cNvSpPr>
          <p:nvPr>
            <p:ph type="dt" sz="quarter" idx="10"/>
          </p:nvPr>
        </p:nvSpPr>
        <p:spPr/>
        <p:txBody>
          <a:bodyPr/>
          <a:lstStyle/>
          <a:p>
            <a:pPr>
              <a:defRPr/>
            </a:pPr>
            <a:fld id="{0FC0CBFA-7066-450B-835C-A182C498BC79}" type="datetime1">
              <a:rPr lang="cs-CZ"/>
              <a:pPr>
                <a:defRPr/>
              </a:pPr>
              <a:t>21.9.2010</a:t>
            </a:fld>
            <a:endParaRPr lang="cs-CZ"/>
          </a:p>
        </p:txBody>
      </p:sp>
      <p:sp>
        <p:nvSpPr>
          <p:cNvPr id="24579" name="Zástupný symbol pro zápatí 4"/>
          <p:cNvSpPr>
            <a:spLocks noGrp="1"/>
          </p:cNvSpPr>
          <p:nvPr>
            <p:ph type="ftr" sz="quarter" idx="11"/>
          </p:nvPr>
        </p:nvSpPr>
        <p:spPr/>
        <p:txBody>
          <a:bodyPr/>
          <a:lstStyle/>
          <a:p>
            <a:pPr>
              <a:defRPr/>
            </a:pPr>
            <a:r>
              <a:rPr lang="cs-CZ" dirty="0" smtClean="0"/>
              <a:t>Český a moravský účetní dvůr</a:t>
            </a:r>
          </a:p>
        </p:txBody>
      </p:sp>
      <p:sp>
        <p:nvSpPr>
          <p:cNvPr id="24580" name="Zástupný symbol pro číslo snímku 5"/>
          <p:cNvSpPr>
            <a:spLocks noGrp="1"/>
          </p:cNvSpPr>
          <p:nvPr>
            <p:ph type="sldNum" sz="quarter" idx="12"/>
          </p:nvPr>
        </p:nvSpPr>
        <p:spPr/>
        <p:txBody>
          <a:bodyPr/>
          <a:lstStyle/>
          <a:p>
            <a:pPr>
              <a:defRPr/>
            </a:pPr>
            <a:fld id="{06163E50-A53F-45CC-8977-E257B7AB81EE}" type="slidenum">
              <a:rPr lang="cs-CZ" smtClean="0"/>
              <a:pPr>
                <a:defRPr/>
              </a:pPr>
              <a:t>27</a:t>
            </a:fld>
            <a:endParaRPr lang="cs-CZ" smtClean="0"/>
          </a:p>
        </p:txBody>
      </p:sp>
      <p:sp>
        <p:nvSpPr>
          <p:cNvPr id="23557" name="Rectangle 2"/>
          <p:cNvSpPr>
            <a:spLocks noGrp="1" noChangeArrowheads="1"/>
          </p:cNvSpPr>
          <p:nvPr>
            <p:ph type="title"/>
          </p:nvPr>
        </p:nvSpPr>
        <p:spPr>
          <a:xfrm>
            <a:off x="0" y="0"/>
            <a:ext cx="9144000" cy="533400"/>
          </a:xfrm>
        </p:spPr>
        <p:txBody>
          <a:bodyPr/>
          <a:lstStyle/>
          <a:p>
            <a:r>
              <a:rPr lang="cs-CZ" sz="3600" b="1" dirty="0" smtClean="0">
                <a:solidFill>
                  <a:srgbClr val="FFFF00"/>
                </a:solidFill>
                <a:latin typeface="+mj-lt"/>
                <a:ea typeface="+mj-ea"/>
                <a:cs typeface="+mj-cs"/>
              </a:rPr>
              <a:t>Zjednodušené podlimitní řízení - § 38 </a:t>
            </a:r>
            <a:r>
              <a:rPr lang="cs-CZ" sz="3600" b="1" u="sng" dirty="0" smtClean="0">
                <a:solidFill>
                  <a:schemeClr val="folHlink"/>
                </a:solidFill>
              </a:rPr>
              <a:t>novela</a:t>
            </a:r>
            <a:endParaRPr lang="cs-CZ" sz="3600" dirty="0">
              <a:solidFill>
                <a:srgbClr val="FFFF00"/>
              </a:solidFill>
            </a:endParaRPr>
          </a:p>
        </p:txBody>
      </p:sp>
      <p:sp>
        <p:nvSpPr>
          <p:cNvPr id="23558" name="Rectangle 3"/>
          <p:cNvSpPr>
            <a:spLocks noGrp="1" noChangeArrowheads="1"/>
          </p:cNvSpPr>
          <p:nvPr>
            <p:ph type="body" idx="1"/>
          </p:nvPr>
        </p:nvSpPr>
        <p:spPr>
          <a:xfrm>
            <a:off x="0" y="500042"/>
            <a:ext cx="9144000" cy="5715040"/>
          </a:xfrm>
        </p:spPr>
        <p:txBody>
          <a:bodyPr/>
          <a:lstStyle/>
          <a:p>
            <a:pPr>
              <a:buNone/>
            </a:pPr>
            <a:r>
              <a:rPr lang="cs-CZ" sz="2400" b="1" dirty="0" smtClean="0">
                <a:solidFill>
                  <a:srgbClr val="FFFF00"/>
                </a:solidFill>
                <a:latin typeface="+mn-lt"/>
                <a:ea typeface="+mn-ea"/>
                <a:cs typeface="+mn-cs"/>
              </a:rPr>
              <a:t>(</a:t>
            </a:r>
            <a:r>
              <a:rPr lang="cs-CZ" sz="2400" b="1" u="sng" dirty="0" smtClean="0">
                <a:solidFill>
                  <a:srgbClr val="FFFF00"/>
                </a:solidFill>
                <a:latin typeface="+mn-lt"/>
                <a:ea typeface="+mn-ea"/>
                <a:cs typeface="+mn-cs"/>
              </a:rPr>
              <a:t>5</a:t>
            </a:r>
            <a:r>
              <a:rPr lang="cs-CZ" sz="2400" b="1" dirty="0" smtClean="0">
                <a:solidFill>
                  <a:srgbClr val="FFFF00"/>
                </a:solidFill>
                <a:latin typeface="+mn-lt"/>
                <a:ea typeface="+mn-ea"/>
                <a:cs typeface="+mn-cs"/>
              </a:rPr>
              <a:t>) </a:t>
            </a:r>
            <a:r>
              <a:rPr lang="cs-CZ" sz="2400" b="1" dirty="0" smtClean="0">
                <a:solidFill>
                  <a:schemeClr val="tx1"/>
                </a:solidFill>
                <a:latin typeface="+mn-lt"/>
                <a:ea typeface="+mn-ea"/>
                <a:cs typeface="+mn-cs"/>
              </a:rPr>
              <a:t>Písemná výzva podle odstavce 1 obsahuje alespoň</a:t>
            </a:r>
          </a:p>
          <a:p>
            <a:pPr>
              <a:buNone/>
            </a:pPr>
            <a:r>
              <a:rPr lang="cs-CZ" sz="2400" b="1" dirty="0" smtClean="0">
                <a:solidFill>
                  <a:schemeClr val="tx1"/>
                </a:solidFill>
                <a:latin typeface="+mn-lt"/>
                <a:ea typeface="+mn-ea"/>
                <a:cs typeface="+mn-cs"/>
              </a:rPr>
              <a:t>a) 	identifikační údaje veřejného zadavatele,</a:t>
            </a:r>
          </a:p>
          <a:p>
            <a:pPr>
              <a:buNone/>
            </a:pPr>
            <a:r>
              <a:rPr lang="cs-CZ" sz="2400" b="1" dirty="0" smtClean="0">
                <a:solidFill>
                  <a:schemeClr val="tx1"/>
                </a:solidFill>
                <a:latin typeface="+mn-lt"/>
                <a:ea typeface="+mn-ea"/>
                <a:cs typeface="+mn-cs"/>
              </a:rPr>
              <a:t>b) informaci o druhu a předmětu veřejné zakázky,</a:t>
            </a:r>
          </a:p>
          <a:p>
            <a:pPr>
              <a:buNone/>
            </a:pPr>
            <a:r>
              <a:rPr lang="cs-CZ" sz="2400" b="1" dirty="0" smtClean="0">
                <a:solidFill>
                  <a:schemeClr val="tx1"/>
                </a:solidFill>
                <a:latin typeface="+mn-lt"/>
                <a:ea typeface="+mn-ea"/>
                <a:cs typeface="+mn-cs"/>
              </a:rPr>
              <a:t>c) 	zadávací dokumentaci nebo podmínky přístupu či poskytnutí zadávací dokumentace podle § 48,</a:t>
            </a:r>
          </a:p>
          <a:p>
            <a:pPr>
              <a:buNone/>
            </a:pPr>
            <a:r>
              <a:rPr lang="cs-CZ" sz="2400" b="1" dirty="0" smtClean="0">
                <a:solidFill>
                  <a:schemeClr val="tx1"/>
                </a:solidFill>
                <a:latin typeface="+mn-lt"/>
                <a:ea typeface="+mn-ea"/>
                <a:cs typeface="+mn-cs"/>
              </a:rPr>
              <a:t>d) lhůtu a místo pro podání nabídek,</a:t>
            </a:r>
          </a:p>
          <a:p>
            <a:pPr>
              <a:buNone/>
            </a:pPr>
            <a:r>
              <a:rPr lang="cs-CZ" sz="2400" b="1" dirty="0" smtClean="0">
                <a:solidFill>
                  <a:schemeClr val="tx1"/>
                </a:solidFill>
                <a:latin typeface="+mn-lt"/>
                <a:ea typeface="+mn-ea"/>
                <a:cs typeface="+mn-cs"/>
              </a:rPr>
              <a:t>e) 	požadavky na prokázání splnění kvalifikace podle § 62</a:t>
            </a:r>
            <a:r>
              <a:rPr lang="cs-CZ" sz="2800" b="1" u="sng" dirty="0" smtClean="0">
                <a:solidFill>
                  <a:srgbClr val="FFFF00"/>
                </a:solidFill>
                <a:latin typeface="+mn-lt"/>
                <a:ea typeface="+mn-ea"/>
                <a:cs typeface="+mn-cs"/>
              </a:rPr>
              <a:t>, pokud nejsou součástí zadávací dokumentace</a:t>
            </a:r>
            <a:r>
              <a:rPr lang="cs-CZ" sz="2800" b="1" dirty="0" smtClean="0">
                <a:solidFill>
                  <a:srgbClr val="FFFF00"/>
                </a:solidFill>
                <a:latin typeface="+mn-lt"/>
                <a:ea typeface="+mn-ea"/>
                <a:cs typeface="+mn-cs"/>
              </a:rPr>
              <a:t>,</a:t>
            </a:r>
          </a:p>
          <a:p>
            <a:pPr>
              <a:buNone/>
            </a:pPr>
            <a:r>
              <a:rPr lang="cs-CZ" sz="2400" b="1" dirty="0" smtClean="0">
                <a:solidFill>
                  <a:schemeClr val="tx1"/>
                </a:solidFill>
                <a:latin typeface="+mn-lt"/>
                <a:ea typeface="+mn-ea"/>
                <a:cs typeface="+mn-cs"/>
              </a:rPr>
              <a:t>f) 	údaje o hodnotících kritériích podle § 78, pokud nejsou uvedeny v zadávací dokumentaci.</a:t>
            </a:r>
          </a:p>
          <a:p>
            <a:pPr>
              <a:buNone/>
            </a:pPr>
            <a:r>
              <a:rPr lang="cs-CZ" sz="2800" b="1" dirty="0" smtClean="0">
                <a:solidFill>
                  <a:srgbClr val="FFFF00"/>
                </a:solidFill>
                <a:latin typeface="+mn-lt"/>
                <a:ea typeface="+mn-ea"/>
                <a:cs typeface="+mn-cs"/>
              </a:rPr>
              <a:t> </a:t>
            </a:r>
            <a:r>
              <a:rPr lang="cs-CZ" sz="2800" b="1" u="sng" dirty="0" smtClean="0">
                <a:solidFill>
                  <a:srgbClr val="FFFF00"/>
                </a:solidFill>
                <a:latin typeface="+mn-lt"/>
                <a:ea typeface="+mn-ea"/>
                <a:cs typeface="+mn-cs"/>
              </a:rPr>
              <a:t>(6) Zadavatel je povinen přijmout a hodnotit nabídku dodavatele, který nebyl vyzván způsobem podle odstavce 1.</a:t>
            </a:r>
            <a:endParaRPr lang="cs-CZ" sz="2800" b="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Zástupný symbol pro datum 3"/>
          <p:cNvSpPr>
            <a:spLocks noGrp="1"/>
          </p:cNvSpPr>
          <p:nvPr>
            <p:ph type="dt" sz="quarter" idx="10"/>
          </p:nvPr>
        </p:nvSpPr>
        <p:spPr/>
        <p:txBody>
          <a:bodyPr/>
          <a:lstStyle/>
          <a:p>
            <a:pPr>
              <a:defRPr/>
            </a:pPr>
            <a:fld id="{193F36F0-25E7-407D-96DE-CFA3FE6DBB08}" type="datetime1">
              <a:rPr lang="cs-CZ" smtClean="0"/>
              <a:pPr>
                <a:defRPr/>
              </a:pPr>
              <a:t>21.9.2010</a:t>
            </a:fld>
            <a:endParaRPr lang="cs-CZ" smtClean="0"/>
          </a:p>
        </p:txBody>
      </p:sp>
      <p:sp>
        <p:nvSpPr>
          <p:cNvPr id="4301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3012" name="Zástupný symbol pro číslo snímku 5"/>
          <p:cNvSpPr>
            <a:spLocks noGrp="1"/>
          </p:cNvSpPr>
          <p:nvPr>
            <p:ph type="sldNum" sz="quarter" idx="12"/>
          </p:nvPr>
        </p:nvSpPr>
        <p:spPr/>
        <p:txBody>
          <a:bodyPr/>
          <a:lstStyle/>
          <a:p>
            <a:pPr>
              <a:defRPr/>
            </a:pPr>
            <a:fld id="{BE253B50-081F-40E8-9157-F279A3273253}" type="slidenum">
              <a:rPr lang="cs-CZ" smtClean="0"/>
              <a:pPr>
                <a:defRPr/>
              </a:pPr>
              <a:t>28</a:t>
            </a:fld>
            <a:endParaRPr lang="cs-CZ" smtClean="0"/>
          </a:p>
        </p:txBody>
      </p:sp>
      <p:sp>
        <p:nvSpPr>
          <p:cNvPr id="45061" name="Rectangle 2"/>
          <p:cNvSpPr>
            <a:spLocks noGrp="1" noChangeArrowheads="1"/>
          </p:cNvSpPr>
          <p:nvPr>
            <p:ph type="title"/>
          </p:nvPr>
        </p:nvSpPr>
        <p:spPr>
          <a:xfrm>
            <a:off x="0" y="0"/>
            <a:ext cx="9144000" cy="620713"/>
          </a:xfrm>
        </p:spPr>
        <p:txBody>
          <a:bodyPr/>
          <a:lstStyle/>
          <a:p>
            <a:pPr eaLnBrk="1" hangingPunct="1"/>
            <a:r>
              <a:rPr lang="cs-CZ" sz="4000" b="1" dirty="0" smtClean="0">
                <a:solidFill>
                  <a:schemeClr val="folHlink"/>
                </a:solidFill>
              </a:rPr>
              <a:t>Rámcová smlouva - §  11       </a:t>
            </a:r>
            <a:r>
              <a:rPr lang="cs-CZ" b="1" u="sng" dirty="0" smtClean="0">
                <a:solidFill>
                  <a:schemeClr val="folHlink"/>
                </a:solidFill>
              </a:rPr>
              <a:t> novela</a:t>
            </a:r>
            <a:endParaRPr lang="cs-CZ" b="1" dirty="0" smtClean="0">
              <a:solidFill>
                <a:schemeClr val="folHlink"/>
              </a:solidFill>
            </a:endParaRPr>
          </a:p>
        </p:txBody>
      </p:sp>
      <p:sp>
        <p:nvSpPr>
          <p:cNvPr id="45062" name="Rectangle 3"/>
          <p:cNvSpPr>
            <a:spLocks noGrp="1" noChangeArrowheads="1"/>
          </p:cNvSpPr>
          <p:nvPr>
            <p:ph type="body" idx="1"/>
          </p:nvPr>
        </p:nvSpPr>
        <p:spPr>
          <a:xfrm>
            <a:off x="0" y="642919"/>
            <a:ext cx="9144000" cy="5453082"/>
          </a:xfrm>
        </p:spPr>
        <p:txBody>
          <a:bodyPr/>
          <a:lstStyle/>
          <a:p>
            <a:pPr eaLnBrk="1" hangingPunct="1">
              <a:buFontTx/>
              <a:buNone/>
            </a:pPr>
            <a:r>
              <a:rPr lang="cs-CZ" b="1" dirty="0" smtClean="0"/>
              <a:t>1) Rámcovou smlouvou se pro účely tohoto zákona rozumí </a:t>
            </a:r>
            <a:r>
              <a:rPr lang="cs-CZ" b="1" u="sng" dirty="0" smtClean="0"/>
              <a:t>písemná smlouva mezi zadavatelem a jedním či více uchazeči</a:t>
            </a:r>
            <a:r>
              <a:rPr lang="cs-CZ" b="1" dirty="0" smtClean="0"/>
              <a:t> uzavřená na dobu určitou, která </a:t>
            </a:r>
            <a:r>
              <a:rPr lang="cs-CZ" b="1" u="sng" dirty="0" smtClean="0"/>
              <a:t>upravuje podmínky týkající se jednotlivých veřejných zakázek na </a:t>
            </a:r>
            <a:r>
              <a:rPr lang="cs-CZ" b="1" u="sng" dirty="0" smtClean="0">
                <a:solidFill>
                  <a:srgbClr val="FFFF00"/>
                </a:solidFill>
                <a:latin typeface="+mn-lt"/>
                <a:ea typeface="+mn-ea"/>
                <a:cs typeface="+mn-cs"/>
              </a:rPr>
              <a:t>pořízení opakujících se dodávek, služeb či stavebních prací s obdobným předmětem plnění</a:t>
            </a:r>
            <a:r>
              <a:rPr lang="cs-CZ" b="1" dirty="0" smtClean="0"/>
              <a:t> zadávaných po dobu platnosti rámcové smlouvy, zejména pokud jde o cenu a množství. </a:t>
            </a:r>
            <a:r>
              <a:rPr lang="cs-CZ" b="1" i="1" dirty="0" smtClean="0"/>
              <a:t>(velmi efektivní forma  zadání opakovaných služeb či dodávek – kancelářské potřeby, tiskařské služby, veletrhy aj.)</a:t>
            </a:r>
            <a:r>
              <a:rPr lang="cs-CZ" b="1" dirty="0" smtClean="0"/>
              <a:t> </a:t>
            </a:r>
          </a:p>
        </p:txBody>
      </p:sp>
    </p:spTree>
  </p:cSld>
  <p:clrMapOvr>
    <a:masterClrMapping/>
  </p:clrMapOvr>
  <p:transition spd="slow">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Zástupný symbol pro datum 3"/>
          <p:cNvSpPr>
            <a:spLocks noGrp="1"/>
          </p:cNvSpPr>
          <p:nvPr>
            <p:ph type="dt" sz="quarter" idx="10"/>
          </p:nvPr>
        </p:nvSpPr>
        <p:spPr/>
        <p:txBody>
          <a:bodyPr/>
          <a:lstStyle/>
          <a:p>
            <a:pPr>
              <a:defRPr/>
            </a:pPr>
            <a:fld id="{8B33B9B6-FE76-4AF2-B7DA-23F3911ABBC2}" type="datetime1">
              <a:rPr lang="cs-CZ" smtClean="0"/>
              <a:pPr>
                <a:defRPr/>
              </a:pPr>
              <a:t>21.9.2010</a:t>
            </a:fld>
            <a:endParaRPr lang="cs-CZ" smtClean="0"/>
          </a:p>
        </p:txBody>
      </p:sp>
      <p:sp>
        <p:nvSpPr>
          <p:cNvPr id="4505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5060" name="Zástupný symbol pro číslo snímku 5"/>
          <p:cNvSpPr>
            <a:spLocks noGrp="1"/>
          </p:cNvSpPr>
          <p:nvPr>
            <p:ph type="sldNum" sz="quarter" idx="12"/>
          </p:nvPr>
        </p:nvSpPr>
        <p:spPr/>
        <p:txBody>
          <a:bodyPr/>
          <a:lstStyle/>
          <a:p>
            <a:pPr>
              <a:defRPr/>
            </a:pPr>
            <a:fld id="{351E1A7B-D246-4BB1-8580-77D3A9DC8E61}" type="slidenum">
              <a:rPr lang="cs-CZ" smtClean="0"/>
              <a:pPr>
                <a:defRPr/>
              </a:pPr>
              <a:t>29</a:t>
            </a:fld>
            <a:endParaRPr lang="cs-CZ" smtClean="0"/>
          </a:p>
        </p:txBody>
      </p:sp>
      <p:sp>
        <p:nvSpPr>
          <p:cNvPr id="47109" name="Rectangle 2"/>
          <p:cNvSpPr>
            <a:spLocks noGrp="1" noChangeArrowheads="1"/>
          </p:cNvSpPr>
          <p:nvPr>
            <p:ph type="title"/>
          </p:nvPr>
        </p:nvSpPr>
        <p:spPr>
          <a:xfrm>
            <a:off x="0" y="0"/>
            <a:ext cx="9144000" cy="476250"/>
          </a:xfrm>
        </p:spPr>
        <p:txBody>
          <a:bodyPr/>
          <a:lstStyle/>
          <a:p>
            <a:pPr eaLnBrk="1" hangingPunct="1"/>
            <a:r>
              <a:rPr lang="cs-CZ" sz="3600" b="1" dirty="0" smtClean="0">
                <a:solidFill>
                  <a:schemeClr val="folHlink"/>
                </a:solidFill>
              </a:rPr>
              <a:t>Rámcová smlouva - § 89        </a:t>
            </a:r>
            <a:r>
              <a:rPr lang="cs-CZ" sz="3600" b="1" u="sng" dirty="0" smtClean="0">
                <a:solidFill>
                  <a:schemeClr val="folHlink"/>
                </a:solidFill>
              </a:rPr>
              <a:t>novela</a:t>
            </a:r>
            <a:endParaRPr lang="cs-CZ" sz="3600" b="1" dirty="0" smtClean="0">
              <a:solidFill>
                <a:schemeClr val="folHlink"/>
              </a:solidFill>
            </a:endParaRPr>
          </a:p>
        </p:txBody>
      </p:sp>
      <p:sp>
        <p:nvSpPr>
          <p:cNvPr id="47110" name="Rectangle 3"/>
          <p:cNvSpPr>
            <a:spLocks noGrp="1" noChangeArrowheads="1"/>
          </p:cNvSpPr>
          <p:nvPr>
            <p:ph type="body" idx="1"/>
          </p:nvPr>
        </p:nvSpPr>
        <p:spPr>
          <a:xfrm>
            <a:off x="0" y="476250"/>
            <a:ext cx="9144000" cy="6048375"/>
          </a:xfrm>
        </p:spPr>
        <p:txBody>
          <a:bodyPr/>
          <a:lstStyle/>
          <a:p>
            <a:pPr eaLnBrk="1" hangingPunct="1">
              <a:buNone/>
            </a:pPr>
            <a:r>
              <a:rPr lang="cs-CZ" b="1" dirty="0" smtClean="0"/>
              <a:t>3) Zadavatel uzavírá jedinou rámcovou smlouvu bez ohledu na skutečnost, zda ji uzavírá s jedním či více uchazeči</a:t>
            </a:r>
            <a:r>
              <a:rPr lang="cs-CZ" b="1" dirty="0" smtClean="0">
                <a:solidFill>
                  <a:srgbClr val="FFFF00"/>
                </a:solidFill>
              </a:rPr>
              <a:t>. </a:t>
            </a:r>
            <a:r>
              <a:rPr lang="cs-CZ" b="1" u="sng" dirty="0" smtClean="0">
                <a:solidFill>
                  <a:srgbClr val="FFFF00"/>
                </a:solidFill>
              </a:rPr>
              <a:t>Zadavatel je v odůvodněných případech </a:t>
            </a:r>
            <a:r>
              <a:rPr lang="cs-CZ" b="1" u="sng" cap="all" dirty="0" smtClean="0">
                <a:solidFill>
                  <a:srgbClr val="FFFF00"/>
                </a:solidFill>
              </a:rPr>
              <a:t>oprávněn upravit </a:t>
            </a:r>
            <a:r>
              <a:rPr lang="cs-CZ" b="1" u="sng" dirty="0" smtClean="0">
                <a:solidFill>
                  <a:srgbClr val="FFFF00"/>
                </a:solidFill>
              </a:rPr>
              <a:t>nabízené podmínky plnění jednotlivých uchazečů </a:t>
            </a:r>
            <a:r>
              <a:rPr lang="cs-CZ" b="1" u="sng" cap="all" dirty="0" smtClean="0">
                <a:solidFill>
                  <a:srgbClr val="FFFF00"/>
                </a:solidFill>
              </a:rPr>
              <a:t>v samostatných přílohách rámcové smlouvy,</a:t>
            </a:r>
            <a:r>
              <a:rPr lang="cs-CZ" b="1" u="sng" dirty="0" smtClean="0">
                <a:solidFill>
                  <a:srgbClr val="FFFF00"/>
                </a:solidFill>
              </a:rPr>
              <a:t> a to zejména pokud to odůvodňuje povaha podmínek plnění, ochrana obchodního tajemství či nutnost zachování soutěžního prostředí při zadávání veřejných zakázek na základě rámcové smlouvy.</a:t>
            </a:r>
            <a:endParaRPr lang="cs-CZ" b="1" dirty="0" smtClean="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Zástupný symbol pro datum 3"/>
          <p:cNvSpPr>
            <a:spLocks noGrp="1"/>
          </p:cNvSpPr>
          <p:nvPr>
            <p:ph type="dt" sz="quarter" idx="10"/>
          </p:nvPr>
        </p:nvSpPr>
        <p:spPr/>
        <p:txBody>
          <a:bodyPr/>
          <a:lstStyle/>
          <a:p>
            <a:pPr>
              <a:defRPr/>
            </a:pPr>
            <a:fld id="{A2E42144-27C5-4738-83D6-B6B4EA3554AE}" type="datetime1">
              <a:rPr lang="cs-CZ" smtClean="0"/>
              <a:pPr>
                <a:defRPr/>
              </a:pPr>
              <a:t>21.9.2010</a:t>
            </a:fld>
            <a:endParaRPr lang="cs-CZ" smtClean="0"/>
          </a:p>
        </p:txBody>
      </p:sp>
      <p:sp>
        <p:nvSpPr>
          <p:cNvPr id="71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172" name="Zástupný symbol pro číslo snímku 5"/>
          <p:cNvSpPr>
            <a:spLocks noGrp="1"/>
          </p:cNvSpPr>
          <p:nvPr>
            <p:ph type="sldNum" sz="quarter" idx="12"/>
          </p:nvPr>
        </p:nvSpPr>
        <p:spPr/>
        <p:txBody>
          <a:bodyPr/>
          <a:lstStyle/>
          <a:p>
            <a:pPr>
              <a:defRPr/>
            </a:pPr>
            <a:fld id="{DE57F710-62DD-4C69-809E-3DC09723A65D}" type="slidenum">
              <a:rPr lang="cs-CZ" smtClean="0"/>
              <a:pPr>
                <a:defRPr/>
              </a:pPr>
              <a:t>3</a:t>
            </a:fld>
            <a:endParaRPr lang="cs-CZ" smtClean="0"/>
          </a:p>
        </p:txBody>
      </p:sp>
      <p:sp>
        <p:nvSpPr>
          <p:cNvPr id="5125" name="Rectangle 2"/>
          <p:cNvSpPr>
            <a:spLocks noGrp="1" noChangeArrowheads="1"/>
          </p:cNvSpPr>
          <p:nvPr>
            <p:ph type="title"/>
          </p:nvPr>
        </p:nvSpPr>
        <p:spPr>
          <a:xfrm>
            <a:off x="0" y="0"/>
            <a:ext cx="9144000" cy="533400"/>
          </a:xfrm>
        </p:spPr>
        <p:txBody>
          <a:bodyPr/>
          <a:lstStyle/>
          <a:p>
            <a:pPr eaLnBrk="1" hangingPunct="1"/>
            <a:r>
              <a:rPr lang="cs-CZ" sz="3600" b="1" dirty="0" smtClean="0">
                <a:solidFill>
                  <a:schemeClr val="folHlink"/>
                </a:solidFill>
                <a:cs typeface="Arial" charset="0"/>
              </a:rPr>
              <a:t>Nejpodstatnější změny a novinky</a:t>
            </a:r>
          </a:p>
        </p:txBody>
      </p:sp>
      <p:sp>
        <p:nvSpPr>
          <p:cNvPr id="984067" name="Rectangle 3"/>
          <p:cNvSpPr>
            <a:spLocks noGrp="1" noChangeArrowheads="1"/>
          </p:cNvSpPr>
          <p:nvPr>
            <p:ph type="body" idx="1"/>
          </p:nvPr>
        </p:nvSpPr>
        <p:spPr>
          <a:xfrm>
            <a:off x="0" y="500042"/>
            <a:ext cx="9144000" cy="6097608"/>
          </a:xfrm>
        </p:spPr>
        <p:txBody>
          <a:bodyPr/>
          <a:lstStyle/>
          <a:p>
            <a:pPr marL="457200" indent="-457200" eaLnBrk="1" hangingPunct="1">
              <a:buNone/>
            </a:pPr>
            <a:r>
              <a:rPr lang="cs-CZ" b="1" dirty="0" smtClean="0"/>
              <a:t>	Pro zadavatele  se zásadním způsobem mění postupy zadávání v oblastech:</a:t>
            </a:r>
          </a:p>
          <a:p>
            <a:pPr marL="514350" indent="-514350" eaLnBrk="1" hangingPunct="1">
              <a:buAutoNum type="alphaLcParenR"/>
            </a:pPr>
            <a:r>
              <a:rPr lang="cs-CZ" b="1" dirty="0" smtClean="0"/>
              <a:t>Rámcové smlouvy, změna v postupech pro zadávání dílčích plnění (princip „kaskády“)</a:t>
            </a:r>
          </a:p>
          <a:p>
            <a:pPr marL="514350" indent="-514350" eaLnBrk="1" hangingPunct="1">
              <a:buFontTx/>
              <a:buAutoNum type="alphaLcParenR"/>
            </a:pPr>
            <a:r>
              <a:rPr lang="cs-CZ" b="1" dirty="0" smtClean="0"/>
              <a:t>Zjednodušené podlimitní řízení a rozšíření možnosti využít jednací řízení navazující na předcházející zjednodušené podlimitní řízení</a:t>
            </a:r>
          </a:p>
          <a:p>
            <a:pPr marL="536575" indent="-536575">
              <a:buNone/>
            </a:pPr>
            <a:r>
              <a:rPr lang="cs-CZ" b="1" dirty="0" smtClean="0"/>
              <a:t>c)  Změny lhůt při poskytování  ZD, dodatečných informací , zveřejňování výsledků v ISVZ US, zrušena 12-denní lhůta pro žádosti uchazečů o dodatečné informace k ZD (!)</a:t>
            </a:r>
          </a:p>
          <a:p>
            <a:pPr marL="514350" indent="-514350" eaLnBrk="1" hangingPunct="1">
              <a:buFontTx/>
              <a:buAutoNum type="alphaLcParenR"/>
            </a:pPr>
            <a:endParaRPr lang="cs-CZ" b="1"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4067">
                                            <p:txEl>
                                              <p:pRg st="0" end="0"/>
                                            </p:txEl>
                                          </p:spTgt>
                                        </p:tgtEl>
                                        <p:attrNameLst>
                                          <p:attrName>style.visibility</p:attrName>
                                        </p:attrNameLst>
                                      </p:cBhvr>
                                      <p:to>
                                        <p:strVal val="visible"/>
                                      </p:to>
                                    </p:set>
                                    <p:animEffect transition="in" filter="wipe(left)">
                                      <p:cBhvr>
                                        <p:cTn id="7" dur="500"/>
                                        <p:tgtEl>
                                          <p:spTgt spid="984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4067">
                                            <p:txEl>
                                              <p:pRg st="1" end="1"/>
                                            </p:txEl>
                                          </p:spTgt>
                                        </p:tgtEl>
                                        <p:attrNameLst>
                                          <p:attrName>style.visibility</p:attrName>
                                        </p:attrNameLst>
                                      </p:cBhvr>
                                      <p:to>
                                        <p:strVal val="visible"/>
                                      </p:to>
                                    </p:set>
                                    <p:animEffect transition="in" filter="wipe(left)">
                                      <p:cBhvr>
                                        <p:cTn id="12" dur="500"/>
                                        <p:tgtEl>
                                          <p:spTgt spid="984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4067">
                                            <p:txEl>
                                              <p:pRg st="2" end="2"/>
                                            </p:txEl>
                                          </p:spTgt>
                                        </p:tgtEl>
                                        <p:attrNameLst>
                                          <p:attrName>style.visibility</p:attrName>
                                        </p:attrNameLst>
                                      </p:cBhvr>
                                      <p:to>
                                        <p:strVal val="visible"/>
                                      </p:to>
                                    </p:set>
                                    <p:animEffect transition="in" filter="wipe(left)">
                                      <p:cBhvr>
                                        <p:cTn id="17" dur="500"/>
                                        <p:tgtEl>
                                          <p:spTgt spid="9840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4067">
                                            <p:txEl>
                                              <p:pRg st="3" end="3"/>
                                            </p:txEl>
                                          </p:spTgt>
                                        </p:tgtEl>
                                        <p:attrNameLst>
                                          <p:attrName>style.visibility</p:attrName>
                                        </p:attrNameLst>
                                      </p:cBhvr>
                                      <p:to>
                                        <p:strVal val="visible"/>
                                      </p:to>
                                    </p:set>
                                    <p:animEffect transition="in" filter="wipe(left)">
                                      <p:cBhvr>
                                        <p:cTn id="22" dur="500"/>
                                        <p:tgtEl>
                                          <p:spTgt spid="9840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406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Zástupný symbol pro datum 3"/>
          <p:cNvSpPr>
            <a:spLocks noGrp="1"/>
          </p:cNvSpPr>
          <p:nvPr>
            <p:ph type="dt" sz="quarter" idx="10"/>
          </p:nvPr>
        </p:nvSpPr>
        <p:spPr/>
        <p:txBody>
          <a:bodyPr/>
          <a:lstStyle/>
          <a:p>
            <a:pPr>
              <a:defRPr/>
            </a:pPr>
            <a:fld id="{8B33B9B6-FE76-4AF2-B7DA-23F3911ABBC2}" type="datetime1">
              <a:rPr lang="cs-CZ" smtClean="0"/>
              <a:pPr>
                <a:defRPr/>
              </a:pPr>
              <a:t>21.9.2010</a:t>
            </a:fld>
            <a:endParaRPr lang="cs-CZ" smtClean="0"/>
          </a:p>
        </p:txBody>
      </p:sp>
      <p:sp>
        <p:nvSpPr>
          <p:cNvPr id="4505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5060" name="Zástupný symbol pro číslo snímku 5"/>
          <p:cNvSpPr>
            <a:spLocks noGrp="1"/>
          </p:cNvSpPr>
          <p:nvPr>
            <p:ph type="sldNum" sz="quarter" idx="12"/>
          </p:nvPr>
        </p:nvSpPr>
        <p:spPr/>
        <p:txBody>
          <a:bodyPr/>
          <a:lstStyle/>
          <a:p>
            <a:pPr>
              <a:defRPr/>
            </a:pPr>
            <a:fld id="{351E1A7B-D246-4BB1-8580-77D3A9DC8E61}" type="slidenum">
              <a:rPr lang="cs-CZ" smtClean="0"/>
              <a:pPr>
                <a:defRPr/>
              </a:pPr>
              <a:t>30</a:t>
            </a:fld>
            <a:endParaRPr lang="cs-CZ" smtClean="0"/>
          </a:p>
        </p:txBody>
      </p:sp>
      <p:sp>
        <p:nvSpPr>
          <p:cNvPr id="47109" name="Rectangle 2"/>
          <p:cNvSpPr>
            <a:spLocks noGrp="1" noChangeArrowheads="1"/>
          </p:cNvSpPr>
          <p:nvPr>
            <p:ph type="title"/>
          </p:nvPr>
        </p:nvSpPr>
        <p:spPr>
          <a:xfrm>
            <a:off x="0" y="0"/>
            <a:ext cx="9144000" cy="476250"/>
          </a:xfrm>
        </p:spPr>
        <p:txBody>
          <a:bodyPr/>
          <a:lstStyle/>
          <a:p>
            <a:pPr eaLnBrk="1" hangingPunct="1"/>
            <a:r>
              <a:rPr lang="cs-CZ" sz="3600" b="1" dirty="0" smtClean="0">
                <a:solidFill>
                  <a:schemeClr val="folHlink"/>
                </a:solidFill>
              </a:rPr>
              <a:t>Rámcová smlouva - § 89         </a:t>
            </a:r>
            <a:r>
              <a:rPr lang="cs-CZ" sz="3600" b="1" u="sng" dirty="0" smtClean="0">
                <a:solidFill>
                  <a:schemeClr val="folHlink"/>
                </a:solidFill>
              </a:rPr>
              <a:t>novela</a:t>
            </a:r>
            <a:endParaRPr lang="cs-CZ" sz="3600" b="1" dirty="0" smtClean="0">
              <a:solidFill>
                <a:schemeClr val="folHlink"/>
              </a:solidFill>
            </a:endParaRPr>
          </a:p>
        </p:txBody>
      </p:sp>
      <p:sp>
        <p:nvSpPr>
          <p:cNvPr id="47110" name="Rectangle 3"/>
          <p:cNvSpPr>
            <a:spLocks noGrp="1" noChangeArrowheads="1"/>
          </p:cNvSpPr>
          <p:nvPr>
            <p:ph type="body" idx="1"/>
          </p:nvPr>
        </p:nvSpPr>
        <p:spPr>
          <a:xfrm>
            <a:off x="0" y="476250"/>
            <a:ext cx="9144000" cy="6048375"/>
          </a:xfrm>
        </p:spPr>
        <p:txBody>
          <a:bodyPr/>
          <a:lstStyle/>
          <a:p>
            <a:pPr eaLnBrk="1" hangingPunct="1"/>
            <a:endParaRPr lang="cs-CZ" sz="300" b="1" dirty="0" smtClean="0"/>
          </a:p>
          <a:p>
            <a:pPr eaLnBrk="1" hangingPunct="1">
              <a:buFontTx/>
              <a:buNone/>
            </a:pPr>
            <a:r>
              <a:rPr lang="cs-CZ" b="1" dirty="0" smtClean="0"/>
              <a:t>4</a:t>
            </a:r>
            <a:r>
              <a:rPr lang="cs-CZ" sz="2800" b="1" dirty="0" smtClean="0"/>
              <a:t>) Má-li být rámcová smlouva uzavřena s více uchazeči, je zadavatel povinen v zadávacích podmínkách uvést text návrhu rámcové smlouvy.</a:t>
            </a:r>
          </a:p>
          <a:p>
            <a:pPr eaLnBrk="1" hangingPunct="1">
              <a:buFontTx/>
              <a:buNone/>
            </a:pPr>
            <a:r>
              <a:rPr lang="cs-CZ" sz="2800" b="1" dirty="0" smtClean="0"/>
              <a:t>5) Zadavatel je povinen v oznámení či výzvě o zahájení zadávacího řízení uvést dobu trvání rámcové smlouvy. Doba trvání rámcové smlouvy uzavřené veřejným zadavatelem nesmí být delší než 4 roky. </a:t>
            </a:r>
          </a:p>
          <a:p>
            <a:pPr>
              <a:buNone/>
            </a:pPr>
            <a:r>
              <a:rPr lang="cs-CZ" sz="2800" dirty="0" smtClean="0"/>
              <a:t>(</a:t>
            </a:r>
            <a:r>
              <a:rPr lang="cs-CZ" sz="2800" b="1" dirty="0" smtClean="0"/>
              <a:t>6) …..</a:t>
            </a:r>
            <a:r>
              <a:rPr lang="cs-CZ" sz="2800" b="1" u="sng" dirty="0" smtClean="0">
                <a:solidFill>
                  <a:srgbClr val="FFFF00"/>
                </a:solidFill>
              </a:rPr>
              <a:t>Zadavatel je povinen zadávat veřejné zakázky na základě rámcové smlouvy postupem podle tohoto odstavce </a:t>
            </a:r>
            <a:r>
              <a:rPr lang="cs-CZ" sz="2800" b="1" u="sng" cap="all" dirty="0" smtClean="0">
                <a:solidFill>
                  <a:srgbClr val="FFFF00"/>
                </a:solidFill>
              </a:rPr>
              <a:t>i tehdy, pokud se jedná o veřejné zakázky malého rozsahu</a:t>
            </a:r>
            <a:endParaRPr lang="cs-CZ" sz="2800" dirty="0" smtClean="0"/>
          </a:p>
        </p:txBody>
      </p:sp>
    </p:spTree>
  </p:cSld>
  <p:clrMapOvr>
    <a:masterClrMapping/>
  </p:clrMapOvr>
  <p:transition spd="slow">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31</a:t>
            </a:fld>
            <a:endParaRPr lang="cs-CZ"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600" b="1" dirty="0" smtClean="0">
                <a:solidFill>
                  <a:schemeClr val="folHlink"/>
                </a:solidFill>
              </a:rPr>
              <a:t>Hodnotící kritéria - rámcová smlouva - § 91</a:t>
            </a:r>
          </a:p>
        </p:txBody>
      </p:sp>
      <p:sp>
        <p:nvSpPr>
          <p:cNvPr id="49158" name="Rectangle 3"/>
          <p:cNvSpPr>
            <a:spLocks noGrp="1" noChangeArrowheads="1"/>
          </p:cNvSpPr>
          <p:nvPr>
            <p:ph type="body" idx="1"/>
          </p:nvPr>
        </p:nvSpPr>
        <p:spPr>
          <a:xfrm>
            <a:off x="0" y="620713"/>
            <a:ext cx="9144000" cy="5546725"/>
          </a:xfrm>
        </p:spPr>
        <p:txBody>
          <a:bodyPr/>
          <a:lstStyle/>
          <a:p>
            <a:pPr marL="514350" indent="-514350">
              <a:buAutoNum type="arabicParenBoth"/>
            </a:pPr>
            <a:r>
              <a:rPr lang="cs-CZ" b="1" u="sng" dirty="0" smtClean="0">
                <a:solidFill>
                  <a:srgbClr val="FFFF00"/>
                </a:solidFill>
              </a:rPr>
              <a:t>V případě, že zadavatel zvolí při zadávání veřejné zakázky na základě rámcové smlouvy stejná hodnotící kritéria, jako při uzavírání rámcové smlouvy, je uchazeč povinen zadavateli nabídnout pro plnění veřejné zakázky alespoň takové podmínky, jaké nabídl při uzavírání rámcové smlouvy. </a:t>
            </a:r>
          </a:p>
          <a:p>
            <a:pPr marL="514350" indent="-514350" algn="ctr">
              <a:buNone/>
            </a:pPr>
            <a:r>
              <a:rPr lang="cs-CZ" b="1" i="1" u="sng" dirty="0" smtClean="0"/>
              <a:t>(zůstává v podstatě stejné)</a:t>
            </a:r>
            <a:endParaRPr lang="cs-CZ" b="1" i="1" dirty="0"/>
          </a:p>
        </p:txBody>
      </p:sp>
    </p:spTree>
  </p:cSld>
  <p:clrMapOvr>
    <a:masterClrMapping/>
  </p:clrMapOvr>
  <p:transition spd="slow">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32</a:t>
            </a:fld>
            <a:endParaRPr lang="cs-CZ"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600" b="1" dirty="0" smtClean="0">
                <a:solidFill>
                  <a:schemeClr val="folHlink"/>
                </a:solidFill>
              </a:rPr>
              <a:t>Hodnotící kritéria - rámcová smlouva - § 91</a:t>
            </a:r>
          </a:p>
        </p:txBody>
      </p:sp>
      <p:sp>
        <p:nvSpPr>
          <p:cNvPr id="49158" name="Rectangle 3"/>
          <p:cNvSpPr>
            <a:spLocks noGrp="1" noChangeArrowheads="1"/>
          </p:cNvSpPr>
          <p:nvPr>
            <p:ph type="body" idx="1"/>
          </p:nvPr>
        </p:nvSpPr>
        <p:spPr>
          <a:xfrm>
            <a:off x="0" y="620713"/>
            <a:ext cx="9144000" cy="5546725"/>
          </a:xfrm>
        </p:spPr>
        <p:txBody>
          <a:bodyPr/>
          <a:lstStyle/>
          <a:p>
            <a:pPr marL="514350" indent="-514350">
              <a:buNone/>
            </a:pPr>
            <a:r>
              <a:rPr lang="cs-CZ" b="1" u="sng" dirty="0" smtClean="0">
                <a:solidFill>
                  <a:srgbClr val="FFFF00"/>
                </a:solidFill>
              </a:rPr>
              <a:t>(2) Zadavatel může při zadávání veřejné zakázky na základě rámcové smlouvy </a:t>
            </a:r>
            <a:r>
              <a:rPr lang="cs-CZ" b="1" u="sng" cap="all" dirty="0" smtClean="0">
                <a:solidFill>
                  <a:srgbClr val="FFFF00"/>
                </a:solidFill>
              </a:rPr>
              <a:t>změnit základní hodnotící kritérium ekonomické výhodnosti nabídek na základní hodnotící kritérium nejnižší nabídkové ceny, zúžit rozsah nebo použít odlišnou váhu dílčích hodnotících kritérií</a:t>
            </a:r>
            <a:r>
              <a:rPr lang="cs-CZ" b="1" u="sng" dirty="0" smtClean="0">
                <a:solidFill>
                  <a:srgbClr val="FFFF00"/>
                </a:solidFill>
              </a:rPr>
              <a:t>, než která byla zvolena při uzavírání rámcové smlouvy. </a:t>
            </a:r>
            <a:r>
              <a:rPr lang="cs-CZ" b="1" i="1" u="sng" dirty="0" smtClean="0"/>
              <a:t>(zásadní změna, která umožňuje výrazně vyšší flexibilitu při zadávání dílčích plnění)</a:t>
            </a:r>
            <a:endParaRPr lang="cs-CZ" b="1" i="1" dirty="0"/>
          </a:p>
        </p:txBody>
      </p:sp>
    </p:spTree>
  </p:cSld>
  <p:clrMapOvr>
    <a:masterClrMapping/>
  </p:clrMapOvr>
  <p:transition spd="slow">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Zástupný symbol pro datum 3"/>
          <p:cNvSpPr>
            <a:spLocks noGrp="1"/>
          </p:cNvSpPr>
          <p:nvPr>
            <p:ph type="dt" sz="quarter" idx="10"/>
          </p:nvPr>
        </p:nvSpPr>
        <p:spPr/>
        <p:txBody>
          <a:bodyPr/>
          <a:lstStyle/>
          <a:p>
            <a:pPr>
              <a:defRPr/>
            </a:pPr>
            <a:fld id="{73AD9A79-8084-42F9-AC67-E240CFF4588C}" type="datetime1">
              <a:rPr lang="cs-CZ" smtClean="0"/>
              <a:pPr>
                <a:defRPr/>
              </a:pPr>
              <a:t>21.9.2010</a:t>
            </a:fld>
            <a:endParaRPr lang="cs-CZ" smtClean="0"/>
          </a:p>
        </p:txBody>
      </p:sp>
      <p:sp>
        <p:nvSpPr>
          <p:cNvPr id="4710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7108" name="Zástupný symbol pro číslo snímku 5"/>
          <p:cNvSpPr>
            <a:spLocks noGrp="1"/>
          </p:cNvSpPr>
          <p:nvPr>
            <p:ph type="sldNum" sz="quarter" idx="12"/>
          </p:nvPr>
        </p:nvSpPr>
        <p:spPr/>
        <p:txBody>
          <a:bodyPr/>
          <a:lstStyle/>
          <a:p>
            <a:pPr>
              <a:defRPr/>
            </a:pPr>
            <a:fld id="{9B8C9E61-3ECB-452E-9710-3327BA02E874}" type="slidenum">
              <a:rPr lang="cs-CZ" smtClean="0"/>
              <a:pPr>
                <a:defRPr/>
              </a:pPr>
              <a:t>33</a:t>
            </a:fld>
            <a:endParaRPr lang="cs-CZ" smtClean="0"/>
          </a:p>
        </p:txBody>
      </p:sp>
      <p:sp>
        <p:nvSpPr>
          <p:cNvPr id="50181" name="Rectangle 2"/>
          <p:cNvSpPr>
            <a:spLocks noGrp="1" noChangeArrowheads="1"/>
          </p:cNvSpPr>
          <p:nvPr>
            <p:ph type="title"/>
          </p:nvPr>
        </p:nvSpPr>
        <p:spPr>
          <a:xfrm>
            <a:off x="0" y="0"/>
            <a:ext cx="9144000" cy="549275"/>
          </a:xfrm>
        </p:spPr>
        <p:txBody>
          <a:bodyPr/>
          <a:lstStyle/>
          <a:p>
            <a:pPr eaLnBrk="1" hangingPunct="1"/>
            <a:r>
              <a:rPr lang="cs-CZ" sz="3100" b="1" dirty="0" smtClean="0">
                <a:solidFill>
                  <a:schemeClr val="folHlink"/>
                </a:solidFill>
              </a:rPr>
              <a:t>Zadávání zakázky na základě rámcové smlouvy- § 92</a:t>
            </a:r>
          </a:p>
        </p:txBody>
      </p:sp>
      <p:sp>
        <p:nvSpPr>
          <p:cNvPr id="50182" name="Rectangle 3"/>
          <p:cNvSpPr>
            <a:spLocks noGrp="1" noChangeArrowheads="1"/>
          </p:cNvSpPr>
          <p:nvPr>
            <p:ph type="body" idx="1"/>
          </p:nvPr>
        </p:nvSpPr>
        <p:spPr>
          <a:xfrm>
            <a:off x="0" y="620713"/>
            <a:ext cx="9144000" cy="6048375"/>
          </a:xfrm>
        </p:spPr>
        <p:txBody>
          <a:bodyPr/>
          <a:lstStyle/>
          <a:p>
            <a:pPr eaLnBrk="1" hangingPunct="1">
              <a:lnSpc>
                <a:spcPct val="90000"/>
              </a:lnSpc>
              <a:buFontTx/>
              <a:buNone/>
            </a:pPr>
            <a:r>
              <a:rPr lang="cs-CZ" sz="2600" b="1" dirty="0" smtClean="0"/>
              <a:t>1) Je-li rámcová smlouva uzavřena pouze s jedním uchazečem</a:t>
            </a:r>
          </a:p>
          <a:p>
            <a:pPr eaLnBrk="1" hangingPunct="1">
              <a:lnSpc>
                <a:spcPct val="90000"/>
              </a:lnSpc>
              <a:buFontTx/>
              <a:buNone/>
            </a:pPr>
            <a:r>
              <a:rPr lang="cs-CZ" sz="2600" b="1" dirty="0" smtClean="0"/>
              <a:t>a) </a:t>
            </a:r>
            <a:r>
              <a:rPr lang="cs-CZ" sz="2600" b="1" dirty="0" err="1" smtClean="0"/>
              <a:t>a</a:t>
            </a:r>
            <a:r>
              <a:rPr lang="cs-CZ" sz="2600" b="1" dirty="0" smtClean="0"/>
              <a:t> veškeré podmínky plnění jsou v rámcové smlouvě konkrétně vymezeny, uzavírá veřejný zadavatel smlouvu s uchazečem na realizaci veřejné zakázky na základě písemné výzvy k poskytnutí plnění, (potvrzení výzvy je přijetím návrhu smlouvy), nebo</a:t>
            </a:r>
          </a:p>
          <a:p>
            <a:pPr eaLnBrk="1" hangingPunct="1">
              <a:lnSpc>
                <a:spcPct val="90000"/>
              </a:lnSpc>
              <a:buFontTx/>
              <a:buNone/>
            </a:pPr>
            <a:r>
              <a:rPr lang="cs-CZ" sz="2600" b="1" dirty="0" smtClean="0"/>
              <a:t>b) nejsou-li v rámcové smlouvě konkrétně vymezeny, zadá veřejný zadavatel veřejnou zakázku na základě písemné výzvy k podání nabídky.</a:t>
            </a:r>
            <a:r>
              <a:rPr lang="cs-CZ" sz="2600" dirty="0" smtClean="0"/>
              <a:t> </a:t>
            </a:r>
          </a:p>
          <a:p>
            <a:pPr eaLnBrk="1" hangingPunct="1">
              <a:lnSpc>
                <a:spcPct val="90000"/>
              </a:lnSpc>
              <a:buFontTx/>
              <a:buNone/>
            </a:pPr>
            <a:endParaRPr lang="cs-CZ" sz="800" dirty="0" smtClean="0"/>
          </a:p>
          <a:p>
            <a:pPr eaLnBrk="1" hangingPunct="1">
              <a:lnSpc>
                <a:spcPct val="90000"/>
              </a:lnSpc>
              <a:buNone/>
            </a:pPr>
            <a:r>
              <a:rPr lang="cs-CZ" sz="2800" b="1" u="sng" dirty="0" smtClean="0">
                <a:solidFill>
                  <a:srgbClr val="FFFF00"/>
                </a:solidFill>
              </a:rPr>
              <a:t>(2) Je-li rámcová smlouva uzavřena s více uchazeči a </a:t>
            </a:r>
            <a:r>
              <a:rPr lang="cs-CZ" sz="2800" b="1" u="sng" cap="all" dirty="0" smtClean="0">
                <a:solidFill>
                  <a:srgbClr val="FFFF00"/>
                </a:solidFill>
              </a:rPr>
              <a:t>veškeré podmínky plnění jsou v rámcové smlouvě konkrétně vymezeny</a:t>
            </a:r>
            <a:r>
              <a:rPr lang="cs-CZ" sz="2800" b="1" u="sng" dirty="0" smtClean="0">
                <a:solidFill>
                  <a:srgbClr val="FFFF00"/>
                </a:solidFill>
              </a:rPr>
              <a:t>, uzavírá veřejný zadavatel smlouvu na realizaci veřejné zakázky tak, že :</a:t>
            </a:r>
            <a:endParaRPr lang="cs-CZ" sz="2800" b="1" dirty="0" smtClean="0">
              <a:solidFill>
                <a:srgbClr val="FFFF00"/>
              </a:solidFill>
            </a:endParaRPr>
          </a:p>
          <a:p>
            <a:pPr eaLnBrk="1" hangingPunct="1">
              <a:lnSpc>
                <a:spcPct val="90000"/>
              </a:lnSpc>
              <a:buFontTx/>
              <a:buNone/>
            </a:pPr>
            <a:endParaRPr lang="cs-CZ" sz="2400" dirty="0" smtClean="0"/>
          </a:p>
        </p:txBody>
      </p:sp>
    </p:spTree>
  </p:cSld>
  <p:clrMapOvr>
    <a:masterClrMapping/>
  </p:clrMapOvr>
  <p:transition spd="slow">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dirty="0"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34</a:t>
            </a:fld>
            <a:endParaRPr lang="cs-CZ" dirty="0"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000" b="1" dirty="0" smtClean="0">
                <a:solidFill>
                  <a:schemeClr val="folHlink"/>
                </a:solidFill>
              </a:rPr>
              <a:t>Zadávání zakázky na základě rámcové smlouvy- § 92</a:t>
            </a:r>
          </a:p>
        </p:txBody>
      </p:sp>
      <p:sp>
        <p:nvSpPr>
          <p:cNvPr id="49158" name="Rectangle 3"/>
          <p:cNvSpPr>
            <a:spLocks noGrp="1" noChangeArrowheads="1"/>
          </p:cNvSpPr>
          <p:nvPr>
            <p:ph type="body" idx="1"/>
          </p:nvPr>
        </p:nvSpPr>
        <p:spPr>
          <a:xfrm>
            <a:off x="0" y="620713"/>
            <a:ext cx="9144000" cy="5546725"/>
          </a:xfrm>
        </p:spPr>
        <p:txBody>
          <a:bodyPr/>
          <a:lstStyle/>
          <a:p>
            <a:pPr>
              <a:buNone/>
            </a:pPr>
            <a:r>
              <a:rPr lang="cs-CZ" b="1" u="sng" dirty="0" smtClean="0">
                <a:solidFill>
                  <a:srgbClr val="FFFF00"/>
                </a:solidFill>
              </a:rPr>
              <a:t>a) písemně vyzývá k poskytnutí plnění vždy toho uchazeče, který se při uzavírání rámcové smlouvy umístil jako první v pořadí; </a:t>
            </a:r>
            <a:r>
              <a:rPr lang="cs-CZ" b="1" dirty="0" smtClean="0">
                <a:solidFill>
                  <a:srgbClr val="FFFF00"/>
                </a:solidFill>
              </a:rPr>
              <a:t>odmítne-li tento uchazeč smlouvu uzavřít, vyzve veřejný zadavatel uchazeče, který se při uzavírání rámcové smlouvy umístil další v pořadí; obdobným způsobem postupuje veřejný zadavatel až do doby, kdy bude uzavřena smlouva nebo kdy smlouvu odmítne uzavřít uchazeč, který se při uzavírání rámcové smlouvy umístil poslední v pořadí</a:t>
            </a:r>
            <a:r>
              <a:rPr lang="cs-CZ" b="1" u="sng" dirty="0" smtClean="0">
                <a:solidFill>
                  <a:srgbClr val="FFFF00"/>
                </a:solidFill>
              </a:rPr>
              <a:t>, </a:t>
            </a:r>
            <a:r>
              <a:rPr lang="cs-CZ" sz="3400" b="1" u="sng" dirty="0" smtClean="0"/>
              <a:t>(tzv. „kaskáda“)</a:t>
            </a:r>
            <a:endParaRPr lang="cs-CZ" sz="3400" b="1" dirty="0" smtClean="0"/>
          </a:p>
        </p:txBody>
      </p:sp>
    </p:spTree>
  </p:cSld>
  <p:clrMapOvr>
    <a:masterClrMapping/>
  </p:clrMapOvr>
  <p:transition spd="slow">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35</a:t>
            </a:fld>
            <a:endParaRPr lang="cs-CZ"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000" b="1" dirty="0" smtClean="0">
                <a:solidFill>
                  <a:schemeClr val="folHlink"/>
                </a:solidFill>
              </a:rPr>
              <a:t>Zadávání zakázky na základě rámcové smlouvy- § 92</a:t>
            </a:r>
          </a:p>
        </p:txBody>
      </p:sp>
      <p:sp>
        <p:nvSpPr>
          <p:cNvPr id="49158" name="Rectangle 3"/>
          <p:cNvSpPr>
            <a:spLocks noGrp="1" noChangeArrowheads="1"/>
          </p:cNvSpPr>
          <p:nvPr>
            <p:ph type="body" idx="1"/>
          </p:nvPr>
        </p:nvSpPr>
        <p:spPr>
          <a:xfrm>
            <a:off x="0" y="620713"/>
            <a:ext cx="9144000" cy="5546725"/>
          </a:xfrm>
        </p:spPr>
        <p:txBody>
          <a:bodyPr/>
          <a:lstStyle/>
          <a:p>
            <a:pPr>
              <a:buNone/>
            </a:pPr>
            <a:r>
              <a:rPr lang="cs-CZ" b="1" u="sng" dirty="0" smtClean="0">
                <a:solidFill>
                  <a:srgbClr val="FFFF00"/>
                </a:solidFill>
              </a:rPr>
              <a:t>b) písemně vyzývá k poskytnutí plnění uchazeče postupně pro každou jednotlivou veřejnou zakázku podle pořadí, ve kterém se umístili při uzavírání rámcové smlouvy; </a:t>
            </a:r>
            <a:r>
              <a:rPr lang="cs-CZ" b="1" dirty="0" smtClean="0">
                <a:solidFill>
                  <a:srgbClr val="FFFF00"/>
                </a:solidFill>
              </a:rPr>
              <a:t>tento způsob výběru může veřejný zadavatel použít pouze ve zvláště odůvodněných případech s ohledem na povahu předmětu plnění rámcové smlouvy, zejména je-li plnění zcela či částečně stanoveno na základě zvláštního právního předpisu. </a:t>
            </a:r>
          </a:p>
          <a:p>
            <a:pPr algn="ctr">
              <a:buNone/>
            </a:pPr>
            <a:r>
              <a:rPr lang="cs-CZ" b="1" i="1" u="sng" dirty="0" smtClean="0"/>
              <a:t>(tzv. „princip rotace“ - není vhodný, neboť v podstatě nutí zadavatele uzavírat i nevýhodné smlouvy )</a:t>
            </a:r>
            <a:endParaRPr lang="cs-CZ" b="1" i="1" dirty="0" smtClean="0"/>
          </a:p>
        </p:txBody>
      </p:sp>
    </p:spTree>
  </p:cSld>
  <p:clrMapOvr>
    <a:masterClrMapping/>
  </p:clrMapOvr>
  <p:transition spd="slow">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36</a:t>
            </a:fld>
            <a:endParaRPr lang="cs-CZ"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000" b="1" dirty="0" smtClean="0">
                <a:solidFill>
                  <a:schemeClr val="folHlink"/>
                </a:solidFill>
              </a:rPr>
              <a:t>Zadávání zakázky na základě rámcové smlouvy- § 92</a:t>
            </a:r>
          </a:p>
        </p:txBody>
      </p:sp>
      <p:sp>
        <p:nvSpPr>
          <p:cNvPr id="49158" name="Rectangle 3"/>
          <p:cNvSpPr>
            <a:spLocks noGrp="1" noChangeArrowheads="1"/>
          </p:cNvSpPr>
          <p:nvPr>
            <p:ph type="body" idx="1"/>
          </p:nvPr>
        </p:nvSpPr>
        <p:spPr>
          <a:xfrm>
            <a:off x="0" y="500042"/>
            <a:ext cx="9144000" cy="5689601"/>
          </a:xfrm>
        </p:spPr>
        <p:txBody>
          <a:bodyPr/>
          <a:lstStyle/>
          <a:p>
            <a:pPr>
              <a:buNone/>
            </a:pPr>
            <a:r>
              <a:rPr lang="cs-CZ" sz="2800" b="1" u="sng" dirty="0" smtClean="0">
                <a:solidFill>
                  <a:srgbClr val="FFFF00"/>
                </a:solidFill>
              </a:rPr>
              <a:t>Veřejný zadavatel je povinen v návrhu rámcové smlouvy (§ 89 odst. 4) uvést jeden ze způsobů výběru uchazeče pro plnění veřejných zakázek zadávaných na základě rámcové smlouvy uvedený v písmeni a) nebo b). Smlouvu s vybraným uchazečem uzavírá veřejný zadavatel na základě písemné výzvy k poskytnutí plnění a písemného potvrzení této výzvy vybraným uchazečem. </a:t>
            </a:r>
            <a:r>
              <a:rPr lang="cs-CZ" sz="2800" b="1" dirty="0" smtClean="0">
                <a:solidFill>
                  <a:srgbClr val="FFFF00"/>
                </a:solidFill>
              </a:rPr>
              <a:t>Veřejný zadavatel není povinen vyzvat pro plnění veřejné zakázky uchazeče, který by měl být podle zvoleného způsobu výběru podle písmene a) </a:t>
            </a:r>
            <a:r>
              <a:rPr lang="cs-CZ" sz="2800" b="1" dirty="0" err="1" smtClean="0">
                <a:solidFill>
                  <a:srgbClr val="FFFF00"/>
                </a:solidFill>
              </a:rPr>
              <a:t>a</a:t>
            </a:r>
            <a:r>
              <a:rPr lang="cs-CZ" sz="2800" b="1" dirty="0" smtClean="0">
                <a:solidFill>
                  <a:srgbClr val="FFFF00"/>
                </a:solidFill>
              </a:rPr>
              <a:t> b) vyzván, pokud je zřejmé, že vybraný uchazeč není z objektivních důvodů schopen plnění veřejné zakázky veřejnému zadavateli poskytnout.</a:t>
            </a:r>
            <a:endParaRPr lang="cs-CZ" sz="2800" b="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37</a:t>
            </a:fld>
            <a:endParaRPr lang="cs-CZ"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000" b="1" dirty="0" smtClean="0">
                <a:solidFill>
                  <a:schemeClr val="folHlink"/>
                </a:solidFill>
              </a:rPr>
              <a:t>Zadávání zakázky na základě rámcové smlouvy- § 92</a:t>
            </a:r>
          </a:p>
        </p:txBody>
      </p:sp>
      <p:sp>
        <p:nvSpPr>
          <p:cNvPr id="49158" name="Rectangle 3"/>
          <p:cNvSpPr>
            <a:spLocks noGrp="1" noChangeArrowheads="1"/>
          </p:cNvSpPr>
          <p:nvPr>
            <p:ph type="body" idx="1"/>
          </p:nvPr>
        </p:nvSpPr>
        <p:spPr>
          <a:xfrm>
            <a:off x="0" y="500042"/>
            <a:ext cx="9144000" cy="5689601"/>
          </a:xfrm>
        </p:spPr>
        <p:txBody>
          <a:bodyPr/>
          <a:lstStyle/>
          <a:p>
            <a:pPr>
              <a:buNone/>
            </a:pPr>
            <a:r>
              <a:rPr lang="cs-CZ" sz="2800" b="1" u="sng" dirty="0" smtClean="0">
                <a:solidFill>
                  <a:srgbClr val="FFFF00"/>
                </a:solidFill>
              </a:rPr>
              <a:t>(3) Je-li rámcová smlouva uzavřena s více uchazeči a všechny </a:t>
            </a:r>
            <a:r>
              <a:rPr lang="cs-CZ" sz="2800" b="1" u="sng" cap="all" dirty="0" smtClean="0">
                <a:solidFill>
                  <a:srgbClr val="FFFF00"/>
                </a:solidFill>
              </a:rPr>
              <a:t>podmínky plnění nejsou v rámcové smlouvě konkrétně vymezeny</a:t>
            </a:r>
            <a:r>
              <a:rPr lang="cs-CZ" sz="2800" b="1" u="sng" dirty="0" smtClean="0">
                <a:solidFill>
                  <a:srgbClr val="FFFF00"/>
                </a:solidFill>
              </a:rPr>
              <a:t>, zadá veřejný zadavatel veřejnou zakázku vybranému uchazeči </a:t>
            </a:r>
            <a:r>
              <a:rPr lang="cs-CZ" sz="2800" b="1" u="sng" cap="all" dirty="0" smtClean="0">
                <a:solidFill>
                  <a:srgbClr val="FFFF00"/>
                </a:solidFill>
              </a:rPr>
              <a:t>po předchozí písemné výzvě </a:t>
            </a:r>
            <a:r>
              <a:rPr lang="cs-CZ" sz="2800" b="1" u="sng" dirty="0" smtClean="0">
                <a:solidFill>
                  <a:srgbClr val="FFFF00"/>
                </a:solidFill>
              </a:rPr>
              <a:t>k podání nabídek </a:t>
            </a:r>
            <a:r>
              <a:rPr lang="cs-CZ" sz="2800" b="1" u="sng" cap="all" dirty="0" smtClean="0">
                <a:solidFill>
                  <a:srgbClr val="FFFF00"/>
                </a:solidFill>
              </a:rPr>
              <a:t>na základě hodnotících kritérií </a:t>
            </a:r>
            <a:r>
              <a:rPr lang="cs-CZ" sz="2800" b="1" u="sng" dirty="0" smtClean="0">
                <a:solidFill>
                  <a:srgbClr val="FFFF00"/>
                </a:solidFill>
              </a:rPr>
              <a:t>stanovených v souladu s § 91.</a:t>
            </a:r>
            <a:endParaRPr lang="cs-CZ" sz="2800" b="1" dirty="0" smtClean="0">
              <a:solidFill>
                <a:srgbClr val="FFFF00"/>
              </a:solidFill>
            </a:endParaRPr>
          </a:p>
          <a:p>
            <a:pPr>
              <a:buNone/>
            </a:pPr>
            <a:r>
              <a:rPr lang="cs-CZ" sz="2800" b="1" dirty="0" smtClean="0">
                <a:solidFill>
                  <a:srgbClr val="FFFF00"/>
                </a:solidFill>
              </a:rPr>
              <a:t>	</a:t>
            </a:r>
            <a:r>
              <a:rPr lang="cs-CZ" sz="2800" b="1" i="1" dirty="0" smtClean="0"/>
              <a:t>Pouze v tomto případě  (nejsou předem stanoveny všechny podmínky) je možno použít tzv.“minitendr“  - včetně flexibilních podmínek  §91 (zúžení rozsahu kritérií, změna jejich váhy, změna ekonomické výhodnosti  na nejnižší nabídkovou cenu, včetně povinnosti dodavatele nabídnout stejné podmínky  jako v původním zadávacím řízení)</a:t>
            </a:r>
            <a:endParaRPr lang="cs-CZ" sz="2800" b="1" i="1" dirty="0"/>
          </a:p>
        </p:txBody>
      </p:sp>
    </p:spTree>
  </p:cSld>
  <p:clrMapOvr>
    <a:masterClrMapping/>
  </p:clrMapOvr>
  <p:transition spd="slow">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Zástupný symbol pro datum 3"/>
          <p:cNvSpPr>
            <a:spLocks noGrp="1"/>
          </p:cNvSpPr>
          <p:nvPr>
            <p:ph type="dt" sz="quarter" idx="10"/>
          </p:nvPr>
        </p:nvSpPr>
        <p:spPr/>
        <p:txBody>
          <a:bodyPr/>
          <a:lstStyle/>
          <a:p>
            <a:pPr>
              <a:defRPr/>
            </a:pPr>
            <a:fld id="{549D48AE-4E66-4D6E-9EB5-A95679EFE560}" type="datetime1">
              <a:rPr lang="cs-CZ" smtClean="0"/>
              <a:pPr>
                <a:defRPr/>
              </a:pPr>
              <a:t>21.9.2010</a:t>
            </a:fld>
            <a:endParaRPr lang="cs-CZ" smtClean="0"/>
          </a:p>
        </p:txBody>
      </p:sp>
      <p:sp>
        <p:nvSpPr>
          <p:cNvPr id="481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48132" name="Zástupný symbol pro číslo snímku 5"/>
          <p:cNvSpPr>
            <a:spLocks noGrp="1"/>
          </p:cNvSpPr>
          <p:nvPr>
            <p:ph type="sldNum" sz="quarter" idx="12"/>
          </p:nvPr>
        </p:nvSpPr>
        <p:spPr/>
        <p:txBody>
          <a:bodyPr/>
          <a:lstStyle/>
          <a:p>
            <a:pPr>
              <a:defRPr/>
            </a:pPr>
            <a:fld id="{AD4E25DD-6E0A-4BDE-B79F-087C8F8DC788}" type="slidenum">
              <a:rPr lang="cs-CZ" smtClean="0"/>
              <a:pPr>
                <a:defRPr/>
              </a:pPr>
              <a:t>38</a:t>
            </a:fld>
            <a:endParaRPr lang="cs-CZ" smtClean="0"/>
          </a:p>
        </p:txBody>
      </p:sp>
      <p:sp>
        <p:nvSpPr>
          <p:cNvPr id="49157" name="Rectangle 2"/>
          <p:cNvSpPr>
            <a:spLocks noGrp="1" noChangeArrowheads="1"/>
          </p:cNvSpPr>
          <p:nvPr>
            <p:ph type="title"/>
          </p:nvPr>
        </p:nvSpPr>
        <p:spPr>
          <a:xfrm>
            <a:off x="0" y="0"/>
            <a:ext cx="9144000" cy="476250"/>
          </a:xfrm>
        </p:spPr>
        <p:txBody>
          <a:bodyPr/>
          <a:lstStyle/>
          <a:p>
            <a:pPr eaLnBrk="1" hangingPunct="1"/>
            <a:r>
              <a:rPr lang="cs-CZ" sz="3000" b="1" dirty="0" smtClean="0">
                <a:solidFill>
                  <a:schemeClr val="folHlink"/>
                </a:solidFill>
              </a:rPr>
              <a:t>Zadávání zakázky na základě rámcové smlouvy- § 92</a:t>
            </a:r>
          </a:p>
        </p:txBody>
      </p:sp>
      <p:sp>
        <p:nvSpPr>
          <p:cNvPr id="49158" name="Rectangle 3"/>
          <p:cNvSpPr>
            <a:spLocks noGrp="1" noChangeArrowheads="1"/>
          </p:cNvSpPr>
          <p:nvPr>
            <p:ph type="body" idx="1"/>
          </p:nvPr>
        </p:nvSpPr>
        <p:spPr>
          <a:xfrm>
            <a:off x="0" y="500042"/>
            <a:ext cx="9144000" cy="5689601"/>
          </a:xfrm>
        </p:spPr>
        <p:txBody>
          <a:bodyPr/>
          <a:lstStyle/>
          <a:p>
            <a:pPr>
              <a:buNone/>
            </a:pPr>
            <a:r>
              <a:rPr lang="cs-CZ" sz="2800" b="1" dirty="0" smtClean="0">
                <a:solidFill>
                  <a:srgbClr val="FFFF00"/>
                </a:solidFill>
              </a:rPr>
              <a:t>(</a:t>
            </a:r>
            <a:r>
              <a:rPr lang="cs-CZ" sz="2800" b="1" u="sng" dirty="0" smtClean="0">
                <a:solidFill>
                  <a:srgbClr val="FFFF00"/>
                </a:solidFill>
              </a:rPr>
              <a:t>5) Při zadávání zakázek na základě rámcové smlouvy nesmějí strany za žádných podmínek provádět podstatné změny v podmínkách stanovených v této rámcové smlouvě.  </a:t>
            </a:r>
          </a:p>
          <a:p>
            <a:pPr>
              <a:buNone/>
            </a:pPr>
            <a:r>
              <a:rPr lang="cs-CZ" sz="2800" b="1" dirty="0" smtClean="0">
                <a:solidFill>
                  <a:srgbClr val="FFFF00"/>
                </a:solidFill>
              </a:rPr>
              <a:t>	</a:t>
            </a:r>
            <a:r>
              <a:rPr lang="cs-CZ" sz="2800" b="1" i="1" dirty="0" smtClean="0"/>
              <a:t>(Není v rozporu s ust. § 91 – podmínky, které  jsou stanoveny a jsou využity při zadání jednotlivých dílčích plnění, musí být dodrženy tak, jak jsou uvedeny ve smlouvě – flexibilita je dána tím, že se může změnit váha, nebo počet hodnotících kritérií, ale nesmí se změnit věcné podmínky  stanovené smlouvou)</a:t>
            </a:r>
          </a:p>
          <a:p>
            <a:pPr>
              <a:buNone/>
            </a:pPr>
            <a:endParaRPr lang="cs-CZ" sz="2800" b="1" i="1" dirty="0"/>
          </a:p>
        </p:txBody>
      </p:sp>
    </p:spTree>
  </p:cSld>
  <p:clrMapOvr>
    <a:masterClrMapping/>
  </p:clrMapOvr>
  <p:transition spd="slow">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Zástupný symbol pro datum 1"/>
          <p:cNvSpPr>
            <a:spLocks noGrp="1"/>
          </p:cNvSpPr>
          <p:nvPr>
            <p:ph type="dt" sz="quarter" idx="10"/>
          </p:nvPr>
        </p:nvSpPr>
        <p:spPr/>
        <p:txBody>
          <a:bodyPr/>
          <a:lstStyle/>
          <a:p>
            <a:pPr>
              <a:defRPr/>
            </a:pPr>
            <a:fld id="{74209EF1-1DAC-4A8C-9B0A-954AE57DE7A0}" type="datetime1">
              <a:rPr lang="cs-CZ" smtClean="0"/>
              <a:pPr>
                <a:defRPr/>
              </a:pPr>
              <a:t>21.9.2010</a:t>
            </a:fld>
            <a:endParaRPr lang="cs-CZ" smtClean="0"/>
          </a:p>
        </p:txBody>
      </p:sp>
      <p:sp>
        <p:nvSpPr>
          <p:cNvPr id="65539" name="Zástupný symbol pro zápatí 2"/>
          <p:cNvSpPr>
            <a:spLocks noGrp="1"/>
          </p:cNvSpPr>
          <p:nvPr>
            <p:ph type="ftr" sz="quarter" idx="11"/>
          </p:nvPr>
        </p:nvSpPr>
        <p:spPr/>
        <p:txBody>
          <a:bodyPr/>
          <a:lstStyle/>
          <a:p>
            <a:pPr>
              <a:defRPr/>
            </a:pPr>
            <a:r>
              <a:rPr lang="cs-CZ" smtClean="0"/>
              <a:t>Český a moravský účetní dvůr</a:t>
            </a:r>
          </a:p>
        </p:txBody>
      </p:sp>
      <p:sp>
        <p:nvSpPr>
          <p:cNvPr id="65540" name="Zástupný symbol pro číslo snímku 3"/>
          <p:cNvSpPr>
            <a:spLocks noGrp="1"/>
          </p:cNvSpPr>
          <p:nvPr>
            <p:ph type="sldNum" sz="quarter" idx="12"/>
          </p:nvPr>
        </p:nvSpPr>
        <p:spPr/>
        <p:txBody>
          <a:bodyPr/>
          <a:lstStyle/>
          <a:p>
            <a:pPr>
              <a:defRPr/>
            </a:pPr>
            <a:fld id="{A1870E5F-3324-44E2-A88A-143ABDF0535A}" type="slidenum">
              <a:rPr lang="cs-CZ" smtClean="0"/>
              <a:pPr>
                <a:defRPr/>
              </a:pPr>
              <a:t>39</a:t>
            </a:fld>
            <a:endParaRPr lang="cs-CZ" smtClean="0"/>
          </a:p>
        </p:txBody>
      </p:sp>
      <p:sp>
        <p:nvSpPr>
          <p:cNvPr id="52229" name="Rectangle 2"/>
          <p:cNvSpPr>
            <a:spLocks noGrp="1" noChangeArrowheads="1"/>
          </p:cNvSpPr>
          <p:nvPr>
            <p:ph type="title" idx="4294967295"/>
          </p:nvPr>
        </p:nvSpPr>
        <p:spPr>
          <a:xfrm>
            <a:off x="0" y="0"/>
            <a:ext cx="9144000" cy="533400"/>
          </a:xfrm>
        </p:spPr>
        <p:txBody>
          <a:bodyPr/>
          <a:lstStyle/>
          <a:p>
            <a:pPr eaLnBrk="1" hangingPunct="1"/>
            <a:r>
              <a:rPr lang="cs-CZ" sz="3600" b="1" u="sng" dirty="0" smtClean="0">
                <a:solidFill>
                  <a:schemeClr val="folHlink"/>
                </a:solidFill>
              </a:rPr>
              <a:t>Kdy lze použít jednací řízení s uveřejněním ?</a:t>
            </a:r>
          </a:p>
        </p:txBody>
      </p:sp>
      <p:sp>
        <p:nvSpPr>
          <p:cNvPr id="52230" name="Rectangle 3"/>
          <p:cNvSpPr>
            <a:spLocks noGrp="1" noChangeArrowheads="1"/>
          </p:cNvSpPr>
          <p:nvPr>
            <p:ph type="body" idx="4294967295"/>
          </p:nvPr>
        </p:nvSpPr>
        <p:spPr>
          <a:xfrm>
            <a:off x="-541338" y="685800"/>
            <a:ext cx="9685338" cy="5551488"/>
          </a:xfrm>
        </p:spPr>
        <p:txBody>
          <a:bodyPr/>
          <a:lstStyle/>
          <a:p>
            <a:pPr marL="1371600" lvl="2" indent="-457200" eaLnBrk="1" hangingPunct="1">
              <a:buFontTx/>
              <a:buNone/>
            </a:pPr>
            <a:r>
              <a:rPr lang="cs-CZ" b="1" u="sng" dirty="0" smtClean="0"/>
              <a:t>§ 22 – odst. 1) Podmínky použití JŘSU</a:t>
            </a:r>
            <a:r>
              <a:rPr lang="cs-CZ" b="1" dirty="0" smtClean="0"/>
              <a:t>                       </a:t>
            </a:r>
            <a:r>
              <a:rPr lang="cs-CZ" sz="2800" b="1" u="sng" dirty="0" smtClean="0">
                <a:solidFill>
                  <a:schemeClr val="folHlink"/>
                </a:solidFill>
              </a:rPr>
              <a:t>novela</a:t>
            </a:r>
            <a:endParaRPr lang="cs-CZ" sz="2800" b="1" u="sng" dirty="0" smtClean="0"/>
          </a:p>
          <a:p>
            <a:pPr marL="725488" lvl="2" indent="-266700" eaLnBrk="1" hangingPunct="1">
              <a:buFontTx/>
              <a:buNone/>
            </a:pPr>
            <a:r>
              <a:rPr lang="cs-CZ" b="1" dirty="0" smtClean="0"/>
              <a:t>	</a:t>
            </a:r>
            <a:r>
              <a:rPr lang="cs-CZ" sz="3200" b="1" dirty="0" smtClean="0"/>
              <a:t>Zadavatel může zadat veřejnou zakázku v jednacím řízení s uveřejněním</a:t>
            </a:r>
            <a:r>
              <a:rPr lang="cs-CZ" sz="3200" b="1" u="sng" dirty="0" smtClean="0"/>
              <a:t>, jestliže v předchozím otevřeném řízení, užším řízení </a:t>
            </a:r>
            <a:r>
              <a:rPr lang="cs-CZ" sz="3200" b="1" u="sng" dirty="0" smtClean="0">
                <a:solidFill>
                  <a:srgbClr val="FFFF00"/>
                </a:solidFill>
              </a:rPr>
              <a:t>zjednodušeném podlimitním řízení</a:t>
            </a:r>
            <a:r>
              <a:rPr lang="cs-CZ" b="1" u="sng" dirty="0" smtClean="0">
                <a:solidFill>
                  <a:srgbClr val="FFFF00"/>
                </a:solidFill>
              </a:rPr>
              <a:t>,</a:t>
            </a:r>
            <a:r>
              <a:rPr lang="cs-CZ" b="1" dirty="0" smtClean="0">
                <a:solidFill>
                  <a:srgbClr val="FFFF00"/>
                </a:solidFill>
              </a:rPr>
              <a:t> </a:t>
            </a:r>
            <a:r>
              <a:rPr lang="cs-CZ" sz="2000" b="1" u="sng" dirty="0" smtClean="0"/>
              <a:t>nebo soutěžním dialogu </a:t>
            </a:r>
            <a:r>
              <a:rPr lang="cs-CZ" sz="3200" b="1" u="sng" dirty="0" smtClean="0"/>
              <a:t>byly podány pouze </a:t>
            </a:r>
            <a:r>
              <a:rPr lang="cs-CZ" sz="3200" b="1" u="sng" dirty="0" smtClean="0">
                <a:solidFill>
                  <a:srgbClr val="FFFF00"/>
                </a:solidFill>
              </a:rPr>
              <a:t>neúplné nebo nepřijatelné nabídky</a:t>
            </a:r>
            <a:r>
              <a:rPr lang="cs-CZ" sz="3200" b="1" u="sng" dirty="0" smtClean="0"/>
              <a:t>, podstatně nezmění zadávací podmínky a zahájí jednací řízení s uveřejněním bezodkladně po zrušení předchozího zadávacího řízení. </a:t>
            </a:r>
            <a:r>
              <a:rPr lang="cs-CZ" sz="3200" b="1" dirty="0" smtClean="0"/>
              <a:t>Za neúplné nabídky se považují nabídky, které nevyhověly kontrole úplnosti podle § 71 odst. 8. </a:t>
            </a:r>
          </a:p>
        </p:txBody>
      </p:sp>
    </p:spTree>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Zástupný symbol pro datum 3"/>
          <p:cNvSpPr>
            <a:spLocks noGrp="1"/>
          </p:cNvSpPr>
          <p:nvPr>
            <p:ph type="dt" sz="quarter" idx="10"/>
          </p:nvPr>
        </p:nvSpPr>
        <p:spPr/>
        <p:txBody>
          <a:bodyPr/>
          <a:lstStyle/>
          <a:p>
            <a:pPr>
              <a:defRPr/>
            </a:pPr>
            <a:fld id="{A2E42144-27C5-4738-83D6-B6B4EA3554AE}" type="datetime1">
              <a:rPr lang="cs-CZ" smtClean="0"/>
              <a:pPr>
                <a:defRPr/>
              </a:pPr>
              <a:t>21.9.2010</a:t>
            </a:fld>
            <a:endParaRPr lang="cs-CZ" smtClean="0"/>
          </a:p>
        </p:txBody>
      </p:sp>
      <p:sp>
        <p:nvSpPr>
          <p:cNvPr id="71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172" name="Zástupný symbol pro číslo snímku 5"/>
          <p:cNvSpPr>
            <a:spLocks noGrp="1"/>
          </p:cNvSpPr>
          <p:nvPr>
            <p:ph type="sldNum" sz="quarter" idx="12"/>
          </p:nvPr>
        </p:nvSpPr>
        <p:spPr/>
        <p:txBody>
          <a:bodyPr/>
          <a:lstStyle/>
          <a:p>
            <a:pPr>
              <a:defRPr/>
            </a:pPr>
            <a:fld id="{DE57F710-62DD-4C69-809E-3DC09723A65D}" type="slidenum">
              <a:rPr lang="cs-CZ" smtClean="0"/>
              <a:pPr>
                <a:defRPr/>
              </a:pPr>
              <a:t>4</a:t>
            </a:fld>
            <a:endParaRPr lang="cs-CZ" smtClean="0"/>
          </a:p>
        </p:txBody>
      </p:sp>
      <p:sp>
        <p:nvSpPr>
          <p:cNvPr id="5125" name="Rectangle 2"/>
          <p:cNvSpPr>
            <a:spLocks noGrp="1" noChangeArrowheads="1"/>
          </p:cNvSpPr>
          <p:nvPr>
            <p:ph type="title"/>
          </p:nvPr>
        </p:nvSpPr>
        <p:spPr>
          <a:xfrm>
            <a:off x="0" y="0"/>
            <a:ext cx="9144000" cy="533400"/>
          </a:xfrm>
        </p:spPr>
        <p:txBody>
          <a:bodyPr/>
          <a:lstStyle/>
          <a:p>
            <a:pPr eaLnBrk="1" hangingPunct="1"/>
            <a:r>
              <a:rPr lang="cs-CZ" sz="3600" b="1" dirty="0" smtClean="0">
                <a:solidFill>
                  <a:schemeClr val="folHlink"/>
                </a:solidFill>
                <a:cs typeface="Arial" charset="0"/>
              </a:rPr>
              <a:t>Co se novelou změní nejvíc ??</a:t>
            </a:r>
          </a:p>
        </p:txBody>
      </p:sp>
      <p:sp>
        <p:nvSpPr>
          <p:cNvPr id="984067" name="Rectangle 3"/>
          <p:cNvSpPr>
            <a:spLocks noGrp="1" noChangeArrowheads="1"/>
          </p:cNvSpPr>
          <p:nvPr>
            <p:ph type="body" idx="1"/>
          </p:nvPr>
        </p:nvSpPr>
        <p:spPr>
          <a:xfrm>
            <a:off x="0" y="785794"/>
            <a:ext cx="9144000" cy="5811856"/>
          </a:xfrm>
        </p:spPr>
        <p:txBody>
          <a:bodyPr/>
          <a:lstStyle/>
          <a:p>
            <a:pPr marL="457200" indent="-457200" eaLnBrk="1" hangingPunct="1">
              <a:buNone/>
            </a:pPr>
            <a:r>
              <a:rPr lang="cs-CZ" b="1" dirty="0" smtClean="0"/>
              <a:t>d)	Změny v průběhu soutěže o návrh, zavedení „užší soutěže“ ve dvou kolech</a:t>
            </a:r>
            <a:endParaRPr lang="cs-CZ" b="1" u="sng" dirty="0" smtClean="0">
              <a:solidFill>
                <a:srgbClr val="FFFF00"/>
              </a:solidFill>
            </a:endParaRPr>
          </a:p>
          <a:p>
            <a:pPr marL="457200" indent="-457200" eaLnBrk="1" hangingPunct="1">
              <a:buNone/>
            </a:pPr>
            <a:r>
              <a:rPr lang="cs-CZ" b="1" dirty="0" smtClean="0"/>
              <a:t>e) Předkládání kvalifikačních dokladů v prosté kopii s možností vyžádat si originály před podpisem smlouvy (výrazné zjednodušení pro uchazeče - návrat k zákonu č. 199/1994 Sb.)</a:t>
            </a:r>
          </a:p>
          <a:p>
            <a:pPr marL="457200" indent="-457200" eaLnBrk="1" hangingPunct="1">
              <a:buNone/>
            </a:pPr>
            <a:r>
              <a:rPr lang="cs-CZ" b="1" dirty="0" smtClean="0"/>
              <a:t>f) Povinnost zpracovat samostatný protokol o posouzení kvalifikace, včetně možnosti nahlížení,</a:t>
            </a:r>
          </a:p>
          <a:p>
            <a:pPr marL="457200" indent="-457200" eaLnBrk="1" hangingPunct="1">
              <a:buNone/>
            </a:pPr>
            <a:r>
              <a:rPr lang="cs-CZ" b="1" dirty="0" smtClean="0"/>
              <a:t>g) Povinné čtení nabídkové ceny při otevírání obálek </a:t>
            </a:r>
            <a:endParaRPr lang="cs-CZ" b="1" u="sng" dirty="0" smtClean="0">
              <a:solidFill>
                <a:srgbClr val="FFFF00"/>
              </a:solidFill>
            </a:endParaRPr>
          </a:p>
          <a:p>
            <a:pPr marL="609600" indent="-609600" eaLnBrk="1" hangingPunct="1">
              <a:buFontTx/>
              <a:buNone/>
            </a:pPr>
            <a:endParaRPr lang="cs-CZ" b="1" dirty="0" smtClean="0">
              <a:solidFill>
                <a:srgbClr val="FFFF00"/>
              </a:solidFill>
              <a:cs typeface="Arial"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4067">
                                            <p:txEl>
                                              <p:pRg st="0" end="0"/>
                                            </p:txEl>
                                          </p:spTgt>
                                        </p:tgtEl>
                                        <p:attrNameLst>
                                          <p:attrName>style.visibility</p:attrName>
                                        </p:attrNameLst>
                                      </p:cBhvr>
                                      <p:to>
                                        <p:strVal val="visible"/>
                                      </p:to>
                                    </p:set>
                                    <p:animEffect transition="in" filter="wipe(left)">
                                      <p:cBhvr>
                                        <p:cTn id="7" dur="500"/>
                                        <p:tgtEl>
                                          <p:spTgt spid="984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4067">
                                            <p:txEl>
                                              <p:pRg st="1" end="1"/>
                                            </p:txEl>
                                          </p:spTgt>
                                        </p:tgtEl>
                                        <p:attrNameLst>
                                          <p:attrName>style.visibility</p:attrName>
                                        </p:attrNameLst>
                                      </p:cBhvr>
                                      <p:to>
                                        <p:strVal val="visible"/>
                                      </p:to>
                                    </p:set>
                                    <p:animEffect transition="in" filter="wipe(left)">
                                      <p:cBhvr>
                                        <p:cTn id="12" dur="500"/>
                                        <p:tgtEl>
                                          <p:spTgt spid="984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4067">
                                            <p:txEl>
                                              <p:pRg st="2" end="2"/>
                                            </p:txEl>
                                          </p:spTgt>
                                        </p:tgtEl>
                                        <p:attrNameLst>
                                          <p:attrName>style.visibility</p:attrName>
                                        </p:attrNameLst>
                                      </p:cBhvr>
                                      <p:to>
                                        <p:strVal val="visible"/>
                                      </p:to>
                                    </p:set>
                                    <p:animEffect transition="in" filter="wipe(left)">
                                      <p:cBhvr>
                                        <p:cTn id="17" dur="500"/>
                                        <p:tgtEl>
                                          <p:spTgt spid="9840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4067">
                                            <p:txEl>
                                              <p:pRg st="3" end="3"/>
                                            </p:txEl>
                                          </p:spTgt>
                                        </p:tgtEl>
                                        <p:attrNameLst>
                                          <p:attrName>style.visibility</p:attrName>
                                        </p:attrNameLst>
                                      </p:cBhvr>
                                      <p:to>
                                        <p:strVal val="visible"/>
                                      </p:to>
                                    </p:set>
                                    <p:animEffect transition="in" filter="wipe(left)">
                                      <p:cBhvr>
                                        <p:cTn id="22" dur="500"/>
                                        <p:tgtEl>
                                          <p:spTgt spid="98406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406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Zástupný symbol pro datum 1"/>
          <p:cNvSpPr>
            <a:spLocks noGrp="1"/>
          </p:cNvSpPr>
          <p:nvPr>
            <p:ph type="dt" sz="quarter" idx="10"/>
          </p:nvPr>
        </p:nvSpPr>
        <p:spPr/>
        <p:txBody>
          <a:bodyPr/>
          <a:lstStyle/>
          <a:p>
            <a:pPr>
              <a:defRPr/>
            </a:pPr>
            <a:fld id="{DAD71A40-478F-4DBD-A194-0443A1AA4906}" type="datetime1">
              <a:rPr lang="cs-CZ" smtClean="0"/>
              <a:pPr>
                <a:defRPr/>
              </a:pPr>
              <a:t>21.9.2010</a:t>
            </a:fld>
            <a:endParaRPr lang="cs-CZ" smtClean="0"/>
          </a:p>
        </p:txBody>
      </p:sp>
      <p:sp>
        <p:nvSpPr>
          <p:cNvPr id="66563" name="Zástupný symbol pro zápatí 2"/>
          <p:cNvSpPr>
            <a:spLocks noGrp="1"/>
          </p:cNvSpPr>
          <p:nvPr>
            <p:ph type="ftr" sz="quarter" idx="11"/>
          </p:nvPr>
        </p:nvSpPr>
        <p:spPr/>
        <p:txBody>
          <a:bodyPr/>
          <a:lstStyle/>
          <a:p>
            <a:pPr>
              <a:defRPr/>
            </a:pPr>
            <a:r>
              <a:rPr lang="cs-CZ" smtClean="0"/>
              <a:t>Český a moravský účetní dvůr</a:t>
            </a:r>
          </a:p>
        </p:txBody>
      </p:sp>
      <p:sp>
        <p:nvSpPr>
          <p:cNvPr id="66564" name="Zástupný symbol pro číslo snímku 3"/>
          <p:cNvSpPr>
            <a:spLocks noGrp="1"/>
          </p:cNvSpPr>
          <p:nvPr>
            <p:ph type="sldNum" sz="quarter" idx="12"/>
          </p:nvPr>
        </p:nvSpPr>
        <p:spPr/>
        <p:txBody>
          <a:bodyPr/>
          <a:lstStyle/>
          <a:p>
            <a:pPr>
              <a:defRPr/>
            </a:pPr>
            <a:fld id="{2EA37EC2-C905-477E-A1AD-7ED0536F8F26}" type="slidenum">
              <a:rPr lang="cs-CZ" smtClean="0"/>
              <a:pPr>
                <a:defRPr/>
              </a:pPr>
              <a:t>40</a:t>
            </a:fld>
            <a:endParaRPr lang="cs-CZ" smtClean="0"/>
          </a:p>
        </p:txBody>
      </p:sp>
      <p:sp>
        <p:nvSpPr>
          <p:cNvPr id="53253" name="Rectangle 2"/>
          <p:cNvSpPr>
            <a:spLocks noGrp="1" noChangeArrowheads="1"/>
          </p:cNvSpPr>
          <p:nvPr>
            <p:ph type="title" idx="4294967295"/>
          </p:nvPr>
        </p:nvSpPr>
        <p:spPr>
          <a:xfrm>
            <a:off x="0" y="0"/>
            <a:ext cx="9144000" cy="476250"/>
          </a:xfrm>
        </p:spPr>
        <p:txBody>
          <a:bodyPr/>
          <a:lstStyle/>
          <a:p>
            <a:pPr eaLnBrk="1" hangingPunct="1"/>
            <a:r>
              <a:rPr lang="cs-CZ" sz="3200" b="1" u="sng" smtClean="0">
                <a:solidFill>
                  <a:schemeClr val="folHlink"/>
                </a:solidFill>
              </a:rPr>
              <a:t>Nepřijatelnými nabídkami jsou nabídky</a:t>
            </a:r>
          </a:p>
        </p:txBody>
      </p:sp>
      <p:sp>
        <p:nvSpPr>
          <p:cNvPr id="53254" name="Rectangle 3"/>
          <p:cNvSpPr>
            <a:spLocks noGrp="1" noChangeArrowheads="1"/>
          </p:cNvSpPr>
          <p:nvPr>
            <p:ph type="body" idx="4294967295"/>
          </p:nvPr>
        </p:nvSpPr>
        <p:spPr>
          <a:xfrm>
            <a:off x="-541338" y="549275"/>
            <a:ext cx="9685338" cy="5975350"/>
          </a:xfrm>
        </p:spPr>
        <p:txBody>
          <a:bodyPr/>
          <a:lstStyle/>
          <a:p>
            <a:pPr marL="1071563" lvl="2" indent="-457200" eaLnBrk="1" hangingPunct="1">
              <a:buFontTx/>
              <a:buAutoNum type="alphaLcParenR"/>
            </a:pPr>
            <a:r>
              <a:rPr lang="cs-CZ" sz="2700" b="1" u="sng" dirty="0" smtClean="0"/>
              <a:t>nevhodné, kterými jsou nabídky nesplňující požadavky zadavatele na předmět plnění veřejné zakázky</a:t>
            </a:r>
            <a:r>
              <a:rPr lang="cs-CZ" sz="2600" b="1" u="sng" dirty="0" smtClean="0"/>
              <a:t>,</a:t>
            </a:r>
          </a:p>
          <a:p>
            <a:pPr marL="1071563" lvl="2" indent="-457200" eaLnBrk="1" hangingPunct="1">
              <a:buFontTx/>
              <a:buNone/>
            </a:pPr>
            <a:endParaRPr lang="cs-CZ" sz="800" b="1" u="sng" dirty="0" smtClean="0"/>
          </a:p>
          <a:p>
            <a:pPr marL="1071563" lvl="2" indent="-457200" eaLnBrk="1" hangingPunct="1">
              <a:buFontTx/>
              <a:buAutoNum type="alphaLcParenR" startAt="2"/>
            </a:pPr>
            <a:r>
              <a:rPr lang="cs-CZ" sz="2700" b="1" u="sng" dirty="0" smtClean="0"/>
              <a:t>které nesplnily zadávací podmínky z hlediska jiných požadavků zadavatele než na předmět veřejné zakázky</a:t>
            </a:r>
            <a:r>
              <a:rPr lang="cs-CZ" sz="2600" b="1" u="sng" dirty="0" smtClean="0"/>
              <a:t>,</a:t>
            </a:r>
          </a:p>
          <a:p>
            <a:pPr marL="1071563" lvl="2" indent="-457200" eaLnBrk="1" hangingPunct="1">
              <a:buFontTx/>
              <a:buNone/>
            </a:pPr>
            <a:endParaRPr lang="cs-CZ" sz="800" b="1" u="sng" dirty="0" smtClean="0"/>
          </a:p>
          <a:p>
            <a:pPr marL="1071563" lvl="2" indent="-457200" eaLnBrk="1" hangingPunct="1">
              <a:buFontTx/>
              <a:buAutoNum type="alphaLcParenR" startAt="3"/>
            </a:pPr>
            <a:r>
              <a:rPr lang="cs-CZ" sz="2800" b="1" u="sng" dirty="0" smtClean="0"/>
              <a:t>u kterých uchazeč neprokázal splnění kvalifikace</a:t>
            </a:r>
            <a:r>
              <a:rPr lang="cs-CZ" sz="2600" b="1" u="sng" dirty="0" smtClean="0"/>
              <a:t>,</a:t>
            </a:r>
          </a:p>
          <a:p>
            <a:pPr marL="1071563" lvl="2" indent="-457200" eaLnBrk="1" hangingPunct="1">
              <a:buFontTx/>
              <a:buNone/>
            </a:pPr>
            <a:endParaRPr lang="cs-CZ" sz="800" b="1" u="sng" dirty="0" smtClean="0"/>
          </a:p>
          <a:p>
            <a:pPr marL="1071563" lvl="2" indent="-457200" eaLnBrk="1" hangingPunct="1">
              <a:buFontTx/>
              <a:buNone/>
            </a:pPr>
            <a:r>
              <a:rPr lang="cs-CZ" sz="2600" b="1" dirty="0" smtClean="0"/>
              <a:t>d)	</a:t>
            </a:r>
            <a:r>
              <a:rPr lang="cs-CZ" sz="2800" b="1" u="sng" dirty="0" smtClean="0"/>
              <a:t>které jsou v rozporu s platnými právními předpisy</a:t>
            </a:r>
            <a:r>
              <a:rPr lang="cs-CZ" sz="2600" b="1" u="sng" dirty="0" smtClean="0"/>
              <a:t>,</a:t>
            </a:r>
          </a:p>
          <a:p>
            <a:pPr marL="1071563" lvl="2" indent="-457200" eaLnBrk="1" hangingPunct="1">
              <a:buFontTx/>
              <a:buNone/>
            </a:pPr>
            <a:endParaRPr lang="cs-CZ" sz="800" b="1" u="sng" dirty="0" smtClean="0"/>
          </a:p>
          <a:p>
            <a:pPr marL="1071563" lvl="2" indent="-457200" eaLnBrk="1" hangingPunct="1">
              <a:buFontTx/>
              <a:buNone/>
            </a:pPr>
            <a:r>
              <a:rPr lang="cs-CZ" sz="2600" b="1" dirty="0" smtClean="0"/>
              <a:t>e)	</a:t>
            </a:r>
            <a:r>
              <a:rPr lang="cs-CZ" sz="2800" b="1" u="sng" dirty="0" smtClean="0"/>
              <a:t>které obsahují upravené podmínky plnění v rozporu s požadavky zadavatele nebo neodůvodněnou mimořádně nízkou nabídkovou cenu, nebo</a:t>
            </a:r>
          </a:p>
          <a:p>
            <a:pPr marL="1071563" lvl="2" indent="-457200" eaLnBrk="1" hangingPunct="1">
              <a:buFontTx/>
              <a:buNone/>
            </a:pPr>
            <a:endParaRPr lang="cs-CZ" sz="800" b="1" u="sng" dirty="0" smtClean="0"/>
          </a:p>
          <a:p>
            <a:pPr marL="1071563" lvl="2" indent="-457200" eaLnBrk="1" hangingPunct="1">
              <a:buFontTx/>
              <a:buNone/>
            </a:pPr>
            <a:r>
              <a:rPr lang="cs-CZ" sz="2600" b="1" dirty="0" smtClean="0"/>
              <a:t>f)	</a:t>
            </a:r>
            <a:r>
              <a:rPr lang="cs-CZ" sz="2600" b="1" u="sng" dirty="0" smtClean="0"/>
              <a:t>které byly podány po uplynutí lhůty pro podání nabídek.</a:t>
            </a:r>
          </a:p>
        </p:txBody>
      </p:sp>
    </p:spTree>
  </p:cSld>
  <p:clrMapOvr>
    <a:masterClrMapping/>
  </p:clrMapOvr>
  <p:transition spd="slow">
    <p:wipe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Zástupný symbol pro datum 1"/>
          <p:cNvSpPr>
            <a:spLocks noGrp="1"/>
          </p:cNvSpPr>
          <p:nvPr>
            <p:ph type="dt" sz="quarter" idx="10"/>
          </p:nvPr>
        </p:nvSpPr>
        <p:spPr/>
        <p:txBody>
          <a:bodyPr/>
          <a:lstStyle/>
          <a:p>
            <a:pPr>
              <a:defRPr/>
            </a:pPr>
            <a:fld id="{B034BFE8-38EE-4B39-A839-59892D3FAFA3}" type="datetime1">
              <a:rPr lang="cs-CZ" smtClean="0"/>
              <a:pPr>
                <a:defRPr/>
              </a:pPr>
              <a:t>21.9.2010</a:t>
            </a:fld>
            <a:endParaRPr lang="cs-CZ" smtClean="0"/>
          </a:p>
        </p:txBody>
      </p:sp>
      <p:sp>
        <p:nvSpPr>
          <p:cNvPr id="70659" name="Zástupný symbol pro zápatí 2"/>
          <p:cNvSpPr>
            <a:spLocks noGrp="1"/>
          </p:cNvSpPr>
          <p:nvPr>
            <p:ph type="ftr" sz="quarter" idx="11"/>
          </p:nvPr>
        </p:nvSpPr>
        <p:spPr/>
        <p:txBody>
          <a:bodyPr/>
          <a:lstStyle/>
          <a:p>
            <a:pPr>
              <a:defRPr/>
            </a:pPr>
            <a:r>
              <a:rPr lang="cs-CZ" smtClean="0"/>
              <a:t>Český a moravský účetní dvůr</a:t>
            </a:r>
          </a:p>
        </p:txBody>
      </p:sp>
      <p:sp>
        <p:nvSpPr>
          <p:cNvPr id="70660" name="Zástupný symbol pro číslo snímku 3"/>
          <p:cNvSpPr>
            <a:spLocks noGrp="1"/>
          </p:cNvSpPr>
          <p:nvPr>
            <p:ph type="sldNum" sz="quarter" idx="12"/>
          </p:nvPr>
        </p:nvSpPr>
        <p:spPr/>
        <p:txBody>
          <a:bodyPr/>
          <a:lstStyle/>
          <a:p>
            <a:pPr>
              <a:defRPr/>
            </a:pPr>
            <a:fld id="{2DE60515-D67D-41BD-99D5-B0F5559BE4ED}" type="slidenum">
              <a:rPr lang="cs-CZ" smtClean="0"/>
              <a:pPr>
                <a:defRPr/>
              </a:pPr>
              <a:t>41</a:t>
            </a:fld>
            <a:endParaRPr lang="cs-CZ" smtClean="0"/>
          </a:p>
        </p:txBody>
      </p:sp>
      <p:sp>
        <p:nvSpPr>
          <p:cNvPr id="54277" name="Rectangle 2"/>
          <p:cNvSpPr>
            <a:spLocks noGrp="1" noChangeArrowheads="1"/>
          </p:cNvSpPr>
          <p:nvPr>
            <p:ph type="title" idx="4294967295"/>
          </p:nvPr>
        </p:nvSpPr>
        <p:spPr>
          <a:xfrm>
            <a:off x="0" y="0"/>
            <a:ext cx="9144000" cy="533400"/>
          </a:xfrm>
        </p:spPr>
        <p:txBody>
          <a:bodyPr/>
          <a:lstStyle/>
          <a:p>
            <a:pPr eaLnBrk="1" hangingPunct="1"/>
            <a:r>
              <a:rPr lang="cs-CZ" sz="3600" b="1" u="sng" smtClean="0">
                <a:solidFill>
                  <a:schemeClr val="folHlink"/>
                </a:solidFill>
              </a:rPr>
              <a:t>Kdy lze použít jednací řízení s uveřejněním ?</a:t>
            </a:r>
          </a:p>
        </p:txBody>
      </p:sp>
      <p:sp>
        <p:nvSpPr>
          <p:cNvPr id="54278" name="Rectangle 3"/>
          <p:cNvSpPr>
            <a:spLocks noGrp="1" noChangeArrowheads="1"/>
          </p:cNvSpPr>
          <p:nvPr>
            <p:ph type="body" idx="4294967295"/>
          </p:nvPr>
        </p:nvSpPr>
        <p:spPr>
          <a:xfrm>
            <a:off x="-541338" y="685800"/>
            <a:ext cx="9685338" cy="5551488"/>
          </a:xfrm>
        </p:spPr>
        <p:txBody>
          <a:bodyPr/>
          <a:lstStyle/>
          <a:p>
            <a:pPr marL="1371600" lvl="2" indent="-457200" eaLnBrk="1" hangingPunct="1">
              <a:lnSpc>
                <a:spcPct val="90000"/>
              </a:lnSpc>
              <a:buFontTx/>
              <a:buNone/>
            </a:pPr>
            <a:r>
              <a:rPr lang="cs-CZ" b="1" dirty="0" smtClean="0"/>
              <a:t>Další podmíněné možnosti v odst. 3 a 4 ….. a dále odst. 5…</a:t>
            </a:r>
          </a:p>
          <a:p>
            <a:pPr marL="1371600" lvl="2" indent="-457200" eaLnBrk="1" hangingPunct="1">
              <a:lnSpc>
                <a:spcPct val="90000"/>
              </a:lnSpc>
              <a:buFontTx/>
              <a:buAutoNum type="arabicParenR" startAt="5"/>
            </a:pPr>
            <a:r>
              <a:rPr lang="cs-CZ" sz="3200" b="1" u="sng" dirty="0" smtClean="0"/>
              <a:t>Veřejný zadavatel může zadat veřejnou zakázku v jednacím řízení s uveřejněním i bez naplnění podmínek uvedených v odstavcích 1 až 3, jde-li o veřejnou zakázku na služby uvedené v příloze č. 2.</a:t>
            </a:r>
          </a:p>
          <a:p>
            <a:pPr marL="1371600" lvl="2" indent="-457200" eaLnBrk="1" hangingPunct="1">
              <a:lnSpc>
                <a:spcPct val="90000"/>
              </a:lnSpc>
              <a:buFontTx/>
              <a:buNone/>
            </a:pPr>
            <a:r>
              <a:rPr lang="cs-CZ" sz="1000" dirty="0" smtClean="0"/>
              <a:t>	</a:t>
            </a:r>
          </a:p>
          <a:p>
            <a:pPr marL="1371600" lvl="2" indent="-457200" eaLnBrk="1" hangingPunct="1">
              <a:lnSpc>
                <a:spcPct val="90000"/>
              </a:lnSpc>
              <a:buFontTx/>
              <a:buNone/>
            </a:pPr>
            <a:r>
              <a:rPr lang="cs-CZ" sz="2200" b="1" dirty="0" smtClean="0"/>
              <a:t>	17 - Hotelové a restaurační služby,  18 - Služby v drážní dopravě,  19 - Služby vodní dopravy, 20 -Vedlejší a doplňkové služby v dopravě,  21 - Právní služby,  22 - Zprostředkovatelské služby v oblasti zaměstnanosti a služby s tím související,  23 - Pátrací a bezpečnostní služby s výjimkou služeb přepravy pancéřovými vozy 24 - Vzdělávací a profesní služby,  25 - Zdravotní a sociální služby,  26 - Rekreační, kulturní a sportovní činnosti (služby) 27 - Jiné služby</a:t>
            </a:r>
            <a:endParaRPr lang="cs-CZ" sz="2200" dirty="0" smtClean="0"/>
          </a:p>
        </p:txBody>
      </p:sp>
    </p:spTree>
  </p:cSld>
  <p:clrMapOvr>
    <a:masterClrMapping/>
  </p:clrMapOvr>
  <p:transition spd="slow">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Zástupný symbol pro datum 1"/>
          <p:cNvSpPr>
            <a:spLocks noGrp="1"/>
          </p:cNvSpPr>
          <p:nvPr>
            <p:ph type="dt" sz="quarter" idx="10"/>
          </p:nvPr>
        </p:nvSpPr>
        <p:spPr/>
        <p:txBody>
          <a:bodyPr/>
          <a:lstStyle/>
          <a:p>
            <a:pPr>
              <a:defRPr/>
            </a:pPr>
            <a:fld id="{DCA0E981-D8AB-4AA6-BAC0-EEF33A160CDB}" type="datetime1">
              <a:rPr lang="cs-CZ" smtClean="0"/>
              <a:pPr>
                <a:defRPr/>
              </a:pPr>
              <a:t>21.9.2010</a:t>
            </a:fld>
            <a:endParaRPr lang="cs-CZ" smtClean="0"/>
          </a:p>
        </p:txBody>
      </p:sp>
      <p:sp>
        <p:nvSpPr>
          <p:cNvPr id="71683" name="Zástupný symbol pro zápatí 2"/>
          <p:cNvSpPr>
            <a:spLocks noGrp="1"/>
          </p:cNvSpPr>
          <p:nvPr>
            <p:ph type="ftr" sz="quarter" idx="11"/>
          </p:nvPr>
        </p:nvSpPr>
        <p:spPr/>
        <p:txBody>
          <a:bodyPr/>
          <a:lstStyle/>
          <a:p>
            <a:pPr>
              <a:defRPr/>
            </a:pPr>
            <a:r>
              <a:rPr lang="cs-CZ" smtClean="0"/>
              <a:t>Český a moravský účetní dvůr</a:t>
            </a:r>
          </a:p>
        </p:txBody>
      </p:sp>
      <p:sp>
        <p:nvSpPr>
          <p:cNvPr id="71684" name="Zástupný symbol pro číslo snímku 3"/>
          <p:cNvSpPr>
            <a:spLocks noGrp="1"/>
          </p:cNvSpPr>
          <p:nvPr>
            <p:ph type="sldNum" sz="quarter" idx="12"/>
          </p:nvPr>
        </p:nvSpPr>
        <p:spPr/>
        <p:txBody>
          <a:bodyPr/>
          <a:lstStyle/>
          <a:p>
            <a:pPr>
              <a:defRPr/>
            </a:pPr>
            <a:fld id="{4DA1BA40-E759-40DC-8FA8-81714DEF142C}" type="slidenum">
              <a:rPr lang="cs-CZ" smtClean="0"/>
              <a:pPr>
                <a:defRPr/>
              </a:pPr>
              <a:t>42</a:t>
            </a:fld>
            <a:endParaRPr lang="cs-CZ" smtClean="0"/>
          </a:p>
        </p:txBody>
      </p:sp>
      <p:sp>
        <p:nvSpPr>
          <p:cNvPr id="55301" name="Rectangle 2"/>
          <p:cNvSpPr>
            <a:spLocks noGrp="1" noChangeArrowheads="1"/>
          </p:cNvSpPr>
          <p:nvPr>
            <p:ph type="title" idx="4294967295"/>
          </p:nvPr>
        </p:nvSpPr>
        <p:spPr>
          <a:xfrm>
            <a:off x="0" y="0"/>
            <a:ext cx="9144000" cy="533400"/>
          </a:xfrm>
        </p:spPr>
        <p:txBody>
          <a:bodyPr/>
          <a:lstStyle/>
          <a:p>
            <a:pPr eaLnBrk="1" hangingPunct="1"/>
            <a:r>
              <a:rPr lang="cs-CZ" sz="3600" b="1" u="sng" smtClean="0">
                <a:solidFill>
                  <a:schemeClr val="folHlink"/>
                </a:solidFill>
              </a:rPr>
              <a:t>Kdy lze použít jednací řízení bez uveřejnění ?</a:t>
            </a:r>
          </a:p>
        </p:txBody>
      </p:sp>
      <p:sp>
        <p:nvSpPr>
          <p:cNvPr id="55302" name="Rectangle 3"/>
          <p:cNvSpPr>
            <a:spLocks noGrp="1" noChangeArrowheads="1"/>
          </p:cNvSpPr>
          <p:nvPr>
            <p:ph type="body" idx="4294967295"/>
          </p:nvPr>
        </p:nvSpPr>
        <p:spPr>
          <a:xfrm>
            <a:off x="0" y="685800"/>
            <a:ext cx="9144000" cy="5551488"/>
          </a:xfrm>
        </p:spPr>
        <p:txBody>
          <a:bodyPr/>
          <a:lstStyle/>
          <a:p>
            <a:pPr marL="268288" indent="-268288"/>
            <a:r>
              <a:rPr lang="cs-CZ" b="1" dirty="0" smtClean="0"/>
              <a:t>v předchozím </a:t>
            </a:r>
            <a:r>
              <a:rPr lang="cs-CZ" b="1" dirty="0" smtClean="0">
                <a:solidFill>
                  <a:schemeClr val="tx1"/>
                </a:solidFill>
                <a:latin typeface="+mn-lt"/>
                <a:ea typeface="+mn-ea"/>
                <a:cs typeface="+mn-cs"/>
              </a:rPr>
              <a:t>otevřeném řízení, užším řízení</a:t>
            </a:r>
            <a:r>
              <a:rPr lang="cs-CZ" b="1" u="sng" dirty="0" smtClean="0">
                <a:solidFill>
                  <a:schemeClr val="tx1"/>
                </a:solidFill>
                <a:latin typeface="+mn-lt"/>
                <a:ea typeface="+mn-ea"/>
                <a:cs typeface="+mn-cs"/>
              </a:rPr>
              <a:t>, </a:t>
            </a:r>
            <a:r>
              <a:rPr lang="cs-CZ" sz="2400" b="1" u="sng" dirty="0" smtClean="0">
                <a:solidFill>
                  <a:schemeClr val="tx1"/>
                </a:solidFill>
                <a:latin typeface="+mn-lt"/>
                <a:ea typeface="+mn-ea"/>
                <a:cs typeface="+mn-cs"/>
              </a:rPr>
              <a:t>nebo</a:t>
            </a:r>
            <a:r>
              <a:rPr lang="cs-CZ" b="1" u="sng" dirty="0" smtClean="0">
                <a:solidFill>
                  <a:schemeClr val="tx1"/>
                </a:solidFill>
                <a:latin typeface="+mn-lt"/>
                <a:ea typeface="+mn-ea"/>
                <a:cs typeface="+mn-cs"/>
              </a:rPr>
              <a:t> </a:t>
            </a:r>
            <a:r>
              <a:rPr lang="cs-CZ" b="1" u="sng" dirty="0" smtClean="0">
                <a:solidFill>
                  <a:srgbClr val="FFFF00"/>
                </a:solidFill>
                <a:latin typeface="+mn-lt"/>
                <a:ea typeface="+mn-ea"/>
                <a:cs typeface="+mn-cs"/>
              </a:rPr>
              <a:t>zjednodušeném podlimitním řízení</a:t>
            </a:r>
            <a:r>
              <a:rPr lang="cs-CZ" b="1" dirty="0" smtClean="0">
                <a:solidFill>
                  <a:srgbClr val="FFFF00"/>
                </a:solidFill>
                <a:latin typeface="+mn-lt"/>
                <a:ea typeface="+mn-ea"/>
                <a:cs typeface="+mn-cs"/>
              </a:rPr>
              <a:t> </a:t>
            </a:r>
            <a:r>
              <a:rPr lang="cs-CZ" b="1" u="sng" dirty="0" smtClean="0">
                <a:latin typeface="+mn-lt"/>
                <a:ea typeface="+mn-ea"/>
                <a:cs typeface="+mn-cs"/>
              </a:rPr>
              <a:t>n</a:t>
            </a:r>
            <a:r>
              <a:rPr lang="cs-CZ" b="1" u="sng" dirty="0" smtClean="0"/>
              <a:t>ebyly podány žádné nabídky, nebo pouze nevhodné nabídky</a:t>
            </a:r>
            <a:r>
              <a:rPr lang="cs-CZ" b="1" dirty="0" smtClean="0"/>
              <a:t> </a:t>
            </a:r>
          </a:p>
          <a:p>
            <a:pPr marL="268288" lvl="1" indent="-268288"/>
            <a:r>
              <a:rPr lang="cs-CZ" sz="3000" b="1" dirty="0" smtClean="0"/>
              <a:t>nelze změnit zadávací podmínky a řízení musí být zahájeno bezodkladně po zrušení předchozího řízení</a:t>
            </a:r>
          </a:p>
          <a:p>
            <a:pPr marL="268288" indent="-268288"/>
            <a:r>
              <a:rPr lang="cs-CZ" sz="3000" b="1" dirty="0" smtClean="0"/>
              <a:t>z </a:t>
            </a:r>
            <a:r>
              <a:rPr lang="cs-CZ" sz="3000" b="1" u="sng" dirty="0" smtClean="0"/>
              <a:t>technických či uměleckých důvodů</a:t>
            </a:r>
            <a:r>
              <a:rPr lang="cs-CZ" sz="3000" b="1" dirty="0" smtClean="0"/>
              <a:t> – pouze jediný dodavatel ( častá pochybení !!)</a:t>
            </a:r>
          </a:p>
          <a:p>
            <a:pPr marL="268288" indent="-268288"/>
            <a:r>
              <a:rPr lang="cs-CZ" sz="3000" b="1" u="sng" dirty="0" smtClean="0"/>
              <a:t>krajně naléhavý případ</a:t>
            </a:r>
            <a:r>
              <a:rPr lang="cs-CZ" sz="3000" b="1" dirty="0" smtClean="0"/>
              <a:t> – nepředvídaný a nezaviněný stav a zároveň časová tíseň</a:t>
            </a:r>
          </a:p>
          <a:p>
            <a:pPr marL="268288" indent="-268288">
              <a:buFontTx/>
              <a:buNone/>
            </a:pPr>
            <a:r>
              <a:rPr lang="cs-CZ" sz="3000" b="1" dirty="0" smtClean="0"/>
              <a:t>	Forma dle  § 34 - </a:t>
            </a:r>
            <a:r>
              <a:rPr lang="cs-CZ" sz="3000" b="1" u="sng" dirty="0" smtClean="0"/>
              <a:t>písemná výzva jednomu (!) či více zájemcům</a:t>
            </a:r>
          </a:p>
        </p:txBody>
      </p:sp>
    </p:spTree>
  </p:cSld>
  <p:clrMapOvr>
    <a:masterClrMapping/>
  </p:clrMapOvr>
  <p:transition spd="slow">
    <p:wipe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Zástupný symbol pro datum 3"/>
          <p:cNvSpPr>
            <a:spLocks noGrp="1"/>
          </p:cNvSpPr>
          <p:nvPr>
            <p:ph type="dt" sz="quarter" idx="10"/>
          </p:nvPr>
        </p:nvSpPr>
        <p:spPr/>
        <p:txBody>
          <a:bodyPr/>
          <a:lstStyle/>
          <a:p>
            <a:pPr>
              <a:defRPr/>
            </a:pPr>
            <a:fld id="{A03EAF08-57D6-4A45-B781-DC751DB0552A}" type="datetime1">
              <a:rPr lang="cs-CZ"/>
              <a:pPr>
                <a:defRPr/>
              </a:pPr>
              <a:t>21.9.2010</a:t>
            </a:fld>
            <a:endParaRPr lang="cs-CZ"/>
          </a:p>
        </p:txBody>
      </p:sp>
      <p:sp>
        <p:nvSpPr>
          <p:cNvPr id="2867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8676" name="Zástupný symbol pro číslo snímku 5"/>
          <p:cNvSpPr>
            <a:spLocks noGrp="1"/>
          </p:cNvSpPr>
          <p:nvPr>
            <p:ph type="sldNum" sz="quarter" idx="12"/>
          </p:nvPr>
        </p:nvSpPr>
        <p:spPr/>
        <p:txBody>
          <a:bodyPr/>
          <a:lstStyle/>
          <a:p>
            <a:pPr>
              <a:defRPr/>
            </a:pPr>
            <a:fld id="{9E346C23-5E58-4F42-90A5-C4408BCD0995}" type="slidenum">
              <a:rPr lang="cs-CZ" smtClean="0"/>
              <a:pPr>
                <a:defRPr/>
              </a:pPr>
              <a:t>43</a:t>
            </a:fld>
            <a:endParaRPr lang="cs-CZ" smtClean="0"/>
          </a:p>
        </p:txBody>
      </p:sp>
      <p:sp>
        <p:nvSpPr>
          <p:cNvPr id="20485" name="Rectangle 2"/>
          <p:cNvSpPr>
            <a:spLocks noGrp="1" noChangeArrowheads="1"/>
          </p:cNvSpPr>
          <p:nvPr>
            <p:ph type="title"/>
          </p:nvPr>
        </p:nvSpPr>
        <p:spPr>
          <a:xfrm>
            <a:off x="0" y="0"/>
            <a:ext cx="9144000" cy="714356"/>
          </a:xfrm>
        </p:spPr>
        <p:txBody>
          <a:bodyPr/>
          <a:lstStyle/>
          <a:p>
            <a:r>
              <a:rPr lang="cs-CZ" sz="3300" b="1" dirty="0" smtClean="0">
                <a:solidFill>
                  <a:srgbClr val="FFFF00"/>
                </a:solidFill>
                <a:latin typeface="+mj-lt"/>
                <a:ea typeface="+mj-ea"/>
                <a:cs typeface="+mj-cs"/>
              </a:rPr>
              <a:t>Podmínky použití jed. říz. bez uveřejnění - § 23</a:t>
            </a:r>
            <a:endParaRPr lang="cs-CZ" sz="3300" dirty="0">
              <a:solidFill>
                <a:srgbClr val="FFFF00"/>
              </a:solidFill>
            </a:endParaRPr>
          </a:p>
        </p:txBody>
      </p:sp>
      <p:sp>
        <p:nvSpPr>
          <p:cNvPr id="966659" name="Rectangle 3"/>
          <p:cNvSpPr>
            <a:spLocks noGrp="1" noChangeArrowheads="1"/>
          </p:cNvSpPr>
          <p:nvPr>
            <p:ph type="body" idx="1"/>
          </p:nvPr>
        </p:nvSpPr>
        <p:spPr>
          <a:xfrm>
            <a:off x="0" y="714356"/>
            <a:ext cx="9001125" cy="5500726"/>
          </a:xfrm>
        </p:spPr>
        <p:txBody>
          <a:bodyPr/>
          <a:lstStyle/>
          <a:p>
            <a:pPr marL="361950" indent="-361950" algn="just" eaLnBrk="1" hangingPunct="1">
              <a:lnSpc>
                <a:spcPct val="90000"/>
              </a:lnSpc>
              <a:buFontTx/>
              <a:buNone/>
              <a:defRPr/>
            </a:pPr>
            <a:r>
              <a:rPr lang="cs-CZ" b="1" dirty="0" smtClean="0">
                <a:solidFill>
                  <a:schemeClr val="tx1"/>
                </a:solidFill>
                <a:latin typeface="+mn-lt"/>
                <a:ea typeface="+mn-ea"/>
                <a:cs typeface="+mn-cs"/>
              </a:rPr>
              <a:t>(6) V jednacím řízení bez uveřejnění může zadavatel zadat veřejnou zakázku na služby rovněž v případě, jestliže je zadávána v návaznosti na soutěž o návrh, podle jejíchž pravidel musí být veřejná zakázka zadána vybranému účastníkovi nebo jednomu z vybraných účastníků této soutěže….. </a:t>
            </a:r>
            <a:r>
              <a:rPr lang="cs-CZ" b="1" u="sng" dirty="0" smtClean="0">
                <a:solidFill>
                  <a:srgbClr val="FFFF00"/>
                </a:solidFill>
                <a:latin typeface="+mn-lt"/>
                <a:ea typeface="+mn-ea"/>
                <a:cs typeface="+mn-cs"/>
              </a:rPr>
              <a:t>Předmětem veřejné zakázky na služby navazující na soutěž o návrh nesmí být vlastní realizace návrhu. To neplatí v případech, kdy to odůvodňuje  povaha předmětu soutěže o návrh.</a:t>
            </a:r>
          </a:p>
          <a:p>
            <a:pPr marL="361950" indent="-361950" algn="ctr" eaLnBrk="1" hangingPunct="1">
              <a:lnSpc>
                <a:spcPct val="90000"/>
              </a:lnSpc>
              <a:buFontTx/>
              <a:buNone/>
              <a:defRPr/>
            </a:pPr>
            <a:r>
              <a:rPr lang="cs-CZ" b="1" u="sng" dirty="0" smtClean="0">
                <a:solidFill>
                  <a:schemeClr val="folHlink"/>
                </a:solidFill>
              </a:rPr>
              <a:t>(novela)</a:t>
            </a:r>
            <a:endParaRPr lang="cs-CZ" b="1" dirty="0" smtClean="0">
              <a:solidFill>
                <a:srgbClr val="FFFF00"/>
              </a:solidFill>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6659">
                                            <p:txEl>
                                              <p:pRg st="0" end="0"/>
                                            </p:txEl>
                                          </p:spTgt>
                                        </p:tgtEl>
                                        <p:attrNameLst>
                                          <p:attrName>style.visibility</p:attrName>
                                        </p:attrNameLst>
                                      </p:cBhvr>
                                      <p:to>
                                        <p:strVal val="visible"/>
                                      </p:to>
                                    </p:set>
                                    <p:animEffect transition="in" filter="wipe(left)">
                                      <p:cBhvr>
                                        <p:cTn id="7" dur="500"/>
                                        <p:tgtEl>
                                          <p:spTgt spid="966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66659">
                                            <p:txEl>
                                              <p:pRg st="1" end="1"/>
                                            </p:txEl>
                                          </p:spTgt>
                                        </p:tgtEl>
                                        <p:attrNameLst>
                                          <p:attrName>style.visibility</p:attrName>
                                        </p:attrNameLst>
                                      </p:cBhvr>
                                      <p:to>
                                        <p:strVal val="visible"/>
                                      </p:to>
                                    </p:set>
                                    <p:animEffect transition="in" filter="wipe(left)">
                                      <p:cBhvr>
                                        <p:cTn id="12" dur="500"/>
                                        <p:tgtEl>
                                          <p:spTgt spid="9666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6659"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Zástupný symbol pro datum 1"/>
          <p:cNvSpPr>
            <a:spLocks noGrp="1"/>
          </p:cNvSpPr>
          <p:nvPr>
            <p:ph type="dt" sz="quarter" idx="10"/>
          </p:nvPr>
        </p:nvSpPr>
        <p:spPr/>
        <p:txBody>
          <a:bodyPr/>
          <a:lstStyle/>
          <a:p>
            <a:pPr>
              <a:defRPr/>
            </a:pPr>
            <a:fld id="{553C4C07-6F80-4303-850F-34A41B13B2AE}" type="datetime1">
              <a:rPr lang="cs-CZ" smtClean="0"/>
              <a:pPr>
                <a:defRPr/>
              </a:pPr>
              <a:t>21.9.2010</a:t>
            </a:fld>
            <a:endParaRPr lang="cs-CZ" smtClean="0"/>
          </a:p>
        </p:txBody>
      </p:sp>
      <p:sp>
        <p:nvSpPr>
          <p:cNvPr id="72707" name="Zástupný symbol pro zápatí 2"/>
          <p:cNvSpPr>
            <a:spLocks noGrp="1"/>
          </p:cNvSpPr>
          <p:nvPr>
            <p:ph type="ftr" sz="quarter" idx="11"/>
          </p:nvPr>
        </p:nvSpPr>
        <p:spPr/>
        <p:txBody>
          <a:bodyPr/>
          <a:lstStyle/>
          <a:p>
            <a:pPr>
              <a:defRPr/>
            </a:pPr>
            <a:r>
              <a:rPr lang="cs-CZ" smtClean="0"/>
              <a:t>Český a moravský účetní dvůr</a:t>
            </a:r>
          </a:p>
        </p:txBody>
      </p:sp>
      <p:sp>
        <p:nvSpPr>
          <p:cNvPr id="72708" name="Zástupný symbol pro číslo snímku 3"/>
          <p:cNvSpPr>
            <a:spLocks noGrp="1"/>
          </p:cNvSpPr>
          <p:nvPr>
            <p:ph type="sldNum" sz="quarter" idx="12"/>
          </p:nvPr>
        </p:nvSpPr>
        <p:spPr/>
        <p:txBody>
          <a:bodyPr/>
          <a:lstStyle/>
          <a:p>
            <a:pPr>
              <a:defRPr/>
            </a:pPr>
            <a:fld id="{EEF9F086-7AD5-4B04-8FEE-9DC1C2D34088}" type="slidenum">
              <a:rPr lang="cs-CZ" smtClean="0"/>
              <a:pPr>
                <a:defRPr/>
              </a:pPr>
              <a:t>44</a:t>
            </a:fld>
            <a:endParaRPr lang="cs-CZ" smtClean="0"/>
          </a:p>
        </p:txBody>
      </p:sp>
      <p:sp>
        <p:nvSpPr>
          <p:cNvPr id="56325" name="Rectangle 2"/>
          <p:cNvSpPr>
            <a:spLocks noGrp="1" noChangeArrowheads="1"/>
          </p:cNvSpPr>
          <p:nvPr>
            <p:ph type="title" idx="4294967295"/>
          </p:nvPr>
        </p:nvSpPr>
        <p:spPr>
          <a:xfrm>
            <a:off x="0" y="0"/>
            <a:ext cx="9144000" cy="533400"/>
          </a:xfrm>
        </p:spPr>
        <p:txBody>
          <a:bodyPr/>
          <a:lstStyle/>
          <a:p>
            <a:pPr eaLnBrk="1" hangingPunct="1"/>
            <a:r>
              <a:rPr lang="cs-CZ" sz="3200" b="1" smtClean="0">
                <a:solidFill>
                  <a:schemeClr val="folHlink"/>
                </a:solidFill>
              </a:rPr>
              <a:t>JŘBU lze použít </a:t>
            </a:r>
            <a:r>
              <a:rPr lang="cs-CZ" sz="3200" b="1" smtClean="0">
                <a:solidFill>
                  <a:srgbClr val="FFFF00"/>
                </a:solidFill>
              </a:rPr>
              <a:t>rovněž v případě, jestliže jde o …</a:t>
            </a:r>
            <a:endParaRPr lang="cs-CZ" sz="3600" b="1" u="sng" smtClean="0">
              <a:solidFill>
                <a:schemeClr val="folHlink"/>
              </a:solidFill>
            </a:endParaRPr>
          </a:p>
        </p:txBody>
      </p:sp>
      <p:sp>
        <p:nvSpPr>
          <p:cNvPr id="56326" name="Rectangle 3"/>
          <p:cNvSpPr>
            <a:spLocks noGrp="1" noChangeArrowheads="1"/>
          </p:cNvSpPr>
          <p:nvPr>
            <p:ph type="body" idx="4294967295"/>
          </p:nvPr>
        </p:nvSpPr>
        <p:spPr>
          <a:xfrm>
            <a:off x="0" y="571500"/>
            <a:ext cx="9144000" cy="5665788"/>
          </a:xfrm>
        </p:spPr>
        <p:txBody>
          <a:bodyPr/>
          <a:lstStyle/>
          <a:p>
            <a:pPr marL="609600" indent="-609600" eaLnBrk="1" hangingPunct="1">
              <a:lnSpc>
                <a:spcPct val="90000"/>
              </a:lnSpc>
              <a:buFontTx/>
              <a:buNone/>
            </a:pPr>
            <a:r>
              <a:rPr lang="cs-CZ" sz="2000" b="1" dirty="0" smtClean="0"/>
              <a:t>(§ 23 odst.7 a) </a:t>
            </a:r>
            <a:r>
              <a:rPr lang="cs-CZ" sz="2900" b="1" u="sng" dirty="0" smtClean="0"/>
              <a:t>dodatečné stavební práce nebo služby, které nebyly obsaženy v původních zadávacích podmínkách</a:t>
            </a:r>
            <a:r>
              <a:rPr lang="cs-CZ" sz="2800" b="1" dirty="0" smtClean="0"/>
              <a:t>, jejich potřeba vznikla v </a:t>
            </a:r>
            <a:r>
              <a:rPr lang="cs-CZ" sz="2800" b="1" u="sng" dirty="0" smtClean="0"/>
              <a:t>důsledku objektivně nepředvídaných okolností</a:t>
            </a:r>
            <a:r>
              <a:rPr lang="cs-CZ" sz="2800" b="1" dirty="0" smtClean="0"/>
              <a:t> …., a to </a:t>
            </a:r>
            <a:r>
              <a:rPr lang="cs-CZ" sz="2800" b="1" u="sng" dirty="0" smtClean="0"/>
              <a:t>za předpokladu, že: </a:t>
            </a:r>
            <a:r>
              <a:rPr lang="cs-CZ" sz="2600" b="1" i="1" u="sng" dirty="0" smtClean="0"/>
              <a:t>(musí být splněny všechny tři podmínky!)</a:t>
            </a:r>
          </a:p>
          <a:p>
            <a:pPr marL="609600" indent="-609600" eaLnBrk="1" hangingPunct="1">
              <a:lnSpc>
                <a:spcPct val="90000"/>
              </a:lnSpc>
              <a:buFontTx/>
              <a:buNone/>
            </a:pPr>
            <a:r>
              <a:rPr lang="cs-CZ" sz="2800" b="1" dirty="0" smtClean="0"/>
              <a:t>1. 	budou zadány </a:t>
            </a:r>
            <a:r>
              <a:rPr lang="cs-CZ" sz="2800" b="1" u="sng" dirty="0" smtClean="0"/>
              <a:t>témuž dodavateli</a:t>
            </a:r>
            <a:r>
              <a:rPr lang="cs-CZ" sz="2800" b="1" dirty="0" smtClean="0"/>
              <a:t>,</a:t>
            </a:r>
          </a:p>
          <a:p>
            <a:pPr marL="609600" indent="-609600" eaLnBrk="1" hangingPunct="1">
              <a:lnSpc>
                <a:spcPct val="90000"/>
              </a:lnSpc>
              <a:buFontTx/>
              <a:buNone/>
            </a:pPr>
            <a:r>
              <a:rPr lang="cs-CZ" sz="2800" b="1" dirty="0" smtClean="0"/>
              <a:t>2. 	dodatečné stavební práce nebo služby </a:t>
            </a:r>
            <a:r>
              <a:rPr lang="cs-CZ" sz="2800" b="1" u="sng" dirty="0" smtClean="0"/>
              <a:t>nemohou být technicky nebo ekonomicky odděleny od původní veřejné zakázky</a:t>
            </a:r>
            <a:r>
              <a:rPr lang="cs-CZ" sz="2800" b="1" dirty="0" smtClean="0"/>
              <a:t>, pokud by toto oddělení způsobilo závažnou újmu zadavateli … a</a:t>
            </a:r>
          </a:p>
          <a:p>
            <a:pPr marL="609600" indent="-609600" eaLnBrk="1" hangingPunct="1">
              <a:lnSpc>
                <a:spcPct val="90000"/>
              </a:lnSpc>
              <a:buFontTx/>
              <a:buNone/>
            </a:pPr>
            <a:r>
              <a:rPr lang="cs-CZ" sz="2800" b="1" dirty="0" smtClean="0"/>
              <a:t>3. 	</a:t>
            </a:r>
            <a:r>
              <a:rPr lang="cs-CZ" sz="2800" b="1" u="sng" dirty="0" smtClean="0"/>
              <a:t>v případě veřejného zadavatele </a:t>
            </a:r>
            <a:r>
              <a:rPr lang="cs-CZ" sz="2800" b="1" dirty="0" smtClean="0"/>
              <a:t>celkový rozsah dodatečných stavebních prací nebo služeb </a:t>
            </a:r>
            <a:r>
              <a:rPr lang="cs-CZ" b="1" u="sng" dirty="0" smtClean="0"/>
              <a:t>nepřekročí 20 % ceny původní veřejné zakázky….</a:t>
            </a:r>
          </a:p>
        </p:txBody>
      </p:sp>
    </p:spTree>
  </p:cSld>
  <p:clrMapOvr>
    <a:masterClrMapping/>
  </p:clrMapOvr>
  <p:transition spd="slow">
    <p:wipe dir="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Zástupný symbol pro datum 1"/>
          <p:cNvSpPr>
            <a:spLocks noGrp="1"/>
          </p:cNvSpPr>
          <p:nvPr>
            <p:ph type="dt" sz="quarter" idx="10"/>
          </p:nvPr>
        </p:nvSpPr>
        <p:spPr/>
        <p:txBody>
          <a:bodyPr/>
          <a:lstStyle/>
          <a:p>
            <a:pPr>
              <a:defRPr/>
            </a:pPr>
            <a:fld id="{4B6D6590-D71A-4887-861A-D8701306CCA1}" type="datetime1">
              <a:rPr lang="cs-CZ" smtClean="0"/>
              <a:pPr>
                <a:defRPr/>
              </a:pPr>
              <a:t>21.9.2010</a:t>
            </a:fld>
            <a:endParaRPr lang="cs-CZ" smtClean="0"/>
          </a:p>
        </p:txBody>
      </p:sp>
      <p:sp>
        <p:nvSpPr>
          <p:cNvPr id="73731" name="Zástupný symbol pro zápatí 2"/>
          <p:cNvSpPr>
            <a:spLocks noGrp="1"/>
          </p:cNvSpPr>
          <p:nvPr>
            <p:ph type="ftr" sz="quarter" idx="11"/>
          </p:nvPr>
        </p:nvSpPr>
        <p:spPr/>
        <p:txBody>
          <a:bodyPr/>
          <a:lstStyle/>
          <a:p>
            <a:pPr>
              <a:defRPr/>
            </a:pPr>
            <a:r>
              <a:rPr lang="cs-CZ" smtClean="0"/>
              <a:t>Český a moravský účetní dvůr</a:t>
            </a:r>
          </a:p>
        </p:txBody>
      </p:sp>
      <p:sp>
        <p:nvSpPr>
          <p:cNvPr id="73732" name="Zástupný symbol pro číslo snímku 3"/>
          <p:cNvSpPr>
            <a:spLocks noGrp="1"/>
          </p:cNvSpPr>
          <p:nvPr>
            <p:ph type="sldNum" sz="quarter" idx="12"/>
          </p:nvPr>
        </p:nvSpPr>
        <p:spPr/>
        <p:txBody>
          <a:bodyPr/>
          <a:lstStyle/>
          <a:p>
            <a:pPr>
              <a:defRPr/>
            </a:pPr>
            <a:fld id="{44BBA9D6-44CA-419C-8E62-0AB60A7F424C}" type="slidenum">
              <a:rPr lang="cs-CZ" smtClean="0"/>
              <a:pPr>
                <a:defRPr/>
              </a:pPr>
              <a:t>45</a:t>
            </a:fld>
            <a:endParaRPr lang="cs-CZ" smtClean="0"/>
          </a:p>
        </p:txBody>
      </p:sp>
      <p:sp>
        <p:nvSpPr>
          <p:cNvPr id="57349" name="Rectangle 2"/>
          <p:cNvSpPr>
            <a:spLocks noGrp="1" noChangeArrowheads="1"/>
          </p:cNvSpPr>
          <p:nvPr>
            <p:ph type="title" idx="4294967295"/>
          </p:nvPr>
        </p:nvSpPr>
        <p:spPr>
          <a:xfrm>
            <a:off x="0" y="0"/>
            <a:ext cx="9144000" cy="533400"/>
          </a:xfrm>
        </p:spPr>
        <p:txBody>
          <a:bodyPr/>
          <a:lstStyle/>
          <a:p>
            <a:pPr eaLnBrk="1" hangingPunct="1"/>
            <a:r>
              <a:rPr lang="cs-CZ" sz="3600" b="1" u="sng" smtClean="0">
                <a:solidFill>
                  <a:schemeClr val="folHlink"/>
                </a:solidFill>
              </a:rPr>
              <a:t>Kdy lze použít jednací řízení bez uveřejnění ?</a:t>
            </a:r>
          </a:p>
        </p:txBody>
      </p:sp>
      <p:sp>
        <p:nvSpPr>
          <p:cNvPr id="73734" name="Rectangle 3"/>
          <p:cNvSpPr>
            <a:spLocks noGrp="1" noChangeArrowheads="1"/>
          </p:cNvSpPr>
          <p:nvPr>
            <p:ph type="body" idx="4294967295"/>
          </p:nvPr>
        </p:nvSpPr>
        <p:spPr>
          <a:xfrm>
            <a:off x="0" y="685800"/>
            <a:ext cx="9144000" cy="5551488"/>
          </a:xfrm>
        </p:spPr>
        <p:txBody>
          <a:bodyPr/>
          <a:lstStyle/>
          <a:p>
            <a:pPr marL="609600" indent="-609600" eaLnBrk="1" hangingPunct="1">
              <a:lnSpc>
                <a:spcPct val="90000"/>
              </a:lnSpc>
              <a:buFontTx/>
              <a:buNone/>
              <a:defRPr/>
            </a:pPr>
            <a:r>
              <a:rPr lang="cs-CZ" sz="2400" b="1" dirty="0" smtClean="0"/>
              <a:t>b) 	</a:t>
            </a:r>
            <a:r>
              <a:rPr lang="cs-CZ" sz="2800" b="1" u="sng" dirty="0" smtClean="0"/>
              <a:t>nové stavební práce</a:t>
            </a:r>
            <a:r>
              <a:rPr lang="cs-CZ" sz="2800" b="1" dirty="0" smtClean="0"/>
              <a:t> a </a:t>
            </a:r>
            <a:r>
              <a:rPr lang="cs-CZ" sz="2800" b="1" u="sng" dirty="0" smtClean="0"/>
              <a:t>nové služby, spočívající </a:t>
            </a:r>
            <a:r>
              <a:rPr lang="cs-CZ" sz="2800" b="1" u="sng" dirty="0" smtClean="0">
                <a:solidFill>
                  <a:srgbClr val="FFFF00"/>
                </a:solidFill>
              </a:rPr>
              <a:t>v obdobných stavebních pracích nebo službách, jako v původní veřejné zakázce a odpovídajících původní veřejné zakázce (</a:t>
            </a:r>
            <a:r>
              <a:rPr lang="cs-CZ" sz="2800" b="1" u="sng" dirty="0" smtClean="0">
                <a:solidFill>
                  <a:schemeClr val="folHlink"/>
                </a:solidFill>
              </a:rPr>
              <a:t>novela),</a:t>
            </a:r>
            <a:r>
              <a:rPr lang="cs-CZ" sz="2800" b="1" dirty="0" smtClean="0"/>
              <a:t> a to za předpokladu, že:</a:t>
            </a:r>
          </a:p>
          <a:p>
            <a:pPr marL="609600" indent="-609600" eaLnBrk="1" hangingPunct="1">
              <a:lnSpc>
                <a:spcPct val="90000"/>
              </a:lnSpc>
              <a:buFontTx/>
              <a:buNone/>
              <a:defRPr/>
            </a:pPr>
            <a:r>
              <a:rPr lang="cs-CZ" sz="2800" b="1" dirty="0" smtClean="0"/>
              <a:t>1. 	</a:t>
            </a:r>
            <a:r>
              <a:rPr lang="cs-CZ" sz="2800" b="1" u="sng" dirty="0" smtClean="0"/>
              <a:t>budou zadány témuž dodavateli,</a:t>
            </a:r>
          </a:p>
          <a:p>
            <a:pPr marL="609600" indent="-609600" eaLnBrk="1" hangingPunct="1">
              <a:lnSpc>
                <a:spcPct val="90000"/>
              </a:lnSpc>
              <a:buFontTx/>
              <a:buNone/>
              <a:defRPr/>
            </a:pPr>
            <a:r>
              <a:rPr lang="cs-CZ" sz="2800" b="1" dirty="0" smtClean="0"/>
              <a:t>2. 	</a:t>
            </a:r>
            <a:r>
              <a:rPr lang="cs-CZ" sz="2800" b="1" u="sng" dirty="0" smtClean="0"/>
              <a:t>původní VZ byla zadána v OŘ , UŘ, </a:t>
            </a:r>
            <a:r>
              <a:rPr lang="cs-CZ" sz="2800" b="1" u="sng" dirty="0" smtClean="0">
                <a:solidFill>
                  <a:srgbClr val="FFFF00"/>
                </a:solidFill>
              </a:rPr>
              <a:t>nebo ZPŘ </a:t>
            </a:r>
            <a:r>
              <a:rPr lang="cs-CZ" sz="2400" b="1" u="sng" dirty="0" smtClean="0">
                <a:solidFill>
                  <a:srgbClr val="FFFF00"/>
                </a:solidFill>
              </a:rPr>
              <a:t>(</a:t>
            </a:r>
            <a:r>
              <a:rPr lang="cs-CZ" sz="2400" b="1" u="sng" dirty="0" smtClean="0">
                <a:solidFill>
                  <a:schemeClr val="folHlink"/>
                </a:solidFill>
              </a:rPr>
              <a:t>novela)</a:t>
            </a:r>
            <a:endParaRPr lang="cs-CZ" sz="2400" b="1" dirty="0" smtClean="0">
              <a:solidFill>
                <a:srgbClr val="FFFF00"/>
              </a:solidFill>
            </a:endParaRPr>
          </a:p>
          <a:p>
            <a:pPr marL="609600" indent="-609600" eaLnBrk="1" hangingPunct="1">
              <a:lnSpc>
                <a:spcPct val="90000"/>
              </a:lnSpc>
              <a:buFontTx/>
              <a:buNone/>
              <a:defRPr/>
            </a:pPr>
            <a:r>
              <a:rPr lang="cs-CZ" sz="2800" b="1" dirty="0" smtClean="0"/>
              <a:t>3. 	</a:t>
            </a:r>
            <a:r>
              <a:rPr lang="cs-CZ" sz="2800" b="1" u="sng" dirty="0" smtClean="0"/>
              <a:t>v zadávacích podmínkách</a:t>
            </a:r>
            <a:r>
              <a:rPr lang="cs-CZ" sz="2800" b="1" dirty="0" smtClean="0"/>
              <a:t> </a:t>
            </a:r>
            <a:r>
              <a:rPr lang="cs-CZ" sz="2800" b="1" u="sng" dirty="0" smtClean="0"/>
              <a:t>původního</a:t>
            </a:r>
            <a:r>
              <a:rPr lang="cs-CZ" sz="2800" b="1" dirty="0" smtClean="0"/>
              <a:t> zadávacího řízení  </a:t>
            </a:r>
            <a:r>
              <a:rPr lang="cs-CZ" sz="2800" b="1" u="sng" dirty="0" smtClean="0"/>
              <a:t>byla obsažena možnost zadat  zakázku</a:t>
            </a:r>
            <a:r>
              <a:rPr lang="cs-CZ" sz="2800" b="1" dirty="0" smtClean="0"/>
              <a:t> na nové práce nebo služby (opční právo - § 99),</a:t>
            </a:r>
          </a:p>
          <a:p>
            <a:pPr marL="609600" indent="-609600" eaLnBrk="1" hangingPunct="1">
              <a:lnSpc>
                <a:spcPct val="90000"/>
              </a:lnSpc>
              <a:buFontTx/>
              <a:buNone/>
              <a:defRPr/>
            </a:pPr>
            <a:r>
              <a:rPr lang="cs-CZ" sz="2800" b="1" dirty="0" smtClean="0"/>
              <a:t>4. 	</a:t>
            </a:r>
            <a:r>
              <a:rPr lang="cs-CZ" sz="2800" b="1" u="sng" dirty="0" smtClean="0"/>
              <a:t>předpokládaná hodnota byla zahrnuta do předpokládané hodnoty původní veřejné zakázky</a:t>
            </a:r>
            <a:r>
              <a:rPr lang="cs-CZ" sz="2800" b="1" dirty="0" smtClean="0"/>
              <a:t> a</a:t>
            </a:r>
          </a:p>
          <a:p>
            <a:pPr marL="609600" indent="-609600" eaLnBrk="1" hangingPunct="1">
              <a:lnSpc>
                <a:spcPct val="90000"/>
              </a:lnSpc>
              <a:buFontTx/>
              <a:buNone/>
              <a:defRPr/>
            </a:pPr>
            <a:r>
              <a:rPr lang="cs-CZ" sz="2800" b="1" dirty="0" smtClean="0"/>
              <a:t>5. 	jednací řízení bez uveřejnění bude zahájeno </a:t>
            </a:r>
            <a:r>
              <a:rPr lang="cs-CZ" sz="2800" b="1" u="sng" dirty="0" smtClean="0"/>
              <a:t>do 3 let ode dne uzavření smlouvy na původní zakázku</a:t>
            </a:r>
            <a:r>
              <a:rPr lang="cs-CZ" sz="2800" b="1" dirty="0" smtClean="0"/>
              <a:t>.</a:t>
            </a:r>
          </a:p>
        </p:txBody>
      </p:sp>
    </p:spTree>
  </p:cSld>
  <p:clrMapOvr>
    <a:masterClrMapping/>
  </p:clrMapOvr>
  <p:transition spd="slow">
    <p:wipe dir="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Zástupný symbol pro datum 3"/>
          <p:cNvSpPr>
            <a:spLocks noGrp="1"/>
          </p:cNvSpPr>
          <p:nvPr>
            <p:ph type="dt" sz="quarter" idx="10"/>
          </p:nvPr>
        </p:nvSpPr>
        <p:spPr/>
        <p:txBody>
          <a:bodyPr/>
          <a:lstStyle/>
          <a:p>
            <a:pPr>
              <a:defRPr/>
            </a:pPr>
            <a:fld id="{F3FA7D69-8C29-48EF-A279-48B6513523F5}" type="datetime1">
              <a:rPr lang="cs-CZ" smtClean="0"/>
              <a:pPr>
                <a:defRPr/>
              </a:pPr>
              <a:t>21.9.2010</a:t>
            </a:fld>
            <a:endParaRPr lang="cs-CZ" smtClean="0"/>
          </a:p>
        </p:txBody>
      </p:sp>
      <p:sp>
        <p:nvSpPr>
          <p:cNvPr id="13824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38244" name="Zástupný symbol pro číslo snímku 5"/>
          <p:cNvSpPr>
            <a:spLocks noGrp="1"/>
          </p:cNvSpPr>
          <p:nvPr>
            <p:ph type="sldNum" sz="quarter" idx="12"/>
          </p:nvPr>
        </p:nvSpPr>
        <p:spPr/>
        <p:txBody>
          <a:bodyPr/>
          <a:lstStyle/>
          <a:p>
            <a:pPr>
              <a:defRPr/>
            </a:pPr>
            <a:fld id="{63681E83-F9B6-4EB7-88C4-2754DB5EF6EE}" type="slidenum">
              <a:rPr lang="cs-CZ" smtClean="0"/>
              <a:pPr>
                <a:defRPr/>
              </a:pPr>
              <a:t>46</a:t>
            </a:fld>
            <a:endParaRPr lang="cs-CZ" smtClean="0"/>
          </a:p>
        </p:txBody>
      </p:sp>
      <p:sp>
        <p:nvSpPr>
          <p:cNvPr id="58373" name="Rectangle 2"/>
          <p:cNvSpPr>
            <a:spLocks noGrp="1" noChangeArrowheads="1"/>
          </p:cNvSpPr>
          <p:nvPr>
            <p:ph type="title"/>
          </p:nvPr>
        </p:nvSpPr>
        <p:spPr>
          <a:xfrm>
            <a:off x="685800" y="0"/>
            <a:ext cx="7772400" cy="620713"/>
          </a:xfrm>
        </p:spPr>
        <p:txBody>
          <a:bodyPr/>
          <a:lstStyle/>
          <a:p>
            <a:pPr eaLnBrk="1" hangingPunct="1"/>
            <a:r>
              <a:rPr lang="cs-CZ" sz="4000" b="1" dirty="0" smtClean="0">
                <a:solidFill>
                  <a:schemeClr val="folHlink"/>
                </a:solidFill>
              </a:rPr>
              <a:t>Opční právo - § 99        </a:t>
            </a:r>
            <a:r>
              <a:rPr lang="cs-CZ" b="1" u="sng" dirty="0" smtClean="0">
                <a:solidFill>
                  <a:schemeClr val="folHlink"/>
                </a:solidFill>
              </a:rPr>
              <a:t>novela</a:t>
            </a:r>
            <a:endParaRPr lang="cs-CZ" b="1" dirty="0" smtClean="0">
              <a:solidFill>
                <a:schemeClr val="folHlink"/>
              </a:solidFill>
            </a:endParaRPr>
          </a:p>
        </p:txBody>
      </p:sp>
      <p:sp>
        <p:nvSpPr>
          <p:cNvPr id="71686" name="Rectangle 3"/>
          <p:cNvSpPr>
            <a:spLocks noGrp="1" noChangeArrowheads="1"/>
          </p:cNvSpPr>
          <p:nvPr>
            <p:ph type="body" idx="1"/>
          </p:nvPr>
        </p:nvSpPr>
        <p:spPr>
          <a:xfrm>
            <a:off x="0" y="785813"/>
            <a:ext cx="9144000" cy="5310187"/>
          </a:xfrm>
        </p:spPr>
        <p:txBody>
          <a:bodyPr/>
          <a:lstStyle/>
          <a:p>
            <a:pPr marL="514350" indent="-514350" eaLnBrk="1" hangingPunct="1">
              <a:buFontTx/>
              <a:buAutoNum type="arabicParenR"/>
              <a:defRPr/>
            </a:pPr>
            <a:r>
              <a:rPr lang="cs-CZ" b="1" u="sng" dirty="0" smtClean="0"/>
              <a:t>Opčním právem se rozumí právo zadavatele na poskytnutí dalších dodávek</a:t>
            </a:r>
            <a:r>
              <a:rPr lang="cs-CZ" b="1" dirty="0" smtClean="0"/>
              <a:t>, služeb či stavebních prací, </a:t>
            </a:r>
            <a:r>
              <a:rPr lang="cs-CZ" b="1" u="sng" dirty="0" smtClean="0"/>
              <a:t>jejichž zadání si zadavatel vyhradil v zadávacích podmínkách </a:t>
            </a:r>
            <a:r>
              <a:rPr lang="cs-CZ" b="1" u="sng" dirty="0" smtClean="0">
                <a:solidFill>
                  <a:srgbClr val="FFFF00"/>
                </a:solidFill>
              </a:rPr>
              <a:t>původní veřejné zakázky zadávané v otevřeném řízení, užším řízení nebo zjednodušeném podlimitním řízení</a:t>
            </a:r>
            <a:r>
              <a:rPr lang="cs-CZ" b="1" dirty="0" smtClean="0"/>
              <a:t>. </a:t>
            </a:r>
            <a:r>
              <a:rPr lang="cs-CZ" b="1" u="sng" dirty="0" smtClean="0"/>
              <a:t>Opční právo je zadavatel oprávněn využít pouze ve vztahu k dodavateli, kterému zadal </a:t>
            </a:r>
            <a:r>
              <a:rPr lang="cs-CZ" b="1" u="sng" dirty="0" smtClean="0">
                <a:solidFill>
                  <a:srgbClr val="FFFF00"/>
                </a:solidFill>
              </a:rPr>
              <a:t>původní</a:t>
            </a:r>
            <a:r>
              <a:rPr lang="cs-CZ" b="1" u="sng" dirty="0" smtClean="0"/>
              <a:t> veřejnou zakázku</a:t>
            </a:r>
            <a:r>
              <a:rPr lang="cs-CZ" b="1" dirty="0" smtClean="0"/>
              <a:t>.</a:t>
            </a:r>
          </a:p>
        </p:txBody>
      </p:sp>
    </p:spTree>
  </p:cSld>
  <p:clrMapOvr>
    <a:masterClrMapping/>
  </p:clrMapOvr>
  <p:transition spd="slow">
    <p:wipe dir="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Zástupný symbol pro datum 3"/>
          <p:cNvSpPr>
            <a:spLocks noGrp="1"/>
          </p:cNvSpPr>
          <p:nvPr>
            <p:ph type="dt" sz="quarter" idx="10"/>
          </p:nvPr>
        </p:nvSpPr>
        <p:spPr/>
        <p:txBody>
          <a:bodyPr/>
          <a:lstStyle/>
          <a:p>
            <a:pPr>
              <a:defRPr/>
            </a:pPr>
            <a:fld id="{78BF824F-803D-4F50-8590-49CE7AA08113}" type="datetime1">
              <a:rPr lang="cs-CZ" smtClean="0"/>
              <a:pPr>
                <a:defRPr/>
              </a:pPr>
              <a:t>21.9.2010</a:t>
            </a:fld>
            <a:endParaRPr lang="cs-CZ" smtClean="0"/>
          </a:p>
        </p:txBody>
      </p:sp>
      <p:sp>
        <p:nvSpPr>
          <p:cNvPr id="13926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39268" name="Zástupný symbol pro číslo snímku 5"/>
          <p:cNvSpPr>
            <a:spLocks noGrp="1"/>
          </p:cNvSpPr>
          <p:nvPr>
            <p:ph type="sldNum" sz="quarter" idx="12"/>
          </p:nvPr>
        </p:nvSpPr>
        <p:spPr/>
        <p:txBody>
          <a:bodyPr/>
          <a:lstStyle/>
          <a:p>
            <a:pPr>
              <a:defRPr/>
            </a:pPr>
            <a:fld id="{F906E0E4-44FA-4801-B763-FA9529D1E07C}" type="slidenum">
              <a:rPr lang="cs-CZ" smtClean="0"/>
              <a:pPr>
                <a:defRPr/>
              </a:pPr>
              <a:t>47</a:t>
            </a:fld>
            <a:endParaRPr lang="cs-CZ" smtClean="0"/>
          </a:p>
        </p:txBody>
      </p:sp>
      <p:sp>
        <p:nvSpPr>
          <p:cNvPr id="59397" name="Rectangle 2"/>
          <p:cNvSpPr>
            <a:spLocks noGrp="1" noChangeArrowheads="1"/>
          </p:cNvSpPr>
          <p:nvPr>
            <p:ph type="title"/>
          </p:nvPr>
        </p:nvSpPr>
        <p:spPr>
          <a:xfrm>
            <a:off x="685800" y="0"/>
            <a:ext cx="7772400" cy="620713"/>
          </a:xfrm>
        </p:spPr>
        <p:txBody>
          <a:bodyPr/>
          <a:lstStyle/>
          <a:p>
            <a:pPr eaLnBrk="1" hangingPunct="1"/>
            <a:r>
              <a:rPr lang="cs-CZ" sz="4000" b="1" dirty="0" smtClean="0">
                <a:solidFill>
                  <a:schemeClr val="folHlink"/>
                </a:solidFill>
              </a:rPr>
              <a:t>Opční právo - § 99              </a:t>
            </a:r>
            <a:r>
              <a:rPr lang="cs-CZ" sz="4000" b="1" u="sng" dirty="0" smtClean="0">
                <a:solidFill>
                  <a:schemeClr val="folHlink"/>
                </a:solidFill>
              </a:rPr>
              <a:t>novela</a:t>
            </a:r>
            <a:endParaRPr lang="cs-CZ" b="1" dirty="0" smtClean="0">
              <a:solidFill>
                <a:schemeClr val="folHlink"/>
              </a:solidFill>
            </a:endParaRPr>
          </a:p>
        </p:txBody>
      </p:sp>
      <p:sp>
        <p:nvSpPr>
          <p:cNvPr id="59398" name="Rectangle 3"/>
          <p:cNvSpPr>
            <a:spLocks noGrp="1" noChangeArrowheads="1"/>
          </p:cNvSpPr>
          <p:nvPr>
            <p:ph type="body" idx="1"/>
          </p:nvPr>
        </p:nvSpPr>
        <p:spPr>
          <a:xfrm>
            <a:off x="0" y="765175"/>
            <a:ext cx="9144000" cy="5330825"/>
          </a:xfrm>
        </p:spPr>
        <p:txBody>
          <a:bodyPr/>
          <a:lstStyle/>
          <a:p>
            <a:pPr eaLnBrk="1" hangingPunct="1">
              <a:buFontTx/>
              <a:buNone/>
            </a:pPr>
            <a:r>
              <a:rPr lang="cs-CZ" b="1" dirty="0" smtClean="0"/>
              <a:t>2) Zadat veřejnou zakázku na základě využití opčního práva může zadavatel </a:t>
            </a:r>
            <a:r>
              <a:rPr lang="cs-CZ" b="1" u="sng" cap="all" dirty="0" smtClean="0">
                <a:solidFill>
                  <a:srgbClr val="FFFF00"/>
                </a:solidFill>
              </a:rPr>
              <a:t>pouze</a:t>
            </a:r>
            <a:r>
              <a:rPr lang="cs-CZ" b="1" dirty="0" smtClean="0"/>
              <a:t> v jednacím řízení bez uveřejnění; </a:t>
            </a:r>
            <a:r>
              <a:rPr lang="cs-CZ" b="1" u="sng" cap="all" dirty="0" smtClean="0">
                <a:solidFill>
                  <a:srgbClr val="FFFF00"/>
                </a:solidFill>
              </a:rPr>
              <a:t>takto však nelze zadat veřejnou zakázku na dodávky</a:t>
            </a:r>
            <a:r>
              <a:rPr lang="cs-CZ" b="1" u="sng" dirty="0" smtClean="0">
                <a:solidFill>
                  <a:srgbClr val="FFFF00"/>
                </a:solidFill>
              </a:rPr>
              <a:t>.</a:t>
            </a:r>
            <a:r>
              <a:rPr lang="cs-CZ" b="1" dirty="0" smtClean="0"/>
              <a:t> </a:t>
            </a:r>
            <a:r>
              <a:rPr lang="cs-CZ" b="1" strike="sngStrike" dirty="0" smtClean="0">
                <a:solidFill>
                  <a:srgbClr val="FFFF00"/>
                </a:solidFill>
              </a:rPr>
              <a:t>popřípadě</a:t>
            </a:r>
            <a:r>
              <a:rPr lang="cs-CZ" b="1" dirty="0" smtClean="0"/>
              <a:t> Jde-li o využití opčního práva veřejného zadavatele navazující na rámcovou smlouvu uzavřenou s jedním uchazečem</a:t>
            </a:r>
            <a:r>
              <a:rPr lang="cs-CZ" b="1" dirty="0" smtClean="0">
                <a:solidFill>
                  <a:srgbClr val="FFFF00"/>
                </a:solidFill>
              </a:rPr>
              <a:t>,</a:t>
            </a:r>
            <a:r>
              <a:rPr lang="cs-CZ" b="1" u="sng" dirty="0" smtClean="0">
                <a:solidFill>
                  <a:srgbClr val="FFFF00"/>
                </a:solidFill>
              </a:rPr>
              <a:t> je možné zadat veřejnou zakázku na základě využití opčního práva </a:t>
            </a:r>
            <a:r>
              <a:rPr lang="cs-CZ" b="1" dirty="0" smtClean="0">
                <a:solidFill>
                  <a:srgbClr val="FFFF00"/>
                </a:solidFill>
              </a:rPr>
              <a:t> </a:t>
            </a:r>
            <a:r>
              <a:rPr lang="cs-CZ" b="1" dirty="0" smtClean="0"/>
              <a:t>rovněž postupem podle § 92 odst. 1, a to za předpokladu, že jsou splněny zákonné podmínky.</a:t>
            </a:r>
            <a:endParaRPr lang="cs-CZ" dirty="0" smtClean="0"/>
          </a:p>
        </p:txBody>
      </p:sp>
    </p:spTree>
  </p:cSld>
  <p:clrMapOvr>
    <a:masterClrMapping/>
  </p:clrMapOvr>
  <p:transition spd="slow">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Zástupný symbol pro datum 3"/>
          <p:cNvSpPr>
            <a:spLocks noGrp="1"/>
          </p:cNvSpPr>
          <p:nvPr>
            <p:ph type="dt" sz="quarter" idx="10"/>
          </p:nvPr>
        </p:nvSpPr>
        <p:spPr/>
        <p:txBody>
          <a:bodyPr/>
          <a:lstStyle/>
          <a:p>
            <a:pPr>
              <a:defRPr/>
            </a:pPr>
            <a:fld id="{78BF824F-803D-4F50-8590-49CE7AA08113}" type="datetime1">
              <a:rPr lang="cs-CZ" smtClean="0"/>
              <a:pPr>
                <a:defRPr/>
              </a:pPr>
              <a:t>21.9.2010</a:t>
            </a:fld>
            <a:endParaRPr lang="cs-CZ" smtClean="0"/>
          </a:p>
        </p:txBody>
      </p:sp>
      <p:sp>
        <p:nvSpPr>
          <p:cNvPr id="139267" name="Zástupný symbol pro zápatí 4"/>
          <p:cNvSpPr>
            <a:spLocks noGrp="1"/>
          </p:cNvSpPr>
          <p:nvPr>
            <p:ph type="ftr" sz="quarter" idx="11"/>
          </p:nvPr>
        </p:nvSpPr>
        <p:spPr/>
        <p:txBody>
          <a:bodyPr/>
          <a:lstStyle/>
          <a:p>
            <a:pPr>
              <a:defRPr/>
            </a:pPr>
            <a:r>
              <a:rPr lang="cs-CZ" dirty="0" smtClean="0"/>
              <a:t>Český a moravský účetní dvůr</a:t>
            </a:r>
          </a:p>
        </p:txBody>
      </p:sp>
      <p:sp>
        <p:nvSpPr>
          <p:cNvPr id="139268" name="Zástupný symbol pro číslo snímku 5"/>
          <p:cNvSpPr>
            <a:spLocks noGrp="1"/>
          </p:cNvSpPr>
          <p:nvPr>
            <p:ph type="sldNum" sz="quarter" idx="12"/>
          </p:nvPr>
        </p:nvSpPr>
        <p:spPr/>
        <p:txBody>
          <a:bodyPr/>
          <a:lstStyle/>
          <a:p>
            <a:pPr>
              <a:defRPr/>
            </a:pPr>
            <a:fld id="{F906E0E4-44FA-4801-B763-FA9529D1E07C}" type="slidenum">
              <a:rPr lang="cs-CZ" smtClean="0"/>
              <a:pPr>
                <a:defRPr/>
              </a:pPr>
              <a:t>48</a:t>
            </a:fld>
            <a:endParaRPr lang="cs-CZ" smtClean="0"/>
          </a:p>
        </p:txBody>
      </p:sp>
      <p:sp>
        <p:nvSpPr>
          <p:cNvPr id="59397" name="Rectangle 2"/>
          <p:cNvSpPr>
            <a:spLocks noGrp="1" noChangeArrowheads="1"/>
          </p:cNvSpPr>
          <p:nvPr>
            <p:ph type="title"/>
          </p:nvPr>
        </p:nvSpPr>
        <p:spPr>
          <a:xfrm>
            <a:off x="685800" y="0"/>
            <a:ext cx="7772400" cy="620713"/>
          </a:xfrm>
        </p:spPr>
        <p:txBody>
          <a:bodyPr/>
          <a:lstStyle/>
          <a:p>
            <a:pPr eaLnBrk="1" hangingPunct="1"/>
            <a:r>
              <a:rPr lang="cs-CZ" sz="3200" b="1" dirty="0" smtClean="0">
                <a:solidFill>
                  <a:schemeClr val="folHlink"/>
                </a:solidFill>
              </a:rPr>
              <a:t>Opční právo - § 99                         </a:t>
            </a:r>
            <a:r>
              <a:rPr lang="cs-CZ" sz="3200" b="1" u="sng" dirty="0" smtClean="0">
                <a:solidFill>
                  <a:schemeClr val="folHlink"/>
                </a:solidFill>
              </a:rPr>
              <a:t>novela</a:t>
            </a:r>
            <a:endParaRPr lang="cs-CZ" sz="3200" b="1" dirty="0" smtClean="0">
              <a:solidFill>
                <a:schemeClr val="folHlink"/>
              </a:solidFill>
            </a:endParaRPr>
          </a:p>
        </p:txBody>
      </p:sp>
      <p:sp>
        <p:nvSpPr>
          <p:cNvPr id="59398" name="Rectangle 3"/>
          <p:cNvSpPr>
            <a:spLocks noGrp="1" noChangeArrowheads="1"/>
          </p:cNvSpPr>
          <p:nvPr>
            <p:ph type="body" idx="1"/>
          </p:nvPr>
        </p:nvSpPr>
        <p:spPr>
          <a:xfrm>
            <a:off x="0" y="571481"/>
            <a:ext cx="9144000" cy="5524520"/>
          </a:xfrm>
        </p:spPr>
        <p:txBody>
          <a:bodyPr/>
          <a:lstStyle/>
          <a:p>
            <a:pPr>
              <a:buNone/>
            </a:pPr>
            <a:r>
              <a:rPr lang="cs-CZ" sz="2800" b="1" dirty="0" smtClean="0"/>
              <a:t>(3) Zadavatel není oprávněn opčního práva využít, pokud</a:t>
            </a:r>
          </a:p>
          <a:p>
            <a:pPr>
              <a:buNone/>
            </a:pPr>
            <a:r>
              <a:rPr lang="cs-CZ" sz="3150" b="1" u="sng" dirty="0" smtClean="0">
                <a:solidFill>
                  <a:srgbClr val="FFFF00"/>
                </a:solidFill>
              </a:rPr>
              <a:t>a)	cena bez DPH, kterou by byl povinen uhradit za plnění předmětu veřejné zakázky nebo jeho části při využití opčního práva, převyšuje o více než 30 % předpokládanou hodnotu plnění  odpovídajícího opčnímu právu nebo jeho části, která byla stanovena před zahájením původního zadávacího řízení v zadávacích podmínkách, nebo </a:t>
            </a:r>
            <a:endParaRPr lang="cs-CZ" sz="3150" b="1" dirty="0" smtClean="0">
              <a:solidFill>
                <a:srgbClr val="FFFF00"/>
              </a:solidFill>
            </a:endParaRPr>
          </a:p>
          <a:p>
            <a:pPr>
              <a:buNone/>
            </a:pPr>
            <a:r>
              <a:rPr lang="cs-CZ" sz="3150" b="1" u="sng" dirty="0" smtClean="0">
                <a:solidFill>
                  <a:srgbClr val="FFFF00"/>
                </a:solidFill>
              </a:rPr>
              <a:t>b)	cena plnění odpovídající opčnímu právu bez DPH činí více než 30 % ceny původní veřejné zakázky. (</a:t>
            </a:r>
            <a:r>
              <a:rPr lang="cs-CZ" sz="3150" b="1" i="1" u="sng" dirty="0" smtClean="0">
                <a:solidFill>
                  <a:srgbClr val="FFFF00"/>
                </a:solidFill>
              </a:rPr>
              <a:t>dříve</a:t>
            </a:r>
            <a:r>
              <a:rPr lang="cs-CZ" sz="3150" b="1" u="sng" dirty="0" smtClean="0">
                <a:solidFill>
                  <a:srgbClr val="FFFF00"/>
                </a:solidFill>
              </a:rPr>
              <a:t> - „</a:t>
            </a:r>
            <a:r>
              <a:rPr lang="cs-CZ" sz="3150" b="1" i="1" u="sng" dirty="0" smtClean="0">
                <a:solidFill>
                  <a:srgbClr val="FFFF00"/>
                </a:solidFill>
              </a:rPr>
              <a:t>pokud</a:t>
            </a:r>
            <a:r>
              <a:rPr lang="cs-CZ" sz="3150" b="1" u="sng" dirty="0" smtClean="0">
                <a:solidFill>
                  <a:srgbClr val="FFFF00"/>
                </a:solidFill>
              </a:rPr>
              <a:t> </a:t>
            </a:r>
            <a:r>
              <a:rPr lang="cs-CZ" sz="3150" b="1" i="1" u="sng" dirty="0" smtClean="0">
                <a:solidFill>
                  <a:srgbClr val="FFFF00"/>
                </a:solidFill>
              </a:rPr>
              <a:t>je ve zjevném nepoměru</a:t>
            </a:r>
            <a:r>
              <a:rPr lang="cs-CZ" sz="3150" b="1" u="sng" dirty="0" smtClean="0">
                <a:solidFill>
                  <a:srgbClr val="FFFF00"/>
                </a:solidFill>
              </a:rPr>
              <a:t>“)</a:t>
            </a:r>
            <a:endParaRPr lang="cs-CZ" sz="3150" b="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Zástupný symbol pro datum 3"/>
          <p:cNvSpPr>
            <a:spLocks noGrp="1"/>
          </p:cNvSpPr>
          <p:nvPr>
            <p:ph type="dt" sz="quarter" idx="10"/>
          </p:nvPr>
        </p:nvSpPr>
        <p:spPr/>
        <p:txBody>
          <a:bodyPr/>
          <a:lstStyle/>
          <a:p>
            <a:pPr>
              <a:defRPr/>
            </a:pPr>
            <a:fld id="{3CF4E89B-E936-4373-81BF-8A887DE1A9DE}" type="datetime1">
              <a:rPr lang="cs-CZ" smtClean="0"/>
              <a:pPr>
                <a:defRPr/>
              </a:pPr>
              <a:t>21.9.2010</a:t>
            </a:fld>
            <a:endParaRPr lang="cs-CZ" smtClean="0"/>
          </a:p>
        </p:txBody>
      </p:sp>
      <p:sp>
        <p:nvSpPr>
          <p:cNvPr id="14029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40292" name="Zástupný symbol pro číslo snímku 5"/>
          <p:cNvSpPr>
            <a:spLocks noGrp="1"/>
          </p:cNvSpPr>
          <p:nvPr>
            <p:ph type="sldNum" sz="quarter" idx="12"/>
          </p:nvPr>
        </p:nvSpPr>
        <p:spPr/>
        <p:txBody>
          <a:bodyPr/>
          <a:lstStyle/>
          <a:p>
            <a:pPr>
              <a:defRPr/>
            </a:pPr>
            <a:fld id="{0B203A50-73F9-4146-AA73-A0829882CCBB}" type="slidenum">
              <a:rPr lang="cs-CZ" smtClean="0"/>
              <a:pPr>
                <a:defRPr/>
              </a:pPr>
              <a:t>49</a:t>
            </a:fld>
            <a:endParaRPr lang="cs-CZ" smtClean="0"/>
          </a:p>
        </p:txBody>
      </p:sp>
      <p:sp>
        <p:nvSpPr>
          <p:cNvPr id="60421" name="Rectangle 2"/>
          <p:cNvSpPr>
            <a:spLocks noGrp="1" noChangeArrowheads="1"/>
          </p:cNvSpPr>
          <p:nvPr>
            <p:ph type="title"/>
          </p:nvPr>
        </p:nvSpPr>
        <p:spPr>
          <a:xfrm>
            <a:off x="685800" y="0"/>
            <a:ext cx="7772400" cy="549275"/>
          </a:xfrm>
        </p:spPr>
        <p:txBody>
          <a:bodyPr/>
          <a:lstStyle/>
          <a:p>
            <a:pPr eaLnBrk="1" hangingPunct="1"/>
            <a:r>
              <a:rPr lang="cs-CZ" sz="4000" b="1" smtClean="0">
                <a:solidFill>
                  <a:schemeClr val="folHlink"/>
                </a:solidFill>
              </a:rPr>
              <a:t>Opční právo- § 99</a:t>
            </a:r>
            <a:endParaRPr lang="cs-CZ" b="1" smtClean="0">
              <a:solidFill>
                <a:schemeClr val="folHlink"/>
              </a:solidFill>
            </a:endParaRPr>
          </a:p>
        </p:txBody>
      </p:sp>
      <p:sp>
        <p:nvSpPr>
          <p:cNvPr id="60422" name="Rectangle 3"/>
          <p:cNvSpPr>
            <a:spLocks noGrp="1" noChangeArrowheads="1"/>
          </p:cNvSpPr>
          <p:nvPr>
            <p:ph type="body" idx="1"/>
          </p:nvPr>
        </p:nvSpPr>
        <p:spPr>
          <a:xfrm>
            <a:off x="0" y="765175"/>
            <a:ext cx="9144000" cy="5543550"/>
          </a:xfrm>
        </p:spPr>
        <p:txBody>
          <a:bodyPr/>
          <a:lstStyle/>
          <a:p>
            <a:pPr eaLnBrk="1" hangingPunct="1">
              <a:buFontTx/>
              <a:buNone/>
            </a:pPr>
            <a:r>
              <a:rPr lang="cs-CZ" b="1" smtClean="0"/>
              <a:t>4) V nabídce na veřejnou zakázku, při jejímž zadávání si zadavatel vyhradil opční právo, </a:t>
            </a:r>
            <a:r>
              <a:rPr lang="cs-CZ" b="1" u="sng" smtClean="0"/>
              <a:t>uvádí dodavatel výši nabídkové ceny pouze ve vztahu k těm částem plnění veřejné zakázky, které se netýkají opčního práva,</a:t>
            </a:r>
            <a:r>
              <a:rPr lang="cs-CZ" b="1" smtClean="0"/>
              <a:t> nestanoví-li zadavatel v zadávacích podmínkách jinak.</a:t>
            </a:r>
          </a:p>
          <a:p>
            <a:pPr eaLnBrk="1" hangingPunct="1">
              <a:buFontTx/>
              <a:buNone/>
            </a:pPr>
            <a:r>
              <a:rPr lang="cs-CZ" b="1" smtClean="0"/>
              <a:t>5) Zadavatel je při zahájení zadávacího řízení povinen </a:t>
            </a:r>
            <a:r>
              <a:rPr lang="cs-CZ" b="1" u="sng" smtClean="0"/>
              <a:t>předběžně stanovit dobu využití opčního práva a vymezit základní předmět plnění</a:t>
            </a:r>
            <a:r>
              <a:rPr lang="cs-CZ" b="1" smtClean="0"/>
              <a:t> veřejné zakázky týkající se opčního práva.</a:t>
            </a:r>
            <a:r>
              <a:rPr lang="cs-CZ" smtClean="0"/>
              <a:t> </a:t>
            </a:r>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Zástupný symbol pro datum 3"/>
          <p:cNvSpPr>
            <a:spLocks noGrp="1"/>
          </p:cNvSpPr>
          <p:nvPr>
            <p:ph type="dt" sz="quarter" idx="10"/>
          </p:nvPr>
        </p:nvSpPr>
        <p:spPr/>
        <p:txBody>
          <a:bodyPr/>
          <a:lstStyle/>
          <a:p>
            <a:pPr>
              <a:defRPr/>
            </a:pPr>
            <a:fld id="{A2E42144-27C5-4738-83D6-B6B4EA3554AE}" type="datetime1">
              <a:rPr lang="cs-CZ" smtClean="0"/>
              <a:pPr>
                <a:defRPr/>
              </a:pPr>
              <a:t>21.9.2010</a:t>
            </a:fld>
            <a:endParaRPr lang="cs-CZ" smtClean="0"/>
          </a:p>
        </p:txBody>
      </p:sp>
      <p:sp>
        <p:nvSpPr>
          <p:cNvPr id="71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172" name="Zástupný symbol pro číslo snímku 5"/>
          <p:cNvSpPr>
            <a:spLocks noGrp="1"/>
          </p:cNvSpPr>
          <p:nvPr>
            <p:ph type="sldNum" sz="quarter" idx="12"/>
          </p:nvPr>
        </p:nvSpPr>
        <p:spPr/>
        <p:txBody>
          <a:bodyPr/>
          <a:lstStyle/>
          <a:p>
            <a:pPr>
              <a:defRPr/>
            </a:pPr>
            <a:fld id="{DE57F710-62DD-4C69-809E-3DC09723A65D}" type="slidenum">
              <a:rPr lang="cs-CZ" smtClean="0"/>
              <a:pPr>
                <a:defRPr/>
              </a:pPr>
              <a:t>5</a:t>
            </a:fld>
            <a:endParaRPr lang="cs-CZ" smtClean="0"/>
          </a:p>
        </p:txBody>
      </p:sp>
      <p:sp>
        <p:nvSpPr>
          <p:cNvPr id="5125" name="Rectangle 2"/>
          <p:cNvSpPr>
            <a:spLocks noGrp="1" noChangeArrowheads="1"/>
          </p:cNvSpPr>
          <p:nvPr>
            <p:ph type="title"/>
          </p:nvPr>
        </p:nvSpPr>
        <p:spPr>
          <a:xfrm>
            <a:off x="0" y="0"/>
            <a:ext cx="9144000" cy="533400"/>
          </a:xfrm>
        </p:spPr>
        <p:txBody>
          <a:bodyPr/>
          <a:lstStyle/>
          <a:p>
            <a:pPr eaLnBrk="1" hangingPunct="1"/>
            <a:r>
              <a:rPr lang="cs-CZ" sz="3600" b="1" dirty="0" smtClean="0">
                <a:solidFill>
                  <a:schemeClr val="folHlink"/>
                </a:solidFill>
                <a:cs typeface="Arial" charset="0"/>
              </a:rPr>
              <a:t>Co se novelou změní nejvíc ??</a:t>
            </a:r>
          </a:p>
        </p:txBody>
      </p:sp>
      <p:sp>
        <p:nvSpPr>
          <p:cNvPr id="984067" name="Rectangle 3"/>
          <p:cNvSpPr>
            <a:spLocks noGrp="1" noChangeArrowheads="1"/>
          </p:cNvSpPr>
          <p:nvPr>
            <p:ph type="body" idx="1"/>
          </p:nvPr>
        </p:nvSpPr>
        <p:spPr>
          <a:xfrm>
            <a:off x="0" y="500042"/>
            <a:ext cx="9144000" cy="6097608"/>
          </a:xfrm>
        </p:spPr>
        <p:txBody>
          <a:bodyPr/>
          <a:lstStyle/>
          <a:p>
            <a:pPr marL="514350" indent="-514350" eaLnBrk="1" hangingPunct="1">
              <a:buFontTx/>
              <a:buAutoNum type="alphaLcParenR" startAt="7"/>
            </a:pPr>
            <a:r>
              <a:rPr lang="cs-CZ" b="1" dirty="0" smtClean="0"/>
              <a:t>Cena již není povinnou součástí kritérií pro hodnocení ekonomické výhodnosti, </a:t>
            </a:r>
          </a:p>
          <a:p>
            <a:pPr marL="514350" indent="-514350" eaLnBrk="1" hangingPunct="1">
              <a:buAutoNum type="alphaLcParenR" startAt="7"/>
            </a:pPr>
            <a:r>
              <a:rPr lang="cs-CZ" b="1" dirty="0" smtClean="0"/>
              <a:t>Automatické rozlišení nabídkových cen pro zadavatele - plátce DPH a neplátce  DPH,</a:t>
            </a:r>
            <a:r>
              <a:rPr lang="cs-CZ" sz="2000" b="1" dirty="0" smtClean="0"/>
              <a:t> </a:t>
            </a:r>
            <a:r>
              <a:rPr lang="cs-CZ" sz="2000" b="1" i="1" dirty="0" smtClean="0">
                <a:solidFill>
                  <a:srgbClr val="FFFF00"/>
                </a:solidFill>
              </a:rPr>
              <a:t>(dotaz č.8)</a:t>
            </a:r>
          </a:p>
          <a:p>
            <a:pPr marL="514350" indent="-514350" eaLnBrk="1" hangingPunct="1">
              <a:buAutoNum type="alphaLcParenR" startAt="7"/>
            </a:pPr>
            <a:r>
              <a:rPr lang="cs-CZ" b="1" u="sng" dirty="0" smtClean="0"/>
              <a:t>Podrobný popis hodnocení  </a:t>
            </a:r>
            <a:r>
              <a:rPr lang="cs-CZ" b="1" dirty="0" smtClean="0"/>
              <a:t>jednotlivých nabídek v rámci všech hodnotících kritérií, </a:t>
            </a:r>
          </a:p>
          <a:p>
            <a:pPr marL="457200" indent="-457200" eaLnBrk="1" hangingPunct="1">
              <a:buNone/>
            </a:pPr>
            <a:r>
              <a:rPr lang="cs-CZ" b="1" dirty="0" smtClean="0"/>
              <a:t>j) Možnost </a:t>
            </a:r>
            <a:r>
              <a:rPr lang="cs-CZ" b="1" u="sng" dirty="0" smtClean="0"/>
              <a:t>zrušit zadávací řízení v případech, kdy zůstane k hodnocení jen jedna nabídka</a:t>
            </a:r>
            <a:r>
              <a:rPr lang="cs-CZ" b="1" dirty="0" smtClean="0"/>
              <a:t>,</a:t>
            </a:r>
          </a:p>
          <a:p>
            <a:pPr marL="514350" indent="-514350" eaLnBrk="1" hangingPunct="1">
              <a:buAutoNum type="alphaLcParenR" startAt="11"/>
            </a:pPr>
            <a:r>
              <a:rPr lang="cs-CZ" b="1" dirty="0" smtClean="0"/>
              <a:t>Snížení objemu opčního práva na 30% původní ceny veřejné zakázky </a:t>
            </a:r>
          </a:p>
          <a:p>
            <a:pPr marL="609600" indent="-609600" eaLnBrk="1" hangingPunct="1">
              <a:buFontTx/>
              <a:buNone/>
            </a:pPr>
            <a:endParaRPr lang="cs-CZ" b="1" dirty="0" smtClean="0">
              <a:solidFill>
                <a:srgbClr val="FFFF00"/>
              </a:solidFill>
              <a:cs typeface="Arial"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4067">
                                            <p:txEl>
                                              <p:pRg st="0" end="0"/>
                                            </p:txEl>
                                          </p:spTgt>
                                        </p:tgtEl>
                                        <p:attrNameLst>
                                          <p:attrName>style.visibility</p:attrName>
                                        </p:attrNameLst>
                                      </p:cBhvr>
                                      <p:to>
                                        <p:strVal val="visible"/>
                                      </p:to>
                                    </p:set>
                                    <p:animEffect transition="in" filter="wipe(left)">
                                      <p:cBhvr>
                                        <p:cTn id="7" dur="500"/>
                                        <p:tgtEl>
                                          <p:spTgt spid="984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4067">
                                            <p:txEl>
                                              <p:pRg st="1" end="1"/>
                                            </p:txEl>
                                          </p:spTgt>
                                        </p:tgtEl>
                                        <p:attrNameLst>
                                          <p:attrName>style.visibility</p:attrName>
                                        </p:attrNameLst>
                                      </p:cBhvr>
                                      <p:to>
                                        <p:strVal val="visible"/>
                                      </p:to>
                                    </p:set>
                                    <p:animEffect transition="in" filter="wipe(left)">
                                      <p:cBhvr>
                                        <p:cTn id="12" dur="500"/>
                                        <p:tgtEl>
                                          <p:spTgt spid="984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4067">
                                            <p:txEl>
                                              <p:pRg st="2" end="2"/>
                                            </p:txEl>
                                          </p:spTgt>
                                        </p:tgtEl>
                                        <p:attrNameLst>
                                          <p:attrName>style.visibility</p:attrName>
                                        </p:attrNameLst>
                                      </p:cBhvr>
                                      <p:to>
                                        <p:strVal val="visible"/>
                                      </p:to>
                                    </p:set>
                                    <p:animEffect transition="in" filter="wipe(left)">
                                      <p:cBhvr>
                                        <p:cTn id="17" dur="500"/>
                                        <p:tgtEl>
                                          <p:spTgt spid="9840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4067">
                                            <p:txEl>
                                              <p:pRg st="3" end="3"/>
                                            </p:txEl>
                                          </p:spTgt>
                                        </p:tgtEl>
                                        <p:attrNameLst>
                                          <p:attrName>style.visibility</p:attrName>
                                        </p:attrNameLst>
                                      </p:cBhvr>
                                      <p:to>
                                        <p:strVal val="visible"/>
                                      </p:to>
                                    </p:set>
                                    <p:animEffect transition="in" filter="wipe(left)">
                                      <p:cBhvr>
                                        <p:cTn id="22" dur="500"/>
                                        <p:tgtEl>
                                          <p:spTgt spid="9840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4067">
                                            <p:txEl>
                                              <p:pRg st="4" end="4"/>
                                            </p:txEl>
                                          </p:spTgt>
                                        </p:tgtEl>
                                        <p:attrNameLst>
                                          <p:attrName>style.visibility</p:attrName>
                                        </p:attrNameLst>
                                      </p:cBhvr>
                                      <p:to>
                                        <p:strVal val="visible"/>
                                      </p:to>
                                    </p:set>
                                    <p:animEffect transition="in" filter="wipe(left)">
                                      <p:cBhvr>
                                        <p:cTn id="27" dur="500"/>
                                        <p:tgtEl>
                                          <p:spTgt spid="98406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4067"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Zástupný symbol pro datum 3"/>
          <p:cNvSpPr>
            <a:spLocks noGrp="1"/>
          </p:cNvSpPr>
          <p:nvPr>
            <p:ph type="dt" sz="quarter" idx="10"/>
          </p:nvPr>
        </p:nvSpPr>
        <p:spPr/>
        <p:txBody>
          <a:bodyPr/>
          <a:lstStyle/>
          <a:p>
            <a:pPr>
              <a:defRPr/>
            </a:pPr>
            <a:fld id="{CD043378-063B-4C22-80A3-38C3521987F8}" type="datetime1">
              <a:rPr lang="cs-CZ" smtClean="0"/>
              <a:pPr>
                <a:defRPr/>
              </a:pPr>
              <a:t>21.9.2010</a:t>
            </a:fld>
            <a:endParaRPr lang="cs-CZ" smtClean="0"/>
          </a:p>
        </p:txBody>
      </p:sp>
      <p:sp>
        <p:nvSpPr>
          <p:cNvPr id="7680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6804" name="Zástupný symbol pro číslo snímku 5"/>
          <p:cNvSpPr>
            <a:spLocks noGrp="1"/>
          </p:cNvSpPr>
          <p:nvPr>
            <p:ph type="sldNum" sz="quarter" idx="12"/>
          </p:nvPr>
        </p:nvSpPr>
        <p:spPr/>
        <p:txBody>
          <a:bodyPr/>
          <a:lstStyle/>
          <a:p>
            <a:pPr>
              <a:defRPr/>
            </a:pPr>
            <a:fld id="{D937715D-EF2F-4E2B-B9C6-9A3735385B74}" type="slidenum">
              <a:rPr lang="cs-CZ" smtClean="0"/>
              <a:pPr>
                <a:defRPr/>
              </a:pPr>
              <a:t>50</a:t>
            </a:fld>
            <a:endParaRPr lang="cs-CZ" smtClean="0"/>
          </a:p>
        </p:txBody>
      </p:sp>
      <p:sp>
        <p:nvSpPr>
          <p:cNvPr id="904194" name="Rectangle 2"/>
          <p:cNvSpPr>
            <a:spLocks noGrp="1" noChangeArrowheads="1"/>
          </p:cNvSpPr>
          <p:nvPr>
            <p:ph type="title"/>
          </p:nvPr>
        </p:nvSpPr>
        <p:spPr>
          <a:xfrm>
            <a:off x="0" y="0"/>
            <a:ext cx="9144000" cy="476250"/>
          </a:xfrm>
        </p:spPr>
        <p:txBody>
          <a:bodyPr/>
          <a:lstStyle/>
          <a:p>
            <a:pPr eaLnBrk="1" hangingPunct="1">
              <a:defRPr/>
            </a:pPr>
            <a:r>
              <a:rPr lang="cs-CZ" sz="3600" b="1" smtClean="0">
                <a:solidFill>
                  <a:schemeClr val="folHlink"/>
                </a:solidFill>
                <a:effectLst>
                  <a:outerShdw blurRad="38100" dist="38100" dir="2700000" algn="tl">
                    <a:srgbClr val="000000"/>
                  </a:outerShdw>
                </a:effectLst>
              </a:rPr>
              <a:t>Co se stalo s Centrální adresou ??</a:t>
            </a:r>
            <a:endParaRPr lang="cs-CZ" sz="3600" b="1" u="sng" smtClean="0">
              <a:solidFill>
                <a:schemeClr val="folHlink"/>
              </a:solidFill>
            </a:endParaRPr>
          </a:p>
        </p:txBody>
      </p:sp>
      <p:sp>
        <p:nvSpPr>
          <p:cNvPr id="63494" name="Rectangle 3"/>
          <p:cNvSpPr>
            <a:spLocks noGrp="1" noChangeArrowheads="1"/>
          </p:cNvSpPr>
          <p:nvPr>
            <p:ph type="body" idx="1"/>
          </p:nvPr>
        </p:nvSpPr>
        <p:spPr>
          <a:xfrm>
            <a:off x="0" y="642938"/>
            <a:ext cx="9144000" cy="5810250"/>
          </a:xfrm>
        </p:spPr>
        <p:txBody>
          <a:bodyPr/>
          <a:lstStyle/>
          <a:p>
            <a:pPr marL="609600" indent="-609600" eaLnBrk="1" hangingPunct="1">
              <a:lnSpc>
                <a:spcPct val="90000"/>
              </a:lnSpc>
            </a:pPr>
            <a:r>
              <a:rPr lang="cs-CZ" b="1" dirty="0" smtClean="0"/>
              <a:t>„</a:t>
            </a:r>
            <a:r>
              <a:rPr lang="cs-CZ" b="1" u="sng" dirty="0" smtClean="0"/>
              <a:t>Centrální adresa</a:t>
            </a:r>
            <a:r>
              <a:rPr lang="cs-CZ" b="1" dirty="0" smtClean="0"/>
              <a:t>“ byla transformována na „</a:t>
            </a:r>
            <a:r>
              <a:rPr lang="cs-CZ" b="1" u="sng" dirty="0" smtClean="0"/>
              <a:t>Informační subsystém o zadávání veřejných zakázek</a:t>
            </a:r>
            <a:r>
              <a:rPr lang="cs-CZ" b="1" dirty="0" smtClean="0"/>
              <a:t> (IS ZVZ)“ (</a:t>
            </a:r>
            <a:r>
              <a:rPr lang="cs-CZ" b="1" dirty="0" smtClean="0">
                <a:hlinkClick r:id="rId2"/>
              </a:rPr>
              <a:t>www.</a:t>
            </a:r>
            <a:r>
              <a:rPr lang="cs-CZ" b="1" dirty="0" err="1" smtClean="0">
                <a:hlinkClick r:id="rId2"/>
              </a:rPr>
              <a:t>isvzus.cz</a:t>
            </a:r>
            <a:r>
              <a:rPr lang="cs-CZ" b="1" dirty="0" smtClean="0"/>
              <a:t>)</a:t>
            </a:r>
          </a:p>
          <a:p>
            <a:pPr marL="609600" indent="-609600" eaLnBrk="1" hangingPunct="1">
              <a:lnSpc>
                <a:spcPct val="90000"/>
              </a:lnSpc>
            </a:pPr>
            <a:r>
              <a:rPr lang="cs-CZ" b="1" dirty="0" smtClean="0"/>
              <a:t>Jeho základní funkce jsou :</a:t>
            </a:r>
          </a:p>
          <a:p>
            <a:pPr marL="609600" indent="-609600" eaLnBrk="1" hangingPunct="1">
              <a:lnSpc>
                <a:spcPct val="90000"/>
              </a:lnSpc>
            </a:pPr>
            <a:r>
              <a:rPr lang="cs-CZ" b="1" dirty="0" smtClean="0"/>
              <a:t>Seznam kvalifikovaných dodavatelů</a:t>
            </a:r>
          </a:p>
          <a:p>
            <a:pPr marL="609600" indent="-609600" eaLnBrk="1" hangingPunct="1">
              <a:lnSpc>
                <a:spcPct val="90000"/>
              </a:lnSpc>
            </a:pPr>
            <a:r>
              <a:rPr lang="cs-CZ" b="1" dirty="0" smtClean="0"/>
              <a:t>Vyhledavač VZ</a:t>
            </a:r>
          </a:p>
          <a:p>
            <a:pPr marL="609600" indent="-609600" eaLnBrk="1" hangingPunct="1">
              <a:lnSpc>
                <a:spcPct val="90000"/>
              </a:lnSpc>
            </a:pPr>
            <a:r>
              <a:rPr lang="cs-CZ" b="1" dirty="0" smtClean="0"/>
              <a:t>Klasifikace a číselníky</a:t>
            </a:r>
          </a:p>
          <a:p>
            <a:pPr marL="609600" indent="-609600" eaLnBrk="1" hangingPunct="1">
              <a:lnSpc>
                <a:spcPct val="90000"/>
              </a:lnSpc>
              <a:buFontTx/>
              <a:buNone/>
            </a:pPr>
            <a:r>
              <a:rPr lang="cs-CZ" b="1" dirty="0" smtClean="0"/>
              <a:t>§ 47 ZVZ - Zadavatel </a:t>
            </a:r>
            <a:r>
              <a:rPr lang="cs-CZ" b="1" u="sng" dirty="0" smtClean="0"/>
              <a:t>je povinen </a:t>
            </a:r>
          </a:p>
          <a:p>
            <a:pPr marL="609600" indent="-609600" eaLnBrk="1" hangingPunct="1">
              <a:lnSpc>
                <a:spcPct val="90000"/>
              </a:lnSpc>
              <a:buFontTx/>
              <a:buNone/>
            </a:pPr>
            <a:r>
              <a:rPr lang="cs-CZ" b="1" u="sng" dirty="0" smtClean="0"/>
              <a:t>při vymezení předmětu</a:t>
            </a:r>
            <a:r>
              <a:rPr lang="cs-CZ" b="1" dirty="0" smtClean="0"/>
              <a:t> plnění zakázky použít </a:t>
            </a:r>
          </a:p>
          <a:p>
            <a:pPr marL="609600" indent="-609600" eaLnBrk="1" hangingPunct="1">
              <a:lnSpc>
                <a:spcPct val="90000"/>
              </a:lnSpc>
              <a:buFontTx/>
              <a:buNone/>
            </a:pPr>
            <a:r>
              <a:rPr lang="cs-CZ" b="1" dirty="0" smtClean="0"/>
              <a:t>klasifikaci zboží, služeb a stavebních prací podle</a:t>
            </a:r>
          </a:p>
          <a:p>
            <a:pPr marL="609600" indent="-609600" eaLnBrk="1" hangingPunct="1">
              <a:lnSpc>
                <a:spcPct val="90000"/>
              </a:lnSpc>
              <a:buFontTx/>
              <a:buNone/>
            </a:pPr>
            <a:r>
              <a:rPr lang="cs-CZ" b="1" dirty="0" smtClean="0"/>
              <a:t>referenční klasifikace CPV </a:t>
            </a:r>
            <a:r>
              <a:rPr lang="cs-CZ" sz="2000" b="1" dirty="0" smtClean="0"/>
              <a:t>(</a:t>
            </a:r>
            <a:r>
              <a:rPr lang="cs-CZ" sz="2000" b="1" dirty="0" err="1" smtClean="0"/>
              <a:t>Common</a:t>
            </a:r>
            <a:r>
              <a:rPr lang="cs-CZ" sz="2000" b="1" dirty="0" smtClean="0"/>
              <a:t> </a:t>
            </a:r>
            <a:r>
              <a:rPr lang="cs-CZ" sz="2000" b="1" dirty="0" err="1" smtClean="0"/>
              <a:t>Procurement</a:t>
            </a:r>
            <a:r>
              <a:rPr lang="cs-CZ" sz="2000" b="1" dirty="0" smtClean="0"/>
              <a:t> </a:t>
            </a:r>
            <a:r>
              <a:rPr lang="cs-CZ" sz="2000" b="1" dirty="0" err="1" smtClean="0"/>
              <a:t>Vocabulary</a:t>
            </a:r>
            <a:r>
              <a:rPr lang="cs-CZ" sz="2000" b="1" dirty="0" smtClean="0"/>
              <a:t>)</a:t>
            </a:r>
          </a:p>
        </p:txBody>
      </p:sp>
      <p:pic>
        <p:nvPicPr>
          <p:cNvPr id="904196" name="Picture 4" descr="j0285750"/>
          <p:cNvPicPr>
            <a:picLocks noChangeAspect="1" noChangeArrowheads="1"/>
          </p:cNvPicPr>
          <p:nvPr/>
        </p:nvPicPr>
        <p:blipFill>
          <a:blip r:embed="rId3" cstate="print"/>
          <a:srcRect/>
          <a:stretch>
            <a:fillRect/>
          </a:stretch>
        </p:blipFill>
        <p:spPr bwMode="auto">
          <a:xfrm>
            <a:off x="6286500" y="3000375"/>
            <a:ext cx="2449513" cy="1716088"/>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904196"/>
                                        </p:tgtEl>
                                        <p:attrNameLst>
                                          <p:attrName>style.visibility</p:attrName>
                                        </p:attrNameLst>
                                      </p:cBhvr>
                                      <p:to>
                                        <p:strVal val="visible"/>
                                      </p:to>
                                    </p:set>
                                    <p:anim to="" calcmode="lin" valueType="num">
                                      <p:cBhvr>
                                        <p:cTn id="7" dur="1" fill="hold"/>
                                        <p:tgtEl>
                                          <p:spTgt spid="90419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Zástupný symbol pro datum 3"/>
          <p:cNvSpPr>
            <a:spLocks noGrp="1"/>
          </p:cNvSpPr>
          <p:nvPr>
            <p:ph type="dt" sz="quarter" idx="10"/>
          </p:nvPr>
        </p:nvSpPr>
        <p:spPr/>
        <p:txBody>
          <a:bodyPr/>
          <a:lstStyle/>
          <a:p>
            <a:pPr>
              <a:defRPr/>
            </a:pPr>
            <a:fld id="{3C8D25D1-50E2-482A-8AC1-0271D5102836}" type="datetime1">
              <a:rPr lang="cs-CZ" smtClean="0"/>
              <a:pPr>
                <a:defRPr/>
              </a:pPr>
              <a:t>21.9.2010</a:t>
            </a:fld>
            <a:endParaRPr lang="cs-CZ" smtClean="0"/>
          </a:p>
        </p:txBody>
      </p:sp>
      <p:sp>
        <p:nvSpPr>
          <p:cNvPr id="9421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94212" name="Zástupný symbol pro číslo snímku 5"/>
          <p:cNvSpPr>
            <a:spLocks noGrp="1"/>
          </p:cNvSpPr>
          <p:nvPr>
            <p:ph type="sldNum" sz="quarter" idx="12"/>
          </p:nvPr>
        </p:nvSpPr>
        <p:spPr/>
        <p:txBody>
          <a:bodyPr/>
          <a:lstStyle/>
          <a:p>
            <a:pPr>
              <a:defRPr/>
            </a:pPr>
            <a:fld id="{CB7784DE-1958-4E41-9CCC-902CF842BA8A}" type="slidenum">
              <a:rPr lang="cs-CZ" smtClean="0"/>
              <a:pPr>
                <a:defRPr/>
              </a:pPr>
              <a:t>51</a:t>
            </a:fld>
            <a:endParaRPr lang="cs-CZ" smtClean="0"/>
          </a:p>
        </p:txBody>
      </p:sp>
      <p:sp>
        <p:nvSpPr>
          <p:cNvPr id="64517" name="Rectangle 2"/>
          <p:cNvSpPr>
            <a:spLocks noGrp="1" noChangeArrowheads="1"/>
          </p:cNvSpPr>
          <p:nvPr>
            <p:ph type="title"/>
          </p:nvPr>
        </p:nvSpPr>
        <p:spPr>
          <a:xfrm>
            <a:off x="0" y="0"/>
            <a:ext cx="9144000" cy="404813"/>
          </a:xfrm>
        </p:spPr>
        <p:txBody>
          <a:bodyPr/>
          <a:lstStyle/>
          <a:p>
            <a:pPr eaLnBrk="1" hangingPunct="1"/>
            <a:r>
              <a:rPr lang="cs-CZ" sz="4200" b="1" smtClean="0"/>
              <a:t>Zadávací dokumentace - § 48</a:t>
            </a:r>
          </a:p>
        </p:txBody>
      </p:sp>
      <p:sp>
        <p:nvSpPr>
          <p:cNvPr id="708611" name="Rectangle 3"/>
          <p:cNvSpPr>
            <a:spLocks noGrp="1" noChangeArrowheads="1"/>
          </p:cNvSpPr>
          <p:nvPr>
            <p:ph type="body" idx="1"/>
          </p:nvPr>
        </p:nvSpPr>
        <p:spPr>
          <a:xfrm>
            <a:off x="0" y="765175"/>
            <a:ext cx="9144000" cy="5543550"/>
          </a:xfrm>
        </p:spPr>
        <p:txBody>
          <a:bodyPr/>
          <a:lstStyle/>
          <a:p>
            <a:pPr marL="609600" indent="-609600" eaLnBrk="1" hangingPunct="1">
              <a:buFontTx/>
              <a:buNone/>
            </a:pPr>
            <a:endParaRPr lang="cs-CZ" b="1" smtClean="0"/>
          </a:p>
        </p:txBody>
      </p:sp>
      <p:pic>
        <p:nvPicPr>
          <p:cNvPr id="64519" name="Picture 7" descr="CPV 0"/>
          <p:cNvPicPr>
            <a:picLocks noChangeAspect="1" noChangeArrowheads="1"/>
          </p:cNvPicPr>
          <p:nvPr/>
        </p:nvPicPr>
        <p:blipFill>
          <a:blip r:embed="rId2" cstate="print"/>
          <a:srcRect l="19531" t="9717" r="20465" b="21436"/>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evt="begin" delay="0">
                                      <p:tn val="5"/>
                                    </p:cond>
                                  </p:endCondLst>
                                  <p:childTnLst>
                                    <p:set>
                                      <p:cBhvr>
                                        <p:cTn id="6" dur="1" fill="hold">
                                          <p:stCondLst>
                                            <p:cond delay="0"/>
                                          </p:stCondLst>
                                        </p:cTn>
                                        <p:tgtEl>
                                          <p:spTgt spid="708611">
                                            <p:txEl>
                                              <p:pRg st="0" end="0"/>
                                            </p:txEl>
                                          </p:spTgt>
                                        </p:tgtEl>
                                        <p:attrNameLst>
                                          <p:attrName>style.visibility</p:attrName>
                                        </p:attrNameLst>
                                      </p:cBhvr>
                                      <p:to>
                                        <p:strVal val="visible"/>
                                      </p:to>
                                    </p:set>
                                    <p:animEffect transition="in" filter="wipe(left)">
                                      <p:cBhvr>
                                        <p:cTn id="7" dur="500"/>
                                        <p:tgtEl>
                                          <p:spTgt spid="7086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8611" grpId="0" build="p"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Zástupný symbol pro datum 3"/>
          <p:cNvSpPr>
            <a:spLocks noGrp="1"/>
          </p:cNvSpPr>
          <p:nvPr>
            <p:ph type="dt" sz="quarter" idx="10"/>
          </p:nvPr>
        </p:nvSpPr>
        <p:spPr/>
        <p:txBody>
          <a:bodyPr/>
          <a:lstStyle/>
          <a:p>
            <a:pPr>
              <a:defRPr/>
            </a:pPr>
            <a:fld id="{074741F9-151D-44EF-B020-8A74AEB9F8BF}" type="datetime1">
              <a:rPr lang="cs-CZ" smtClean="0"/>
              <a:pPr>
                <a:defRPr/>
              </a:pPr>
              <a:t>21.9.2010</a:t>
            </a:fld>
            <a:endParaRPr lang="cs-CZ" smtClean="0"/>
          </a:p>
        </p:txBody>
      </p:sp>
      <p:sp>
        <p:nvSpPr>
          <p:cNvPr id="9625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96260" name="Zástupný symbol pro číslo snímku 5"/>
          <p:cNvSpPr>
            <a:spLocks noGrp="1"/>
          </p:cNvSpPr>
          <p:nvPr>
            <p:ph type="sldNum" sz="quarter" idx="12"/>
          </p:nvPr>
        </p:nvSpPr>
        <p:spPr/>
        <p:txBody>
          <a:bodyPr/>
          <a:lstStyle/>
          <a:p>
            <a:pPr>
              <a:defRPr/>
            </a:pPr>
            <a:fld id="{195EAEFC-CE66-4CA6-97FF-41F075B39778}" type="slidenum">
              <a:rPr lang="cs-CZ" smtClean="0"/>
              <a:pPr>
                <a:defRPr/>
              </a:pPr>
              <a:t>52</a:t>
            </a:fld>
            <a:endParaRPr lang="cs-CZ" smtClean="0"/>
          </a:p>
        </p:txBody>
      </p:sp>
      <p:sp>
        <p:nvSpPr>
          <p:cNvPr id="65541" name="Rectangle 2"/>
          <p:cNvSpPr>
            <a:spLocks noGrp="1" noChangeArrowheads="1"/>
          </p:cNvSpPr>
          <p:nvPr>
            <p:ph type="title"/>
          </p:nvPr>
        </p:nvSpPr>
        <p:spPr>
          <a:xfrm>
            <a:off x="0" y="0"/>
            <a:ext cx="9144000" cy="404813"/>
          </a:xfrm>
        </p:spPr>
        <p:txBody>
          <a:bodyPr/>
          <a:lstStyle/>
          <a:p>
            <a:pPr eaLnBrk="1" hangingPunct="1"/>
            <a:r>
              <a:rPr lang="cs-CZ" sz="4200" b="1" smtClean="0"/>
              <a:t>Zadávací dokumentace - § 48</a:t>
            </a:r>
          </a:p>
        </p:txBody>
      </p:sp>
      <p:sp>
        <p:nvSpPr>
          <p:cNvPr id="970755" name="Rectangle 3"/>
          <p:cNvSpPr>
            <a:spLocks noGrp="1" noChangeArrowheads="1"/>
          </p:cNvSpPr>
          <p:nvPr>
            <p:ph type="body" idx="1"/>
          </p:nvPr>
        </p:nvSpPr>
        <p:spPr>
          <a:xfrm>
            <a:off x="0" y="765175"/>
            <a:ext cx="9144000" cy="5543550"/>
          </a:xfrm>
        </p:spPr>
        <p:txBody>
          <a:bodyPr/>
          <a:lstStyle/>
          <a:p>
            <a:pPr marL="609600" indent="-609600" eaLnBrk="1" hangingPunct="1">
              <a:buFontTx/>
              <a:buNone/>
            </a:pPr>
            <a:endParaRPr lang="cs-CZ" b="1" smtClean="0"/>
          </a:p>
        </p:txBody>
      </p:sp>
      <p:pic>
        <p:nvPicPr>
          <p:cNvPr id="65543" name="Picture 8" descr="CPV 1"/>
          <p:cNvPicPr>
            <a:picLocks noChangeAspect="1" noChangeArrowheads="1"/>
          </p:cNvPicPr>
          <p:nvPr/>
        </p:nvPicPr>
        <p:blipFill>
          <a:blip r:embed="rId2" cstate="print"/>
          <a:srcRect l="16602" t="9717" r="7813" b="28758"/>
          <a:stretch>
            <a:fillRect/>
          </a:stretch>
        </p:blipFill>
        <p:spPr bwMode="auto">
          <a:xfrm>
            <a:off x="0" y="0"/>
            <a:ext cx="9215438" cy="685800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evt="begin" delay="0">
                                      <p:tn val="5"/>
                                    </p:cond>
                                  </p:endCondLst>
                                  <p:childTnLst>
                                    <p:set>
                                      <p:cBhvr>
                                        <p:cTn id="6" dur="1" fill="hold">
                                          <p:stCondLst>
                                            <p:cond delay="0"/>
                                          </p:stCondLst>
                                        </p:cTn>
                                        <p:tgtEl>
                                          <p:spTgt spid="970755">
                                            <p:txEl>
                                              <p:pRg st="0" end="0"/>
                                            </p:txEl>
                                          </p:spTgt>
                                        </p:tgtEl>
                                        <p:attrNameLst>
                                          <p:attrName>style.visibility</p:attrName>
                                        </p:attrNameLst>
                                      </p:cBhvr>
                                      <p:to>
                                        <p:strVal val="visible"/>
                                      </p:to>
                                    </p:set>
                                    <p:animEffect transition="in" filter="wipe(left)">
                                      <p:cBhvr>
                                        <p:cTn id="7" dur="500"/>
                                        <p:tgtEl>
                                          <p:spTgt spid="9707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0755"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Zástupný symbol pro datum 3"/>
          <p:cNvSpPr>
            <a:spLocks noGrp="1"/>
          </p:cNvSpPr>
          <p:nvPr>
            <p:ph type="dt" sz="quarter" idx="10"/>
          </p:nvPr>
        </p:nvSpPr>
        <p:spPr/>
        <p:txBody>
          <a:bodyPr/>
          <a:lstStyle/>
          <a:p>
            <a:pPr>
              <a:defRPr/>
            </a:pPr>
            <a:fld id="{6DBCC047-9A9E-4F37-9686-BCB698939A5E}" type="datetime1">
              <a:rPr lang="cs-CZ" smtClean="0"/>
              <a:pPr>
                <a:defRPr/>
              </a:pPr>
              <a:t>21.9.2010</a:t>
            </a:fld>
            <a:endParaRPr lang="cs-CZ" smtClean="0"/>
          </a:p>
        </p:txBody>
      </p:sp>
      <p:sp>
        <p:nvSpPr>
          <p:cNvPr id="9728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97284" name="Zástupný symbol pro číslo snímku 5"/>
          <p:cNvSpPr>
            <a:spLocks noGrp="1"/>
          </p:cNvSpPr>
          <p:nvPr>
            <p:ph type="sldNum" sz="quarter" idx="12"/>
          </p:nvPr>
        </p:nvSpPr>
        <p:spPr/>
        <p:txBody>
          <a:bodyPr/>
          <a:lstStyle/>
          <a:p>
            <a:pPr>
              <a:defRPr/>
            </a:pPr>
            <a:fld id="{AADBA98A-3479-4D9B-B87E-00378CC9D3E5}" type="slidenum">
              <a:rPr lang="cs-CZ" smtClean="0"/>
              <a:pPr>
                <a:defRPr/>
              </a:pPr>
              <a:t>53</a:t>
            </a:fld>
            <a:endParaRPr lang="cs-CZ" smtClean="0"/>
          </a:p>
        </p:txBody>
      </p:sp>
      <p:sp>
        <p:nvSpPr>
          <p:cNvPr id="66565" name="Rectangle 2"/>
          <p:cNvSpPr>
            <a:spLocks noGrp="1" noChangeArrowheads="1"/>
          </p:cNvSpPr>
          <p:nvPr>
            <p:ph type="title"/>
          </p:nvPr>
        </p:nvSpPr>
        <p:spPr>
          <a:xfrm>
            <a:off x="0" y="0"/>
            <a:ext cx="9144000" cy="404813"/>
          </a:xfrm>
        </p:spPr>
        <p:txBody>
          <a:bodyPr/>
          <a:lstStyle/>
          <a:p>
            <a:pPr eaLnBrk="1" hangingPunct="1"/>
            <a:r>
              <a:rPr lang="cs-CZ" sz="4200" b="1" smtClean="0"/>
              <a:t>Zadávací dokumentace - § 48</a:t>
            </a:r>
          </a:p>
        </p:txBody>
      </p:sp>
      <p:sp>
        <p:nvSpPr>
          <p:cNvPr id="971779" name="Rectangle 3"/>
          <p:cNvSpPr>
            <a:spLocks noGrp="1" noChangeArrowheads="1"/>
          </p:cNvSpPr>
          <p:nvPr>
            <p:ph type="body" idx="1"/>
          </p:nvPr>
        </p:nvSpPr>
        <p:spPr>
          <a:xfrm>
            <a:off x="0" y="765175"/>
            <a:ext cx="9144000" cy="5543550"/>
          </a:xfrm>
        </p:spPr>
        <p:txBody>
          <a:bodyPr/>
          <a:lstStyle/>
          <a:p>
            <a:pPr marL="609600" indent="-609600" eaLnBrk="1" hangingPunct="1">
              <a:buFontTx/>
              <a:buNone/>
            </a:pPr>
            <a:endParaRPr lang="cs-CZ" b="1" smtClean="0"/>
          </a:p>
        </p:txBody>
      </p:sp>
      <p:pic>
        <p:nvPicPr>
          <p:cNvPr id="66567" name="Picture 7" descr="CPV 2"/>
          <p:cNvPicPr>
            <a:picLocks noChangeAspect="1" noChangeArrowheads="1"/>
          </p:cNvPicPr>
          <p:nvPr/>
        </p:nvPicPr>
        <p:blipFill>
          <a:blip r:embed="rId2" cstate="print"/>
          <a:srcRect l="16602" t="9760" r="14844" b="52197"/>
          <a:stretch>
            <a:fillRect/>
          </a:stretch>
        </p:blipFill>
        <p:spPr bwMode="auto">
          <a:xfrm>
            <a:off x="0" y="0"/>
            <a:ext cx="9144000" cy="657225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evt="begin" delay="0">
                                      <p:tn val="5"/>
                                    </p:cond>
                                  </p:endCondLst>
                                  <p:childTnLst>
                                    <p:set>
                                      <p:cBhvr>
                                        <p:cTn id="6" dur="1" fill="hold">
                                          <p:stCondLst>
                                            <p:cond delay="0"/>
                                          </p:stCondLst>
                                        </p:cTn>
                                        <p:tgtEl>
                                          <p:spTgt spid="971779">
                                            <p:txEl>
                                              <p:pRg st="0" end="0"/>
                                            </p:txEl>
                                          </p:spTgt>
                                        </p:tgtEl>
                                        <p:attrNameLst>
                                          <p:attrName>style.visibility</p:attrName>
                                        </p:attrNameLst>
                                      </p:cBhvr>
                                      <p:to>
                                        <p:strVal val="visible"/>
                                      </p:to>
                                    </p:set>
                                    <p:animEffect transition="in" filter="wipe(left)">
                                      <p:cBhvr>
                                        <p:cTn id="7" dur="500"/>
                                        <p:tgtEl>
                                          <p:spTgt spid="971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1779" grpId="0" build="p"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Zástupný symbol pro datum 3"/>
          <p:cNvSpPr>
            <a:spLocks noGrp="1"/>
          </p:cNvSpPr>
          <p:nvPr>
            <p:ph type="dt" sz="quarter" idx="10"/>
          </p:nvPr>
        </p:nvSpPr>
        <p:spPr/>
        <p:txBody>
          <a:bodyPr/>
          <a:lstStyle/>
          <a:p>
            <a:pPr>
              <a:defRPr/>
            </a:pPr>
            <a:fld id="{7FBFA146-20A3-4D13-B0B0-AA54B8626990}" type="datetime1">
              <a:rPr lang="cs-CZ" smtClean="0"/>
              <a:pPr>
                <a:defRPr/>
              </a:pPr>
              <a:t>21.9.2010</a:t>
            </a:fld>
            <a:endParaRPr lang="cs-CZ" smtClean="0"/>
          </a:p>
        </p:txBody>
      </p:sp>
      <p:sp>
        <p:nvSpPr>
          <p:cNvPr id="9830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98308" name="Zástupný symbol pro číslo snímku 5"/>
          <p:cNvSpPr>
            <a:spLocks noGrp="1"/>
          </p:cNvSpPr>
          <p:nvPr>
            <p:ph type="sldNum" sz="quarter" idx="12"/>
          </p:nvPr>
        </p:nvSpPr>
        <p:spPr/>
        <p:txBody>
          <a:bodyPr/>
          <a:lstStyle/>
          <a:p>
            <a:pPr>
              <a:defRPr/>
            </a:pPr>
            <a:fld id="{EA1AA3CF-2D34-4F02-A951-5B863918B4DD}" type="slidenum">
              <a:rPr lang="cs-CZ" smtClean="0"/>
              <a:pPr>
                <a:defRPr/>
              </a:pPr>
              <a:t>54</a:t>
            </a:fld>
            <a:endParaRPr lang="cs-CZ" smtClean="0"/>
          </a:p>
        </p:txBody>
      </p:sp>
      <p:sp>
        <p:nvSpPr>
          <p:cNvPr id="972803" name="Rectangle 3"/>
          <p:cNvSpPr>
            <a:spLocks noGrp="1" noChangeArrowheads="1"/>
          </p:cNvSpPr>
          <p:nvPr>
            <p:ph type="body" idx="1"/>
          </p:nvPr>
        </p:nvSpPr>
        <p:spPr>
          <a:xfrm>
            <a:off x="0" y="765175"/>
            <a:ext cx="9144000" cy="5543550"/>
          </a:xfrm>
        </p:spPr>
        <p:txBody>
          <a:bodyPr/>
          <a:lstStyle/>
          <a:p>
            <a:pPr marL="609600" indent="-609600" eaLnBrk="1" hangingPunct="1">
              <a:buFontTx/>
              <a:buNone/>
            </a:pPr>
            <a:endParaRPr lang="cs-CZ" b="1" smtClean="0"/>
          </a:p>
        </p:txBody>
      </p:sp>
      <p:pic>
        <p:nvPicPr>
          <p:cNvPr id="67590" name="Picture 7" descr="CPV 3"/>
          <p:cNvPicPr>
            <a:picLocks noChangeAspect="1" noChangeArrowheads="1"/>
          </p:cNvPicPr>
          <p:nvPr/>
        </p:nvPicPr>
        <p:blipFill>
          <a:blip r:embed="rId2" cstate="print"/>
          <a:srcRect l="16602" t="20654" r="10156" b="49934"/>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nodePh="1">
                                  <p:stCondLst>
                                    <p:cond delay="0"/>
                                  </p:stCondLst>
                                  <p:endCondLst>
                                    <p:cond evt="begin" delay="0">
                                      <p:tn val="5"/>
                                    </p:cond>
                                  </p:endCondLst>
                                  <p:childTnLst>
                                    <p:set>
                                      <p:cBhvr>
                                        <p:cTn id="6" dur="1" fill="hold">
                                          <p:stCondLst>
                                            <p:cond delay="0"/>
                                          </p:stCondLst>
                                        </p:cTn>
                                        <p:tgtEl>
                                          <p:spTgt spid="972803">
                                            <p:txEl>
                                              <p:pRg st="0" end="0"/>
                                            </p:txEl>
                                          </p:spTgt>
                                        </p:tgtEl>
                                        <p:attrNameLst>
                                          <p:attrName>style.visibility</p:attrName>
                                        </p:attrNameLst>
                                      </p:cBhvr>
                                      <p:to>
                                        <p:strVal val="visible"/>
                                      </p:to>
                                    </p:set>
                                    <p:animEffect transition="in" filter="wipe(left)">
                                      <p:cBhvr>
                                        <p:cTn id="7" dur="500"/>
                                        <p:tgtEl>
                                          <p:spTgt spid="972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03" grpId="0" build="p"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Zástupný symbol pro datum 3"/>
          <p:cNvSpPr>
            <a:spLocks noGrp="1"/>
          </p:cNvSpPr>
          <p:nvPr>
            <p:ph type="dt" sz="quarter" idx="10"/>
          </p:nvPr>
        </p:nvSpPr>
        <p:spPr/>
        <p:txBody>
          <a:bodyPr/>
          <a:lstStyle/>
          <a:p>
            <a:pPr>
              <a:defRPr/>
            </a:pPr>
            <a:fld id="{C8A47EF1-274C-4B55-A31C-46FC1620CE0F}" type="datetime1">
              <a:rPr lang="cs-CZ" smtClean="0"/>
              <a:pPr>
                <a:defRPr/>
              </a:pPr>
              <a:t>21.9.2010</a:t>
            </a:fld>
            <a:endParaRPr lang="cs-CZ" smtClean="0"/>
          </a:p>
        </p:txBody>
      </p:sp>
      <p:sp>
        <p:nvSpPr>
          <p:cNvPr id="77827" name="Zástupný symbol pro zápatí 4"/>
          <p:cNvSpPr>
            <a:spLocks noGrp="1"/>
          </p:cNvSpPr>
          <p:nvPr>
            <p:ph type="ftr" sz="quarter" idx="11"/>
          </p:nvPr>
        </p:nvSpPr>
        <p:spPr/>
        <p:txBody>
          <a:bodyPr/>
          <a:lstStyle/>
          <a:p>
            <a:pPr>
              <a:defRPr/>
            </a:pPr>
            <a:r>
              <a:rPr lang="cs-CZ" dirty="0" smtClean="0"/>
              <a:t>Český a moravský účetní dvůr</a:t>
            </a:r>
          </a:p>
        </p:txBody>
      </p:sp>
      <p:sp>
        <p:nvSpPr>
          <p:cNvPr id="77828" name="Zástupný symbol pro číslo snímku 5"/>
          <p:cNvSpPr>
            <a:spLocks noGrp="1"/>
          </p:cNvSpPr>
          <p:nvPr>
            <p:ph type="sldNum" sz="quarter" idx="12"/>
          </p:nvPr>
        </p:nvSpPr>
        <p:spPr/>
        <p:txBody>
          <a:bodyPr/>
          <a:lstStyle/>
          <a:p>
            <a:pPr>
              <a:defRPr/>
            </a:pPr>
            <a:fld id="{0AE34351-F5E6-4D31-BA95-34DE90C61A85}" type="slidenum">
              <a:rPr lang="cs-CZ" smtClean="0"/>
              <a:pPr>
                <a:defRPr/>
              </a:pPr>
              <a:t>55</a:t>
            </a:fld>
            <a:endParaRPr lang="cs-CZ" smtClean="0"/>
          </a:p>
        </p:txBody>
      </p:sp>
      <p:sp>
        <p:nvSpPr>
          <p:cNvPr id="68613" name="Rectangle 2"/>
          <p:cNvSpPr>
            <a:spLocks noGrp="1" noChangeArrowheads="1"/>
          </p:cNvSpPr>
          <p:nvPr>
            <p:ph type="title"/>
          </p:nvPr>
        </p:nvSpPr>
        <p:spPr>
          <a:xfrm>
            <a:off x="0" y="0"/>
            <a:ext cx="9144000" cy="620713"/>
          </a:xfrm>
        </p:spPr>
        <p:txBody>
          <a:bodyPr/>
          <a:lstStyle/>
          <a:p>
            <a:pPr eaLnBrk="1" hangingPunct="1"/>
            <a:r>
              <a:rPr lang="cs-CZ" sz="4000" b="1" u="sng" dirty="0" smtClean="0">
                <a:solidFill>
                  <a:schemeClr val="folHlink"/>
                </a:solidFill>
              </a:rPr>
              <a:t>Lhůty pro podání nabídek :</a:t>
            </a:r>
            <a:endParaRPr lang="cs-CZ" sz="4000" b="1" dirty="0" smtClean="0">
              <a:solidFill>
                <a:schemeClr val="folHlink"/>
              </a:solidFill>
            </a:endParaRPr>
          </a:p>
        </p:txBody>
      </p:sp>
      <p:sp>
        <p:nvSpPr>
          <p:cNvPr id="485379" name="Rectangle 3"/>
          <p:cNvSpPr>
            <a:spLocks noGrp="1" noChangeArrowheads="1"/>
          </p:cNvSpPr>
          <p:nvPr>
            <p:ph type="body" idx="1"/>
          </p:nvPr>
        </p:nvSpPr>
        <p:spPr>
          <a:xfrm>
            <a:off x="0" y="692697"/>
            <a:ext cx="9144000" cy="5396954"/>
          </a:xfrm>
        </p:spPr>
        <p:txBody>
          <a:bodyPr/>
          <a:lstStyle/>
          <a:p>
            <a:pPr marL="609600" indent="-609600" eaLnBrk="1" hangingPunct="1">
              <a:buFontTx/>
              <a:buNone/>
            </a:pPr>
            <a:r>
              <a:rPr lang="cs-CZ" sz="3600" b="1" dirty="0" smtClean="0">
                <a:solidFill>
                  <a:schemeClr val="folHlink"/>
                </a:solidFill>
              </a:rPr>
              <a:t>	</a:t>
            </a:r>
            <a:r>
              <a:rPr lang="cs-CZ" b="1" dirty="0" smtClean="0"/>
              <a:t>Základní lhůty u </a:t>
            </a:r>
            <a:r>
              <a:rPr lang="cs-CZ" b="1" u="sng" dirty="0" smtClean="0"/>
              <a:t>nadlimitních VZ</a:t>
            </a:r>
            <a:r>
              <a:rPr lang="cs-CZ" b="1" dirty="0" smtClean="0"/>
              <a:t> zůstávají shodné (</a:t>
            </a:r>
            <a:r>
              <a:rPr lang="cs-CZ" b="1" i="1" u="sng" dirty="0" smtClean="0"/>
              <a:t>lhůta se počítá ode dne, následujícího po  </a:t>
            </a:r>
            <a:r>
              <a:rPr lang="cs-CZ" b="1" i="1" u="sng" strike="sngStrike" dirty="0" smtClean="0"/>
              <a:t>dni odeslání</a:t>
            </a:r>
            <a:r>
              <a:rPr lang="cs-CZ" b="1" i="1" strike="sngStrike" dirty="0" smtClean="0"/>
              <a:t>  </a:t>
            </a:r>
            <a:r>
              <a:rPr lang="cs-CZ" b="1" i="1" dirty="0" smtClean="0"/>
              <a:t>- nyní </a:t>
            </a:r>
            <a:r>
              <a:rPr lang="cs-CZ" b="1" i="1" dirty="0" smtClean="0">
                <a:solidFill>
                  <a:srgbClr val="FFFF00"/>
                </a:solidFill>
              </a:rPr>
              <a:t>po novele po dni zahájení!!</a:t>
            </a:r>
            <a:r>
              <a:rPr lang="cs-CZ" b="1" dirty="0" smtClean="0"/>
              <a:t> ):</a:t>
            </a:r>
          </a:p>
          <a:p>
            <a:pPr marL="609600" indent="-609600" eaLnBrk="1" hangingPunct="1">
              <a:lnSpc>
                <a:spcPct val="80000"/>
              </a:lnSpc>
              <a:buFontTx/>
              <a:buNone/>
            </a:pPr>
            <a:r>
              <a:rPr lang="cs-CZ" sz="3600" b="1" dirty="0" smtClean="0"/>
              <a:t>     </a:t>
            </a:r>
            <a:r>
              <a:rPr lang="cs-CZ" b="1" dirty="0" smtClean="0"/>
              <a:t>Otevřené řízení – 52 dny, užší </a:t>
            </a:r>
            <a:r>
              <a:rPr lang="cs-CZ" b="1" dirty="0" err="1" smtClean="0"/>
              <a:t>ř</a:t>
            </a:r>
            <a:r>
              <a:rPr lang="cs-CZ" b="1" dirty="0" smtClean="0"/>
              <a:t>. – 40 dnů</a:t>
            </a:r>
          </a:p>
          <a:p>
            <a:pPr marL="609600" indent="-609600">
              <a:lnSpc>
                <a:spcPct val="80000"/>
              </a:lnSpc>
              <a:buFontTx/>
              <a:buNone/>
            </a:pPr>
            <a:r>
              <a:rPr lang="cs-CZ" b="1" dirty="0" smtClean="0"/>
              <a:t>	</a:t>
            </a:r>
            <a:r>
              <a:rPr lang="cs-CZ" b="1" u="sng" dirty="0" smtClean="0"/>
              <a:t>U podlimitních VZ :</a:t>
            </a:r>
          </a:p>
          <a:p>
            <a:pPr marL="990600" lvl="1" indent="-533400">
              <a:buFontTx/>
              <a:buNone/>
            </a:pPr>
            <a:r>
              <a:rPr lang="cs-CZ" sz="3200" b="1" dirty="0" smtClean="0"/>
              <a:t>  </a:t>
            </a:r>
            <a:r>
              <a:rPr lang="cs-CZ" sz="3200" b="1" u="sng" dirty="0" smtClean="0"/>
              <a:t>Lhůta pro podání nabídky</a:t>
            </a:r>
            <a:r>
              <a:rPr lang="cs-CZ" sz="3200" b="1" dirty="0" smtClean="0"/>
              <a:t> </a:t>
            </a:r>
          </a:p>
          <a:p>
            <a:pPr marL="990600" lvl="1" indent="-533400"/>
            <a:r>
              <a:rPr lang="cs-CZ" sz="3200" b="1" u="sng" dirty="0" smtClean="0"/>
              <a:t>Otevřené řízení –  22 dny</a:t>
            </a:r>
            <a:r>
              <a:rPr lang="cs-CZ" sz="3200" b="1" dirty="0" smtClean="0"/>
              <a:t>,</a:t>
            </a:r>
          </a:p>
          <a:p>
            <a:pPr marL="990600" lvl="1" indent="-533400"/>
            <a:r>
              <a:rPr lang="cs-CZ" sz="3200" b="1" dirty="0" smtClean="0"/>
              <a:t>Užší řízení          – 15 dnů</a:t>
            </a:r>
          </a:p>
          <a:p>
            <a:pPr marL="95250" lvl="1" indent="0">
              <a:buNone/>
            </a:pPr>
            <a:r>
              <a:rPr lang="cs-CZ" sz="3200" b="1" i="1" dirty="0" smtClean="0">
                <a:solidFill>
                  <a:srgbClr val="FFFF00"/>
                </a:solidFill>
              </a:rPr>
              <a:t>Zkracují se však ostatní lhůty v průběhu zadávacího řízení – dodatečné informace, předání ZD  aj.</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85379">
                                            <p:txEl>
                                              <p:pRg st="0" end="0"/>
                                            </p:txEl>
                                          </p:spTgt>
                                        </p:tgtEl>
                                        <p:attrNameLst>
                                          <p:attrName>style.visibility</p:attrName>
                                        </p:attrNameLst>
                                      </p:cBhvr>
                                      <p:to>
                                        <p:strVal val="visible"/>
                                      </p:to>
                                    </p:set>
                                    <p:animEffect transition="in" filter="wipe(left)">
                                      <p:cBhvr>
                                        <p:cTn id="7" dur="500"/>
                                        <p:tgtEl>
                                          <p:spTgt spid="485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85379">
                                            <p:txEl>
                                              <p:pRg st="1" end="1"/>
                                            </p:txEl>
                                          </p:spTgt>
                                        </p:tgtEl>
                                        <p:attrNameLst>
                                          <p:attrName>style.visibility</p:attrName>
                                        </p:attrNameLst>
                                      </p:cBhvr>
                                      <p:to>
                                        <p:strVal val="visible"/>
                                      </p:to>
                                    </p:set>
                                    <p:animEffect transition="in" filter="wipe(left)">
                                      <p:cBhvr>
                                        <p:cTn id="12" dur="500"/>
                                        <p:tgtEl>
                                          <p:spTgt spid="48537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485379">
                                            <p:txEl>
                                              <p:pRg st="2" end="2"/>
                                            </p:txEl>
                                          </p:spTgt>
                                        </p:tgtEl>
                                        <p:attrNameLst>
                                          <p:attrName>style.visibility</p:attrName>
                                        </p:attrNameLst>
                                      </p:cBhvr>
                                      <p:to>
                                        <p:strVal val="visible"/>
                                      </p:to>
                                    </p:set>
                                    <p:animEffect transition="in" filter="wipe(left)">
                                      <p:cBhvr>
                                        <p:cTn id="17" dur="500"/>
                                        <p:tgtEl>
                                          <p:spTgt spid="485379">
                                            <p:txEl>
                                              <p:pRg st="2" end="2"/>
                                            </p:txEl>
                                          </p:spTgt>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85379">
                                            <p:txEl>
                                              <p:pRg st="3" end="3"/>
                                            </p:txEl>
                                          </p:spTgt>
                                        </p:tgtEl>
                                        <p:attrNameLst>
                                          <p:attrName>style.visibility</p:attrName>
                                        </p:attrNameLst>
                                      </p:cBhvr>
                                      <p:to>
                                        <p:strVal val="visible"/>
                                      </p:to>
                                    </p:set>
                                    <p:animEffect transition="in" filter="wipe(left)">
                                      <p:cBhvr>
                                        <p:cTn id="20" dur="500"/>
                                        <p:tgtEl>
                                          <p:spTgt spid="485379">
                                            <p:txEl>
                                              <p:pRg st="3" end="3"/>
                                            </p:txEl>
                                          </p:spTgt>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85379">
                                            <p:txEl>
                                              <p:pRg st="4" end="4"/>
                                            </p:txEl>
                                          </p:spTgt>
                                        </p:tgtEl>
                                        <p:attrNameLst>
                                          <p:attrName>style.visibility</p:attrName>
                                        </p:attrNameLst>
                                      </p:cBhvr>
                                      <p:to>
                                        <p:strVal val="visible"/>
                                      </p:to>
                                    </p:set>
                                    <p:animEffect transition="in" filter="wipe(left)">
                                      <p:cBhvr>
                                        <p:cTn id="23" dur="500"/>
                                        <p:tgtEl>
                                          <p:spTgt spid="485379">
                                            <p:txEl>
                                              <p:pRg st="4" end="4"/>
                                            </p:txEl>
                                          </p:spTgt>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5379">
                                            <p:txEl>
                                              <p:pRg st="5" end="5"/>
                                            </p:txEl>
                                          </p:spTgt>
                                        </p:tgtEl>
                                        <p:attrNameLst>
                                          <p:attrName>style.visibility</p:attrName>
                                        </p:attrNameLst>
                                      </p:cBhvr>
                                      <p:to>
                                        <p:strVal val="visible"/>
                                      </p:to>
                                    </p:set>
                                    <p:animEffect transition="in" filter="wipe(left)">
                                      <p:cBhvr>
                                        <p:cTn id="26" dur="500"/>
                                        <p:tgtEl>
                                          <p:spTgt spid="485379">
                                            <p:txEl>
                                              <p:pRg st="5" end="5"/>
                                            </p:txEl>
                                          </p:spTgt>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485379">
                                            <p:txEl>
                                              <p:pRg st="6" end="6"/>
                                            </p:txEl>
                                          </p:spTgt>
                                        </p:tgtEl>
                                        <p:attrNameLst>
                                          <p:attrName>style.visibility</p:attrName>
                                        </p:attrNameLst>
                                      </p:cBhvr>
                                      <p:to>
                                        <p:strVal val="visible"/>
                                      </p:to>
                                    </p:set>
                                    <p:animEffect transition="in" filter="wipe(left)">
                                      <p:cBhvr>
                                        <p:cTn id="29" dur="500"/>
                                        <p:tgtEl>
                                          <p:spTgt spid="48537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5379"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56</a:t>
            </a:fld>
            <a:endParaRPr lang="cs-CZ" smtClean="0"/>
          </a:p>
        </p:txBody>
      </p:sp>
      <p:sp>
        <p:nvSpPr>
          <p:cNvPr id="24581" name="Rectangle 2"/>
          <p:cNvSpPr>
            <a:spLocks noGrp="1" noChangeArrowheads="1"/>
          </p:cNvSpPr>
          <p:nvPr>
            <p:ph type="title"/>
          </p:nvPr>
        </p:nvSpPr>
        <p:spPr>
          <a:xfrm>
            <a:off x="0" y="0"/>
            <a:ext cx="9144000" cy="404813"/>
          </a:xfrm>
        </p:spPr>
        <p:txBody>
          <a:bodyPr/>
          <a:lstStyle/>
          <a:p>
            <a:pPr eaLnBrk="1" hangingPunct="1"/>
            <a:r>
              <a:rPr lang="cs-CZ" sz="2800" b="1" dirty="0" smtClean="0">
                <a:solidFill>
                  <a:srgbClr val="FFFF00"/>
                </a:solidFill>
                <a:latin typeface="+mj-lt"/>
                <a:ea typeface="+mj-ea"/>
                <a:cs typeface="+mj-cs"/>
              </a:rPr>
              <a:t>Lhůty v zadávacím řízení  - § 39                     </a:t>
            </a:r>
            <a:r>
              <a:rPr lang="cs-CZ" sz="2800" b="1" u="sng" dirty="0" smtClean="0">
                <a:solidFill>
                  <a:schemeClr val="folHlink"/>
                </a:solidFill>
              </a:rPr>
              <a:t>novela</a:t>
            </a:r>
            <a:endParaRPr lang="cs-CZ" sz="2800" b="1" dirty="0" smtClean="0">
              <a:solidFill>
                <a:srgbClr val="FFFF00"/>
              </a:solidFill>
            </a:endParaRPr>
          </a:p>
        </p:txBody>
      </p:sp>
      <p:sp>
        <p:nvSpPr>
          <p:cNvPr id="92166" name="Rectangle 3"/>
          <p:cNvSpPr>
            <a:spLocks noGrp="1" noChangeArrowheads="1"/>
          </p:cNvSpPr>
          <p:nvPr>
            <p:ph type="body" idx="1"/>
          </p:nvPr>
        </p:nvSpPr>
        <p:spPr>
          <a:xfrm>
            <a:off x="0" y="549275"/>
            <a:ext cx="9144000" cy="5975350"/>
          </a:xfrm>
        </p:spPr>
        <p:txBody>
          <a:bodyPr/>
          <a:lstStyle/>
          <a:p>
            <a:pPr>
              <a:buNone/>
            </a:pPr>
            <a:r>
              <a:rPr lang="cs-CZ" sz="2800" b="1" dirty="0" smtClean="0">
                <a:solidFill>
                  <a:schemeClr val="tx1"/>
                </a:solidFill>
                <a:latin typeface="+mn-lt"/>
                <a:ea typeface="+mn-ea"/>
                <a:cs typeface="+mn-cs"/>
              </a:rPr>
              <a:t>(4) Lhůtu pro podání nabídek stanoví veřejný zadavatel</a:t>
            </a:r>
          </a:p>
          <a:p>
            <a:pPr marL="514350" indent="-514350">
              <a:buAutoNum type="alphaLcParenR"/>
            </a:pPr>
            <a:r>
              <a:rPr lang="cs-CZ" sz="2800" b="1" dirty="0" smtClean="0">
                <a:solidFill>
                  <a:schemeClr val="tx1"/>
                </a:solidFill>
                <a:latin typeface="+mn-lt"/>
                <a:ea typeface="+mn-ea"/>
                <a:cs typeface="+mn-cs"/>
              </a:rPr>
              <a:t>v soutěžním dialogu</a:t>
            </a:r>
            <a:r>
              <a:rPr lang="cs-CZ" sz="2800" b="1" u="sng" dirty="0" smtClean="0">
                <a:solidFill>
                  <a:schemeClr val="tx1"/>
                </a:solidFill>
                <a:latin typeface="+mn-lt"/>
                <a:ea typeface="+mn-ea"/>
                <a:cs typeface="+mn-cs"/>
              </a:rPr>
              <a:t>,  </a:t>
            </a:r>
            <a:r>
              <a:rPr lang="cs-CZ" sz="2800" b="1" strike="sngStrike" dirty="0" smtClean="0">
                <a:solidFill>
                  <a:schemeClr val="tx1"/>
                </a:solidFill>
                <a:latin typeface="+mn-lt"/>
                <a:ea typeface="+mn-ea"/>
                <a:cs typeface="+mn-cs"/>
              </a:rPr>
              <a:t> a </a:t>
            </a:r>
            <a:r>
              <a:rPr lang="cs-CZ" sz="2800" b="1" dirty="0" smtClean="0">
                <a:solidFill>
                  <a:schemeClr val="tx1"/>
                </a:solidFill>
                <a:latin typeface="+mn-lt"/>
                <a:ea typeface="+mn-ea"/>
                <a:cs typeface="+mn-cs"/>
              </a:rPr>
              <a:t>v jednacím řízení s uveřejněním </a:t>
            </a:r>
            <a:r>
              <a:rPr lang="cs-CZ" b="1" u="sng" dirty="0" smtClean="0">
                <a:solidFill>
                  <a:srgbClr val="FFFF00"/>
                </a:solidFill>
                <a:latin typeface="+mn-lt"/>
                <a:ea typeface="+mn-ea"/>
                <a:cs typeface="+mn-cs"/>
              </a:rPr>
              <a:t>a ve zjednodušeném podlimitním řízení</a:t>
            </a:r>
            <a:r>
              <a:rPr lang="cs-CZ" b="1" dirty="0" smtClean="0">
                <a:solidFill>
                  <a:srgbClr val="FFFF00"/>
                </a:solidFill>
                <a:latin typeface="+mn-lt"/>
                <a:ea typeface="+mn-ea"/>
                <a:cs typeface="+mn-cs"/>
              </a:rPr>
              <a:t> </a:t>
            </a:r>
            <a:r>
              <a:rPr lang="cs-CZ" sz="2800" b="1" dirty="0" smtClean="0">
                <a:solidFill>
                  <a:schemeClr val="tx1"/>
                </a:solidFill>
                <a:latin typeface="+mn-lt"/>
                <a:ea typeface="+mn-ea"/>
                <a:cs typeface="+mn-cs"/>
              </a:rPr>
              <a:t>ve výzvě k podání nabídek,</a:t>
            </a:r>
          </a:p>
          <a:p>
            <a:pPr marL="514350" indent="-514350">
              <a:buAutoNum type="alphaLcParenR"/>
            </a:pPr>
            <a:r>
              <a:rPr lang="cs-CZ" sz="2600" b="1" dirty="0" smtClean="0">
                <a:solidFill>
                  <a:schemeClr val="tx1"/>
                </a:solidFill>
                <a:latin typeface="+mn-lt"/>
                <a:ea typeface="+mn-ea"/>
                <a:cs typeface="+mn-cs"/>
              </a:rPr>
              <a:t>v jednacím řízení bez uveřejnění ve výzvě k jednání, pokud nebude dohodnuta až v rámci jednání,</a:t>
            </a:r>
          </a:p>
          <a:p>
            <a:pPr marL="514350" indent="-514350">
              <a:buAutoNum type="alphaLcParenR" startAt="3"/>
            </a:pPr>
            <a:r>
              <a:rPr lang="cs-CZ" sz="2600" b="1" dirty="0" smtClean="0">
                <a:solidFill>
                  <a:schemeClr val="tx1"/>
                </a:solidFill>
                <a:latin typeface="+mn-lt"/>
                <a:ea typeface="+mn-ea"/>
                <a:cs typeface="+mn-cs"/>
              </a:rPr>
              <a:t>v řízení na základě rámcové smlouvy podle § 92 ve  výzvě k podání nabídky.</a:t>
            </a:r>
          </a:p>
          <a:p>
            <a:pPr marL="514350" indent="-514350">
              <a:buNone/>
            </a:pPr>
            <a:r>
              <a:rPr lang="cs-CZ" sz="2800" b="1" dirty="0" smtClean="0">
                <a:solidFill>
                  <a:schemeClr val="tx1"/>
                </a:solidFill>
                <a:latin typeface="+mn-lt"/>
                <a:ea typeface="+mn-ea"/>
                <a:cs typeface="+mn-cs"/>
              </a:rPr>
              <a:t>(5) Lhůty začínají běžet dnem následujícím po dni </a:t>
            </a:r>
            <a:r>
              <a:rPr lang="cs-CZ" b="1" u="sng" dirty="0" smtClean="0">
                <a:solidFill>
                  <a:srgbClr val="FFFF00"/>
                </a:solidFill>
                <a:latin typeface="+mn-lt"/>
                <a:ea typeface="+mn-ea"/>
                <a:cs typeface="+mn-cs"/>
              </a:rPr>
              <a:t>zahájení zadávacího řízení</a:t>
            </a:r>
            <a:r>
              <a:rPr lang="cs-CZ" b="1" dirty="0" smtClean="0">
                <a:solidFill>
                  <a:srgbClr val="FFFF00"/>
                </a:solidFill>
                <a:latin typeface="+mn-lt"/>
                <a:ea typeface="+mn-ea"/>
                <a:cs typeface="+mn-cs"/>
              </a:rPr>
              <a:t> </a:t>
            </a:r>
            <a:r>
              <a:rPr lang="cs-CZ" b="1" strike="sngStrike" dirty="0" smtClean="0">
                <a:solidFill>
                  <a:srgbClr val="FFFF00"/>
                </a:solidFill>
                <a:latin typeface="+mn-lt"/>
                <a:ea typeface="+mn-ea"/>
                <a:cs typeface="+mn-cs"/>
              </a:rPr>
              <a:t>odeslání oznámení či výzvy o zahájení zadávacího řízení nebo výzvy k podání nabídek</a:t>
            </a:r>
            <a:r>
              <a:rPr lang="cs-CZ" b="1" dirty="0" smtClean="0">
                <a:solidFill>
                  <a:srgbClr val="FFFF00"/>
                </a:solidFill>
                <a:latin typeface="+mn-lt"/>
                <a:ea typeface="+mn-ea"/>
                <a:cs typeface="+mn-cs"/>
              </a:rPr>
              <a:t>.</a:t>
            </a:r>
          </a:p>
          <a:p>
            <a:pPr>
              <a:buFontTx/>
              <a:buNone/>
              <a:defRPr/>
            </a:pPr>
            <a:endParaRPr lang="cs-CZ" b="1" u="sng" dirty="0"/>
          </a:p>
        </p:txBody>
      </p:sp>
    </p:spTree>
  </p:cSld>
  <p:clrMapOvr>
    <a:masterClrMapping/>
  </p:clrMapOvr>
  <p:transition spd="slow">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57</a:t>
            </a:fld>
            <a:endParaRPr lang="cs-CZ" smtClean="0"/>
          </a:p>
        </p:txBody>
      </p:sp>
      <p:sp>
        <p:nvSpPr>
          <p:cNvPr id="24581" name="Rectangle 2"/>
          <p:cNvSpPr>
            <a:spLocks noGrp="1" noChangeArrowheads="1"/>
          </p:cNvSpPr>
          <p:nvPr>
            <p:ph type="title"/>
          </p:nvPr>
        </p:nvSpPr>
        <p:spPr>
          <a:xfrm>
            <a:off x="0" y="0"/>
            <a:ext cx="9144000" cy="571480"/>
          </a:xfrm>
        </p:spPr>
        <p:txBody>
          <a:bodyPr/>
          <a:lstStyle/>
          <a:p>
            <a:pPr eaLnBrk="1" hangingPunct="1"/>
            <a:r>
              <a:rPr lang="cs-CZ" sz="3200" b="1" dirty="0" smtClean="0">
                <a:solidFill>
                  <a:srgbClr val="FFFF00"/>
                </a:solidFill>
              </a:rPr>
              <a:t>Z</a:t>
            </a:r>
            <a:r>
              <a:rPr lang="cs-CZ" sz="3200" b="1" dirty="0" smtClean="0">
                <a:solidFill>
                  <a:srgbClr val="FFFF00"/>
                </a:solidFill>
                <a:latin typeface="+mj-lt"/>
                <a:ea typeface="+mj-ea"/>
                <a:cs typeface="+mj-cs"/>
              </a:rPr>
              <a:t>adávací  lhůta  - § 43                   </a:t>
            </a:r>
            <a:r>
              <a:rPr lang="cs-CZ" sz="3200" b="1" u="sng" dirty="0" smtClean="0">
                <a:solidFill>
                  <a:schemeClr val="folHlink"/>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sz="2800" b="1" dirty="0" smtClean="0">
                <a:solidFill>
                  <a:schemeClr val="tx1"/>
                </a:solidFill>
                <a:latin typeface="+mn-lt"/>
                <a:ea typeface="+mn-ea"/>
                <a:cs typeface="+mn-cs"/>
              </a:rPr>
              <a:t>2) </a:t>
            </a:r>
            <a:r>
              <a:rPr lang="cs-CZ" b="1" dirty="0" smtClean="0">
                <a:solidFill>
                  <a:schemeClr val="tx1"/>
                </a:solidFill>
                <a:latin typeface="+mn-lt"/>
                <a:ea typeface="+mn-ea"/>
                <a:cs typeface="+mn-cs"/>
              </a:rPr>
              <a:t>Zadavatel  </a:t>
            </a:r>
            <a:r>
              <a:rPr lang="cs-CZ" b="1" u="sng" cap="all" dirty="0" smtClean="0">
                <a:solidFill>
                  <a:schemeClr val="tx1"/>
                </a:solidFill>
                <a:latin typeface="+mn-lt"/>
                <a:ea typeface="+mn-ea"/>
                <a:cs typeface="+mn-cs"/>
              </a:rPr>
              <a:t>je povinen </a:t>
            </a:r>
            <a:r>
              <a:rPr lang="cs-CZ" b="1" dirty="0" smtClean="0">
                <a:solidFill>
                  <a:schemeClr val="tx1"/>
                </a:solidFill>
                <a:latin typeface="+mn-lt"/>
                <a:ea typeface="+mn-ea"/>
                <a:cs typeface="+mn-cs"/>
              </a:rPr>
              <a:t>v oznámení či výzvě o zahájení zadávacího řízení stanovit délku zadávací lhůty nebo její konec datem. </a:t>
            </a:r>
            <a:r>
              <a:rPr lang="cs-CZ" sz="2400" b="1" i="1" u="sng" dirty="0" smtClean="0">
                <a:solidFill>
                  <a:srgbClr val="FFFF00"/>
                </a:solidFill>
                <a:latin typeface="+mn-lt"/>
                <a:ea typeface="+mn-ea"/>
                <a:cs typeface="+mn-cs"/>
              </a:rPr>
              <a:t>(platí i po zrušení §  68 odst.2 !)</a:t>
            </a:r>
          </a:p>
          <a:p>
            <a:pPr>
              <a:buNone/>
            </a:pPr>
            <a:r>
              <a:rPr lang="cs-CZ" b="1" dirty="0" smtClean="0">
                <a:solidFill>
                  <a:schemeClr val="tx1"/>
                </a:solidFill>
                <a:latin typeface="+mn-lt"/>
                <a:ea typeface="+mn-ea"/>
                <a:cs typeface="+mn-cs"/>
              </a:rPr>
              <a:t>4) Jsou-li podány námitky, zadávací lhůta </a:t>
            </a:r>
            <a:r>
              <a:rPr lang="cs-CZ" b="1" u="sng" dirty="0" smtClean="0">
                <a:solidFill>
                  <a:srgbClr val="FFFF00"/>
                </a:solidFill>
                <a:latin typeface="+mn-lt"/>
                <a:ea typeface="+mn-ea"/>
                <a:cs typeface="+mn-cs"/>
              </a:rPr>
              <a:t>stanovená podle odstavce 2</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neběží. </a:t>
            </a:r>
            <a:r>
              <a:rPr lang="cs-CZ" b="1" u="sng" dirty="0" smtClean="0">
                <a:solidFill>
                  <a:srgbClr val="FFFF00"/>
                </a:solidFill>
                <a:latin typeface="+mn-lt"/>
                <a:ea typeface="+mn-ea"/>
                <a:cs typeface="+mn-cs"/>
              </a:rPr>
              <a:t>Konec zadávací lhůty stanovené podle odstavce 2 datem se prodlužuje o dobu, kdy zadávací lhůta neběží.</a:t>
            </a:r>
            <a:r>
              <a:rPr lang="cs-CZ" b="1" dirty="0" smtClean="0">
                <a:solidFill>
                  <a:srgbClr val="FFFF00"/>
                </a:solidFill>
                <a:latin typeface="+mn-lt"/>
                <a:ea typeface="+mn-ea"/>
                <a:cs typeface="+mn-cs"/>
              </a:rPr>
              <a:t> </a:t>
            </a:r>
            <a:r>
              <a:rPr lang="cs-CZ" sz="2800" b="1" dirty="0" smtClean="0">
                <a:solidFill>
                  <a:schemeClr val="tx1"/>
                </a:solidFill>
                <a:latin typeface="+mn-lt"/>
                <a:ea typeface="+mn-ea"/>
                <a:cs typeface="+mn-cs"/>
              </a:rPr>
              <a:t>Běh zadávací lhůty pokračuje dnem doručení rozhodnutí zadavatele o námitkách dodavateli. Zadávací lhůta neběží rovněž po dobu, ve které zadavatel nesmí uzavřít podle tohoto zákona smlouvu.</a:t>
            </a:r>
          </a:p>
        </p:txBody>
      </p:sp>
    </p:spTree>
  </p:cSld>
  <p:clrMapOvr>
    <a:masterClrMapping/>
  </p:clrMapOvr>
  <p:transition spd="slow">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Zástupný symbol pro datum 3"/>
          <p:cNvSpPr>
            <a:spLocks noGrp="1"/>
          </p:cNvSpPr>
          <p:nvPr>
            <p:ph type="dt" sz="quarter" idx="10"/>
          </p:nvPr>
        </p:nvSpPr>
        <p:spPr/>
        <p:txBody>
          <a:bodyPr/>
          <a:lstStyle/>
          <a:p>
            <a:pPr>
              <a:defRPr/>
            </a:pPr>
            <a:fld id="{2BA327F9-619C-435E-AB6B-B28DD47FD293}" type="datetime1">
              <a:rPr lang="cs-CZ" smtClean="0"/>
              <a:pPr>
                <a:defRPr/>
              </a:pPr>
              <a:t>21.9.2010</a:t>
            </a:fld>
            <a:endParaRPr lang="cs-CZ" smtClean="0"/>
          </a:p>
        </p:txBody>
      </p:sp>
      <p:sp>
        <p:nvSpPr>
          <p:cNvPr id="7987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9876" name="Zástupný symbol pro číslo snímku 5"/>
          <p:cNvSpPr>
            <a:spLocks noGrp="1"/>
          </p:cNvSpPr>
          <p:nvPr>
            <p:ph type="sldNum" sz="quarter" idx="12"/>
          </p:nvPr>
        </p:nvSpPr>
        <p:spPr/>
        <p:txBody>
          <a:bodyPr/>
          <a:lstStyle/>
          <a:p>
            <a:pPr>
              <a:defRPr/>
            </a:pPr>
            <a:fld id="{6EC7CF38-C122-4846-AC57-A8B3464B31A4}" type="slidenum">
              <a:rPr lang="cs-CZ" smtClean="0"/>
              <a:pPr>
                <a:defRPr/>
              </a:pPr>
              <a:t>58</a:t>
            </a:fld>
            <a:endParaRPr lang="cs-CZ" smtClean="0"/>
          </a:p>
        </p:txBody>
      </p:sp>
      <p:sp>
        <p:nvSpPr>
          <p:cNvPr id="69637" name="Rectangle 2"/>
          <p:cNvSpPr>
            <a:spLocks noGrp="1" noChangeArrowheads="1"/>
          </p:cNvSpPr>
          <p:nvPr>
            <p:ph type="title"/>
          </p:nvPr>
        </p:nvSpPr>
        <p:spPr>
          <a:xfrm>
            <a:off x="0" y="0"/>
            <a:ext cx="9144000" cy="476250"/>
          </a:xfrm>
        </p:spPr>
        <p:txBody>
          <a:bodyPr/>
          <a:lstStyle/>
          <a:p>
            <a:pPr eaLnBrk="1" hangingPunct="1"/>
            <a:r>
              <a:rPr lang="cs-CZ" sz="3600" b="1" smtClean="0">
                <a:solidFill>
                  <a:schemeClr val="folHlink"/>
                </a:solidFill>
              </a:rPr>
              <a:t>Zadávací dokumentace - § 44 </a:t>
            </a:r>
          </a:p>
        </p:txBody>
      </p:sp>
      <p:sp>
        <p:nvSpPr>
          <p:cNvPr id="855043" name="Rectangle 3"/>
          <p:cNvSpPr>
            <a:spLocks noGrp="1" noChangeArrowheads="1"/>
          </p:cNvSpPr>
          <p:nvPr>
            <p:ph type="body" idx="1"/>
          </p:nvPr>
        </p:nvSpPr>
        <p:spPr>
          <a:xfrm>
            <a:off x="-396875" y="549275"/>
            <a:ext cx="9540875" cy="5540375"/>
          </a:xfrm>
        </p:spPr>
        <p:txBody>
          <a:bodyPr/>
          <a:lstStyle/>
          <a:p>
            <a:pPr marL="990600" lvl="1" indent="-533400" eaLnBrk="1" hangingPunct="1">
              <a:buFontTx/>
              <a:buNone/>
            </a:pPr>
            <a:r>
              <a:rPr lang="cs-CZ" b="1" smtClean="0"/>
              <a:t>	</a:t>
            </a:r>
          </a:p>
          <a:p>
            <a:pPr marL="990600" lvl="1" indent="-533400" eaLnBrk="1" hangingPunct="1">
              <a:buFontTx/>
              <a:buNone/>
            </a:pPr>
            <a:r>
              <a:rPr lang="cs-CZ" b="1" smtClean="0"/>
              <a:t>	</a:t>
            </a:r>
            <a:r>
              <a:rPr lang="cs-CZ" sz="3200" b="1" smtClean="0"/>
              <a:t>Zadávací dokumentace je </a:t>
            </a:r>
            <a:r>
              <a:rPr lang="cs-CZ" sz="3200" b="1" u="sng" smtClean="0"/>
              <a:t>soubor dokumentů</a:t>
            </a:r>
            <a:r>
              <a:rPr lang="cs-CZ" sz="3200" b="1" smtClean="0"/>
              <a:t>, údajů, požadavků a technických podmínek zadavatele </a:t>
            </a:r>
            <a:r>
              <a:rPr lang="cs-CZ" sz="3200" b="1" u="sng" smtClean="0"/>
              <a:t>vymezujících předmět veřejné zakázky</a:t>
            </a:r>
            <a:r>
              <a:rPr lang="cs-CZ" sz="3200" b="1" smtClean="0"/>
              <a:t> v podrobnostech nezbytných pro zpracování nabídky. Za správnost a úplnost zadávací dokumentace odpovídá zadavatel.</a:t>
            </a:r>
          </a:p>
          <a:p>
            <a:pPr marL="990600" lvl="1" indent="-533400" eaLnBrk="1" hangingPunct="1">
              <a:buFontTx/>
              <a:buNone/>
            </a:pPr>
            <a:r>
              <a:rPr lang="cs-CZ" sz="3200" b="1" smtClean="0"/>
              <a:t>	</a:t>
            </a:r>
            <a:r>
              <a:rPr lang="cs-CZ" sz="3200" b="1" u="sng" smtClean="0"/>
              <a:t>Zadávací dokumentace může obsahovat podrobnou specifikaci údajů uvedených v oznámení či výzvě o zahájení zadávacího řízení.</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55043">
                                            <p:txEl>
                                              <p:pRg st="0" end="0"/>
                                            </p:txEl>
                                          </p:spTgt>
                                        </p:tgtEl>
                                        <p:attrNameLst>
                                          <p:attrName>style.visibility</p:attrName>
                                        </p:attrNameLst>
                                      </p:cBhvr>
                                      <p:to>
                                        <p:strVal val="visible"/>
                                      </p:to>
                                    </p:set>
                                    <p:animEffect transition="in" filter="wipe(left)">
                                      <p:cBhvr>
                                        <p:cTn id="7" dur="500"/>
                                        <p:tgtEl>
                                          <p:spTgt spid="8550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55043">
                                            <p:txEl>
                                              <p:pRg st="1" end="1"/>
                                            </p:txEl>
                                          </p:spTgt>
                                        </p:tgtEl>
                                        <p:attrNameLst>
                                          <p:attrName>style.visibility</p:attrName>
                                        </p:attrNameLst>
                                      </p:cBhvr>
                                      <p:to>
                                        <p:strVal val="visible"/>
                                      </p:to>
                                    </p:set>
                                    <p:animEffect transition="in" filter="wipe(left)">
                                      <p:cBhvr>
                                        <p:cTn id="12" dur="500"/>
                                        <p:tgtEl>
                                          <p:spTgt spid="8550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55043">
                                            <p:txEl>
                                              <p:pRg st="2" end="2"/>
                                            </p:txEl>
                                          </p:spTgt>
                                        </p:tgtEl>
                                        <p:attrNameLst>
                                          <p:attrName>style.visibility</p:attrName>
                                        </p:attrNameLst>
                                      </p:cBhvr>
                                      <p:to>
                                        <p:strVal val="visible"/>
                                      </p:to>
                                    </p:set>
                                    <p:animEffect transition="in" filter="wipe(left)">
                                      <p:cBhvr>
                                        <p:cTn id="17" dur="500"/>
                                        <p:tgtEl>
                                          <p:spTgt spid="8550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5043"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59</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rPr>
              <a:t>Z</a:t>
            </a:r>
            <a:r>
              <a:rPr lang="cs-CZ" sz="3200" b="1" dirty="0" smtClean="0">
                <a:solidFill>
                  <a:srgbClr val="FFFF00"/>
                </a:solidFill>
                <a:latin typeface="+mj-lt"/>
                <a:ea typeface="+mj-ea"/>
                <a:cs typeface="+mj-cs"/>
              </a:rPr>
              <a:t>adávací  dokumentace  - § 44                 </a:t>
            </a:r>
            <a:r>
              <a:rPr lang="cs-CZ" sz="3200" b="1" u="sng" dirty="0" smtClean="0">
                <a:solidFill>
                  <a:schemeClr val="folHlink"/>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549275"/>
            <a:ext cx="9144000" cy="5975350"/>
          </a:xfrm>
        </p:spPr>
        <p:txBody>
          <a:bodyPr/>
          <a:lstStyle/>
          <a:p>
            <a:pPr>
              <a:buNone/>
            </a:pPr>
            <a:r>
              <a:rPr lang="cs-CZ" sz="2800" b="1" dirty="0" smtClean="0">
                <a:solidFill>
                  <a:schemeClr val="tx1"/>
                </a:solidFill>
                <a:latin typeface="+mn-lt"/>
                <a:ea typeface="+mn-ea"/>
                <a:cs typeface="+mn-cs"/>
              </a:rPr>
              <a:t>(4) Zadávací dokumentace veřejných zakázek </a:t>
            </a:r>
            <a:r>
              <a:rPr lang="cs-CZ" sz="2800" b="1" u="sng" dirty="0" smtClean="0">
                <a:solidFill>
                  <a:schemeClr val="tx1"/>
                </a:solidFill>
                <a:latin typeface="+mn-lt"/>
                <a:ea typeface="+mn-ea"/>
                <a:cs typeface="+mn-cs"/>
              </a:rPr>
              <a:t>na stavební práce musí obsahovat </a:t>
            </a:r>
            <a:r>
              <a:rPr lang="cs-CZ" sz="2800" b="1" dirty="0" smtClean="0">
                <a:solidFill>
                  <a:schemeClr val="tx1"/>
                </a:solidFill>
                <a:latin typeface="+mn-lt"/>
                <a:ea typeface="+mn-ea"/>
                <a:cs typeface="+mn-cs"/>
              </a:rPr>
              <a:t>kromě náležitostí uvedených v odstavci 3</a:t>
            </a:r>
          </a:p>
          <a:p>
            <a:pPr>
              <a:buNone/>
            </a:pPr>
            <a:r>
              <a:rPr lang="cs-CZ" b="1" dirty="0" smtClean="0">
                <a:solidFill>
                  <a:srgbClr val="FFFF00"/>
                </a:solidFill>
                <a:latin typeface="+mn-lt"/>
                <a:ea typeface="+mn-ea"/>
                <a:cs typeface="+mn-cs"/>
              </a:rPr>
              <a:t>a) </a:t>
            </a:r>
            <a:r>
              <a:rPr lang="cs-CZ" b="1" u="sng" dirty="0" smtClean="0">
                <a:solidFill>
                  <a:srgbClr val="FFFF00"/>
                </a:solidFill>
                <a:latin typeface="+mn-lt"/>
                <a:ea typeface="+mn-ea"/>
                <a:cs typeface="+mn-cs"/>
              </a:rPr>
              <a:t>příslušnou dokumentaci podle zvláštního právního předpisu</a:t>
            </a:r>
            <a:r>
              <a:rPr lang="cs-CZ" b="1" u="sng" baseline="30000" dirty="0" smtClean="0">
                <a:solidFill>
                  <a:srgbClr val="FFFF00"/>
                </a:solidFill>
                <a:latin typeface="+mn-lt"/>
                <a:ea typeface="+mn-ea"/>
                <a:cs typeface="+mn-cs"/>
              </a:rPr>
              <a:t>34)</a:t>
            </a:r>
            <a:r>
              <a:rPr lang="cs-CZ" b="1" u="sng" dirty="0" smtClean="0">
                <a:solidFill>
                  <a:srgbClr val="FFFF00"/>
                </a:solidFill>
                <a:latin typeface="+mn-lt"/>
                <a:ea typeface="+mn-ea"/>
                <a:cs typeface="+mn-cs"/>
              </a:rPr>
              <a:t> nebo jinou technickou dokumentaci zpracovanou do podrobností, které specifikují předmět veřejné zakázky v rozsahu nezbytném pro zpracování nabídky,</a:t>
            </a:r>
            <a:r>
              <a:rPr lang="cs-CZ" b="1" dirty="0" smtClean="0">
                <a:solidFill>
                  <a:srgbClr val="FFFF00"/>
                </a:solidFill>
                <a:latin typeface="+mn-lt"/>
                <a:ea typeface="+mn-ea"/>
                <a:cs typeface="+mn-cs"/>
              </a:rPr>
              <a:t> </a:t>
            </a:r>
            <a:r>
              <a:rPr lang="cs-CZ" b="1" strike="sngStrike" dirty="0" smtClean="0">
                <a:solidFill>
                  <a:srgbClr val="FFFF00"/>
                </a:solidFill>
                <a:latin typeface="+mn-lt"/>
                <a:ea typeface="+mn-ea"/>
                <a:cs typeface="+mn-cs"/>
              </a:rPr>
              <a:t>projektovou dokumentaci stavby nebo jinou dokumentaci podle zvláštního právního předpisu34) zpracovanou do podrobností nezbytných pro zpracování nabídky</a:t>
            </a:r>
            <a:r>
              <a:rPr lang="cs-CZ" b="1" dirty="0" smtClean="0">
                <a:solidFill>
                  <a:srgbClr val="FFFF00"/>
                </a:solidFill>
                <a:latin typeface="+mn-lt"/>
                <a:ea typeface="+mn-ea"/>
                <a:cs typeface="+mn-cs"/>
              </a:rPr>
              <a:t>,</a:t>
            </a: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Zástupný symbol pro datum 3"/>
          <p:cNvSpPr>
            <a:spLocks noGrp="1"/>
          </p:cNvSpPr>
          <p:nvPr>
            <p:ph type="dt" sz="quarter" idx="10"/>
          </p:nvPr>
        </p:nvSpPr>
        <p:spPr/>
        <p:txBody>
          <a:bodyPr/>
          <a:lstStyle/>
          <a:p>
            <a:pPr>
              <a:defRPr/>
            </a:pPr>
            <a:fld id="{A2E42144-27C5-4738-83D6-B6B4EA3554AE}" type="datetime1">
              <a:rPr lang="cs-CZ" smtClean="0"/>
              <a:pPr>
                <a:defRPr/>
              </a:pPr>
              <a:t>21.9.2010</a:t>
            </a:fld>
            <a:endParaRPr lang="cs-CZ" smtClean="0"/>
          </a:p>
        </p:txBody>
      </p:sp>
      <p:sp>
        <p:nvSpPr>
          <p:cNvPr id="71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7172" name="Zástupný symbol pro číslo snímku 5"/>
          <p:cNvSpPr>
            <a:spLocks noGrp="1"/>
          </p:cNvSpPr>
          <p:nvPr>
            <p:ph type="sldNum" sz="quarter" idx="12"/>
          </p:nvPr>
        </p:nvSpPr>
        <p:spPr/>
        <p:txBody>
          <a:bodyPr/>
          <a:lstStyle/>
          <a:p>
            <a:pPr>
              <a:defRPr/>
            </a:pPr>
            <a:fld id="{DE57F710-62DD-4C69-809E-3DC09723A65D}" type="slidenum">
              <a:rPr lang="cs-CZ" smtClean="0"/>
              <a:pPr>
                <a:defRPr/>
              </a:pPr>
              <a:t>6</a:t>
            </a:fld>
            <a:endParaRPr lang="cs-CZ" smtClean="0"/>
          </a:p>
        </p:txBody>
      </p:sp>
      <p:sp>
        <p:nvSpPr>
          <p:cNvPr id="5125" name="Rectangle 2"/>
          <p:cNvSpPr>
            <a:spLocks noGrp="1" noChangeArrowheads="1"/>
          </p:cNvSpPr>
          <p:nvPr>
            <p:ph type="title"/>
          </p:nvPr>
        </p:nvSpPr>
        <p:spPr>
          <a:xfrm>
            <a:off x="0" y="0"/>
            <a:ext cx="9144000" cy="533400"/>
          </a:xfrm>
        </p:spPr>
        <p:txBody>
          <a:bodyPr/>
          <a:lstStyle/>
          <a:p>
            <a:pPr eaLnBrk="1" hangingPunct="1"/>
            <a:r>
              <a:rPr lang="cs-CZ" sz="3600" b="1" dirty="0" smtClean="0">
                <a:solidFill>
                  <a:schemeClr val="folHlink"/>
                </a:solidFill>
                <a:cs typeface="Arial" charset="0"/>
              </a:rPr>
              <a:t>Co se novelou změní nejvíc ??</a:t>
            </a:r>
          </a:p>
        </p:txBody>
      </p:sp>
      <p:sp>
        <p:nvSpPr>
          <p:cNvPr id="984067" name="Rectangle 3"/>
          <p:cNvSpPr>
            <a:spLocks noGrp="1" noChangeArrowheads="1"/>
          </p:cNvSpPr>
          <p:nvPr>
            <p:ph type="body" idx="1"/>
          </p:nvPr>
        </p:nvSpPr>
        <p:spPr>
          <a:xfrm>
            <a:off x="0" y="500042"/>
            <a:ext cx="9144000" cy="6097608"/>
          </a:xfrm>
        </p:spPr>
        <p:txBody>
          <a:bodyPr/>
          <a:lstStyle/>
          <a:p>
            <a:pPr marL="514350" indent="-514350" eaLnBrk="1" hangingPunct="1">
              <a:buFont typeface="+mj-lt"/>
              <a:buAutoNum type="alphaLcParenR" startAt="12"/>
            </a:pPr>
            <a:r>
              <a:rPr lang="cs-CZ" b="1" dirty="0" smtClean="0"/>
              <a:t>Doplnění „protikorupčních“ kvalifikačních předpokladů  (§53 odst. 2 písm. k),l) a m) </a:t>
            </a:r>
            <a:r>
              <a:rPr lang="cs-CZ" b="1" i="1" dirty="0" smtClean="0">
                <a:solidFill>
                  <a:srgbClr val="FFFF00"/>
                </a:solidFill>
              </a:rPr>
              <a:t>– bude se rušit – sněmovní tisk 45/0 !!! </a:t>
            </a:r>
            <a:r>
              <a:rPr lang="cs-CZ" b="1" dirty="0" smtClean="0"/>
              <a:t>Na</a:t>
            </a:r>
          </a:p>
          <a:p>
            <a:pPr marL="514350" indent="-514350" eaLnBrk="1" hangingPunct="1">
              <a:buFont typeface="+mj-lt"/>
              <a:buAutoNum type="alphaLcParenR" startAt="12"/>
            </a:pPr>
            <a:r>
              <a:rPr lang="cs-CZ" b="1" dirty="0" smtClean="0"/>
              <a:t> Jistota i formou pojištění záruky + vracení originálních listin</a:t>
            </a:r>
          </a:p>
          <a:p>
            <a:pPr marL="514350" indent="-514350" eaLnBrk="1" hangingPunct="1">
              <a:buFont typeface="+mj-lt"/>
              <a:buAutoNum type="alphaLcParenR" startAt="12"/>
            </a:pPr>
            <a:r>
              <a:rPr lang="cs-CZ" b="1" dirty="0" smtClean="0"/>
              <a:t>Kontrola losovacího zařízení uchazeči </a:t>
            </a:r>
          </a:p>
          <a:p>
            <a:pPr marL="514350" indent="-514350" eaLnBrk="1" hangingPunct="1">
              <a:buFont typeface="+mj-lt"/>
              <a:buAutoNum type="alphaLcParenR" startAt="12"/>
            </a:pPr>
            <a:r>
              <a:rPr lang="cs-CZ" b="1" dirty="0" smtClean="0"/>
              <a:t>Omezení opčního práva (30% ceny)</a:t>
            </a:r>
          </a:p>
          <a:p>
            <a:pPr marL="514350" indent="-514350" eaLnBrk="1" hangingPunct="1">
              <a:buFont typeface="+mj-lt"/>
              <a:buAutoNum type="alphaLcParenR" startAt="12"/>
            </a:pPr>
            <a:r>
              <a:rPr lang="cs-CZ" b="1" dirty="0" smtClean="0"/>
              <a:t>Hodnotící kritéria musí vyjadřovat vztah užitné hodnoty a ceny</a:t>
            </a:r>
          </a:p>
          <a:p>
            <a:pPr marL="514350" indent="-514350" eaLnBrk="1" hangingPunct="1">
              <a:buFont typeface="+mj-lt"/>
              <a:buAutoNum type="alphaLcParenR" startAt="12"/>
            </a:pPr>
            <a:r>
              <a:rPr lang="cs-CZ" b="1" dirty="0" smtClean="0"/>
              <a:t>Podrobnější úprava soutěže o návrh</a:t>
            </a:r>
          </a:p>
          <a:p>
            <a:pPr marL="514350" indent="-514350" eaLnBrk="1" hangingPunct="1">
              <a:buNone/>
            </a:pPr>
            <a:r>
              <a:rPr lang="cs-CZ" b="1" i="1" dirty="0" smtClean="0">
                <a:solidFill>
                  <a:srgbClr val="FFFF00"/>
                </a:solidFill>
              </a:rPr>
              <a:t> </a:t>
            </a:r>
          </a:p>
          <a:p>
            <a:pPr marL="609600" indent="-609600" eaLnBrk="1" hangingPunct="1">
              <a:buFontTx/>
              <a:buNone/>
            </a:pPr>
            <a:endParaRPr lang="cs-CZ" b="1" dirty="0" smtClean="0">
              <a:solidFill>
                <a:srgbClr val="FFFF00"/>
              </a:solidFill>
              <a:cs typeface="Arial" charset="0"/>
            </a:endParaRP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84067">
                                            <p:txEl>
                                              <p:pRg st="0" end="0"/>
                                            </p:txEl>
                                          </p:spTgt>
                                        </p:tgtEl>
                                        <p:attrNameLst>
                                          <p:attrName>style.visibility</p:attrName>
                                        </p:attrNameLst>
                                      </p:cBhvr>
                                      <p:to>
                                        <p:strVal val="visible"/>
                                      </p:to>
                                    </p:set>
                                    <p:animEffect transition="in" filter="wipe(left)">
                                      <p:cBhvr>
                                        <p:cTn id="7" dur="500"/>
                                        <p:tgtEl>
                                          <p:spTgt spid="9840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84067">
                                            <p:txEl>
                                              <p:pRg st="1" end="1"/>
                                            </p:txEl>
                                          </p:spTgt>
                                        </p:tgtEl>
                                        <p:attrNameLst>
                                          <p:attrName>style.visibility</p:attrName>
                                        </p:attrNameLst>
                                      </p:cBhvr>
                                      <p:to>
                                        <p:strVal val="visible"/>
                                      </p:to>
                                    </p:set>
                                    <p:animEffect transition="in" filter="wipe(left)">
                                      <p:cBhvr>
                                        <p:cTn id="12" dur="500"/>
                                        <p:tgtEl>
                                          <p:spTgt spid="9840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84067">
                                            <p:txEl>
                                              <p:pRg st="2" end="2"/>
                                            </p:txEl>
                                          </p:spTgt>
                                        </p:tgtEl>
                                        <p:attrNameLst>
                                          <p:attrName>style.visibility</p:attrName>
                                        </p:attrNameLst>
                                      </p:cBhvr>
                                      <p:to>
                                        <p:strVal val="visible"/>
                                      </p:to>
                                    </p:set>
                                    <p:animEffect transition="in" filter="wipe(left)">
                                      <p:cBhvr>
                                        <p:cTn id="17" dur="500"/>
                                        <p:tgtEl>
                                          <p:spTgt spid="98406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84067">
                                            <p:txEl>
                                              <p:pRg st="3" end="3"/>
                                            </p:txEl>
                                          </p:spTgt>
                                        </p:tgtEl>
                                        <p:attrNameLst>
                                          <p:attrName>style.visibility</p:attrName>
                                        </p:attrNameLst>
                                      </p:cBhvr>
                                      <p:to>
                                        <p:strVal val="visible"/>
                                      </p:to>
                                    </p:set>
                                    <p:animEffect transition="in" filter="wipe(left)">
                                      <p:cBhvr>
                                        <p:cTn id="22" dur="500"/>
                                        <p:tgtEl>
                                          <p:spTgt spid="98406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84067">
                                            <p:txEl>
                                              <p:pRg st="4" end="4"/>
                                            </p:txEl>
                                          </p:spTgt>
                                        </p:tgtEl>
                                        <p:attrNameLst>
                                          <p:attrName>style.visibility</p:attrName>
                                        </p:attrNameLst>
                                      </p:cBhvr>
                                      <p:to>
                                        <p:strVal val="visible"/>
                                      </p:to>
                                    </p:set>
                                    <p:animEffect transition="in" filter="wipe(left)">
                                      <p:cBhvr>
                                        <p:cTn id="27" dur="500"/>
                                        <p:tgtEl>
                                          <p:spTgt spid="98406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84067">
                                            <p:txEl>
                                              <p:pRg st="5" end="5"/>
                                            </p:txEl>
                                          </p:spTgt>
                                        </p:tgtEl>
                                        <p:attrNameLst>
                                          <p:attrName>style.visibility</p:attrName>
                                        </p:attrNameLst>
                                      </p:cBhvr>
                                      <p:to>
                                        <p:strVal val="visible"/>
                                      </p:to>
                                    </p:set>
                                    <p:animEffect transition="in" filter="wipe(left)">
                                      <p:cBhvr>
                                        <p:cTn id="32" dur="500"/>
                                        <p:tgtEl>
                                          <p:spTgt spid="98406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84067">
                                            <p:txEl>
                                              <p:pRg st="6" end="6"/>
                                            </p:txEl>
                                          </p:spTgt>
                                        </p:tgtEl>
                                        <p:attrNameLst>
                                          <p:attrName>style.visibility</p:attrName>
                                        </p:attrNameLst>
                                      </p:cBhvr>
                                      <p:to>
                                        <p:strVal val="visible"/>
                                      </p:to>
                                    </p:set>
                                    <p:animEffect transition="in" filter="wipe(left)">
                                      <p:cBhvr>
                                        <p:cTn id="37" dur="500"/>
                                        <p:tgtEl>
                                          <p:spTgt spid="9840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4067"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Zástupný symbol pro datum 3"/>
          <p:cNvSpPr>
            <a:spLocks noGrp="1"/>
          </p:cNvSpPr>
          <p:nvPr>
            <p:ph type="dt" sz="quarter" idx="10"/>
          </p:nvPr>
        </p:nvSpPr>
        <p:spPr/>
        <p:txBody>
          <a:bodyPr/>
          <a:lstStyle/>
          <a:p>
            <a:pPr>
              <a:defRPr/>
            </a:pPr>
            <a:fld id="{1EFBD139-0453-4532-86F0-061533CCB8D3}" type="datetime1">
              <a:rPr lang="cs-CZ" smtClean="0"/>
              <a:pPr>
                <a:defRPr/>
              </a:pPr>
              <a:t>21.9.2010</a:t>
            </a:fld>
            <a:endParaRPr lang="cs-CZ" smtClean="0"/>
          </a:p>
        </p:txBody>
      </p:sp>
      <p:sp>
        <p:nvSpPr>
          <p:cNvPr id="808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80900" name="Zástupný symbol pro číslo snímku 5"/>
          <p:cNvSpPr>
            <a:spLocks noGrp="1"/>
          </p:cNvSpPr>
          <p:nvPr>
            <p:ph type="sldNum" sz="quarter" idx="12"/>
          </p:nvPr>
        </p:nvSpPr>
        <p:spPr/>
        <p:txBody>
          <a:bodyPr/>
          <a:lstStyle/>
          <a:p>
            <a:pPr>
              <a:defRPr/>
            </a:pPr>
            <a:fld id="{A8E2E34A-0975-4547-8633-EB7D42906CE6}" type="slidenum">
              <a:rPr lang="cs-CZ" smtClean="0"/>
              <a:pPr>
                <a:defRPr/>
              </a:pPr>
              <a:t>60</a:t>
            </a:fld>
            <a:endParaRPr lang="cs-CZ" smtClean="0"/>
          </a:p>
        </p:txBody>
      </p:sp>
      <p:sp>
        <p:nvSpPr>
          <p:cNvPr id="70661" name="Rectangle 2"/>
          <p:cNvSpPr>
            <a:spLocks noGrp="1" noChangeArrowheads="1"/>
          </p:cNvSpPr>
          <p:nvPr>
            <p:ph type="title"/>
          </p:nvPr>
        </p:nvSpPr>
        <p:spPr>
          <a:xfrm>
            <a:off x="0" y="0"/>
            <a:ext cx="9144000" cy="476250"/>
          </a:xfrm>
        </p:spPr>
        <p:txBody>
          <a:bodyPr/>
          <a:lstStyle/>
          <a:p>
            <a:pPr eaLnBrk="1" hangingPunct="1"/>
            <a:r>
              <a:rPr lang="cs-CZ" sz="3200" b="1" smtClean="0">
                <a:solidFill>
                  <a:schemeClr val="folHlink"/>
                </a:solidFill>
              </a:rPr>
              <a:t>Zadávací dokumentace musí obsahovat alespoň - </a:t>
            </a:r>
            <a:r>
              <a:rPr lang="cs-CZ" sz="3600" b="1" smtClean="0">
                <a:solidFill>
                  <a:schemeClr val="folHlink"/>
                </a:solidFill>
              </a:rPr>
              <a:t> </a:t>
            </a:r>
          </a:p>
        </p:txBody>
      </p:sp>
      <p:sp>
        <p:nvSpPr>
          <p:cNvPr id="858115" name="Rectangle 3"/>
          <p:cNvSpPr>
            <a:spLocks noGrp="1" noChangeArrowheads="1"/>
          </p:cNvSpPr>
          <p:nvPr>
            <p:ph type="body" idx="1"/>
          </p:nvPr>
        </p:nvSpPr>
        <p:spPr>
          <a:xfrm>
            <a:off x="0" y="549275"/>
            <a:ext cx="9144000" cy="5975350"/>
          </a:xfrm>
        </p:spPr>
        <p:txBody>
          <a:bodyPr/>
          <a:lstStyle/>
          <a:p>
            <a:pPr marL="990600" lvl="1" indent="-533400" eaLnBrk="1" hangingPunct="1">
              <a:buFontTx/>
              <a:buNone/>
            </a:pPr>
            <a:r>
              <a:rPr lang="cs-CZ" b="1" smtClean="0"/>
              <a:t>-	</a:t>
            </a:r>
            <a:r>
              <a:rPr lang="cs-CZ" b="1" u="sng" smtClean="0"/>
              <a:t>obchodní podmínky (!!) </a:t>
            </a:r>
            <a:r>
              <a:rPr lang="cs-CZ" b="1" smtClean="0"/>
              <a:t>, včetně platebních podmínek, případně též objektivních </a:t>
            </a:r>
            <a:r>
              <a:rPr lang="cs-CZ" b="1" u="sng" smtClean="0"/>
              <a:t>podmínek, za nichž je možno překročit výši nabídkové ceny</a:t>
            </a:r>
            <a:r>
              <a:rPr lang="cs-CZ" b="1" smtClean="0"/>
              <a:t>,</a:t>
            </a:r>
          </a:p>
          <a:p>
            <a:pPr marL="990600" lvl="1" indent="-533400" eaLnBrk="1" hangingPunct="1"/>
            <a:r>
              <a:rPr lang="cs-CZ" b="1" u="sng" smtClean="0"/>
              <a:t>technické podmínky</a:t>
            </a:r>
            <a:r>
              <a:rPr lang="cs-CZ" b="1" smtClean="0"/>
              <a:t> (§ 45), je-li to odůvodněno předmětem veřejné zakázky, </a:t>
            </a:r>
          </a:p>
          <a:p>
            <a:pPr marL="990600" lvl="1" indent="-533400" eaLnBrk="1" hangingPunct="1"/>
            <a:r>
              <a:rPr lang="cs-CZ" b="1" smtClean="0"/>
              <a:t>vymezení </a:t>
            </a:r>
            <a:r>
              <a:rPr lang="cs-CZ" b="1" u="sng" smtClean="0"/>
              <a:t>možnosti varianty</a:t>
            </a:r>
            <a:r>
              <a:rPr lang="cs-CZ" b="1" smtClean="0"/>
              <a:t> nabídek, </a:t>
            </a:r>
          </a:p>
          <a:p>
            <a:pPr marL="990600" lvl="1" indent="-533400" eaLnBrk="1" hangingPunct="1"/>
            <a:r>
              <a:rPr lang="cs-CZ" b="1" smtClean="0"/>
              <a:t>požadavek na </a:t>
            </a:r>
            <a:r>
              <a:rPr lang="cs-CZ" b="1" u="sng" smtClean="0"/>
              <a:t>způsob zpracování nabídkové ceny</a:t>
            </a:r>
            <a:r>
              <a:rPr lang="cs-CZ" b="1" smtClean="0"/>
              <a:t>, </a:t>
            </a:r>
          </a:p>
          <a:p>
            <a:pPr marL="990600" lvl="1" indent="-533400" eaLnBrk="1" hangingPunct="1"/>
            <a:r>
              <a:rPr lang="cs-CZ" b="1" smtClean="0"/>
              <a:t>podmínky a </a:t>
            </a:r>
            <a:r>
              <a:rPr lang="cs-CZ" b="1" u="sng" smtClean="0"/>
              <a:t>požadavky na zpracování nabídky</a:t>
            </a:r>
            <a:r>
              <a:rPr lang="cs-CZ" b="1" smtClean="0"/>
              <a:t>,</a:t>
            </a:r>
          </a:p>
          <a:p>
            <a:pPr marL="990600" lvl="1" indent="-533400" eaLnBrk="1" hangingPunct="1"/>
            <a:r>
              <a:rPr lang="cs-CZ" b="1" u="sng" smtClean="0"/>
              <a:t>způsob hodnocení nabídek</a:t>
            </a:r>
            <a:r>
              <a:rPr lang="cs-CZ" b="1" smtClean="0"/>
              <a:t> podle hodnotících kritérií a</a:t>
            </a:r>
          </a:p>
          <a:p>
            <a:pPr marL="990600" lvl="1" indent="-533400" eaLnBrk="1" hangingPunct="1"/>
            <a:r>
              <a:rPr lang="cs-CZ" b="1" smtClean="0"/>
              <a:t>jiné požadavky zadavatele na plnění veřejné zakázky.</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58115">
                                            <p:txEl>
                                              <p:pRg st="0" end="0"/>
                                            </p:txEl>
                                          </p:spTgt>
                                        </p:tgtEl>
                                        <p:attrNameLst>
                                          <p:attrName>style.visibility</p:attrName>
                                        </p:attrNameLst>
                                      </p:cBhvr>
                                      <p:to>
                                        <p:strVal val="visible"/>
                                      </p:to>
                                    </p:set>
                                    <p:animEffect transition="in" filter="wipe(left)">
                                      <p:cBhvr>
                                        <p:cTn id="7" dur="500"/>
                                        <p:tgtEl>
                                          <p:spTgt spid="8581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58115">
                                            <p:txEl>
                                              <p:pRg st="1" end="1"/>
                                            </p:txEl>
                                          </p:spTgt>
                                        </p:tgtEl>
                                        <p:attrNameLst>
                                          <p:attrName>style.visibility</p:attrName>
                                        </p:attrNameLst>
                                      </p:cBhvr>
                                      <p:to>
                                        <p:strVal val="visible"/>
                                      </p:to>
                                    </p:set>
                                    <p:animEffect transition="in" filter="wipe(left)">
                                      <p:cBhvr>
                                        <p:cTn id="12" dur="500"/>
                                        <p:tgtEl>
                                          <p:spTgt spid="8581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58115">
                                            <p:txEl>
                                              <p:pRg st="2" end="2"/>
                                            </p:txEl>
                                          </p:spTgt>
                                        </p:tgtEl>
                                        <p:attrNameLst>
                                          <p:attrName>style.visibility</p:attrName>
                                        </p:attrNameLst>
                                      </p:cBhvr>
                                      <p:to>
                                        <p:strVal val="visible"/>
                                      </p:to>
                                    </p:set>
                                    <p:animEffect transition="in" filter="wipe(left)">
                                      <p:cBhvr>
                                        <p:cTn id="17" dur="500"/>
                                        <p:tgtEl>
                                          <p:spTgt spid="858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58115">
                                            <p:txEl>
                                              <p:pRg st="3" end="3"/>
                                            </p:txEl>
                                          </p:spTgt>
                                        </p:tgtEl>
                                        <p:attrNameLst>
                                          <p:attrName>style.visibility</p:attrName>
                                        </p:attrNameLst>
                                      </p:cBhvr>
                                      <p:to>
                                        <p:strVal val="visible"/>
                                      </p:to>
                                    </p:set>
                                    <p:animEffect transition="in" filter="wipe(left)">
                                      <p:cBhvr>
                                        <p:cTn id="22" dur="500"/>
                                        <p:tgtEl>
                                          <p:spTgt spid="858115">
                                            <p:txEl>
                                              <p:pRg st="3" end="3"/>
                                            </p:txEl>
                                          </p:spTgt>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58115">
                                            <p:txEl>
                                              <p:pRg st="4" end="4"/>
                                            </p:txEl>
                                          </p:spTgt>
                                        </p:tgtEl>
                                        <p:attrNameLst>
                                          <p:attrName>style.visibility</p:attrName>
                                        </p:attrNameLst>
                                      </p:cBhvr>
                                      <p:to>
                                        <p:strVal val="visible"/>
                                      </p:to>
                                    </p:set>
                                    <p:animEffect transition="in" filter="wipe(left)">
                                      <p:cBhvr>
                                        <p:cTn id="25" dur="500"/>
                                        <p:tgtEl>
                                          <p:spTgt spid="858115">
                                            <p:txEl>
                                              <p:pRg st="4" end="4"/>
                                            </p:txEl>
                                          </p:spTgt>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858115">
                                            <p:txEl>
                                              <p:pRg st="5" end="5"/>
                                            </p:txEl>
                                          </p:spTgt>
                                        </p:tgtEl>
                                        <p:attrNameLst>
                                          <p:attrName>style.visibility</p:attrName>
                                        </p:attrNameLst>
                                      </p:cBhvr>
                                      <p:to>
                                        <p:strVal val="visible"/>
                                      </p:to>
                                    </p:set>
                                    <p:animEffect transition="in" filter="wipe(left)">
                                      <p:cBhvr>
                                        <p:cTn id="28" dur="500"/>
                                        <p:tgtEl>
                                          <p:spTgt spid="858115">
                                            <p:txEl>
                                              <p:pRg st="5" end="5"/>
                                            </p:txEl>
                                          </p:spTgt>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858115">
                                            <p:txEl>
                                              <p:pRg st="6" end="6"/>
                                            </p:txEl>
                                          </p:spTgt>
                                        </p:tgtEl>
                                        <p:attrNameLst>
                                          <p:attrName>style.visibility</p:attrName>
                                        </p:attrNameLst>
                                      </p:cBhvr>
                                      <p:to>
                                        <p:strVal val="visible"/>
                                      </p:to>
                                    </p:set>
                                    <p:animEffect transition="in" filter="wipe(left)">
                                      <p:cBhvr>
                                        <p:cTn id="31" dur="500"/>
                                        <p:tgtEl>
                                          <p:spTgt spid="85811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8115"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Zástupný symbol pro datum 1"/>
          <p:cNvSpPr>
            <a:spLocks noGrp="1"/>
          </p:cNvSpPr>
          <p:nvPr>
            <p:ph type="dt" sz="quarter" idx="10"/>
          </p:nvPr>
        </p:nvSpPr>
        <p:spPr/>
        <p:txBody>
          <a:bodyPr/>
          <a:lstStyle/>
          <a:p>
            <a:pPr>
              <a:defRPr/>
            </a:pPr>
            <a:fld id="{7FF70F26-27F1-4D18-915E-9E9049AF9D49}" type="datetime1">
              <a:rPr lang="cs-CZ" smtClean="0"/>
              <a:pPr>
                <a:defRPr/>
              </a:pPr>
              <a:t>21.9.2010</a:t>
            </a:fld>
            <a:endParaRPr lang="cs-CZ" smtClean="0"/>
          </a:p>
        </p:txBody>
      </p:sp>
      <p:sp>
        <p:nvSpPr>
          <p:cNvPr id="82947" name="Zástupný symbol pro zápatí 2"/>
          <p:cNvSpPr>
            <a:spLocks noGrp="1"/>
          </p:cNvSpPr>
          <p:nvPr>
            <p:ph type="ftr" sz="quarter" idx="11"/>
          </p:nvPr>
        </p:nvSpPr>
        <p:spPr/>
        <p:txBody>
          <a:bodyPr/>
          <a:lstStyle/>
          <a:p>
            <a:pPr>
              <a:defRPr/>
            </a:pPr>
            <a:r>
              <a:rPr lang="cs-CZ" smtClean="0"/>
              <a:t>Český a moravský účetní dvůr</a:t>
            </a:r>
          </a:p>
        </p:txBody>
      </p:sp>
      <p:sp>
        <p:nvSpPr>
          <p:cNvPr id="82948" name="Zástupný symbol pro číslo snímku 3"/>
          <p:cNvSpPr>
            <a:spLocks noGrp="1"/>
          </p:cNvSpPr>
          <p:nvPr>
            <p:ph type="sldNum" sz="quarter" idx="12"/>
          </p:nvPr>
        </p:nvSpPr>
        <p:spPr/>
        <p:txBody>
          <a:bodyPr/>
          <a:lstStyle/>
          <a:p>
            <a:pPr>
              <a:defRPr/>
            </a:pPr>
            <a:fld id="{FE365A4F-F867-4342-B01A-A2231E2383E8}" type="slidenum">
              <a:rPr lang="cs-CZ" smtClean="0"/>
              <a:pPr>
                <a:defRPr/>
              </a:pPr>
              <a:t>61</a:t>
            </a:fld>
            <a:endParaRPr lang="cs-CZ" smtClean="0"/>
          </a:p>
        </p:txBody>
      </p:sp>
      <p:sp>
        <p:nvSpPr>
          <p:cNvPr id="72709" name="Rectangle 2"/>
          <p:cNvSpPr>
            <a:spLocks noGrp="1" noChangeArrowheads="1"/>
          </p:cNvSpPr>
          <p:nvPr>
            <p:ph type="title" idx="4294967295"/>
          </p:nvPr>
        </p:nvSpPr>
        <p:spPr>
          <a:xfrm>
            <a:off x="0" y="0"/>
            <a:ext cx="9144000" cy="533400"/>
          </a:xfrm>
        </p:spPr>
        <p:txBody>
          <a:bodyPr/>
          <a:lstStyle/>
          <a:p>
            <a:pPr eaLnBrk="1" hangingPunct="1"/>
            <a:r>
              <a:rPr lang="cs-CZ" b="1" u="sng" smtClean="0">
                <a:solidFill>
                  <a:schemeClr val="folHlink"/>
                </a:solidFill>
              </a:rPr>
              <a:t>Zadávací dokumentace - § 44, odst.6</a:t>
            </a:r>
          </a:p>
        </p:txBody>
      </p:sp>
      <p:sp>
        <p:nvSpPr>
          <p:cNvPr id="72710" name="Rectangle 3"/>
          <p:cNvSpPr>
            <a:spLocks noGrp="1" noChangeArrowheads="1"/>
          </p:cNvSpPr>
          <p:nvPr>
            <p:ph type="body" idx="4294967295"/>
          </p:nvPr>
        </p:nvSpPr>
        <p:spPr>
          <a:xfrm>
            <a:off x="0" y="685800"/>
            <a:ext cx="9144000" cy="5551488"/>
          </a:xfrm>
        </p:spPr>
        <p:txBody>
          <a:bodyPr/>
          <a:lstStyle/>
          <a:p>
            <a:pPr marL="609600" indent="-609600" eaLnBrk="1" hangingPunct="1">
              <a:spcBef>
                <a:spcPct val="35000"/>
              </a:spcBef>
              <a:buClr>
                <a:schemeClr val="accent2"/>
              </a:buClr>
            </a:pPr>
            <a:r>
              <a:rPr lang="cs-CZ" b="1" u="sng" dirty="0" smtClean="0"/>
              <a:t>Zadavatel si může v zadávací dokumentaci vyhradit požadavek, že určitá část plnění předmětu veřejné zakázky nesmí být plněna subdodavatelem; </a:t>
            </a:r>
            <a:r>
              <a:rPr lang="cs-CZ" b="1" dirty="0" smtClean="0"/>
              <a:t>v takovém případě je zadavatel povinen v oznámení či výzvě o zahájení zadávacího řízení uvést, že má v úmyslu si tento požadavek vyhradit.</a:t>
            </a:r>
            <a:r>
              <a:rPr lang="cs-CZ" b="1" u="sng" dirty="0" smtClean="0"/>
              <a:t> Zadavatel však nesmí zcela vyloučit možnost plnit veřejnou zakázku prostřednictvím subdodavatele.</a:t>
            </a:r>
          </a:p>
        </p:txBody>
      </p:sp>
    </p:spTree>
  </p:cSld>
  <p:clrMapOvr>
    <a:masterClrMapping/>
  </p:clrMapOvr>
  <p:transition spd="slow">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3970" name="Zástupný symbol pro datum 3"/>
          <p:cNvSpPr>
            <a:spLocks noGrp="1"/>
          </p:cNvSpPr>
          <p:nvPr>
            <p:ph type="dt" sz="quarter" idx="10"/>
          </p:nvPr>
        </p:nvSpPr>
        <p:spPr/>
        <p:txBody>
          <a:bodyPr/>
          <a:lstStyle/>
          <a:p>
            <a:pPr>
              <a:defRPr/>
            </a:pPr>
            <a:fld id="{99C091F6-49D3-4C9C-BBB7-441B6F23346C}" type="datetime1">
              <a:rPr lang="cs-CZ" smtClean="0"/>
              <a:pPr>
                <a:defRPr/>
              </a:pPr>
              <a:t>21.9.2010</a:t>
            </a:fld>
            <a:endParaRPr lang="cs-CZ" smtClean="0"/>
          </a:p>
        </p:txBody>
      </p:sp>
      <p:sp>
        <p:nvSpPr>
          <p:cNvPr id="8397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83972" name="Zástupný symbol pro číslo snímku 5"/>
          <p:cNvSpPr>
            <a:spLocks noGrp="1"/>
          </p:cNvSpPr>
          <p:nvPr>
            <p:ph type="sldNum" sz="quarter" idx="12"/>
          </p:nvPr>
        </p:nvSpPr>
        <p:spPr/>
        <p:txBody>
          <a:bodyPr/>
          <a:lstStyle/>
          <a:p>
            <a:pPr>
              <a:defRPr/>
            </a:pPr>
            <a:fld id="{1A4E9280-D5D9-4477-B726-37CCA478CA3A}" type="slidenum">
              <a:rPr lang="cs-CZ" smtClean="0"/>
              <a:pPr>
                <a:defRPr/>
              </a:pPr>
              <a:t>62</a:t>
            </a:fld>
            <a:endParaRPr lang="cs-CZ" smtClean="0"/>
          </a:p>
        </p:txBody>
      </p:sp>
      <p:sp>
        <p:nvSpPr>
          <p:cNvPr id="73733" name="Rectangle 2"/>
          <p:cNvSpPr>
            <a:spLocks noGrp="1" noChangeArrowheads="1"/>
          </p:cNvSpPr>
          <p:nvPr>
            <p:ph type="title"/>
          </p:nvPr>
        </p:nvSpPr>
        <p:spPr>
          <a:xfrm>
            <a:off x="0" y="0"/>
            <a:ext cx="9144000" cy="476250"/>
          </a:xfrm>
        </p:spPr>
        <p:txBody>
          <a:bodyPr/>
          <a:lstStyle/>
          <a:p>
            <a:pPr eaLnBrk="1" hangingPunct="1"/>
            <a:r>
              <a:rPr lang="cs-CZ" sz="3600" b="1" smtClean="0">
                <a:solidFill>
                  <a:schemeClr val="folHlink"/>
                </a:solidFill>
              </a:rPr>
              <a:t>Zadávací dokumentace - § 44, odst.9 </a:t>
            </a:r>
          </a:p>
        </p:txBody>
      </p:sp>
      <p:sp>
        <p:nvSpPr>
          <p:cNvPr id="860163" name="Rectangle 3"/>
          <p:cNvSpPr>
            <a:spLocks noGrp="1" noChangeArrowheads="1"/>
          </p:cNvSpPr>
          <p:nvPr>
            <p:ph type="body" idx="1"/>
          </p:nvPr>
        </p:nvSpPr>
        <p:spPr>
          <a:xfrm>
            <a:off x="-323850" y="765175"/>
            <a:ext cx="9467850" cy="5324475"/>
          </a:xfrm>
        </p:spPr>
        <p:txBody>
          <a:bodyPr/>
          <a:lstStyle/>
          <a:p>
            <a:pPr marL="990600" lvl="1" indent="-533400" eaLnBrk="1" hangingPunct="1">
              <a:buFontTx/>
              <a:buNone/>
            </a:pPr>
            <a:r>
              <a:rPr lang="cs-CZ" b="1" smtClean="0"/>
              <a:t>	</a:t>
            </a:r>
            <a:r>
              <a:rPr lang="cs-CZ" sz="3200" b="1" smtClean="0"/>
              <a:t>Není-li to odůvodněno předmětem veřejné zakázky, </a:t>
            </a:r>
            <a:r>
              <a:rPr lang="cs-CZ" sz="3200" b="1" u="sng" smtClean="0"/>
              <a:t>nesmí zadávací dokumentace, zejména technické podmínky, obsahovat požadavky nebo odkazy na obchodní firmy, názvy nebo jména</a:t>
            </a:r>
            <a:r>
              <a:rPr lang="cs-CZ" sz="3200" b="1" smtClean="0"/>
              <a:t> a příjmení, specifická označení zboží a služeb … užitné vzory, průmyslové vzory, ochranné známky nebo označení původu, </a:t>
            </a:r>
            <a:r>
              <a:rPr lang="cs-CZ" sz="3200" b="1" u="sng" smtClean="0"/>
              <a:t>pokud by to vedlo ke zvýhodnění nebo vyloučení určitých dodavatelů nebo určitých výrobků.</a:t>
            </a:r>
            <a:r>
              <a:rPr lang="cs-CZ" b="1" smtClean="0"/>
              <a:t>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0163">
                                            <p:txEl>
                                              <p:pRg st="0" end="0"/>
                                            </p:txEl>
                                          </p:spTgt>
                                        </p:tgtEl>
                                        <p:attrNameLst>
                                          <p:attrName>style.visibility</p:attrName>
                                        </p:attrNameLst>
                                      </p:cBhvr>
                                      <p:to>
                                        <p:strVal val="visible"/>
                                      </p:to>
                                    </p:set>
                                    <p:animEffect transition="in" filter="wipe(left)">
                                      <p:cBhvr>
                                        <p:cTn id="7" dur="500"/>
                                        <p:tgtEl>
                                          <p:spTgt spid="8601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63" grpId="0" build="p"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Zástupný symbol pro datum 3"/>
          <p:cNvSpPr>
            <a:spLocks noGrp="1"/>
          </p:cNvSpPr>
          <p:nvPr>
            <p:ph type="dt" sz="quarter" idx="10"/>
          </p:nvPr>
        </p:nvSpPr>
        <p:spPr/>
        <p:txBody>
          <a:bodyPr/>
          <a:lstStyle/>
          <a:p>
            <a:pPr>
              <a:defRPr/>
            </a:pPr>
            <a:fld id="{59DC2B03-D9CC-47BB-80DF-9D8A01BD1155}" type="datetime1">
              <a:rPr lang="cs-CZ" smtClean="0"/>
              <a:pPr>
                <a:defRPr/>
              </a:pPr>
              <a:t>21.9.2010</a:t>
            </a:fld>
            <a:endParaRPr lang="cs-CZ" smtClean="0"/>
          </a:p>
        </p:txBody>
      </p:sp>
      <p:sp>
        <p:nvSpPr>
          <p:cNvPr id="8499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84996" name="Zástupný symbol pro číslo snímku 5"/>
          <p:cNvSpPr>
            <a:spLocks noGrp="1"/>
          </p:cNvSpPr>
          <p:nvPr>
            <p:ph type="sldNum" sz="quarter" idx="12"/>
          </p:nvPr>
        </p:nvSpPr>
        <p:spPr/>
        <p:txBody>
          <a:bodyPr/>
          <a:lstStyle/>
          <a:p>
            <a:pPr>
              <a:defRPr/>
            </a:pPr>
            <a:fld id="{0E387A41-3E02-4F0D-AA41-77E8B2D05F59}" type="slidenum">
              <a:rPr lang="cs-CZ" smtClean="0"/>
              <a:pPr>
                <a:defRPr/>
              </a:pPr>
              <a:t>63</a:t>
            </a:fld>
            <a:endParaRPr lang="cs-CZ" smtClean="0"/>
          </a:p>
        </p:txBody>
      </p:sp>
      <p:sp>
        <p:nvSpPr>
          <p:cNvPr id="74757" name="Rectangle 2"/>
          <p:cNvSpPr>
            <a:spLocks noGrp="1" noChangeArrowheads="1"/>
          </p:cNvSpPr>
          <p:nvPr>
            <p:ph type="title"/>
          </p:nvPr>
        </p:nvSpPr>
        <p:spPr>
          <a:xfrm>
            <a:off x="0" y="0"/>
            <a:ext cx="9144000" cy="476250"/>
          </a:xfrm>
        </p:spPr>
        <p:txBody>
          <a:bodyPr/>
          <a:lstStyle/>
          <a:p>
            <a:pPr eaLnBrk="1" hangingPunct="1"/>
            <a:r>
              <a:rPr lang="cs-CZ" sz="3600" b="1" smtClean="0">
                <a:solidFill>
                  <a:schemeClr val="folHlink"/>
                </a:solidFill>
              </a:rPr>
              <a:t>Zadávací dokumentace - § 44, odst.9 </a:t>
            </a:r>
          </a:p>
        </p:txBody>
      </p:sp>
      <p:sp>
        <p:nvSpPr>
          <p:cNvPr id="861187" name="Rectangle 3"/>
          <p:cNvSpPr>
            <a:spLocks noGrp="1" noChangeArrowheads="1"/>
          </p:cNvSpPr>
          <p:nvPr>
            <p:ph type="body" idx="1"/>
          </p:nvPr>
        </p:nvSpPr>
        <p:spPr>
          <a:xfrm>
            <a:off x="-396875" y="765175"/>
            <a:ext cx="9540875" cy="5324475"/>
          </a:xfrm>
        </p:spPr>
        <p:txBody>
          <a:bodyPr/>
          <a:lstStyle/>
          <a:p>
            <a:pPr marL="990600" lvl="1" indent="-533400" eaLnBrk="1" hangingPunct="1">
              <a:buFontTx/>
              <a:buNone/>
            </a:pPr>
            <a:r>
              <a:rPr lang="cs-CZ" b="1" smtClean="0"/>
              <a:t>	</a:t>
            </a:r>
          </a:p>
          <a:p>
            <a:pPr marL="990600" lvl="1" indent="-533400" eaLnBrk="1" hangingPunct="1">
              <a:buFontTx/>
              <a:buNone/>
            </a:pPr>
            <a:r>
              <a:rPr lang="cs-CZ" b="1" smtClean="0"/>
              <a:t>	</a:t>
            </a:r>
            <a:r>
              <a:rPr lang="cs-CZ" sz="3600" b="1" smtClean="0"/>
              <a:t>Takový odkaz lze výjimečně připustit, není-li popis předmětu veřejné zakázky provedený postupem podle § 45 a 46 dostatečně přesný a srozumitelný. </a:t>
            </a:r>
            <a:r>
              <a:rPr lang="cs-CZ" sz="3600" b="1" u="sng" smtClean="0"/>
              <a:t>Zadavatel v takovém případě umožní pro plnění veřejné zakázky použití i jiných, kvalitativně a technicky obdobných řešení.</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1187">
                                            <p:txEl>
                                              <p:pRg st="0" end="0"/>
                                            </p:txEl>
                                          </p:spTgt>
                                        </p:tgtEl>
                                        <p:attrNameLst>
                                          <p:attrName>style.visibility</p:attrName>
                                        </p:attrNameLst>
                                      </p:cBhvr>
                                      <p:to>
                                        <p:strVal val="visible"/>
                                      </p:to>
                                    </p:set>
                                    <p:animEffect transition="in" filter="wipe(left)">
                                      <p:cBhvr>
                                        <p:cTn id="7" dur="500"/>
                                        <p:tgtEl>
                                          <p:spTgt spid="8611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61187">
                                            <p:txEl>
                                              <p:pRg st="1" end="1"/>
                                            </p:txEl>
                                          </p:spTgt>
                                        </p:tgtEl>
                                        <p:attrNameLst>
                                          <p:attrName>style.visibility</p:attrName>
                                        </p:attrNameLst>
                                      </p:cBhvr>
                                      <p:to>
                                        <p:strVal val="visible"/>
                                      </p:to>
                                    </p:set>
                                    <p:animEffect transition="in" filter="wipe(left)">
                                      <p:cBhvr>
                                        <p:cTn id="12" dur="500"/>
                                        <p:tgtEl>
                                          <p:spTgt spid="86118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1187"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Zástupný symbol pro datum 3"/>
          <p:cNvSpPr>
            <a:spLocks noGrp="1"/>
          </p:cNvSpPr>
          <p:nvPr>
            <p:ph type="dt" sz="quarter" idx="10"/>
          </p:nvPr>
        </p:nvSpPr>
        <p:spPr/>
        <p:txBody>
          <a:bodyPr/>
          <a:lstStyle/>
          <a:p>
            <a:pPr>
              <a:defRPr/>
            </a:pPr>
            <a:fld id="{4B211518-5593-4444-8D6B-645B522627C7}" type="datetime1">
              <a:rPr lang="cs-CZ" smtClean="0"/>
              <a:pPr>
                <a:defRPr/>
              </a:pPr>
              <a:t>21.9.2010</a:t>
            </a:fld>
            <a:endParaRPr lang="cs-CZ" smtClean="0"/>
          </a:p>
        </p:txBody>
      </p:sp>
      <p:sp>
        <p:nvSpPr>
          <p:cNvPr id="8601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86020" name="Zástupný symbol pro číslo snímku 5"/>
          <p:cNvSpPr>
            <a:spLocks noGrp="1"/>
          </p:cNvSpPr>
          <p:nvPr>
            <p:ph type="sldNum" sz="quarter" idx="12"/>
          </p:nvPr>
        </p:nvSpPr>
        <p:spPr/>
        <p:txBody>
          <a:bodyPr/>
          <a:lstStyle/>
          <a:p>
            <a:pPr>
              <a:defRPr/>
            </a:pPr>
            <a:fld id="{5C232B99-A154-47D0-AC5C-8F48AF539A38}" type="slidenum">
              <a:rPr lang="cs-CZ" smtClean="0"/>
              <a:pPr>
                <a:defRPr/>
              </a:pPr>
              <a:t>64</a:t>
            </a:fld>
            <a:endParaRPr lang="cs-CZ" smtClean="0"/>
          </a:p>
        </p:txBody>
      </p:sp>
      <p:sp>
        <p:nvSpPr>
          <p:cNvPr id="75781" name="Rectangle 2"/>
          <p:cNvSpPr>
            <a:spLocks noGrp="1" noChangeArrowheads="1"/>
          </p:cNvSpPr>
          <p:nvPr>
            <p:ph type="title"/>
          </p:nvPr>
        </p:nvSpPr>
        <p:spPr>
          <a:xfrm>
            <a:off x="0" y="0"/>
            <a:ext cx="9144000" cy="476250"/>
          </a:xfrm>
        </p:spPr>
        <p:txBody>
          <a:bodyPr/>
          <a:lstStyle/>
          <a:p>
            <a:pPr eaLnBrk="1" hangingPunct="1"/>
            <a:r>
              <a:rPr lang="cs-CZ" sz="4000" b="1" smtClean="0">
                <a:solidFill>
                  <a:schemeClr val="folHlink"/>
                </a:solidFill>
              </a:rPr>
              <a:t>Technické podmínky</a:t>
            </a:r>
            <a:r>
              <a:rPr lang="cs-CZ" sz="3600" b="1" smtClean="0">
                <a:solidFill>
                  <a:schemeClr val="folHlink"/>
                </a:solidFill>
              </a:rPr>
              <a:t> - </a:t>
            </a:r>
            <a:r>
              <a:rPr lang="cs-CZ" sz="4000" b="1" smtClean="0">
                <a:solidFill>
                  <a:schemeClr val="folHlink"/>
                </a:solidFill>
              </a:rPr>
              <a:t>§ 45</a:t>
            </a:r>
            <a:endParaRPr lang="cs-CZ" sz="3600" b="1" smtClean="0">
              <a:solidFill>
                <a:schemeClr val="folHlink"/>
              </a:solidFill>
            </a:endParaRPr>
          </a:p>
        </p:txBody>
      </p:sp>
      <p:sp>
        <p:nvSpPr>
          <p:cNvPr id="857091" name="Rectangle 3"/>
          <p:cNvSpPr>
            <a:spLocks noGrp="1" noChangeArrowheads="1"/>
          </p:cNvSpPr>
          <p:nvPr>
            <p:ph type="body" idx="1"/>
          </p:nvPr>
        </p:nvSpPr>
        <p:spPr>
          <a:xfrm>
            <a:off x="-252413" y="549275"/>
            <a:ext cx="9396413" cy="5832475"/>
          </a:xfrm>
        </p:spPr>
        <p:txBody>
          <a:bodyPr/>
          <a:lstStyle/>
          <a:p>
            <a:pPr marL="990600" lvl="1" indent="-533400" eaLnBrk="1" hangingPunct="1">
              <a:buFontTx/>
              <a:buNone/>
            </a:pPr>
            <a:r>
              <a:rPr lang="cs-CZ" sz="3200" b="1" smtClean="0"/>
              <a:t>1)	Technickými podmínkami se v případě veřejných zakázek na dodávky nebo služby rozumí</a:t>
            </a:r>
            <a:r>
              <a:rPr lang="cs-CZ" sz="3200" b="1" u="sng" smtClean="0"/>
              <a:t> vymezení charakteristik a požadavků na dodávky nebo služby stanovené objektivně a jednoznačně způsobem vyjadřujícím účel využití požadovaného plnění zamýšlený zadavatelem…..</a:t>
            </a:r>
          </a:p>
          <a:p>
            <a:pPr marL="990600" lvl="1" indent="-533400" eaLnBrk="1" hangingPunct="1">
              <a:buFontTx/>
              <a:buNone/>
            </a:pPr>
            <a:r>
              <a:rPr lang="cs-CZ" sz="3200" b="1" smtClean="0"/>
              <a:t>3)	</a:t>
            </a:r>
            <a:r>
              <a:rPr lang="cs-CZ" sz="3200" b="1" u="sng" smtClean="0"/>
              <a:t>Technické podmínky nesmí být stanoveny tak, aby určitým dodavatelům zaručovaly konkurenční výhodu nebo vytvářely neodůvodněné překážky hospodářské soutěže.</a:t>
            </a:r>
            <a:r>
              <a:rPr lang="cs-CZ" smtClean="0"/>
              <a:t>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57091">
                                            <p:txEl>
                                              <p:pRg st="0" end="0"/>
                                            </p:txEl>
                                          </p:spTgt>
                                        </p:tgtEl>
                                        <p:attrNameLst>
                                          <p:attrName>style.visibility</p:attrName>
                                        </p:attrNameLst>
                                      </p:cBhvr>
                                      <p:to>
                                        <p:strVal val="visible"/>
                                      </p:to>
                                    </p:set>
                                    <p:animEffect transition="in" filter="wipe(left)">
                                      <p:cBhvr>
                                        <p:cTn id="7" dur="500"/>
                                        <p:tgtEl>
                                          <p:spTgt spid="857091">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57091">
                                            <p:txEl>
                                              <p:pRg st="1" end="1"/>
                                            </p:txEl>
                                          </p:spTgt>
                                        </p:tgtEl>
                                        <p:attrNameLst>
                                          <p:attrName>style.visibility</p:attrName>
                                        </p:attrNameLst>
                                      </p:cBhvr>
                                      <p:to>
                                        <p:strVal val="visible"/>
                                      </p:to>
                                    </p:set>
                                    <p:animEffect transition="in" filter="wipe(left)">
                                      <p:cBhvr>
                                        <p:cTn id="10" dur="500"/>
                                        <p:tgtEl>
                                          <p:spTgt spid="85709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091" grpId="0" build="p"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Zástupný symbol pro datum 3"/>
          <p:cNvSpPr>
            <a:spLocks noGrp="1"/>
          </p:cNvSpPr>
          <p:nvPr>
            <p:ph type="dt" sz="quarter" idx="10"/>
          </p:nvPr>
        </p:nvSpPr>
        <p:spPr/>
        <p:txBody>
          <a:bodyPr/>
          <a:lstStyle/>
          <a:p>
            <a:pPr>
              <a:defRPr/>
            </a:pPr>
            <a:fld id="{45424319-17B1-4231-A7CE-CCE7E7F752D6}" type="datetime1">
              <a:rPr lang="cs-CZ" smtClean="0"/>
              <a:pPr>
                <a:defRPr/>
              </a:pPr>
              <a:t>21.9.2010</a:t>
            </a:fld>
            <a:endParaRPr lang="cs-CZ" smtClean="0"/>
          </a:p>
        </p:txBody>
      </p:sp>
      <p:sp>
        <p:nvSpPr>
          <p:cNvPr id="8704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87044" name="Zástupný symbol pro číslo snímku 5"/>
          <p:cNvSpPr>
            <a:spLocks noGrp="1"/>
          </p:cNvSpPr>
          <p:nvPr>
            <p:ph type="sldNum" sz="quarter" idx="12"/>
          </p:nvPr>
        </p:nvSpPr>
        <p:spPr/>
        <p:txBody>
          <a:bodyPr/>
          <a:lstStyle/>
          <a:p>
            <a:pPr>
              <a:defRPr/>
            </a:pPr>
            <a:fld id="{4B7D374E-94DF-4413-A6DE-4EB2F6FCB6C6}" type="slidenum">
              <a:rPr lang="cs-CZ" smtClean="0"/>
              <a:pPr>
                <a:defRPr/>
              </a:pPr>
              <a:t>65</a:t>
            </a:fld>
            <a:endParaRPr lang="cs-CZ" smtClean="0"/>
          </a:p>
        </p:txBody>
      </p:sp>
      <p:sp>
        <p:nvSpPr>
          <p:cNvPr id="76805" name="Rectangle 2"/>
          <p:cNvSpPr>
            <a:spLocks noGrp="1" noChangeArrowheads="1"/>
          </p:cNvSpPr>
          <p:nvPr>
            <p:ph type="title"/>
          </p:nvPr>
        </p:nvSpPr>
        <p:spPr>
          <a:xfrm>
            <a:off x="0" y="0"/>
            <a:ext cx="9144000" cy="476250"/>
          </a:xfrm>
        </p:spPr>
        <p:txBody>
          <a:bodyPr/>
          <a:lstStyle/>
          <a:p>
            <a:pPr eaLnBrk="1" hangingPunct="1"/>
            <a:r>
              <a:rPr lang="cs-CZ" b="1" smtClean="0">
                <a:solidFill>
                  <a:schemeClr val="folHlink"/>
                </a:solidFill>
              </a:rPr>
              <a:t>Technické podmínky</a:t>
            </a:r>
            <a:r>
              <a:rPr lang="cs-CZ" sz="4000" b="1" smtClean="0">
                <a:solidFill>
                  <a:schemeClr val="folHlink"/>
                </a:solidFill>
              </a:rPr>
              <a:t> - </a:t>
            </a:r>
            <a:r>
              <a:rPr lang="cs-CZ" b="1" smtClean="0">
                <a:solidFill>
                  <a:schemeClr val="folHlink"/>
                </a:solidFill>
              </a:rPr>
              <a:t>§ 46</a:t>
            </a:r>
            <a:endParaRPr lang="cs-CZ" sz="4000" b="1" smtClean="0">
              <a:solidFill>
                <a:schemeClr val="folHlink"/>
              </a:solidFill>
            </a:endParaRPr>
          </a:p>
        </p:txBody>
      </p:sp>
      <p:sp>
        <p:nvSpPr>
          <p:cNvPr id="862211" name="Rectangle 3"/>
          <p:cNvSpPr>
            <a:spLocks noGrp="1" noChangeArrowheads="1"/>
          </p:cNvSpPr>
          <p:nvPr>
            <p:ph type="body" idx="1"/>
          </p:nvPr>
        </p:nvSpPr>
        <p:spPr>
          <a:xfrm>
            <a:off x="-252413" y="549275"/>
            <a:ext cx="9396413" cy="6308725"/>
          </a:xfrm>
        </p:spPr>
        <p:txBody>
          <a:bodyPr/>
          <a:lstStyle/>
          <a:p>
            <a:pPr marL="990600" lvl="1" indent="-533400" eaLnBrk="1" hangingPunct="1">
              <a:buFontTx/>
              <a:buNone/>
            </a:pPr>
            <a:r>
              <a:rPr lang="cs-CZ" sz="3400" b="1" smtClean="0"/>
              <a:t>1)	Jestliže zadavatel stanoví technické podmínky s využitím odkazu na dokumenty podle odstavce 1 nebo 2, </a:t>
            </a:r>
            <a:r>
              <a:rPr lang="cs-CZ" sz="3400" b="1" u="sng" smtClean="0"/>
              <a:t>nesmí odmítnout nabídku z důvodu, že nabízené dodávky nebo služby nejsou v souladu s takto stanovenými podmínkami</a:t>
            </a:r>
            <a:r>
              <a:rPr lang="cs-CZ" sz="3400" b="1" smtClean="0"/>
              <a:t>, pokud dodavatel prokáže, že nabízené dodávky či služby splňují rovnocenným způsobem požadavky vymezené takovými technickými podmínkami.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2211">
                                            <p:txEl>
                                              <p:pRg st="0" end="0"/>
                                            </p:txEl>
                                          </p:spTgt>
                                        </p:tgtEl>
                                        <p:attrNameLst>
                                          <p:attrName>style.visibility</p:attrName>
                                        </p:attrNameLst>
                                      </p:cBhvr>
                                      <p:to>
                                        <p:strVal val="visible"/>
                                      </p:to>
                                    </p:set>
                                    <p:animEffect transition="in" filter="wipe(left)">
                                      <p:cBhvr>
                                        <p:cTn id="7" dur="500"/>
                                        <p:tgtEl>
                                          <p:spTgt spid="8622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2211"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Zástupný symbol pro datum 3"/>
          <p:cNvSpPr>
            <a:spLocks noGrp="1"/>
          </p:cNvSpPr>
          <p:nvPr>
            <p:ph type="dt" sz="quarter" idx="10"/>
          </p:nvPr>
        </p:nvSpPr>
        <p:spPr/>
        <p:txBody>
          <a:bodyPr/>
          <a:lstStyle/>
          <a:p>
            <a:pPr>
              <a:defRPr/>
            </a:pPr>
            <a:fld id="{45424319-17B1-4231-A7CE-CCE7E7F752D6}" type="datetime1">
              <a:rPr lang="cs-CZ" smtClean="0"/>
              <a:pPr>
                <a:defRPr/>
              </a:pPr>
              <a:t>21.9.2010</a:t>
            </a:fld>
            <a:endParaRPr lang="cs-CZ" smtClean="0"/>
          </a:p>
        </p:txBody>
      </p:sp>
      <p:sp>
        <p:nvSpPr>
          <p:cNvPr id="8704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87044" name="Zástupný symbol pro číslo snímku 5"/>
          <p:cNvSpPr>
            <a:spLocks noGrp="1"/>
          </p:cNvSpPr>
          <p:nvPr>
            <p:ph type="sldNum" sz="quarter" idx="12"/>
          </p:nvPr>
        </p:nvSpPr>
        <p:spPr/>
        <p:txBody>
          <a:bodyPr/>
          <a:lstStyle/>
          <a:p>
            <a:pPr>
              <a:defRPr/>
            </a:pPr>
            <a:fld id="{4B7D374E-94DF-4413-A6DE-4EB2F6FCB6C6}" type="slidenum">
              <a:rPr lang="cs-CZ" smtClean="0"/>
              <a:pPr>
                <a:defRPr/>
              </a:pPr>
              <a:t>66</a:t>
            </a:fld>
            <a:endParaRPr lang="cs-CZ" smtClean="0"/>
          </a:p>
        </p:txBody>
      </p:sp>
      <p:sp>
        <p:nvSpPr>
          <p:cNvPr id="76805" name="Rectangle 2"/>
          <p:cNvSpPr>
            <a:spLocks noGrp="1" noChangeArrowheads="1"/>
          </p:cNvSpPr>
          <p:nvPr>
            <p:ph type="title"/>
          </p:nvPr>
        </p:nvSpPr>
        <p:spPr>
          <a:xfrm>
            <a:off x="0" y="0"/>
            <a:ext cx="9144000" cy="476250"/>
          </a:xfrm>
        </p:spPr>
        <p:txBody>
          <a:bodyPr/>
          <a:lstStyle/>
          <a:p>
            <a:pPr eaLnBrk="1" hangingPunct="1"/>
            <a:r>
              <a:rPr lang="cs-CZ" b="1" dirty="0" smtClean="0">
                <a:solidFill>
                  <a:schemeClr val="folHlink"/>
                </a:solidFill>
              </a:rPr>
              <a:t>Zvláštní technické podmínky </a:t>
            </a:r>
            <a:r>
              <a:rPr lang="cs-CZ" sz="4000" b="1" dirty="0" smtClean="0">
                <a:solidFill>
                  <a:schemeClr val="folHlink"/>
                </a:solidFill>
              </a:rPr>
              <a:t>- </a:t>
            </a:r>
            <a:r>
              <a:rPr lang="cs-CZ" b="1" dirty="0" smtClean="0">
                <a:solidFill>
                  <a:schemeClr val="folHlink"/>
                </a:solidFill>
              </a:rPr>
              <a:t>§ 46a</a:t>
            </a:r>
            <a:endParaRPr lang="cs-CZ" sz="4000" b="1" dirty="0" smtClean="0">
              <a:solidFill>
                <a:schemeClr val="folHlink"/>
              </a:solidFill>
            </a:endParaRPr>
          </a:p>
        </p:txBody>
      </p:sp>
      <p:sp>
        <p:nvSpPr>
          <p:cNvPr id="862211" name="Rectangle 3"/>
          <p:cNvSpPr>
            <a:spLocks noGrp="1" noChangeArrowheads="1"/>
          </p:cNvSpPr>
          <p:nvPr>
            <p:ph type="body" idx="1"/>
          </p:nvPr>
        </p:nvSpPr>
        <p:spPr>
          <a:xfrm>
            <a:off x="-252413" y="549275"/>
            <a:ext cx="9396413" cy="6308725"/>
          </a:xfrm>
        </p:spPr>
        <p:txBody>
          <a:bodyPr/>
          <a:lstStyle/>
          <a:p>
            <a:pPr marL="441325" lvl="1" indent="15875" eaLnBrk="1" hangingPunct="1">
              <a:buNone/>
            </a:pPr>
            <a:endParaRPr lang="cs-CZ" sz="3200" b="1" dirty="0" smtClean="0">
              <a:solidFill>
                <a:srgbClr val="FFFF00"/>
              </a:solidFill>
            </a:endParaRPr>
          </a:p>
          <a:p>
            <a:pPr marL="441325" lvl="1" indent="15875" eaLnBrk="1" hangingPunct="1">
              <a:buNone/>
            </a:pPr>
            <a:r>
              <a:rPr lang="cs-CZ" sz="3200" b="1" dirty="0" smtClean="0">
                <a:solidFill>
                  <a:srgbClr val="FFFF00"/>
                </a:solidFill>
              </a:rPr>
              <a:t>V případě veřejných zakázek na dodávky, jejichž předmětem jsou vozidla kategorie N1, N2, N3, M1, M2 a M3 38a), </a:t>
            </a:r>
            <a:r>
              <a:rPr lang="cs-CZ" sz="3200" b="1" u="sng" dirty="0" smtClean="0">
                <a:solidFill>
                  <a:srgbClr val="FFFF00"/>
                </a:solidFill>
              </a:rPr>
              <a:t>musí zadavatel stanovit zvláštní technické podmínky, které zohledňují energetické a ekologické provozní dopady</a:t>
            </a:r>
            <a:r>
              <a:rPr lang="cs-CZ" sz="3200" b="1" dirty="0" smtClean="0">
                <a:solidFill>
                  <a:srgbClr val="FFFF00"/>
                </a:solidFill>
              </a:rPr>
              <a:t>. Těmito dopady se rozumí spotřeba energie, emise CO2 a emise </a:t>
            </a:r>
            <a:r>
              <a:rPr lang="cs-CZ" sz="3200" b="1" dirty="0" err="1" smtClean="0">
                <a:solidFill>
                  <a:srgbClr val="FFFF00"/>
                </a:solidFill>
              </a:rPr>
              <a:t>NOx</a:t>
            </a:r>
            <a:r>
              <a:rPr lang="cs-CZ" sz="3200" b="1" dirty="0" smtClean="0">
                <a:solidFill>
                  <a:srgbClr val="FFFF00"/>
                </a:solidFill>
              </a:rPr>
              <a:t>, NMHC a částic. Způsob stanovení zvláštních technických podmínek stanoví prováděcí právní předpis. </a:t>
            </a:r>
            <a:r>
              <a:rPr lang="cs-CZ" sz="3200" b="1" i="1" dirty="0" smtClean="0">
                <a:solidFill>
                  <a:srgbClr val="FFFF00"/>
                </a:solidFill>
              </a:rPr>
              <a:t>(zatím není)</a:t>
            </a:r>
          </a:p>
          <a:p>
            <a:pPr marL="990600" lvl="1" indent="-533400" eaLnBrk="1" hangingPunct="1">
              <a:buFontTx/>
              <a:buNone/>
            </a:pPr>
            <a:endParaRPr lang="cs-CZ" sz="3400" b="1"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62211">
                                            <p:txEl>
                                              <p:pRg st="1" end="1"/>
                                            </p:txEl>
                                          </p:spTgt>
                                        </p:tgtEl>
                                        <p:attrNameLst>
                                          <p:attrName>style.visibility</p:attrName>
                                        </p:attrNameLst>
                                      </p:cBhvr>
                                      <p:to>
                                        <p:strVal val="visible"/>
                                      </p:to>
                                    </p:set>
                                    <p:animEffect transition="in" filter="wipe(left)">
                                      <p:cBhvr>
                                        <p:cTn id="7" dur="500"/>
                                        <p:tgtEl>
                                          <p:spTgt spid="8622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2211"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67</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rPr>
              <a:t>Poskytování  z</a:t>
            </a:r>
            <a:r>
              <a:rPr lang="cs-CZ" sz="3200" b="1" dirty="0" smtClean="0">
                <a:solidFill>
                  <a:srgbClr val="FFFF00"/>
                </a:solidFill>
                <a:latin typeface="+mj-lt"/>
                <a:ea typeface="+mj-ea"/>
                <a:cs typeface="+mj-cs"/>
              </a:rPr>
              <a:t>adávací  dokumentace  - § 48  </a:t>
            </a:r>
            <a:r>
              <a:rPr lang="cs-CZ" sz="3200" b="1" u="sng" dirty="0" smtClean="0">
                <a:solidFill>
                  <a:schemeClr val="folHlink"/>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549275"/>
            <a:ext cx="9144000" cy="5975350"/>
          </a:xfrm>
        </p:spPr>
        <p:txBody>
          <a:bodyPr/>
          <a:lstStyle/>
          <a:p>
            <a:pPr>
              <a:buNone/>
            </a:pPr>
            <a:endParaRPr lang="cs-CZ" sz="1400" dirty="0" smtClean="0">
              <a:solidFill>
                <a:schemeClr val="tx1"/>
              </a:solidFill>
              <a:latin typeface="+mn-lt"/>
              <a:ea typeface="+mn-ea"/>
              <a:cs typeface="+mn-cs"/>
            </a:endParaRPr>
          </a:p>
          <a:p>
            <a:pPr>
              <a:buNone/>
            </a:pPr>
            <a:r>
              <a:rPr lang="cs-CZ" sz="2800" dirty="0" smtClean="0">
                <a:solidFill>
                  <a:schemeClr val="tx1"/>
                </a:solidFill>
                <a:latin typeface="+mn-lt"/>
                <a:ea typeface="+mn-ea"/>
                <a:cs typeface="+mn-cs"/>
              </a:rPr>
              <a:t>(</a:t>
            </a:r>
            <a:r>
              <a:rPr lang="cs-CZ" sz="2800" b="1" dirty="0" smtClean="0">
                <a:solidFill>
                  <a:schemeClr val="tx1"/>
                </a:solidFill>
                <a:latin typeface="+mn-lt"/>
                <a:ea typeface="+mn-ea"/>
                <a:cs typeface="+mn-cs"/>
              </a:rPr>
              <a:t>1</a:t>
            </a:r>
            <a:r>
              <a:rPr lang="cs-CZ" b="1" dirty="0" smtClean="0">
                <a:solidFill>
                  <a:schemeClr val="tx1"/>
                </a:solidFill>
                <a:latin typeface="+mn-lt"/>
                <a:ea typeface="+mn-ea"/>
                <a:cs typeface="+mn-cs"/>
              </a:rPr>
              <a:t>) Neposkytne-li zadavatel v otevřeném řízení nebo ve zjednodušeném podlimitním řízení </a:t>
            </a:r>
            <a:r>
              <a:rPr lang="cs-CZ" b="1" strike="sngStrike" dirty="0" smtClean="0">
                <a:solidFill>
                  <a:srgbClr val="FFFF00"/>
                </a:solidFill>
                <a:latin typeface="+mn-lt"/>
                <a:ea typeface="+mn-ea"/>
                <a:cs typeface="+mn-cs"/>
              </a:rPr>
              <a:t>neomezený a přímý dálkový </a:t>
            </a:r>
            <a:r>
              <a:rPr lang="cs-CZ" b="1" dirty="0" smtClean="0">
                <a:solidFill>
                  <a:schemeClr val="tx1"/>
                </a:solidFill>
                <a:latin typeface="+mn-lt"/>
                <a:ea typeface="+mn-ea"/>
                <a:cs typeface="+mn-cs"/>
              </a:rPr>
              <a:t>přístup k zadávací dokumentaci způsobem, který umožňuje dálkový přístup, předá či </a:t>
            </a:r>
            <a:r>
              <a:rPr lang="cs-CZ" b="1" u="sng" dirty="0" smtClean="0">
                <a:solidFill>
                  <a:srgbClr val="FFFF00"/>
                </a:solidFill>
                <a:latin typeface="+mn-lt"/>
                <a:ea typeface="+mn-ea"/>
                <a:cs typeface="+mn-cs"/>
              </a:rPr>
              <a:t>odešle</a:t>
            </a:r>
            <a:r>
              <a:rPr lang="cs-CZ" b="1" dirty="0" smtClean="0">
                <a:solidFill>
                  <a:srgbClr val="FFFF00"/>
                </a:solidFill>
                <a:latin typeface="+mn-lt"/>
                <a:ea typeface="+mn-ea"/>
                <a:cs typeface="+mn-cs"/>
              </a:rPr>
              <a:t> </a:t>
            </a:r>
            <a:r>
              <a:rPr lang="cs-CZ" b="1" strike="sngStrike" dirty="0" smtClean="0">
                <a:solidFill>
                  <a:srgbClr val="FFFF00"/>
                </a:solidFill>
                <a:latin typeface="+mn-lt"/>
                <a:ea typeface="+mn-ea"/>
                <a:cs typeface="+mn-cs"/>
              </a:rPr>
              <a:t>zašle</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zadávací dokumentaci v listinné či elektronické podobě dodavateli </a:t>
            </a:r>
            <a:r>
              <a:rPr lang="cs-CZ" b="1" u="sng" dirty="0" smtClean="0">
                <a:solidFill>
                  <a:srgbClr val="FFFF00"/>
                </a:solidFill>
                <a:latin typeface="+mn-lt"/>
                <a:ea typeface="+mn-ea"/>
                <a:cs typeface="+mn-cs"/>
              </a:rPr>
              <a:t>bezodkladně</a:t>
            </a:r>
            <a:r>
              <a:rPr lang="cs-CZ" b="1" dirty="0" smtClean="0">
                <a:solidFill>
                  <a:srgbClr val="FFFF00"/>
                </a:solidFill>
                <a:latin typeface="+mn-lt"/>
                <a:ea typeface="+mn-ea"/>
                <a:cs typeface="+mn-cs"/>
              </a:rPr>
              <a:t>,</a:t>
            </a:r>
            <a:r>
              <a:rPr lang="cs-CZ" b="1" dirty="0" smtClean="0">
                <a:solidFill>
                  <a:schemeClr val="tx1"/>
                </a:solidFill>
                <a:latin typeface="+mn-lt"/>
                <a:ea typeface="+mn-ea"/>
                <a:cs typeface="+mn-cs"/>
              </a:rPr>
              <a:t> v otevřeném řízení </a:t>
            </a:r>
            <a:r>
              <a:rPr lang="cs-CZ" b="1" u="sng" dirty="0" smtClean="0">
                <a:solidFill>
                  <a:srgbClr val="FFFF00"/>
                </a:solidFill>
                <a:latin typeface="+mn-lt"/>
                <a:ea typeface="+mn-ea"/>
                <a:cs typeface="+mn-cs"/>
              </a:rPr>
              <a:t>nejpozději</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do 6 dnů a ve zjednodušeném podlimitním řízení </a:t>
            </a:r>
            <a:r>
              <a:rPr lang="cs-CZ" b="1" u="sng" dirty="0" smtClean="0">
                <a:solidFill>
                  <a:srgbClr val="FFFF00"/>
                </a:solidFill>
                <a:latin typeface="+mn-lt"/>
                <a:ea typeface="+mn-ea"/>
                <a:cs typeface="+mn-cs"/>
              </a:rPr>
              <a:t>nejpozději</a:t>
            </a:r>
            <a:r>
              <a:rPr lang="cs-CZ" b="1" dirty="0" smtClean="0">
                <a:solidFill>
                  <a:srgbClr val="FFFF00"/>
                </a:solidFill>
                <a:latin typeface="+mn-lt"/>
                <a:ea typeface="+mn-ea"/>
                <a:cs typeface="+mn-cs"/>
              </a:rPr>
              <a:t> do 2 </a:t>
            </a:r>
            <a:r>
              <a:rPr lang="cs-CZ" b="1" u="sng" dirty="0" smtClean="0">
                <a:solidFill>
                  <a:srgbClr val="FFFF00"/>
                </a:solidFill>
                <a:latin typeface="+mn-lt"/>
                <a:ea typeface="+mn-ea"/>
                <a:cs typeface="+mn-cs"/>
              </a:rPr>
              <a:t>pracovních</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dnů ode dne doručení písemné žádosti dodavatele.</a:t>
            </a: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68</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rPr>
              <a:t>Poskytování  z</a:t>
            </a:r>
            <a:r>
              <a:rPr lang="cs-CZ" sz="3200" b="1" dirty="0" smtClean="0">
                <a:solidFill>
                  <a:srgbClr val="FFFF00"/>
                </a:solidFill>
                <a:latin typeface="+mj-lt"/>
                <a:ea typeface="+mj-ea"/>
                <a:cs typeface="+mj-cs"/>
              </a:rPr>
              <a:t>adávací  dokumentace - § 48 </a:t>
            </a:r>
            <a:r>
              <a:rPr lang="cs-CZ" sz="3200" b="1" u="sng" dirty="0" smtClean="0">
                <a:solidFill>
                  <a:schemeClr val="folHlink"/>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549275"/>
            <a:ext cx="9144000" cy="5975350"/>
          </a:xfrm>
        </p:spPr>
        <p:txBody>
          <a:bodyPr/>
          <a:lstStyle/>
          <a:p>
            <a:pPr>
              <a:buNone/>
            </a:pPr>
            <a:r>
              <a:rPr lang="cs-CZ" b="1" dirty="0" smtClean="0">
                <a:solidFill>
                  <a:schemeClr val="tx1"/>
                </a:solidFill>
                <a:latin typeface="+mn-lt"/>
                <a:ea typeface="+mn-ea"/>
                <a:cs typeface="+mn-cs"/>
              </a:rPr>
              <a:t>(2) </a:t>
            </a:r>
            <a:r>
              <a:rPr lang="cs-CZ" sz="2800" b="1" strike="sngStrike" dirty="0" smtClean="0">
                <a:solidFill>
                  <a:srgbClr val="FFFF00"/>
                </a:solidFill>
                <a:latin typeface="+mn-lt"/>
                <a:ea typeface="+mn-ea"/>
                <a:cs typeface="+mn-cs"/>
              </a:rPr>
              <a:t>Písemná žádost dodavatele o poskytnutí zadávací dokumentace musí být v otevřeném řízení zadavateli doručena </a:t>
            </a:r>
            <a:r>
              <a:rPr lang="cs-CZ" sz="2800" b="1" u="sng" strike="sngStrike" dirty="0" smtClean="0">
                <a:solidFill>
                  <a:srgbClr val="FFFF00"/>
                </a:solidFill>
                <a:latin typeface="+mn-lt"/>
                <a:ea typeface="+mn-ea"/>
                <a:cs typeface="+mn-cs"/>
              </a:rPr>
              <a:t>nejpozději 12 dnů před uplynutím lhůty pro podání nabídek </a:t>
            </a:r>
            <a:r>
              <a:rPr lang="cs-CZ" sz="2800" b="1" strike="sngStrike" dirty="0" smtClean="0">
                <a:solidFill>
                  <a:srgbClr val="FFFF00"/>
                </a:solidFill>
                <a:latin typeface="+mn-lt"/>
                <a:ea typeface="+mn-ea"/>
                <a:cs typeface="+mn-cs"/>
              </a:rPr>
              <a:t>a ve zjednodušeném podlimitním řízení nejpozději 5 dnů před uplynutím lhůty pro podání nabídek.</a:t>
            </a:r>
            <a:r>
              <a:rPr lang="cs-CZ" sz="2800" b="1" dirty="0" smtClean="0">
                <a:solidFill>
                  <a:srgbClr val="FFFF00"/>
                </a:solidFill>
                <a:latin typeface="+mn-lt"/>
                <a:ea typeface="+mn-ea"/>
                <a:cs typeface="+mn-cs"/>
              </a:rPr>
              <a:t> </a:t>
            </a:r>
            <a:r>
              <a:rPr lang="cs-CZ" sz="2800" b="1" i="1" u="sng" dirty="0" smtClean="0">
                <a:latin typeface="+mn-lt"/>
                <a:ea typeface="+mn-ea"/>
                <a:cs typeface="+mn-cs"/>
              </a:rPr>
              <a:t>Ruší se bez náhrady  a  máme problém ??!??</a:t>
            </a:r>
          </a:p>
          <a:p>
            <a:pPr>
              <a:buNone/>
            </a:pPr>
            <a:r>
              <a:rPr lang="cs-CZ" sz="2800" b="1" dirty="0" smtClean="0">
                <a:solidFill>
                  <a:srgbClr val="FFFF00"/>
                </a:solidFill>
              </a:rPr>
              <a:t>	</a:t>
            </a:r>
            <a:r>
              <a:rPr lang="cs-CZ" b="1" dirty="0" smtClean="0">
                <a:latin typeface="+mn-lt"/>
                <a:ea typeface="+mn-ea"/>
                <a:cs typeface="+mn-cs"/>
              </a:rPr>
              <a:t>Nabídku může podat rovněž dodavatel, který nepožádal zadavatele o poskytnutí zadávací dokumentace nebo který si zadávací dokumentaci nevyzvedl. </a:t>
            </a:r>
            <a:r>
              <a:rPr lang="cs-CZ" b="1" strike="sngStrike" dirty="0" smtClean="0">
                <a:solidFill>
                  <a:srgbClr val="FFFF00"/>
                </a:solidFill>
                <a:latin typeface="+mn-lt"/>
                <a:ea typeface="+mn-ea"/>
                <a:cs typeface="+mn-cs"/>
              </a:rPr>
              <a:t>pokud byla zadávací dokumentace umístěna na veřejně přístupném elektronickém nástroji</a:t>
            </a:r>
            <a:r>
              <a:rPr lang="cs-CZ" b="1" dirty="0" smtClean="0">
                <a:solidFill>
                  <a:srgbClr val="FFFF00"/>
                </a:solidFill>
                <a:latin typeface="+mn-lt"/>
                <a:ea typeface="+mn-ea"/>
                <a:cs typeface="+mn-cs"/>
              </a:rPr>
              <a:t>.</a:t>
            </a: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69</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rPr>
              <a:t>Poskytování  z</a:t>
            </a:r>
            <a:r>
              <a:rPr lang="cs-CZ" sz="3200" b="1" dirty="0" smtClean="0">
                <a:solidFill>
                  <a:srgbClr val="FFFF00"/>
                </a:solidFill>
                <a:latin typeface="+mj-lt"/>
                <a:ea typeface="+mj-ea"/>
                <a:cs typeface="+mj-cs"/>
              </a:rPr>
              <a:t>adávací  dokumentace  - § 48  </a:t>
            </a:r>
            <a:r>
              <a:rPr lang="cs-CZ" sz="3200" b="1" u="sng" dirty="0" smtClean="0">
                <a:solidFill>
                  <a:schemeClr val="folHlink"/>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549275"/>
            <a:ext cx="9144000" cy="5975350"/>
          </a:xfrm>
        </p:spPr>
        <p:txBody>
          <a:bodyPr/>
          <a:lstStyle/>
          <a:p>
            <a:pPr>
              <a:buNone/>
            </a:pPr>
            <a:r>
              <a:rPr lang="cs-CZ" sz="3000" b="1" u="sng" dirty="0" smtClean="0">
                <a:solidFill>
                  <a:srgbClr val="FFFF00"/>
                </a:solidFill>
                <a:latin typeface="+mn-lt"/>
                <a:ea typeface="+mn-ea"/>
                <a:cs typeface="+mn-cs"/>
              </a:rPr>
              <a:t>(4) </a:t>
            </a:r>
            <a:r>
              <a:rPr lang="cs-CZ" sz="3000" b="1" dirty="0" smtClean="0">
                <a:solidFill>
                  <a:srgbClr val="FFFF00"/>
                </a:solidFill>
                <a:latin typeface="+mn-lt"/>
                <a:ea typeface="+mn-ea"/>
                <a:cs typeface="+mn-cs"/>
              </a:rPr>
              <a:t>V případě, že zadavatel v užším řízení a v jednacím řízení s uveřejněním a veřejný zadavatel v soutěžním dialogu nezveřejnil kvalifikační dokumentaci způsobem umožňujícím dálkový přístup ke kvalifikační dokumentaci, předá či odešle kvalifikační dokumentaci v listinné či elektronické podobě dodavateli </a:t>
            </a:r>
            <a:r>
              <a:rPr lang="cs-CZ" sz="3000" b="1" u="sng" dirty="0" smtClean="0">
                <a:solidFill>
                  <a:srgbClr val="FFFF00"/>
                </a:solidFill>
                <a:latin typeface="+mn-lt"/>
                <a:ea typeface="+mn-ea"/>
                <a:cs typeface="+mn-cs"/>
              </a:rPr>
              <a:t>bezodkladně, nejpozději do 2 pracovních dnů ode dne doručení písemné žádosti dodavatele. Písemná žádost dodavatele o poskytnutí kvalifikační dokumentace musí být zadavateli doručena nejpozději 5 dnů před uplynutím lhůty pro podání žádostí o účast.</a:t>
            </a:r>
            <a:endParaRPr lang="cs-CZ" sz="3000"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Zástupný symbol pro datum 3"/>
          <p:cNvSpPr>
            <a:spLocks noGrp="1"/>
          </p:cNvSpPr>
          <p:nvPr>
            <p:ph type="dt" sz="quarter" idx="10"/>
          </p:nvPr>
        </p:nvSpPr>
        <p:spPr/>
        <p:txBody>
          <a:bodyPr/>
          <a:lstStyle/>
          <a:p>
            <a:pPr>
              <a:defRPr/>
            </a:pPr>
            <a:fld id="{C8687CCE-9DBD-497D-8DF1-8B05F5FD67D2}" type="datetime1">
              <a:rPr lang="cs-CZ" smtClean="0"/>
              <a:pPr>
                <a:defRPr/>
              </a:pPr>
              <a:t>21.9.2010</a:t>
            </a:fld>
            <a:endParaRPr lang="cs-CZ" smtClean="0"/>
          </a:p>
        </p:txBody>
      </p:sp>
      <p:sp>
        <p:nvSpPr>
          <p:cNvPr id="3481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34820" name="Zástupný symbol pro číslo snímku 5"/>
          <p:cNvSpPr>
            <a:spLocks noGrp="1"/>
          </p:cNvSpPr>
          <p:nvPr>
            <p:ph type="sldNum" sz="quarter" idx="12"/>
          </p:nvPr>
        </p:nvSpPr>
        <p:spPr/>
        <p:txBody>
          <a:bodyPr/>
          <a:lstStyle/>
          <a:p>
            <a:pPr>
              <a:defRPr/>
            </a:pPr>
            <a:fld id="{57A7621F-E2A6-4A29-9929-FFC249974D54}" type="slidenum">
              <a:rPr lang="cs-CZ" smtClean="0"/>
              <a:pPr>
                <a:defRPr/>
              </a:pPr>
              <a:t>7</a:t>
            </a:fld>
            <a:endParaRPr lang="cs-CZ" smtClean="0"/>
          </a:p>
        </p:txBody>
      </p:sp>
      <p:sp>
        <p:nvSpPr>
          <p:cNvPr id="97285" name="Rectangle 2"/>
          <p:cNvSpPr>
            <a:spLocks noGrp="1" noChangeArrowheads="1"/>
          </p:cNvSpPr>
          <p:nvPr>
            <p:ph type="title"/>
          </p:nvPr>
        </p:nvSpPr>
        <p:spPr>
          <a:xfrm>
            <a:off x="0" y="0"/>
            <a:ext cx="9144000" cy="404813"/>
          </a:xfrm>
        </p:spPr>
        <p:txBody>
          <a:bodyPr/>
          <a:lstStyle/>
          <a:p>
            <a:pPr>
              <a:defRPr/>
            </a:pPr>
            <a:r>
              <a:rPr lang="cs-CZ" sz="3200" b="1" dirty="0" smtClean="0">
                <a:solidFill>
                  <a:schemeClr val="folHlink"/>
                </a:solidFill>
              </a:rPr>
              <a:t>Předpokládaná cena (hodnota zakázky) viz § 13</a:t>
            </a:r>
            <a:endParaRPr lang="cs-CZ" sz="3200" b="1" cap="small" dirty="0">
              <a:solidFill>
                <a:srgbClr val="FFFF00"/>
              </a:solidFill>
            </a:endParaRPr>
          </a:p>
        </p:txBody>
      </p:sp>
      <p:sp>
        <p:nvSpPr>
          <p:cNvPr id="29702" name="Rectangle 3"/>
          <p:cNvSpPr>
            <a:spLocks noGrp="1" noChangeArrowheads="1"/>
          </p:cNvSpPr>
          <p:nvPr>
            <p:ph type="body" idx="1"/>
          </p:nvPr>
        </p:nvSpPr>
        <p:spPr>
          <a:xfrm>
            <a:off x="107950" y="620688"/>
            <a:ext cx="9036050" cy="5976962"/>
          </a:xfrm>
        </p:spPr>
        <p:txBody>
          <a:bodyPr/>
          <a:lstStyle/>
          <a:p>
            <a:pPr>
              <a:buFontTx/>
              <a:buNone/>
            </a:pPr>
            <a:r>
              <a:rPr lang="cs-CZ" dirty="0" smtClean="0"/>
              <a:t>	</a:t>
            </a:r>
            <a:r>
              <a:rPr lang="cs-CZ" b="1" dirty="0" smtClean="0"/>
              <a:t>Absolutně primárním úkonem zadavatele je stanovit předpokládanou hodnotu zakázky v souladu s pravidly stanovenými v zákoně a na základě údajů a informací o zakázkách </a:t>
            </a:r>
            <a:r>
              <a:rPr lang="cs-CZ" b="1" u="sng" dirty="0" smtClean="0"/>
              <a:t>stejného či podobného předmětu plnění</a:t>
            </a:r>
            <a:r>
              <a:rPr lang="cs-CZ" b="1" dirty="0" smtClean="0"/>
              <a:t>; je to vždy předpokládaná výše peněžitého závazku vyplývající z plnění veřejné zakázky, kterou je </a:t>
            </a:r>
            <a:r>
              <a:rPr lang="cs-CZ" b="1" u="sng" dirty="0" smtClean="0"/>
              <a:t>zadavatel povinen stanovit pro účely postupu v zadávacím řízení před jeho zahájením</a:t>
            </a:r>
            <a:r>
              <a:rPr lang="cs-CZ" b="1" dirty="0" smtClean="0"/>
              <a:t>. </a:t>
            </a:r>
            <a:endParaRPr lang="cs-CZ" sz="2800" b="1" dirty="0" smtClean="0"/>
          </a:p>
          <a:p>
            <a:pPr>
              <a:buFontTx/>
              <a:buNone/>
            </a:pPr>
            <a:r>
              <a:rPr lang="cs-CZ" b="1" dirty="0" smtClean="0"/>
              <a:t>	</a:t>
            </a:r>
            <a:r>
              <a:rPr lang="cs-CZ" b="1" u="sng" dirty="0" smtClean="0"/>
              <a:t>Tím je stanovena forma a způsob zadávacího řízení, který je pro zadavatele závazný.</a:t>
            </a:r>
          </a:p>
          <a:p>
            <a:pPr>
              <a:buFontTx/>
              <a:buNone/>
            </a:pPr>
            <a:endParaRPr lang="cs-CZ" b="1" dirty="0" smtClean="0"/>
          </a:p>
        </p:txBody>
      </p:sp>
    </p:spTree>
  </p:cSld>
  <p:clrMapOvr>
    <a:masterClrMapping/>
  </p:clrMapOvr>
  <p:transition spd="slow">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70</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000" b="1" dirty="0" smtClean="0">
                <a:solidFill>
                  <a:srgbClr val="FFFF00"/>
                </a:solidFill>
                <a:latin typeface="+mj-lt"/>
                <a:ea typeface="+mj-ea"/>
                <a:cs typeface="+mj-cs"/>
              </a:rPr>
              <a:t>Dodatečné informace k zadávacím podmínkám- § </a:t>
            </a:r>
            <a:r>
              <a:rPr lang="cs-CZ" sz="3200" b="1" dirty="0" smtClean="0">
                <a:solidFill>
                  <a:srgbClr val="FFFF00"/>
                </a:solidFill>
                <a:latin typeface="+mj-lt"/>
                <a:ea typeface="+mj-ea"/>
                <a:cs typeface="+mj-cs"/>
              </a:rPr>
              <a:t>49</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latin typeface="+mn-lt"/>
                <a:ea typeface="+mn-ea"/>
                <a:cs typeface="+mn-cs"/>
              </a:rPr>
              <a:t>(2) Zadavatel odešle dodatečné informace k zadávacím podmínkám, případně související dokumenty</a:t>
            </a:r>
            <a:r>
              <a:rPr lang="cs-CZ" b="1" u="sng" dirty="0" smtClean="0">
                <a:solidFill>
                  <a:srgbClr val="FFFF00"/>
                </a:solidFill>
                <a:latin typeface="+mn-lt"/>
                <a:ea typeface="+mn-ea"/>
                <a:cs typeface="+mn-cs"/>
              </a:rPr>
              <a:t> bezodkladně, nejpozději do </a:t>
            </a:r>
            <a:r>
              <a:rPr lang="cs-CZ" b="1" strike="sngStrike" dirty="0" smtClean="0">
                <a:solidFill>
                  <a:schemeClr val="tx1"/>
                </a:solidFill>
                <a:latin typeface="+mn-lt"/>
                <a:ea typeface="+mn-ea"/>
                <a:cs typeface="+mn-cs"/>
              </a:rPr>
              <a:t> 6 dnů </a:t>
            </a:r>
            <a:r>
              <a:rPr lang="cs-CZ" sz="3600" b="1" u="sng" dirty="0" smtClean="0">
                <a:solidFill>
                  <a:srgbClr val="FFFF00"/>
                </a:solidFill>
                <a:latin typeface="+mn-lt"/>
                <a:ea typeface="+mn-ea"/>
                <a:cs typeface="+mn-cs"/>
              </a:rPr>
              <a:t> 3</a:t>
            </a:r>
            <a:r>
              <a:rPr lang="cs-CZ" b="1" u="sng" dirty="0" smtClean="0">
                <a:solidFill>
                  <a:srgbClr val="FFFF00"/>
                </a:solidFill>
                <a:latin typeface="+mn-lt"/>
                <a:ea typeface="+mn-ea"/>
                <a:cs typeface="+mn-cs"/>
              </a:rPr>
              <a:t> pracovních dnů ode dne doručení požadavku dodavatele , a jde-li o zadávací řízení, ve kterém jsou lhůty stanoveny podle § 39 odst. 3 písm. a) bodu 3 (</a:t>
            </a:r>
            <a:r>
              <a:rPr lang="cs-CZ" b="1" i="1" u="sng" dirty="0" smtClean="0">
                <a:solidFill>
                  <a:srgbClr val="FFFF00"/>
                </a:solidFill>
                <a:latin typeface="+mn-lt"/>
                <a:ea typeface="+mn-ea"/>
                <a:cs typeface="+mn-cs"/>
              </a:rPr>
              <a:t>UŘ </a:t>
            </a:r>
            <a:r>
              <a:rPr lang="cs-CZ" b="1" i="1" u="sng" dirty="0" err="1" smtClean="0">
                <a:solidFill>
                  <a:srgbClr val="FFFF00"/>
                </a:solidFill>
                <a:latin typeface="+mn-lt"/>
                <a:ea typeface="+mn-ea"/>
                <a:cs typeface="+mn-cs"/>
              </a:rPr>
              <a:t>zkr</a:t>
            </a:r>
            <a:r>
              <a:rPr lang="cs-CZ" b="1" u="sng" dirty="0" smtClean="0">
                <a:solidFill>
                  <a:srgbClr val="FFFF00"/>
                </a:solidFill>
                <a:latin typeface="+mn-lt"/>
                <a:ea typeface="+mn-ea"/>
                <a:cs typeface="+mn-cs"/>
              </a:rPr>
              <a:t>)., § 39 odst. 3 písm. b) bodu 2 nebo 3 </a:t>
            </a:r>
            <a:r>
              <a:rPr lang="cs-CZ" b="1" i="1" u="sng" dirty="0" smtClean="0">
                <a:solidFill>
                  <a:srgbClr val="FFFF00"/>
                </a:solidFill>
                <a:latin typeface="+mn-lt"/>
                <a:ea typeface="+mn-ea"/>
                <a:cs typeface="+mn-cs"/>
              </a:rPr>
              <a:t>(</a:t>
            </a:r>
            <a:r>
              <a:rPr lang="cs-CZ" b="1" i="1" u="sng" dirty="0" smtClean="0">
                <a:solidFill>
                  <a:srgbClr val="FFFF00"/>
                </a:solidFill>
              </a:rPr>
              <a:t>UŘ, ZPŘ, </a:t>
            </a:r>
            <a:r>
              <a:rPr lang="cs-CZ" b="1" i="1" u="sng" dirty="0" err="1" smtClean="0">
                <a:solidFill>
                  <a:srgbClr val="FFFF00"/>
                </a:solidFill>
              </a:rPr>
              <a:t>podlimit</a:t>
            </a:r>
            <a:r>
              <a:rPr lang="cs-CZ" b="1" i="1" u="sng" dirty="0" smtClean="0">
                <a:solidFill>
                  <a:srgbClr val="FFFF00"/>
                </a:solidFill>
              </a:rPr>
              <a:t> zkr.), </a:t>
            </a:r>
            <a:r>
              <a:rPr lang="cs-CZ" b="1" u="sng" dirty="0" smtClean="0">
                <a:solidFill>
                  <a:srgbClr val="FFFF00"/>
                </a:solidFill>
              </a:rPr>
              <a:t>a </a:t>
            </a:r>
            <a:r>
              <a:rPr lang="cs-CZ" b="1" u="sng" dirty="0" smtClean="0">
                <a:solidFill>
                  <a:srgbClr val="FFFF00"/>
                </a:solidFill>
                <a:latin typeface="+mn-lt"/>
                <a:ea typeface="+mn-ea"/>
                <a:cs typeface="+mn-cs"/>
              </a:rPr>
              <a:t>nebo podle § 41 odst. 5 (</a:t>
            </a:r>
            <a:r>
              <a:rPr lang="cs-CZ" b="1" i="1" u="sng" dirty="0" smtClean="0">
                <a:solidFill>
                  <a:srgbClr val="FFFF00"/>
                </a:solidFill>
                <a:latin typeface="+mn-lt"/>
                <a:ea typeface="+mn-ea"/>
                <a:cs typeface="+mn-cs"/>
              </a:rPr>
              <a:t>sektor UŘ a JŘSU</a:t>
            </a:r>
            <a:r>
              <a:rPr lang="cs-CZ" b="1" u="sng" dirty="0" smtClean="0">
                <a:solidFill>
                  <a:srgbClr val="FFFF00"/>
                </a:solidFill>
                <a:latin typeface="+mn-lt"/>
                <a:ea typeface="+mn-ea"/>
                <a:cs typeface="+mn-cs"/>
              </a:rPr>
              <a:t>), nejpozději do </a:t>
            </a:r>
            <a:r>
              <a:rPr lang="cs-CZ" b="1" strike="sngStrike" dirty="0" smtClean="0">
                <a:solidFill>
                  <a:schemeClr val="tx1"/>
                </a:solidFill>
                <a:latin typeface="+mn-lt"/>
                <a:ea typeface="+mn-ea"/>
                <a:cs typeface="+mn-cs"/>
              </a:rPr>
              <a:t>3 dnů</a:t>
            </a:r>
            <a:r>
              <a:rPr lang="cs-CZ" strike="sngStrike" dirty="0" smtClean="0">
                <a:solidFill>
                  <a:schemeClr val="tx1"/>
                </a:solidFill>
                <a:latin typeface="+mn-lt"/>
                <a:ea typeface="+mn-ea"/>
                <a:cs typeface="+mn-cs"/>
              </a:rPr>
              <a:t> </a:t>
            </a:r>
            <a:r>
              <a:rPr lang="cs-CZ" b="1" u="sng" dirty="0" smtClean="0">
                <a:solidFill>
                  <a:srgbClr val="FFFF00"/>
                </a:solidFill>
                <a:latin typeface="+mn-lt"/>
                <a:ea typeface="+mn-ea"/>
                <a:cs typeface="+mn-cs"/>
              </a:rPr>
              <a:t>2 pracovních dnů po doručení požadavku podle odstavce 1. </a:t>
            </a:r>
            <a:endParaRPr lang="cs-CZ"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71</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000" b="1" dirty="0" smtClean="0">
                <a:solidFill>
                  <a:srgbClr val="FFFF00"/>
                </a:solidFill>
                <a:latin typeface="+mj-lt"/>
                <a:ea typeface="+mj-ea"/>
                <a:cs typeface="+mj-cs"/>
              </a:rPr>
              <a:t>Dodatečné informace k zadávacím podmínkám- § </a:t>
            </a:r>
            <a:r>
              <a:rPr lang="cs-CZ" sz="3200" b="1" dirty="0" smtClean="0">
                <a:solidFill>
                  <a:srgbClr val="FFFF00"/>
                </a:solidFill>
                <a:latin typeface="+mj-lt"/>
                <a:ea typeface="+mj-ea"/>
                <a:cs typeface="+mj-cs"/>
              </a:rPr>
              <a:t>49</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strike="sngStrike" dirty="0" smtClean="0">
                <a:solidFill>
                  <a:schemeClr val="tx1"/>
                </a:solidFill>
                <a:latin typeface="+mn-lt"/>
                <a:ea typeface="+mn-ea"/>
                <a:cs typeface="+mn-cs"/>
              </a:rPr>
              <a:t>(3) Zadavatel může poskytnout dodavatelům dodatečné informace k zadávacím podmínkám i bez předchozí žádosti. Odstavec 2 se použije obdobně.</a:t>
            </a:r>
            <a:endParaRPr lang="cs-CZ" b="1" dirty="0" smtClean="0">
              <a:solidFill>
                <a:schemeClr val="tx1"/>
              </a:solidFill>
              <a:latin typeface="+mn-lt"/>
              <a:ea typeface="+mn-ea"/>
              <a:cs typeface="+mn-cs"/>
            </a:endParaRPr>
          </a:p>
          <a:p>
            <a:pPr>
              <a:buNone/>
            </a:pPr>
            <a:endParaRPr lang="cs-CZ" sz="1400" b="1" u="sng" dirty="0" smtClean="0">
              <a:solidFill>
                <a:srgbClr val="FFFF00"/>
              </a:solidFill>
              <a:latin typeface="+mn-lt"/>
              <a:ea typeface="+mn-ea"/>
              <a:cs typeface="+mn-cs"/>
            </a:endParaRPr>
          </a:p>
          <a:p>
            <a:pPr>
              <a:buNone/>
            </a:pPr>
            <a:r>
              <a:rPr lang="cs-CZ" b="1" u="sng" dirty="0" smtClean="0">
                <a:solidFill>
                  <a:srgbClr val="FFFF00"/>
                </a:solidFill>
                <a:latin typeface="+mn-lt"/>
                <a:ea typeface="+mn-ea"/>
                <a:cs typeface="+mn-cs"/>
              </a:rPr>
              <a:t>(3) Dodatečné informace, včetně přesného znění požadavku podle odstavce 1, odešle zadavatel současně všem dodavatelům, kteří požádali o poskytnutí zadávací dokumentace nebo kterým byla zadávací dokumentace poskytnuta. </a:t>
            </a:r>
            <a:endParaRPr lang="cs-CZ"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0" name="Zástupný symbol pro datum 3"/>
          <p:cNvSpPr>
            <a:spLocks noGrp="1"/>
          </p:cNvSpPr>
          <p:nvPr>
            <p:ph type="dt" sz="quarter" idx="10"/>
          </p:nvPr>
        </p:nvSpPr>
        <p:spPr/>
        <p:txBody>
          <a:bodyPr/>
          <a:lstStyle/>
          <a:p>
            <a:pPr>
              <a:defRPr/>
            </a:pPr>
            <a:fld id="{BD882739-B656-4A0E-ADD4-2010EA6FC663}" type="datetime1">
              <a:rPr lang="cs-CZ" smtClean="0"/>
              <a:pPr>
                <a:defRPr/>
              </a:pPr>
              <a:t>21.9.2010</a:t>
            </a:fld>
            <a:endParaRPr lang="cs-CZ" smtClean="0"/>
          </a:p>
        </p:txBody>
      </p:sp>
      <p:sp>
        <p:nvSpPr>
          <p:cNvPr id="9933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99332" name="Zástupný symbol pro číslo snímku 5"/>
          <p:cNvSpPr>
            <a:spLocks noGrp="1"/>
          </p:cNvSpPr>
          <p:nvPr>
            <p:ph type="sldNum" sz="quarter" idx="12"/>
          </p:nvPr>
        </p:nvSpPr>
        <p:spPr/>
        <p:txBody>
          <a:bodyPr/>
          <a:lstStyle/>
          <a:p>
            <a:pPr>
              <a:defRPr/>
            </a:pPr>
            <a:fld id="{F6A701AD-800C-435C-9B75-B575E25C2073}" type="slidenum">
              <a:rPr lang="cs-CZ" smtClean="0"/>
              <a:pPr>
                <a:defRPr/>
              </a:pPr>
              <a:t>72</a:t>
            </a:fld>
            <a:endParaRPr lang="cs-CZ" smtClean="0"/>
          </a:p>
        </p:txBody>
      </p:sp>
      <p:sp>
        <p:nvSpPr>
          <p:cNvPr id="77829" name="Rectangle 2"/>
          <p:cNvSpPr>
            <a:spLocks noGrp="1" noChangeArrowheads="1"/>
          </p:cNvSpPr>
          <p:nvPr>
            <p:ph type="title"/>
          </p:nvPr>
        </p:nvSpPr>
        <p:spPr>
          <a:xfrm>
            <a:off x="0" y="0"/>
            <a:ext cx="9144000" cy="533400"/>
          </a:xfrm>
        </p:spPr>
        <p:txBody>
          <a:bodyPr/>
          <a:lstStyle/>
          <a:p>
            <a:pPr eaLnBrk="1" hangingPunct="1"/>
            <a:r>
              <a:rPr lang="cs-CZ" sz="3400" b="1" dirty="0" smtClean="0">
                <a:solidFill>
                  <a:schemeClr val="folHlink"/>
                </a:solidFill>
              </a:rPr>
              <a:t>Prokazování kvalifikace uchazečů –  § 50</a:t>
            </a:r>
            <a:r>
              <a:rPr lang="cs-CZ" sz="3400" b="1" dirty="0" smtClean="0"/>
              <a:t>  </a:t>
            </a:r>
          </a:p>
        </p:txBody>
      </p:sp>
      <p:sp>
        <p:nvSpPr>
          <p:cNvPr id="819203" name="Rectangle 3"/>
          <p:cNvSpPr>
            <a:spLocks noGrp="1" noChangeArrowheads="1"/>
          </p:cNvSpPr>
          <p:nvPr>
            <p:ph type="body" idx="1"/>
          </p:nvPr>
        </p:nvSpPr>
        <p:spPr>
          <a:xfrm>
            <a:off x="0" y="685800"/>
            <a:ext cx="9144000" cy="5403850"/>
          </a:xfrm>
        </p:spPr>
        <p:txBody>
          <a:bodyPr/>
          <a:lstStyle/>
          <a:p>
            <a:pPr marL="609600" indent="-609600" eaLnBrk="1" hangingPunct="1">
              <a:lnSpc>
                <a:spcPct val="90000"/>
              </a:lnSpc>
              <a:buFontTx/>
              <a:buNone/>
            </a:pPr>
            <a:r>
              <a:rPr lang="cs-CZ" b="1" dirty="0" smtClean="0"/>
              <a:t>1)   </a:t>
            </a:r>
            <a:r>
              <a:rPr lang="cs-CZ" b="1" u="sng" dirty="0" smtClean="0"/>
              <a:t>Kvalifikaci splní dodavatel, který prokáže </a:t>
            </a:r>
          </a:p>
          <a:p>
            <a:pPr marL="609600" indent="-609600" eaLnBrk="1" hangingPunct="1">
              <a:lnSpc>
                <a:spcPct val="90000"/>
              </a:lnSpc>
              <a:buFontTx/>
              <a:buAutoNum type="alphaLcParenR"/>
            </a:pPr>
            <a:r>
              <a:rPr lang="cs-CZ" b="1" u="sng" dirty="0" smtClean="0"/>
              <a:t>splnění základních kvalifikačních předpokladů podle § 53, </a:t>
            </a:r>
          </a:p>
          <a:p>
            <a:pPr marL="609600" indent="-609600" eaLnBrk="1" hangingPunct="1">
              <a:lnSpc>
                <a:spcPct val="90000"/>
              </a:lnSpc>
              <a:buFontTx/>
              <a:buAutoNum type="alphaLcParenR"/>
            </a:pPr>
            <a:r>
              <a:rPr lang="cs-CZ" b="1" u="sng" dirty="0" smtClean="0"/>
              <a:t>profesních kvalifikačních předpokladů</a:t>
            </a:r>
          </a:p>
          <a:p>
            <a:pPr marL="609600" indent="-609600" eaLnBrk="1" hangingPunct="1">
              <a:lnSpc>
                <a:spcPct val="90000"/>
              </a:lnSpc>
              <a:buFontTx/>
              <a:buNone/>
            </a:pPr>
            <a:r>
              <a:rPr lang="cs-CZ" b="1" dirty="0" smtClean="0"/>
              <a:t>	</a:t>
            </a:r>
            <a:r>
              <a:rPr lang="cs-CZ" b="1" u="sng" dirty="0" smtClean="0"/>
              <a:t>podle § 54,</a:t>
            </a:r>
          </a:p>
          <a:p>
            <a:pPr marL="609600" indent="-609600" eaLnBrk="1" hangingPunct="1">
              <a:lnSpc>
                <a:spcPct val="90000"/>
              </a:lnSpc>
              <a:buFontTx/>
              <a:buAutoNum type="alphaLcParenR"/>
            </a:pPr>
            <a:r>
              <a:rPr lang="cs-CZ" b="1" u="sng" dirty="0" smtClean="0"/>
              <a:t>ekonomických a finančních kvalifikačních předpokladů podle § 55 a </a:t>
            </a:r>
            <a:r>
              <a:rPr lang="cs-CZ" b="1" i="1" u="sng" dirty="0" smtClean="0"/>
              <a:t>(povinně jen nadlimitní)</a:t>
            </a:r>
            <a:r>
              <a:rPr lang="cs-CZ" b="1" i="1" u="sng" dirty="0" smtClean="0">
                <a:solidFill>
                  <a:schemeClr val="folHlink"/>
                </a:solidFill>
              </a:rPr>
              <a:t> (dotaz č. 6).</a:t>
            </a:r>
          </a:p>
          <a:p>
            <a:pPr marL="609600" indent="-609600" eaLnBrk="1" hangingPunct="1">
              <a:lnSpc>
                <a:spcPct val="90000"/>
              </a:lnSpc>
              <a:buFontTx/>
              <a:buAutoNum type="alphaLcParenR"/>
            </a:pPr>
            <a:r>
              <a:rPr lang="cs-CZ" b="1" u="sng" dirty="0" smtClean="0"/>
              <a:t>technických kvalifikačních předpokladů</a:t>
            </a:r>
          </a:p>
          <a:p>
            <a:pPr marL="609600" indent="-609600" eaLnBrk="1" hangingPunct="1">
              <a:lnSpc>
                <a:spcPct val="90000"/>
              </a:lnSpc>
              <a:buFontTx/>
              <a:buNone/>
            </a:pPr>
            <a:r>
              <a:rPr lang="cs-CZ" b="1" dirty="0" smtClean="0"/>
              <a:t>	</a:t>
            </a:r>
            <a:r>
              <a:rPr lang="cs-CZ" b="1" u="sng" dirty="0" smtClean="0"/>
              <a:t>podle § 56 </a:t>
            </a:r>
            <a:r>
              <a:rPr lang="cs-CZ" b="1" i="1" u="sng" dirty="0" smtClean="0"/>
              <a:t>(povinně jen nadlimitní)</a:t>
            </a:r>
            <a:r>
              <a:rPr lang="cs-CZ" b="1" i="1" u="sng" dirty="0" smtClean="0">
                <a:solidFill>
                  <a:schemeClr val="folHlink"/>
                </a:solidFill>
              </a:rPr>
              <a:t>(dotaz č. 6)</a:t>
            </a:r>
            <a:r>
              <a:rPr lang="cs-CZ" b="1" i="1" u="sng" dirty="0" smtClean="0"/>
              <a:t>.</a:t>
            </a:r>
          </a:p>
          <a:p>
            <a:pPr marL="609600" indent="-609600" eaLnBrk="1" hangingPunct="1">
              <a:lnSpc>
                <a:spcPct val="90000"/>
              </a:lnSpc>
              <a:buFontTx/>
              <a:buNone/>
            </a:pPr>
            <a:endParaRPr lang="cs-CZ" b="1" u="sng"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19203">
                                            <p:txEl>
                                              <p:pRg st="0" end="0"/>
                                            </p:txEl>
                                          </p:spTgt>
                                        </p:tgtEl>
                                        <p:attrNameLst>
                                          <p:attrName>style.visibility</p:attrName>
                                        </p:attrNameLst>
                                      </p:cBhvr>
                                      <p:to>
                                        <p:strVal val="visible"/>
                                      </p:to>
                                    </p:set>
                                    <p:animEffect transition="in" filter="wipe(left)">
                                      <p:cBhvr>
                                        <p:cTn id="7" dur="500"/>
                                        <p:tgtEl>
                                          <p:spTgt spid="8192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19203">
                                            <p:txEl>
                                              <p:pRg st="1" end="1"/>
                                            </p:txEl>
                                          </p:spTgt>
                                        </p:tgtEl>
                                        <p:attrNameLst>
                                          <p:attrName>style.visibility</p:attrName>
                                        </p:attrNameLst>
                                      </p:cBhvr>
                                      <p:to>
                                        <p:strVal val="visible"/>
                                      </p:to>
                                    </p:set>
                                    <p:animEffect transition="in" filter="wipe(left)">
                                      <p:cBhvr>
                                        <p:cTn id="12" dur="500"/>
                                        <p:tgtEl>
                                          <p:spTgt spid="8192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19203">
                                            <p:txEl>
                                              <p:pRg st="2" end="2"/>
                                            </p:txEl>
                                          </p:spTgt>
                                        </p:tgtEl>
                                        <p:attrNameLst>
                                          <p:attrName>style.visibility</p:attrName>
                                        </p:attrNameLst>
                                      </p:cBhvr>
                                      <p:to>
                                        <p:strVal val="visible"/>
                                      </p:to>
                                    </p:set>
                                    <p:animEffect transition="in" filter="wipe(left)">
                                      <p:cBhvr>
                                        <p:cTn id="17" dur="500"/>
                                        <p:tgtEl>
                                          <p:spTgt spid="8192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19203">
                                            <p:txEl>
                                              <p:pRg st="3" end="3"/>
                                            </p:txEl>
                                          </p:spTgt>
                                        </p:tgtEl>
                                        <p:attrNameLst>
                                          <p:attrName>style.visibility</p:attrName>
                                        </p:attrNameLst>
                                      </p:cBhvr>
                                      <p:to>
                                        <p:strVal val="visible"/>
                                      </p:to>
                                    </p:set>
                                    <p:animEffect transition="in" filter="wipe(left)">
                                      <p:cBhvr>
                                        <p:cTn id="22" dur="500"/>
                                        <p:tgtEl>
                                          <p:spTgt spid="8192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19203">
                                            <p:txEl>
                                              <p:pRg st="4" end="4"/>
                                            </p:txEl>
                                          </p:spTgt>
                                        </p:tgtEl>
                                        <p:attrNameLst>
                                          <p:attrName>style.visibility</p:attrName>
                                        </p:attrNameLst>
                                      </p:cBhvr>
                                      <p:to>
                                        <p:strVal val="visible"/>
                                      </p:to>
                                    </p:set>
                                    <p:animEffect transition="in" filter="wipe(left)">
                                      <p:cBhvr>
                                        <p:cTn id="27" dur="500"/>
                                        <p:tgtEl>
                                          <p:spTgt spid="81920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19203">
                                            <p:txEl>
                                              <p:pRg st="5" end="5"/>
                                            </p:txEl>
                                          </p:spTgt>
                                        </p:tgtEl>
                                        <p:attrNameLst>
                                          <p:attrName>style.visibility</p:attrName>
                                        </p:attrNameLst>
                                      </p:cBhvr>
                                      <p:to>
                                        <p:strVal val="visible"/>
                                      </p:to>
                                    </p:set>
                                    <p:animEffect transition="in" filter="wipe(left)">
                                      <p:cBhvr>
                                        <p:cTn id="32" dur="500"/>
                                        <p:tgtEl>
                                          <p:spTgt spid="81920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819203">
                                            <p:txEl>
                                              <p:pRg st="6" end="6"/>
                                            </p:txEl>
                                          </p:spTgt>
                                        </p:tgtEl>
                                        <p:attrNameLst>
                                          <p:attrName>style.visibility</p:attrName>
                                        </p:attrNameLst>
                                      </p:cBhvr>
                                      <p:to>
                                        <p:strVal val="visible"/>
                                      </p:to>
                                    </p:set>
                                    <p:animEffect transition="in" filter="wipe(left)">
                                      <p:cBhvr>
                                        <p:cTn id="37" dur="500"/>
                                        <p:tgtEl>
                                          <p:spTgt spid="81920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03" grpId="0" build="p" autoUpdateAnimBg="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73</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Prokazování  kvalifikace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50</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t>3) Veřejný zadavatel je </a:t>
            </a:r>
            <a:r>
              <a:rPr lang="cs-CZ" b="1" u="sng" dirty="0" smtClean="0"/>
              <a:t>povinen omezit rozsah </a:t>
            </a:r>
            <a:r>
              <a:rPr lang="cs-CZ" b="1" dirty="0" smtClean="0"/>
              <a:t>požadované kvalifikace </a:t>
            </a:r>
            <a:r>
              <a:rPr lang="cs-CZ" b="1" u="sng" dirty="0" smtClean="0"/>
              <a:t>pouze na informace a doklady bezprostředně související s předmětem veřejné zakázky</a:t>
            </a:r>
            <a:r>
              <a:rPr lang="cs-CZ" b="1" u="sng" dirty="0" smtClean="0">
                <a:solidFill>
                  <a:srgbClr val="FFFF00"/>
                </a:solidFill>
              </a:rPr>
              <a:t>. </a:t>
            </a:r>
            <a:r>
              <a:rPr lang="cs-CZ" b="1" i="1" u="sng" dirty="0" smtClean="0">
                <a:solidFill>
                  <a:srgbClr val="FFFF00"/>
                </a:solidFill>
              </a:rPr>
              <a:t>(Častá porušení  - nová výkladová praxe ÚOHS !!!)</a:t>
            </a:r>
          </a:p>
          <a:p>
            <a:pPr>
              <a:buNone/>
            </a:pPr>
            <a:r>
              <a:rPr lang="cs-CZ" b="1" dirty="0" smtClean="0"/>
              <a:t>4</a:t>
            </a:r>
            <a:r>
              <a:rPr lang="cs-CZ" sz="3400" b="1" dirty="0" smtClean="0"/>
              <a:t>) </a:t>
            </a:r>
            <a:r>
              <a:rPr lang="cs-CZ" b="1" u="sng" dirty="0" smtClean="0"/>
              <a:t>Ekonomické a finanční kvalifikační předpoklady a technické kvalifikační předpoklady nemohou být předmětem hodnotících kritérií. </a:t>
            </a:r>
            <a:r>
              <a:rPr lang="cs-CZ" b="1" i="1" u="sng" dirty="0" smtClean="0"/>
              <a:t>(Velmi častý defekt – platí i tehdy, když konkrétní kvalifikační  předpoklad  není požadován!! ALE ! – neplatí u zakázek malého rozsahu - ty jsou mimo režim ZVZ)</a:t>
            </a:r>
            <a:endParaRPr lang="cs-CZ" b="1" u="sng" dirty="0" smtClean="0"/>
          </a:p>
          <a:p>
            <a:pPr marL="514350" indent="-514350">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74</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Prokazování  kvalifikace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51</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sz="1800" dirty="0" smtClean="0">
                <a:solidFill>
                  <a:schemeClr val="tx1"/>
                </a:solidFill>
                <a:latin typeface="+mn-lt"/>
                <a:ea typeface="+mn-ea"/>
                <a:cs typeface="+mn-cs"/>
              </a:rPr>
              <a:t>(</a:t>
            </a:r>
            <a:r>
              <a:rPr lang="cs-CZ" b="1" dirty="0" smtClean="0">
                <a:solidFill>
                  <a:schemeClr val="tx1"/>
                </a:solidFill>
                <a:latin typeface="+mn-lt"/>
                <a:ea typeface="+mn-ea"/>
                <a:cs typeface="+mn-cs"/>
              </a:rPr>
              <a:t>4) Pokud není dodavatel schopen prokázat splnění určité části kvalifikace požadované veřejným zadavatelem podle § 50 odst. 1 písm. b) až d) v plném rozsahu, je oprávněn splnění kvalifikace v chybějícím rozsahu prokázat prostřednictvím subdodavatele</a:t>
            </a:r>
            <a:r>
              <a:rPr lang="cs-CZ" b="1" dirty="0" smtClean="0">
                <a:solidFill>
                  <a:srgbClr val="FFFF00"/>
                </a:solidFill>
                <a:latin typeface="+mn-lt"/>
                <a:ea typeface="+mn-ea"/>
                <a:cs typeface="+mn-cs"/>
              </a:rPr>
              <a:t>. </a:t>
            </a:r>
            <a:r>
              <a:rPr lang="cs-CZ" b="1" u="sng" dirty="0" smtClean="0">
                <a:solidFill>
                  <a:srgbClr val="FFFF00"/>
                </a:solidFill>
                <a:latin typeface="+mn-lt"/>
                <a:ea typeface="+mn-ea"/>
                <a:cs typeface="+mn-cs"/>
              </a:rPr>
              <a:t>Dodavatel je v takovém případě povinen veřejnému zadavateli předložit</a:t>
            </a:r>
            <a:endParaRPr lang="cs-CZ" b="1" dirty="0" smtClean="0">
              <a:solidFill>
                <a:srgbClr val="FFFF00"/>
              </a:solidFill>
              <a:latin typeface="+mn-lt"/>
              <a:ea typeface="+mn-ea"/>
              <a:cs typeface="+mn-cs"/>
            </a:endParaRPr>
          </a:p>
          <a:p>
            <a:pPr>
              <a:buAutoNum type="alphaLcParenR"/>
            </a:pPr>
            <a:r>
              <a:rPr lang="cs-CZ" b="1" u="sng" dirty="0" smtClean="0">
                <a:solidFill>
                  <a:srgbClr val="FFFF00"/>
                </a:solidFill>
                <a:latin typeface="+mn-lt"/>
                <a:ea typeface="+mn-ea"/>
                <a:cs typeface="+mn-cs"/>
              </a:rPr>
              <a:t>doklady prokazující splnění základních kvalifikačních předpokladů podle § 50 odst. 1 písm. a) </a:t>
            </a:r>
            <a:r>
              <a:rPr lang="cs-CZ" b="1" u="sng" dirty="0" err="1" smtClean="0">
                <a:solidFill>
                  <a:srgbClr val="FFFF00"/>
                </a:solidFill>
                <a:latin typeface="+mn-lt"/>
                <a:ea typeface="+mn-ea"/>
                <a:cs typeface="+mn-cs"/>
              </a:rPr>
              <a:t>a</a:t>
            </a:r>
            <a:r>
              <a:rPr lang="cs-CZ" b="1" u="sng" dirty="0" smtClean="0">
                <a:solidFill>
                  <a:srgbClr val="FFFF00"/>
                </a:solidFill>
                <a:latin typeface="+mn-lt"/>
                <a:ea typeface="+mn-ea"/>
                <a:cs typeface="+mn-cs"/>
              </a:rPr>
              <a:t> profesního kvalifikačního předpokladu podle § 54 písm. a) subdodavatelem (a smlouvu) </a:t>
            </a:r>
            <a:endParaRPr lang="cs-CZ" b="1" dirty="0" smtClean="0">
              <a:solidFill>
                <a:srgbClr val="FFFF00"/>
              </a:solidFill>
              <a:latin typeface="+mn-lt"/>
              <a:ea typeface="+mn-ea"/>
              <a:cs typeface="+mn-cs"/>
            </a:endParaRPr>
          </a:p>
          <a:p>
            <a:pPr marL="514350" indent="-514350">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75</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Základní  kvalifikační předpoklady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53 </a:t>
            </a:r>
            <a:r>
              <a:rPr lang="cs-CZ" sz="3200" b="1" u="sng" dirty="0" smtClean="0">
                <a:solidFill>
                  <a:srgbClr val="FFFF00"/>
                </a:solidFill>
                <a:latin typeface="+mj-lt"/>
                <a:ea typeface="+mj-ea"/>
                <a:cs typeface="+mj-cs"/>
              </a:rPr>
              <a:t>novela</a:t>
            </a:r>
            <a:endParaRPr lang="cs-CZ" sz="3200" b="1" u="sng"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marL="457200" indent="-457200">
              <a:buNone/>
            </a:pPr>
            <a:r>
              <a:rPr lang="cs-CZ" b="1" dirty="0" smtClean="0">
                <a:solidFill>
                  <a:schemeClr val="tx1"/>
                </a:solidFill>
                <a:latin typeface="+mn-lt"/>
                <a:ea typeface="+mn-ea"/>
                <a:cs typeface="+mn-cs"/>
              </a:rPr>
              <a:t>(1) Základní kvalifikační předpoklady splňuje dodavatel,</a:t>
            </a:r>
          </a:p>
          <a:p>
            <a:pPr>
              <a:buNone/>
            </a:pPr>
            <a:r>
              <a:rPr lang="cs-CZ" b="1" dirty="0" smtClean="0">
                <a:solidFill>
                  <a:schemeClr val="tx1"/>
                </a:solidFill>
                <a:latin typeface="+mn-lt"/>
                <a:ea typeface="+mn-ea"/>
                <a:cs typeface="+mn-cs"/>
              </a:rPr>
              <a:t>c) který </a:t>
            </a:r>
            <a:r>
              <a:rPr lang="cs-CZ" b="1" u="sng" dirty="0" smtClean="0">
                <a:solidFill>
                  <a:srgbClr val="FFFF00"/>
                </a:solidFill>
                <a:latin typeface="+mn-lt"/>
                <a:ea typeface="+mn-ea"/>
                <a:cs typeface="+mn-cs"/>
              </a:rPr>
              <a:t>v posledních 3 letech</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nenaplnil skutkovou podstatu jednání nekalé soutěže formou podplácení podle zvláštního </a:t>
            </a:r>
            <a:r>
              <a:rPr lang="cs-CZ" b="1" dirty="0" err="1" smtClean="0">
                <a:solidFill>
                  <a:schemeClr val="tx1"/>
                </a:solidFill>
                <a:latin typeface="+mn-lt"/>
                <a:ea typeface="+mn-ea"/>
                <a:cs typeface="+mn-cs"/>
              </a:rPr>
              <a:t>pr</a:t>
            </a:r>
            <a:r>
              <a:rPr lang="cs-CZ" b="1" dirty="0" smtClean="0">
                <a:solidFill>
                  <a:schemeClr val="tx1"/>
                </a:solidFill>
                <a:latin typeface="+mn-lt"/>
                <a:ea typeface="+mn-ea"/>
                <a:cs typeface="+mn-cs"/>
              </a:rPr>
              <a:t>. předpisu40),</a:t>
            </a:r>
          </a:p>
          <a:p>
            <a:pPr>
              <a:buNone/>
            </a:pPr>
            <a:r>
              <a:rPr lang="cs-CZ" b="1" dirty="0" smtClean="0">
                <a:solidFill>
                  <a:schemeClr val="tx1"/>
                </a:solidFill>
                <a:latin typeface="+mn-lt"/>
                <a:ea typeface="+mn-ea"/>
                <a:cs typeface="+mn-cs"/>
              </a:rPr>
              <a:t>d) vůči jehož </a:t>
            </a:r>
            <a:r>
              <a:rPr lang="cs-CZ" b="1" u="sng" dirty="0" smtClean="0">
                <a:solidFill>
                  <a:srgbClr val="FFFF00"/>
                </a:solidFill>
                <a:latin typeface="+mn-lt"/>
                <a:ea typeface="+mn-ea"/>
                <a:cs typeface="+mn-cs"/>
              </a:rPr>
              <a:t>v posledních 3 letech</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majetku neprobíhá </a:t>
            </a:r>
            <a:r>
              <a:rPr lang="cs-CZ" b="1" u="sng" dirty="0" smtClean="0">
                <a:solidFill>
                  <a:srgbClr val="FFFF00"/>
                </a:solidFill>
                <a:latin typeface="+mn-lt"/>
                <a:ea typeface="+mn-ea"/>
                <a:cs typeface="+mn-cs"/>
              </a:rPr>
              <a:t>nebo neproběhlo </a:t>
            </a:r>
            <a:r>
              <a:rPr lang="cs-CZ" b="1" dirty="0" smtClean="0">
                <a:solidFill>
                  <a:schemeClr val="tx1"/>
                </a:solidFill>
                <a:latin typeface="+mn-lt"/>
                <a:ea typeface="+mn-ea"/>
                <a:cs typeface="+mn-cs"/>
              </a:rPr>
              <a:t>insolvenční řízení, </a:t>
            </a:r>
          </a:p>
          <a:p>
            <a:pPr>
              <a:buNone/>
            </a:pPr>
            <a:r>
              <a:rPr lang="cs-CZ" sz="1400" b="1" dirty="0" smtClean="0">
                <a:solidFill>
                  <a:srgbClr val="FFFF00"/>
                </a:solidFill>
              </a:rPr>
              <a:t>…………………………………….. </a:t>
            </a:r>
            <a:r>
              <a:rPr lang="cs-CZ" sz="2000" b="1" dirty="0" smtClean="0">
                <a:solidFill>
                  <a:srgbClr val="FFFF00"/>
                </a:solidFill>
              </a:rPr>
              <a:t>Dotaz  č. 10  - viz stanovisko ÚOHS </a:t>
            </a:r>
          </a:p>
          <a:p>
            <a:pPr marL="457200" indent="-457200">
              <a:buNone/>
            </a:pPr>
            <a:r>
              <a:rPr lang="cs-CZ" b="1" u="sng" dirty="0" smtClean="0">
                <a:solidFill>
                  <a:srgbClr val="FFFF00"/>
                </a:solidFill>
              </a:rPr>
              <a:t>(</a:t>
            </a:r>
            <a:r>
              <a:rPr lang="cs-CZ" b="1" u="sng" dirty="0" smtClean="0">
                <a:solidFill>
                  <a:srgbClr val="FFFF00"/>
                </a:solidFill>
                <a:latin typeface="+mn-lt"/>
                <a:ea typeface="+mn-ea"/>
                <a:cs typeface="+mn-cs"/>
              </a:rPr>
              <a:t>j)	který není veden v registru dodavatelů se zákazem plnění veřejných zakázek. </a:t>
            </a:r>
            <a:r>
              <a:rPr lang="cs-CZ" b="1" i="1" u="sng" dirty="0" smtClean="0">
                <a:solidFill>
                  <a:srgbClr val="FFFF00"/>
                </a:solidFill>
                <a:latin typeface="+mn-lt"/>
                <a:ea typeface="+mn-ea"/>
                <a:cs typeface="+mn-cs"/>
              </a:rPr>
              <a:t>(417/2009! Musí být obsaženo i v čestných prohlášeních!)</a:t>
            </a:r>
            <a:endParaRPr lang="cs-CZ" b="1" i="1" dirty="0" smtClean="0">
              <a:solidFill>
                <a:srgbClr val="FFFF00"/>
              </a:solidFill>
              <a:latin typeface="+mn-lt"/>
              <a:ea typeface="+mn-ea"/>
              <a:cs typeface="+mn-cs"/>
            </a:endParaRPr>
          </a:p>
          <a:p>
            <a:pPr marL="457200" indent="-457200">
              <a:buNone/>
            </a:pPr>
            <a:endParaRPr lang="cs-CZ" b="1" dirty="0" smtClean="0">
              <a:solidFill>
                <a:srgbClr val="FFFF00"/>
              </a:solidFill>
              <a:latin typeface="+mn-lt"/>
              <a:ea typeface="+mn-ea"/>
              <a:cs typeface="+mn-cs"/>
            </a:endParaRPr>
          </a:p>
          <a:p>
            <a:pPr marL="514350" indent="-514350">
              <a:buAutoNum type="alphaLcParenBoth" startAt="2"/>
            </a:pPr>
            <a:endParaRPr lang="cs-CZ" b="1" u="sng" dirty="0"/>
          </a:p>
        </p:txBody>
      </p:sp>
    </p:spTree>
  </p:cSld>
  <p:clrMapOvr>
    <a:masterClrMapping/>
  </p:clrMapOvr>
  <p:transition spd="slow">
    <p:wipe dir="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76</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Základní  kvalifikační předpoklady - </a:t>
            </a:r>
            <a:r>
              <a:rPr lang="cs-CZ" sz="3200" b="1" u="sng" dirty="0" smtClean="0">
                <a:solidFill>
                  <a:srgbClr val="FFFF00"/>
                </a:solidFill>
                <a:latin typeface="+mj-lt"/>
                <a:ea typeface="+mj-ea"/>
                <a:cs typeface="+mj-cs"/>
              </a:rPr>
              <a:t>novela</a:t>
            </a:r>
            <a:endParaRPr lang="cs-CZ" sz="3200" b="1" u="sng" dirty="0" smtClean="0">
              <a:solidFill>
                <a:srgbClr val="FFFF00"/>
              </a:solidFill>
            </a:endParaRPr>
          </a:p>
        </p:txBody>
      </p:sp>
      <p:sp>
        <p:nvSpPr>
          <p:cNvPr id="92166" name="Rectangle 3"/>
          <p:cNvSpPr>
            <a:spLocks noGrp="1" noChangeArrowheads="1"/>
          </p:cNvSpPr>
          <p:nvPr>
            <p:ph type="body" idx="1"/>
          </p:nvPr>
        </p:nvSpPr>
        <p:spPr>
          <a:xfrm>
            <a:off x="0" y="548681"/>
            <a:ext cx="9144000" cy="5975944"/>
          </a:xfrm>
        </p:spPr>
        <p:txBody>
          <a:bodyPr/>
          <a:lstStyle/>
          <a:p>
            <a:pPr marL="0" indent="0">
              <a:buFontTx/>
              <a:buNone/>
              <a:defRPr/>
            </a:pPr>
            <a:r>
              <a:rPr lang="cs-CZ" sz="2000" b="1" dirty="0" smtClean="0"/>
              <a:t>§ 53 odst. 1) …… splňuje dodavatel:</a:t>
            </a:r>
          </a:p>
          <a:p>
            <a:pPr>
              <a:buFontTx/>
              <a:buNone/>
              <a:defRPr/>
            </a:pPr>
            <a:r>
              <a:rPr lang="cs-CZ" dirty="0" smtClean="0"/>
              <a:t> </a:t>
            </a:r>
            <a:r>
              <a:rPr lang="cs-CZ" sz="3000" b="1" dirty="0" smtClean="0">
                <a:solidFill>
                  <a:srgbClr val="FFFF00"/>
                </a:solidFill>
              </a:rPr>
              <a:t>k) který předloží </a:t>
            </a:r>
            <a:r>
              <a:rPr lang="cs-CZ" sz="3000" b="1" u="sng" dirty="0" smtClean="0">
                <a:solidFill>
                  <a:srgbClr val="FFFF00"/>
                </a:solidFill>
              </a:rPr>
              <a:t>seznam společníků nebo členů</a:t>
            </a:r>
            <a:r>
              <a:rPr lang="cs-CZ" sz="3000" b="1" dirty="0" smtClean="0">
                <a:solidFill>
                  <a:srgbClr val="FFFF00"/>
                </a:solidFill>
              </a:rPr>
              <a:t>, </a:t>
            </a:r>
            <a:r>
              <a:rPr lang="cs-CZ" sz="3000" b="1" u="sng" dirty="0" smtClean="0">
                <a:solidFill>
                  <a:srgbClr val="FFFF00"/>
                </a:solidFill>
              </a:rPr>
              <a:t>jde-li o právnickou osobu,</a:t>
            </a:r>
            <a:endParaRPr lang="cs-CZ" sz="3000" u="sng" dirty="0" smtClean="0">
              <a:solidFill>
                <a:srgbClr val="FFFF00"/>
              </a:solidFill>
            </a:endParaRPr>
          </a:p>
          <a:p>
            <a:pPr>
              <a:buFontTx/>
              <a:buNone/>
              <a:defRPr/>
            </a:pPr>
            <a:r>
              <a:rPr lang="cs-CZ" sz="3000" b="1" dirty="0" smtClean="0">
                <a:solidFill>
                  <a:srgbClr val="FFFF00"/>
                </a:solidFill>
              </a:rPr>
              <a:t> l) který předloží </a:t>
            </a:r>
            <a:r>
              <a:rPr lang="cs-CZ" sz="3000" b="1" u="sng" dirty="0" smtClean="0">
                <a:solidFill>
                  <a:srgbClr val="FFFF00"/>
                </a:solidFill>
              </a:rPr>
              <a:t>seznam zaměstnanců nebo členů statutárních orgánů, kteří v posledních třech letech pracovali u zadavatele </a:t>
            </a:r>
            <a:r>
              <a:rPr lang="cs-CZ" sz="3000" b="1" dirty="0" smtClean="0">
                <a:solidFill>
                  <a:srgbClr val="FFFF00"/>
                </a:solidFill>
              </a:rPr>
              <a:t>a byli v pozici </a:t>
            </a:r>
            <a:r>
              <a:rPr lang="cs-CZ" sz="3000" b="1" u="sng" dirty="0" smtClean="0">
                <a:solidFill>
                  <a:srgbClr val="FFFF00"/>
                </a:solidFill>
              </a:rPr>
              <a:t>s rozhodovací pravomocí pro rozhodování o veřejných zakázkách </a:t>
            </a:r>
            <a:r>
              <a:rPr lang="cs-CZ" sz="3000" b="1" dirty="0" smtClean="0">
                <a:solidFill>
                  <a:srgbClr val="FFFF00"/>
                </a:solidFill>
              </a:rPr>
              <a:t>a</a:t>
            </a:r>
            <a:endParaRPr lang="cs-CZ" sz="3000" dirty="0" smtClean="0">
              <a:solidFill>
                <a:srgbClr val="FFFF00"/>
              </a:solidFill>
            </a:endParaRPr>
          </a:p>
          <a:p>
            <a:pPr>
              <a:buFontTx/>
              <a:buNone/>
              <a:defRPr/>
            </a:pPr>
            <a:r>
              <a:rPr lang="cs-CZ" sz="3000" b="1" dirty="0" smtClean="0">
                <a:solidFill>
                  <a:srgbClr val="FFFF00"/>
                </a:solidFill>
              </a:rPr>
              <a:t> m) který, má-li formu akciové společnosti, </a:t>
            </a:r>
            <a:r>
              <a:rPr lang="cs-CZ" sz="3000" b="1" u="sng" dirty="0" smtClean="0">
                <a:solidFill>
                  <a:srgbClr val="FFFF00"/>
                </a:solidFill>
              </a:rPr>
              <a:t>má vydány pouze akcie na jméno a předložil aktuální seznam akcionářů</a:t>
            </a:r>
            <a:r>
              <a:rPr lang="cs-CZ" sz="3000" b="1" dirty="0" smtClean="0">
                <a:solidFill>
                  <a:srgbClr val="FFFF00"/>
                </a:solidFill>
              </a:rPr>
              <a:t> ve lhůtě podle § 52 zákona o veřejných zakázkách. </a:t>
            </a:r>
            <a:r>
              <a:rPr lang="cs-CZ" sz="3000" b="1" i="1" dirty="0" smtClean="0"/>
              <a:t>(novela v písm. k) a l) ale nic neřeší, požaduje předložení seznamu bez dalšího …. !!)</a:t>
            </a:r>
            <a:endParaRPr lang="cs-CZ" sz="3000" i="1" dirty="0" smtClean="0"/>
          </a:p>
          <a:p>
            <a:pPr marL="457200" indent="-457200">
              <a:buNone/>
            </a:pPr>
            <a:endParaRPr lang="cs-CZ" b="1" dirty="0" smtClean="0">
              <a:solidFill>
                <a:srgbClr val="FFFF00"/>
              </a:solidFill>
              <a:latin typeface="+mn-lt"/>
              <a:ea typeface="+mn-ea"/>
              <a:cs typeface="+mn-cs"/>
            </a:endParaRPr>
          </a:p>
          <a:p>
            <a:pPr marL="514350" indent="-514350">
              <a:buAutoNum type="alphaLcParenBoth" startAt="2"/>
            </a:pPr>
            <a:endParaRPr lang="cs-CZ" b="1" u="sng" dirty="0"/>
          </a:p>
        </p:txBody>
      </p:sp>
    </p:spTree>
  </p:cSld>
  <p:clrMapOvr>
    <a:masterClrMapping/>
  </p:clrMapOvr>
  <p:transition spd="slow">
    <p:wipe dir="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Zástupný symbol pro datum 3"/>
          <p:cNvSpPr>
            <a:spLocks noGrp="1"/>
          </p:cNvSpPr>
          <p:nvPr>
            <p:ph type="dt" sz="quarter" idx="10"/>
          </p:nvPr>
        </p:nvSpPr>
        <p:spPr/>
        <p:txBody>
          <a:bodyPr/>
          <a:lstStyle/>
          <a:p>
            <a:pPr>
              <a:defRPr/>
            </a:pPr>
            <a:fld id="{4F69C103-55FA-4A9D-ADC4-02A653E6A984}" type="datetime1">
              <a:rPr lang="cs-CZ" smtClean="0"/>
              <a:pPr>
                <a:defRPr/>
              </a:pPr>
              <a:t>21.9.2010</a:t>
            </a:fld>
            <a:endParaRPr lang="cs-CZ" smtClean="0"/>
          </a:p>
        </p:txBody>
      </p:sp>
      <p:sp>
        <p:nvSpPr>
          <p:cNvPr id="10035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00356" name="Zástupný symbol pro číslo snímku 5"/>
          <p:cNvSpPr>
            <a:spLocks noGrp="1"/>
          </p:cNvSpPr>
          <p:nvPr>
            <p:ph type="sldNum" sz="quarter" idx="12"/>
          </p:nvPr>
        </p:nvSpPr>
        <p:spPr/>
        <p:txBody>
          <a:bodyPr/>
          <a:lstStyle/>
          <a:p>
            <a:pPr>
              <a:defRPr/>
            </a:pPr>
            <a:fld id="{D6148799-2E2F-446A-941A-8D26BDD380C8}" type="slidenum">
              <a:rPr lang="cs-CZ" smtClean="0"/>
              <a:pPr>
                <a:defRPr/>
              </a:pPr>
              <a:t>77</a:t>
            </a:fld>
            <a:endParaRPr lang="cs-CZ" smtClean="0"/>
          </a:p>
        </p:txBody>
      </p:sp>
      <p:sp>
        <p:nvSpPr>
          <p:cNvPr id="78853" name="Rectangle 2"/>
          <p:cNvSpPr>
            <a:spLocks noGrp="1" noChangeArrowheads="1"/>
          </p:cNvSpPr>
          <p:nvPr>
            <p:ph type="title"/>
          </p:nvPr>
        </p:nvSpPr>
        <p:spPr>
          <a:xfrm>
            <a:off x="0" y="0"/>
            <a:ext cx="9144000" cy="533400"/>
          </a:xfrm>
        </p:spPr>
        <p:txBody>
          <a:bodyPr/>
          <a:lstStyle/>
          <a:p>
            <a:pPr eaLnBrk="1" hangingPunct="1"/>
            <a:r>
              <a:rPr lang="cs-CZ" sz="3200" b="1" u="sng" smtClean="0">
                <a:solidFill>
                  <a:schemeClr val="folHlink"/>
                </a:solidFill>
              </a:rPr>
              <a:t>Prokazování základních kvalif. předpokladů</a:t>
            </a:r>
            <a:r>
              <a:rPr lang="cs-CZ" sz="3600" b="1" smtClean="0">
                <a:solidFill>
                  <a:schemeClr val="folHlink"/>
                </a:solidFill>
              </a:rPr>
              <a:t> </a:t>
            </a:r>
          </a:p>
        </p:txBody>
      </p:sp>
      <p:sp>
        <p:nvSpPr>
          <p:cNvPr id="905219" name="Rectangle 3"/>
          <p:cNvSpPr>
            <a:spLocks noGrp="1" noChangeArrowheads="1"/>
          </p:cNvSpPr>
          <p:nvPr>
            <p:ph type="body" idx="1"/>
          </p:nvPr>
        </p:nvSpPr>
        <p:spPr>
          <a:xfrm>
            <a:off x="0" y="685800"/>
            <a:ext cx="9144000" cy="5551488"/>
          </a:xfrm>
        </p:spPr>
        <p:txBody>
          <a:bodyPr/>
          <a:lstStyle/>
          <a:p>
            <a:pPr marL="609600" indent="-609600" algn="ctr" eaLnBrk="1" hangingPunct="1">
              <a:buFontTx/>
              <a:buNone/>
            </a:pPr>
            <a:r>
              <a:rPr lang="cs-CZ" b="1" u="sng" dirty="0" smtClean="0">
                <a:solidFill>
                  <a:schemeClr val="folHlink"/>
                </a:solidFill>
              </a:rPr>
              <a:t> !!! jen u nadlimitních zakázek !!!</a:t>
            </a:r>
          </a:p>
          <a:p>
            <a:pPr marL="990600" lvl="1" indent="-533400" eaLnBrk="1" hangingPunct="1"/>
            <a:r>
              <a:rPr lang="cs-CZ" sz="3600" b="1" u="sng" dirty="0" smtClean="0"/>
              <a:t>výpisem z evidence Rejstříku trestů [</a:t>
            </a:r>
            <a:r>
              <a:rPr lang="cs-CZ" sz="3600" b="1" dirty="0" smtClean="0"/>
              <a:t>odst. 1 písm. a) </a:t>
            </a:r>
            <a:r>
              <a:rPr lang="cs-CZ" sz="3600" b="1" dirty="0" err="1" smtClean="0"/>
              <a:t>a</a:t>
            </a:r>
            <a:r>
              <a:rPr lang="cs-CZ" sz="3600" b="1" dirty="0" smtClean="0"/>
              <a:t> b)], </a:t>
            </a:r>
          </a:p>
          <a:p>
            <a:pPr marL="990600" lvl="1" indent="-533400" eaLnBrk="1" hangingPunct="1"/>
            <a:r>
              <a:rPr lang="cs-CZ" sz="3600" b="1" u="sng" dirty="0" smtClean="0"/>
              <a:t>potvrzení příslušného finančního úřadu [daňové nedoplatky], </a:t>
            </a:r>
            <a:endParaRPr lang="cs-CZ" sz="3600" b="1" u="sng" dirty="0" smtClean="0">
              <a:solidFill>
                <a:schemeClr val="folHlink"/>
              </a:solidFill>
            </a:endParaRPr>
          </a:p>
          <a:p>
            <a:pPr marL="990600" lvl="1" indent="-533400" eaLnBrk="1" hangingPunct="1"/>
            <a:r>
              <a:rPr lang="cs-CZ" sz="3600" b="1" u="sng" dirty="0" smtClean="0"/>
              <a:t>potvrzení příslušného orgánu či instituce [sociální pojistné - OSSZ], </a:t>
            </a:r>
          </a:p>
          <a:p>
            <a:pPr marL="990600" lvl="1" indent="-533400" eaLnBrk="1" hangingPunct="1"/>
            <a:r>
              <a:rPr lang="cs-CZ" sz="3600" b="1" u="sng" dirty="0" smtClean="0"/>
              <a:t>vše ostatní čestným prohlášením </a:t>
            </a:r>
          </a:p>
          <a:p>
            <a:pPr marL="990600" lvl="1" indent="-533400" eaLnBrk="1" hangingPunct="1">
              <a:buFontTx/>
              <a:buNone/>
            </a:pPr>
            <a:r>
              <a:rPr lang="cs-CZ" sz="3200" b="1" i="1" u="sng" dirty="0" smtClean="0"/>
              <a:t>!  Doporučujeme přiložit jako součást ZD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5219">
                                            <p:txEl>
                                              <p:pRg st="0" end="0"/>
                                            </p:txEl>
                                          </p:spTgt>
                                        </p:tgtEl>
                                        <p:attrNameLst>
                                          <p:attrName>style.visibility</p:attrName>
                                        </p:attrNameLst>
                                      </p:cBhvr>
                                      <p:to>
                                        <p:strVal val="visible"/>
                                      </p:to>
                                    </p:set>
                                    <p:animEffect transition="in" filter="wipe(left)">
                                      <p:cBhvr>
                                        <p:cTn id="7" dur="500"/>
                                        <p:tgtEl>
                                          <p:spTgt spid="905219">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05219">
                                            <p:txEl>
                                              <p:pRg st="1" end="1"/>
                                            </p:txEl>
                                          </p:spTgt>
                                        </p:tgtEl>
                                        <p:attrNameLst>
                                          <p:attrName>style.visibility</p:attrName>
                                        </p:attrNameLst>
                                      </p:cBhvr>
                                      <p:to>
                                        <p:strVal val="visible"/>
                                      </p:to>
                                    </p:set>
                                    <p:animEffect transition="in" filter="wipe(left)">
                                      <p:cBhvr>
                                        <p:cTn id="10" dur="500"/>
                                        <p:tgtEl>
                                          <p:spTgt spid="905219">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05219">
                                            <p:txEl>
                                              <p:pRg st="2" end="2"/>
                                            </p:txEl>
                                          </p:spTgt>
                                        </p:tgtEl>
                                        <p:attrNameLst>
                                          <p:attrName>style.visibility</p:attrName>
                                        </p:attrNameLst>
                                      </p:cBhvr>
                                      <p:to>
                                        <p:strVal val="visible"/>
                                      </p:to>
                                    </p:set>
                                    <p:animEffect transition="in" filter="wipe(left)">
                                      <p:cBhvr>
                                        <p:cTn id="13" dur="500"/>
                                        <p:tgtEl>
                                          <p:spTgt spid="905219">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05219">
                                            <p:txEl>
                                              <p:pRg st="3" end="3"/>
                                            </p:txEl>
                                          </p:spTgt>
                                        </p:tgtEl>
                                        <p:attrNameLst>
                                          <p:attrName>style.visibility</p:attrName>
                                        </p:attrNameLst>
                                      </p:cBhvr>
                                      <p:to>
                                        <p:strVal val="visible"/>
                                      </p:to>
                                    </p:set>
                                    <p:animEffect transition="in" filter="wipe(left)">
                                      <p:cBhvr>
                                        <p:cTn id="16" dur="500"/>
                                        <p:tgtEl>
                                          <p:spTgt spid="905219">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05219">
                                            <p:txEl>
                                              <p:pRg st="4" end="4"/>
                                            </p:txEl>
                                          </p:spTgt>
                                        </p:tgtEl>
                                        <p:attrNameLst>
                                          <p:attrName>style.visibility</p:attrName>
                                        </p:attrNameLst>
                                      </p:cBhvr>
                                      <p:to>
                                        <p:strVal val="visible"/>
                                      </p:to>
                                    </p:set>
                                    <p:animEffect transition="in" filter="wipe(left)">
                                      <p:cBhvr>
                                        <p:cTn id="19" dur="500"/>
                                        <p:tgtEl>
                                          <p:spTgt spid="905219">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905219">
                                            <p:txEl>
                                              <p:pRg st="5" end="5"/>
                                            </p:txEl>
                                          </p:spTgt>
                                        </p:tgtEl>
                                        <p:attrNameLst>
                                          <p:attrName>style.visibility</p:attrName>
                                        </p:attrNameLst>
                                      </p:cBhvr>
                                      <p:to>
                                        <p:strVal val="visible"/>
                                      </p:to>
                                    </p:set>
                                    <p:animEffect transition="in" filter="wipe(left)">
                                      <p:cBhvr>
                                        <p:cTn id="22" dur="500"/>
                                        <p:tgtEl>
                                          <p:spTgt spid="905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5219"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Zástupný symbol pro datum 3"/>
          <p:cNvSpPr>
            <a:spLocks noGrp="1"/>
          </p:cNvSpPr>
          <p:nvPr>
            <p:ph type="dt" sz="quarter" idx="10"/>
          </p:nvPr>
        </p:nvSpPr>
        <p:spPr/>
        <p:txBody>
          <a:bodyPr/>
          <a:lstStyle/>
          <a:p>
            <a:pPr>
              <a:defRPr/>
            </a:pPr>
            <a:fld id="{048262EC-0C72-4FA4-A507-72E81E6A8D23}" type="datetime1">
              <a:rPr lang="cs-CZ" smtClean="0"/>
              <a:pPr>
                <a:defRPr/>
              </a:pPr>
              <a:t>21.9.2010</a:t>
            </a:fld>
            <a:endParaRPr lang="cs-CZ" smtClean="0"/>
          </a:p>
        </p:txBody>
      </p:sp>
      <p:sp>
        <p:nvSpPr>
          <p:cNvPr id="10137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01380" name="Zástupný symbol pro číslo snímku 5"/>
          <p:cNvSpPr>
            <a:spLocks noGrp="1"/>
          </p:cNvSpPr>
          <p:nvPr>
            <p:ph type="sldNum" sz="quarter" idx="12"/>
          </p:nvPr>
        </p:nvSpPr>
        <p:spPr/>
        <p:txBody>
          <a:bodyPr/>
          <a:lstStyle/>
          <a:p>
            <a:pPr>
              <a:defRPr/>
            </a:pPr>
            <a:fld id="{D2D39ACB-7989-4510-85CF-8800F027E287}" type="slidenum">
              <a:rPr lang="cs-CZ" smtClean="0"/>
              <a:pPr>
                <a:defRPr/>
              </a:pPr>
              <a:t>78</a:t>
            </a:fld>
            <a:endParaRPr lang="cs-CZ" smtClean="0"/>
          </a:p>
        </p:txBody>
      </p:sp>
      <p:sp>
        <p:nvSpPr>
          <p:cNvPr id="79877" name="Rectangle 2"/>
          <p:cNvSpPr>
            <a:spLocks noGrp="1" noChangeArrowheads="1"/>
          </p:cNvSpPr>
          <p:nvPr>
            <p:ph type="title"/>
          </p:nvPr>
        </p:nvSpPr>
        <p:spPr>
          <a:xfrm>
            <a:off x="0" y="0"/>
            <a:ext cx="9144000" cy="533400"/>
          </a:xfrm>
        </p:spPr>
        <p:txBody>
          <a:bodyPr/>
          <a:lstStyle/>
          <a:p>
            <a:pPr eaLnBrk="1" hangingPunct="1"/>
            <a:r>
              <a:rPr lang="cs-CZ" sz="3200" b="1" u="sng" smtClean="0">
                <a:solidFill>
                  <a:schemeClr val="folHlink"/>
                </a:solidFill>
              </a:rPr>
              <a:t>Splnění kvalifikace u podlimitní zakázky</a:t>
            </a:r>
            <a:r>
              <a:rPr lang="cs-CZ" sz="3600" b="1" smtClean="0">
                <a:solidFill>
                  <a:schemeClr val="folHlink"/>
                </a:solidFill>
              </a:rPr>
              <a:t> </a:t>
            </a:r>
          </a:p>
        </p:txBody>
      </p:sp>
      <p:sp>
        <p:nvSpPr>
          <p:cNvPr id="79878" name="Rectangle 3"/>
          <p:cNvSpPr>
            <a:spLocks noGrp="1" noChangeArrowheads="1"/>
          </p:cNvSpPr>
          <p:nvPr>
            <p:ph type="body" idx="1"/>
          </p:nvPr>
        </p:nvSpPr>
        <p:spPr>
          <a:xfrm>
            <a:off x="-541338" y="685800"/>
            <a:ext cx="9685338" cy="5551488"/>
          </a:xfrm>
        </p:spPr>
        <p:txBody>
          <a:bodyPr/>
          <a:lstStyle/>
          <a:p>
            <a:pPr marL="990600" lvl="1" indent="-533400" eaLnBrk="1" hangingPunct="1"/>
            <a:r>
              <a:rPr lang="cs-CZ" sz="3200" b="1" smtClean="0"/>
              <a:t>Uplatňuje se jednodušší právní režim. </a:t>
            </a:r>
          </a:p>
          <a:p>
            <a:pPr marL="990600" lvl="1" indent="-533400" eaLnBrk="1" hangingPunct="1"/>
            <a:r>
              <a:rPr lang="cs-CZ" sz="3200" b="1" u="sng" smtClean="0"/>
              <a:t>Veřejný zadavatel je povinen požadovat vždy prokázání splnění základních kvalifikačních předpokladů a profesních kvalifikačních předpokladů. </a:t>
            </a:r>
          </a:p>
          <a:p>
            <a:pPr marL="990600" lvl="1" indent="-533400" eaLnBrk="1" hangingPunct="1"/>
            <a:r>
              <a:rPr lang="cs-CZ" sz="3200" b="1" u="sng" smtClean="0"/>
              <a:t>Pokud veřejný zadavatel výslovně neuvede (ale jen tehdy!!) požadavek na formu</a:t>
            </a:r>
            <a:r>
              <a:rPr lang="cs-CZ" sz="3200" b="1" smtClean="0"/>
              <a:t> prokázání splnění kvalifikace, platí, že splnění základních kvalifikačních předpokladů </a:t>
            </a:r>
            <a:r>
              <a:rPr lang="cs-CZ" sz="3200" b="1" u="sng" smtClean="0"/>
              <a:t>lze prokázat formou čestného prohlášení. </a:t>
            </a:r>
            <a:r>
              <a:rPr lang="cs-CZ" b="1" i="1" u="sng" smtClean="0">
                <a:solidFill>
                  <a:srgbClr val="FFFF00"/>
                </a:solidFill>
              </a:rPr>
              <a:t>(je vhodné, aby bylo součástí ZD)</a:t>
            </a:r>
          </a:p>
        </p:txBody>
      </p:sp>
    </p:spTree>
  </p:cSld>
  <p:clrMapOvr>
    <a:masterClrMapping/>
  </p:clrMapOvr>
  <p:transition spd="slow">
    <p:wipe dir="r"/>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Zástupný symbol pro datum 3"/>
          <p:cNvSpPr>
            <a:spLocks noGrp="1"/>
          </p:cNvSpPr>
          <p:nvPr>
            <p:ph type="dt" sz="quarter" idx="10"/>
          </p:nvPr>
        </p:nvSpPr>
        <p:spPr/>
        <p:txBody>
          <a:bodyPr/>
          <a:lstStyle/>
          <a:p>
            <a:pPr>
              <a:defRPr/>
            </a:pPr>
            <a:fld id="{5C5B7021-282A-4540-B232-CE5A571798BB}" type="datetime1">
              <a:rPr lang="cs-CZ" smtClean="0"/>
              <a:pPr>
                <a:defRPr/>
              </a:pPr>
              <a:t>21.9.2010</a:t>
            </a:fld>
            <a:endParaRPr lang="cs-CZ" smtClean="0"/>
          </a:p>
        </p:txBody>
      </p:sp>
      <p:sp>
        <p:nvSpPr>
          <p:cNvPr id="102403"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02404" name="Zástupný symbol pro číslo snímku 5"/>
          <p:cNvSpPr>
            <a:spLocks noGrp="1"/>
          </p:cNvSpPr>
          <p:nvPr>
            <p:ph type="sldNum" sz="quarter" idx="12"/>
          </p:nvPr>
        </p:nvSpPr>
        <p:spPr/>
        <p:txBody>
          <a:bodyPr/>
          <a:lstStyle/>
          <a:p>
            <a:pPr>
              <a:defRPr/>
            </a:pPr>
            <a:fld id="{F3284121-CCD9-4B27-B27F-B1EA2F7CED22}" type="slidenum">
              <a:rPr lang="cs-CZ" smtClean="0"/>
              <a:pPr>
                <a:defRPr/>
              </a:pPr>
              <a:t>79</a:t>
            </a:fld>
            <a:endParaRPr lang="cs-CZ" smtClean="0"/>
          </a:p>
        </p:txBody>
      </p:sp>
      <p:sp>
        <p:nvSpPr>
          <p:cNvPr id="80901"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Ekonomická způsobilost  - § 55 </a:t>
            </a:r>
          </a:p>
        </p:txBody>
      </p:sp>
      <p:sp>
        <p:nvSpPr>
          <p:cNvPr id="907267" name="Rectangle 3"/>
          <p:cNvSpPr>
            <a:spLocks noGrp="1" noChangeArrowheads="1"/>
          </p:cNvSpPr>
          <p:nvPr>
            <p:ph type="body" idx="1"/>
          </p:nvPr>
        </p:nvSpPr>
        <p:spPr>
          <a:xfrm>
            <a:off x="0" y="549275"/>
            <a:ext cx="9144000" cy="6119813"/>
          </a:xfrm>
        </p:spPr>
        <p:txBody>
          <a:bodyPr/>
          <a:lstStyle/>
          <a:p>
            <a:pPr marL="609600" indent="-609600" eaLnBrk="1" hangingPunct="1"/>
            <a:r>
              <a:rPr lang="cs-CZ" b="1" u="sng" smtClean="0"/>
              <a:t>K prokázání </a:t>
            </a:r>
            <a:r>
              <a:rPr lang="cs-CZ" b="1" smtClean="0"/>
              <a:t>splnění ekonomických a finančních kvalifikačních předpokladů dodavatele</a:t>
            </a:r>
            <a:r>
              <a:rPr lang="cs-CZ" b="1" u="sng" smtClean="0"/>
              <a:t> může veřejný zadavatel požadovat předložení jednoho či více z těchto dokladů</a:t>
            </a:r>
          </a:p>
          <a:p>
            <a:pPr marL="990600" lvl="1" indent="-533400" eaLnBrk="1" hangingPunct="1"/>
            <a:r>
              <a:rPr lang="cs-CZ" sz="3200" b="1" u="sng" smtClean="0"/>
              <a:t>pojistnou smlouvu</a:t>
            </a:r>
            <a:r>
              <a:rPr lang="cs-CZ" sz="3200" b="1" smtClean="0"/>
              <a:t>, jejímž předmětem je</a:t>
            </a:r>
            <a:r>
              <a:rPr lang="cs-CZ" sz="3200" b="1" u="sng" smtClean="0"/>
              <a:t> pojištění odpovědnosti za škodu způsobenou dodavatelem třetí osobě, </a:t>
            </a:r>
          </a:p>
          <a:p>
            <a:pPr marL="990600" lvl="1" indent="-533400" eaLnBrk="1" hangingPunct="1"/>
            <a:r>
              <a:rPr lang="cs-CZ" sz="3200" b="1" u="sng" smtClean="0"/>
              <a:t>poslední zpracovanou rozvahu podle zvláštních právních předpisů nebo příslušnou část takové rozvahy, nebo</a:t>
            </a:r>
            <a:r>
              <a:rPr lang="cs-CZ" b="1" u="sng" smtClean="0"/>
              <a:t>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7267">
                                            <p:txEl>
                                              <p:pRg st="0" end="0"/>
                                            </p:txEl>
                                          </p:spTgt>
                                        </p:tgtEl>
                                        <p:attrNameLst>
                                          <p:attrName>style.visibility</p:attrName>
                                        </p:attrNameLst>
                                      </p:cBhvr>
                                      <p:to>
                                        <p:strVal val="visible"/>
                                      </p:to>
                                    </p:set>
                                    <p:animEffect transition="in" filter="wipe(left)">
                                      <p:cBhvr>
                                        <p:cTn id="7" dur="500"/>
                                        <p:tgtEl>
                                          <p:spTgt spid="907267">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07267">
                                            <p:txEl>
                                              <p:pRg st="1" end="1"/>
                                            </p:txEl>
                                          </p:spTgt>
                                        </p:tgtEl>
                                        <p:attrNameLst>
                                          <p:attrName>style.visibility</p:attrName>
                                        </p:attrNameLst>
                                      </p:cBhvr>
                                      <p:to>
                                        <p:strVal val="visible"/>
                                      </p:to>
                                    </p:set>
                                    <p:animEffect transition="in" filter="wipe(left)">
                                      <p:cBhvr>
                                        <p:cTn id="10" dur="500"/>
                                        <p:tgtEl>
                                          <p:spTgt spid="907267">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07267">
                                            <p:txEl>
                                              <p:pRg st="2" end="2"/>
                                            </p:txEl>
                                          </p:spTgt>
                                        </p:tgtEl>
                                        <p:attrNameLst>
                                          <p:attrName>style.visibility</p:attrName>
                                        </p:attrNameLst>
                                      </p:cBhvr>
                                      <p:to>
                                        <p:strVal val="visible"/>
                                      </p:to>
                                    </p:set>
                                    <p:animEffect transition="in" filter="wipe(left)">
                                      <p:cBhvr>
                                        <p:cTn id="13" dur="500"/>
                                        <p:tgtEl>
                                          <p:spTgt spid="907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726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Zástupný symbol pro datum 3"/>
          <p:cNvSpPr>
            <a:spLocks noGrp="1"/>
          </p:cNvSpPr>
          <p:nvPr>
            <p:ph type="dt" sz="quarter" idx="10"/>
          </p:nvPr>
        </p:nvSpPr>
        <p:spPr/>
        <p:txBody>
          <a:bodyPr/>
          <a:lstStyle/>
          <a:p>
            <a:pPr>
              <a:defRPr/>
            </a:pPr>
            <a:fld id="{831E8476-3104-419C-9729-A80A401EED05}" type="datetime1">
              <a:rPr lang="cs-CZ" smtClean="0"/>
              <a:pPr>
                <a:defRPr/>
              </a:pPr>
              <a:t>21.9.2010</a:t>
            </a:fld>
            <a:endParaRPr lang="cs-CZ" smtClean="0"/>
          </a:p>
        </p:txBody>
      </p:sp>
      <p:sp>
        <p:nvSpPr>
          <p:cNvPr id="5017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50180" name="Zástupný symbol pro číslo snímku 5"/>
          <p:cNvSpPr>
            <a:spLocks noGrp="1"/>
          </p:cNvSpPr>
          <p:nvPr>
            <p:ph type="sldNum" sz="quarter" idx="12"/>
          </p:nvPr>
        </p:nvSpPr>
        <p:spPr/>
        <p:txBody>
          <a:bodyPr/>
          <a:lstStyle/>
          <a:p>
            <a:pPr>
              <a:defRPr/>
            </a:pPr>
            <a:fld id="{1DC14BBC-F93E-499B-848F-7415847432C4}" type="slidenum">
              <a:rPr lang="cs-CZ" smtClean="0"/>
              <a:pPr>
                <a:defRPr/>
              </a:pPr>
              <a:t>8</a:t>
            </a:fld>
            <a:endParaRPr lang="cs-CZ" smtClean="0"/>
          </a:p>
        </p:txBody>
      </p:sp>
      <p:sp>
        <p:nvSpPr>
          <p:cNvPr id="30725" name="Rectangle 2"/>
          <p:cNvSpPr>
            <a:spLocks noGrp="1" noChangeArrowheads="1"/>
          </p:cNvSpPr>
          <p:nvPr>
            <p:ph type="title"/>
          </p:nvPr>
        </p:nvSpPr>
        <p:spPr>
          <a:xfrm>
            <a:off x="0" y="0"/>
            <a:ext cx="9144000" cy="533400"/>
          </a:xfrm>
        </p:spPr>
        <p:txBody>
          <a:bodyPr/>
          <a:lstStyle/>
          <a:p>
            <a:pPr eaLnBrk="1" hangingPunct="1"/>
            <a:r>
              <a:rPr lang="cs-CZ" b="1" smtClean="0">
                <a:solidFill>
                  <a:schemeClr val="folHlink"/>
                </a:solidFill>
              </a:rPr>
              <a:t>Předpokládaná cena - § 13</a:t>
            </a:r>
          </a:p>
        </p:txBody>
      </p:sp>
      <p:sp>
        <p:nvSpPr>
          <p:cNvPr id="710659" name="Rectangle 3"/>
          <p:cNvSpPr>
            <a:spLocks noGrp="1" noChangeArrowheads="1"/>
          </p:cNvSpPr>
          <p:nvPr>
            <p:ph type="body" idx="1"/>
          </p:nvPr>
        </p:nvSpPr>
        <p:spPr>
          <a:xfrm>
            <a:off x="0" y="609600"/>
            <a:ext cx="9144000" cy="5867400"/>
          </a:xfrm>
        </p:spPr>
        <p:txBody>
          <a:bodyPr/>
          <a:lstStyle/>
          <a:p>
            <a:pPr marL="609600" indent="-609600" eaLnBrk="1" hangingPunct="1">
              <a:buFontTx/>
              <a:buNone/>
            </a:pPr>
            <a:r>
              <a:rPr lang="cs-CZ" b="1" dirty="0" smtClean="0"/>
              <a:t>2)…nemá-li zadavatel k dispozici takové údaje, stanoví </a:t>
            </a:r>
            <a:r>
              <a:rPr lang="cs-CZ" b="1" u="sng" dirty="0" smtClean="0"/>
              <a:t>předpokládanou hodnotu na základě údajů a informací získaných průzkumem trhu</a:t>
            </a:r>
            <a:r>
              <a:rPr lang="cs-CZ" b="1" dirty="0" smtClean="0"/>
              <a:t> s požadovaným plněním, popřípadě na základě údajů a informací získaných jiným vhodným způsobem.</a:t>
            </a:r>
          </a:p>
          <a:p>
            <a:pPr marL="609600" indent="-609600" eaLnBrk="1" hangingPunct="1">
              <a:buFontTx/>
              <a:buNone/>
            </a:pPr>
            <a:r>
              <a:rPr lang="cs-CZ" b="1" dirty="0" smtClean="0"/>
              <a:t>	</a:t>
            </a:r>
            <a:r>
              <a:rPr lang="cs-CZ" b="1" u="sng" dirty="0" smtClean="0"/>
              <a:t> Pro stanovení výše předpokládané hodnoty </a:t>
            </a:r>
            <a:r>
              <a:rPr lang="cs-CZ" b="1" dirty="0" smtClean="0"/>
              <a:t>(vždy bez DPH !)</a:t>
            </a:r>
            <a:r>
              <a:rPr lang="cs-CZ" b="1" u="sng" dirty="0" smtClean="0"/>
              <a:t> je rozhodný den odeslání oznámení o zahájení zadávacího řízení či výzvy k uveřejnění. </a:t>
            </a:r>
            <a:r>
              <a:rPr lang="cs-CZ" b="1" i="1" u="sng" dirty="0" smtClean="0"/>
              <a:t>(pozor na zpoždění od zahájení přípravy zadání do jeho zveřejnění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10659">
                                            <p:txEl>
                                              <p:pRg st="0" end="0"/>
                                            </p:txEl>
                                          </p:spTgt>
                                        </p:tgtEl>
                                        <p:attrNameLst>
                                          <p:attrName>style.visibility</p:attrName>
                                        </p:attrNameLst>
                                      </p:cBhvr>
                                      <p:to>
                                        <p:strVal val="visible"/>
                                      </p:to>
                                    </p:set>
                                    <p:animEffect transition="in" filter="wipe(left)">
                                      <p:cBhvr>
                                        <p:cTn id="7" dur="500"/>
                                        <p:tgtEl>
                                          <p:spTgt spid="71065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10659">
                                            <p:txEl>
                                              <p:pRg st="1" end="1"/>
                                            </p:txEl>
                                          </p:spTgt>
                                        </p:tgtEl>
                                        <p:attrNameLst>
                                          <p:attrName>style.visibility</p:attrName>
                                        </p:attrNameLst>
                                      </p:cBhvr>
                                      <p:to>
                                        <p:strVal val="visible"/>
                                      </p:to>
                                    </p:set>
                                    <p:animEffect transition="in" filter="wipe(left)">
                                      <p:cBhvr>
                                        <p:cTn id="12" dur="500"/>
                                        <p:tgtEl>
                                          <p:spTgt spid="7106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59" grpId="0" build="p" autoUpdateAnimBg="0"/>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426" name="Zástupný symbol pro datum 3"/>
          <p:cNvSpPr>
            <a:spLocks noGrp="1"/>
          </p:cNvSpPr>
          <p:nvPr>
            <p:ph type="dt" sz="quarter" idx="10"/>
          </p:nvPr>
        </p:nvSpPr>
        <p:spPr/>
        <p:txBody>
          <a:bodyPr/>
          <a:lstStyle/>
          <a:p>
            <a:pPr>
              <a:defRPr/>
            </a:pPr>
            <a:fld id="{2E491168-C9EA-4174-A9E5-A57B03155B0F}" type="datetime1">
              <a:rPr lang="cs-CZ" smtClean="0"/>
              <a:pPr>
                <a:defRPr/>
              </a:pPr>
              <a:t>21.9.2010</a:t>
            </a:fld>
            <a:endParaRPr lang="cs-CZ" smtClean="0"/>
          </a:p>
        </p:txBody>
      </p:sp>
      <p:sp>
        <p:nvSpPr>
          <p:cNvPr id="10342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03428" name="Zástupný symbol pro číslo snímku 5"/>
          <p:cNvSpPr>
            <a:spLocks noGrp="1"/>
          </p:cNvSpPr>
          <p:nvPr>
            <p:ph type="sldNum" sz="quarter" idx="12"/>
          </p:nvPr>
        </p:nvSpPr>
        <p:spPr/>
        <p:txBody>
          <a:bodyPr/>
          <a:lstStyle/>
          <a:p>
            <a:pPr>
              <a:defRPr/>
            </a:pPr>
            <a:fld id="{86E83B2E-8FA7-4ADD-9B44-64E792C525F0}" type="slidenum">
              <a:rPr lang="cs-CZ" smtClean="0"/>
              <a:pPr>
                <a:defRPr/>
              </a:pPr>
              <a:t>80</a:t>
            </a:fld>
            <a:endParaRPr lang="cs-CZ" smtClean="0"/>
          </a:p>
        </p:txBody>
      </p:sp>
      <p:sp>
        <p:nvSpPr>
          <p:cNvPr id="81925" name="Rectangle 2"/>
          <p:cNvSpPr>
            <a:spLocks noGrp="1" noChangeArrowheads="1"/>
          </p:cNvSpPr>
          <p:nvPr>
            <p:ph type="title"/>
          </p:nvPr>
        </p:nvSpPr>
        <p:spPr>
          <a:xfrm>
            <a:off x="0" y="0"/>
            <a:ext cx="9144000" cy="533400"/>
          </a:xfrm>
        </p:spPr>
        <p:txBody>
          <a:bodyPr/>
          <a:lstStyle/>
          <a:p>
            <a:pPr eaLnBrk="1" hangingPunct="1"/>
            <a:r>
              <a:rPr lang="cs-CZ" sz="3600" b="1" smtClean="0">
                <a:solidFill>
                  <a:schemeClr val="folHlink"/>
                </a:solidFill>
              </a:rPr>
              <a:t>Ekonomická způsobilost  - § 55 </a:t>
            </a:r>
          </a:p>
        </p:txBody>
      </p:sp>
      <p:sp>
        <p:nvSpPr>
          <p:cNvPr id="908291" name="Rectangle 3"/>
          <p:cNvSpPr>
            <a:spLocks noGrp="1" noChangeArrowheads="1"/>
          </p:cNvSpPr>
          <p:nvPr>
            <p:ph type="body" idx="1"/>
          </p:nvPr>
        </p:nvSpPr>
        <p:spPr>
          <a:xfrm>
            <a:off x="0" y="685800"/>
            <a:ext cx="9144000" cy="5403850"/>
          </a:xfrm>
        </p:spPr>
        <p:txBody>
          <a:bodyPr/>
          <a:lstStyle/>
          <a:p>
            <a:pPr marL="990600" lvl="1" indent="-533400" eaLnBrk="1" hangingPunct="1"/>
            <a:r>
              <a:rPr lang="cs-CZ" sz="3200" b="1" u="sng" smtClean="0"/>
              <a:t>výkaz celkového obratu dodavatele, popřípadě obratu dosaženého dodavatelem s ohledem na předmět veřejné zakázky, a to za poslední 3 účetní období….. </a:t>
            </a:r>
          </a:p>
          <a:p>
            <a:pPr marL="990600" lvl="1" indent="-533400" eaLnBrk="1" hangingPunct="1"/>
            <a:r>
              <a:rPr lang="cs-CZ" sz="3200" b="1" u="sng" smtClean="0"/>
              <a:t>Veřejný zadavatel je oprávněn požadovat vedle dokladů podle odstavce 1 rovněž jiné doklady prokazující splnění ekonomických a finančních kvalifikačních předpokladů dodavatele.</a:t>
            </a:r>
          </a:p>
          <a:p>
            <a:pPr marL="990600" lvl="1" indent="-533400" eaLnBrk="1" hangingPunct="1">
              <a:buFontTx/>
              <a:buNone/>
            </a:pPr>
            <a:r>
              <a:rPr lang="cs-CZ" sz="3200" b="1" i="1" u="sng" smtClean="0"/>
              <a:t>(Nové parametry prokazování!)</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08291">
                                            <p:txEl>
                                              <p:pRg st="0" end="0"/>
                                            </p:txEl>
                                          </p:spTgt>
                                        </p:tgtEl>
                                        <p:attrNameLst>
                                          <p:attrName>style.visibility</p:attrName>
                                        </p:attrNameLst>
                                      </p:cBhvr>
                                      <p:to>
                                        <p:strVal val="visible"/>
                                      </p:to>
                                    </p:set>
                                    <p:animEffect transition="in" filter="wipe(left)">
                                      <p:cBhvr>
                                        <p:cTn id="7" dur="500"/>
                                        <p:tgtEl>
                                          <p:spTgt spid="908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08291">
                                            <p:txEl>
                                              <p:pRg st="1" end="1"/>
                                            </p:txEl>
                                          </p:spTgt>
                                        </p:tgtEl>
                                        <p:attrNameLst>
                                          <p:attrName>style.visibility</p:attrName>
                                        </p:attrNameLst>
                                      </p:cBhvr>
                                      <p:to>
                                        <p:strVal val="visible"/>
                                      </p:to>
                                    </p:set>
                                    <p:animEffect transition="in" filter="wipe(left)">
                                      <p:cBhvr>
                                        <p:cTn id="12" dur="500"/>
                                        <p:tgtEl>
                                          <p:spTgt spid="908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08291">
                                            <p:txEl>
                                              <p:pRg st="2" end="2"/>
                                            </p:txEl>
                                          </p:spTgt>
                                        </p:tgtEl>
                                        <p:attrNameLst>
                                          <p:attrName>style.visibility</p:attrName>
                                        </p:attrNameLst>
                                      </p:cBhvr>
                                      <p:to>
                                        <p:strVal val="visible"/>
                                      </p:to>
                                    </p:set>
                                    <p:animEffect transition="in" filter="wipe(left)">
                                      <p:cBhvr>
                                        <p:cTn id="17" dur="500"/>
                                        <p:tgtEl>
                                          <p:spTgt spid="90829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8291" grpId="0" build="p"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Zástupný symbol pro datum 3"/>
          <p:cNvSpPr>
            <a:spLocks noGrp="1"/>
          </p:cNvSpPr>
          <p:nvPr>
            <p:ph type="dt" sz="quarter" idx="10"/>
          </p:nvPr>
        </p:nvSpPr>
        <p:spPr/>
        <p:txBody>
          <a:bodyPr/>
          <a:lstStyle/>
          <a:p>
            <a:pPr>
              <a:defRPr/>
            </a:pPr>
            <a:fld id="{85A4F72D-F0DC-4756-AD40-07B4D48101DA}" type="datetime1">
              <a:rPr lang="cs-CZ" smtClean="0"/>
              <a:pPr>
                <a:defRPr/>
              </a:pPr>
              <a:t>21.9.2010</a:t>
            </a:fld>
            <a:endParaRPr lang="cs-CZ" smtClean="0"/>
          </a:p>
        </p:txBody>
      </p:sp>
      <p:sp>
        <p:nvSpPr>
          <p:cNvPr id="1064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06500" name="Zástupný symbol pro číslo snímku 5"/>
          <p:cNvSpPr>
            <a:spLocks noGrp="1"/>
          </p:cNvSpPr>
          <p:nvPr>
            <p:ph type="sldNum" sz="quarter" idx="12"/>
          </p:nvPr>
        </p:nvSpPr>
        <p:spPr/>
        <p:txBody>
          <a:bodyPr/>
          <a:lstStyle/>
          <a:p>
            <a:pPr>
              <a:defRPr/>
            </a:pPr>
            <a:fld id="{CF4559EC-7CE4-4A39-9610-F864DF88FA3E}" type="slidenum">
              <a:rPr lang="cs-CZ" smtClean="0"/>
              <a:pPr>
                <a:defRPr/>
              </a:pPr>
              <a:t>81</a:t>
            </a:fld>
            <a:endParaRPr lang="cs-CZ" smtClean="0"/>
          </a:p>
        </p:txBody>
      </p:sp>
      <p:sp>
        <p:nvSpPr>
          <p:cNvPr id="82949" name="Rectangle 2"/>
          <p:cNvSpPr>
            <a:spLocks noGrp="1" noChangeArrowheads="1"/>
          </p:cNvSpPr>
          <p:nvPr>
            <p:ph type="title"/>
          </p:nvPr>
        </p:nvSpPr>
        <p:spPr>
          <a:xfrm>
            <a:off x="0" y="0"/>
            <a:ext cx="9144000" cy="476250"/>
          </a:xfrm>
        </p:spPr>
        <p:txBody>
          <a:bodyPr/>
          <a:lstStyle/>
          <a:p>
            <a:pPr eaLnBrk="1" hangingPunct="1"/>
            <a:r>
              <a:rPr lang="cs-CZ" sz="3600" b="1" smtClean="0">
                <a:solidFill>
                  <a:schemeClr val="folHlink"/>
                </a:solidFill>
              </a:rPr>
              <a:t>Technická způsobilost  -   § 56 </a:t>
            </a:r>
          </a:p>
        </p:txBody>
      </p:sp>
      <p:sp>
        <p:nvSpPr>
          <p:cNvPr id="911363" name="Rectangle 3"/>
          <p:cNvSpPr>
            <a:spLocks noGrp="1" noChangeArrowheads="1"/>
          </p:cNvSpPr>
          <p:nvPr>
            <p:ph type="body" idx="1"/>
          </p:nvPr>
        </p:nvSpPr>
        <p:spPr>
          <a:xfrm>
            <a:off x="0" y="549275"/>
            <a:ext cx="9144000" cy="5540375"/>
          </a:xfrm>
        </p:spPr>
        <p:txBody>
          <a:bodyPr/>
          <a:lstStyle/>
          <a:p>
            <a:pPr marL="536575" lvl="1" indent="-457200" eaLnBrk="1" hangingPunct="1">
              <a:lnSpc>
                <a:spcPct val="90000"/>
              </a:lnSpc>
            </a:pPr>
            <a:r>
              <a:rPr lang="cs-CZ" b="1" u="sng" dirty="0" smtClean="0"/>
              <a:t>Ve vztahu k technickým kvalifikačním předpokladům je veřejný zadavatel</a:t>
            </a:r>
            <a:r>
              <a:rPr lang="cs-CZ" sz="3200" b="1" u="sng" dirty="0" smtClean="0"/>
              <a:t> povinen v </a:t>
            </a:r>
            <a:r>
              <a:rPr lang="cs-CZ" b="1" u="sng" dirty="0" smtClean="0"/>
              <a:t>oznámení či výzvě o zahájení zadávacího řízení</a:t>
            </a:r>
          </a:p>
          <a:p>
            <a:pPr marL="536575" lvl="2" indent="-457200" eaLnBrk="1" hangingPunct="1">
              <a:lnSpc>
                <a:spcPct val="90000"/>
              </a:lnSpc>
            </a:pPr>
            <a:r>
              <a:rPr lang="cs-CZ" sz="3200" b="1" u="sng" dirty="0" smtClean="0"/>
              <a:t>stanovit rozsah</a:t>
            </a:r>
            <a:r>
              <a:rPr lang="cs-CZ" sz="2800" b="1" u="sng" dirty="0" smtClean="0"/>
              <a:t> požadovaných informací a dokladů</a:t>
            </a:r>
            <a:r>
              <a:rPr lang="cs-CZ" b="1" u="sng" dirty="0" smtClean="0"/>
              <a:t>, (</a:t>
            </a:r>
            <a:r>
              <a:rPr lang="cs-CZ" sz="2800" b="1" i="1" u="sng" dirty="0" smtClean="0"/>
              <a:t>! r</a:t>
            </a:r>
            <a:r>
              <a:rPr lang="cs-CZ" sz="3000" b="1" i="1" u="sng" dirty="0" smtClean="0"/>
              <a:t>eferenční zakázky musí být s potvrzením</a:t>
            </a:r>
            <a:r>
              <a:rPr lang="cs-CZ" sz="2800" b="1" i="1" u="sng" dirty="0" smtClean="0"/>
              <a:t> veřejného zadavatele !!</a:t>
            </a:r>
            <a:r>
              <a:rPr lang="cs-CZ" b="1" u="sng" dirty="0" smtClean="0"/>
              <a:t> )</a:t>
            </a:r>
          </a:p>
          <a:p>
            <a:pPr marL="536575" lvl="2" indent="-457200" eaLnBrk="1" hangingPunct="1">
              <a:lnSpc>
                <a:spcPct val="90000"/>
              </a:lnSpc>
            </a:pPr>
            <a:r>
              <a:rPr lang="cs-CZ" sz="3200" b="1" u="sng" dirty="0" smtClean="0"/>
              <a:t>uvést způsob prokázání</a:t>
            </a:r>
            <a:r>
              <a:rPr lang="cs-CZ" sz="2800" b="1" u="sng" dirty="0" smtClean="0"/>
              <a:t> splnění těchto kvalifikačních předpokladů</a:t>
            </a:r>
            <a:r>
              <a:rPr lang="cs-CZ" b="1" u="sng" dirty="0" smtClean="0"/>
              <a:t> a</a:t>
            </a:r>
          </a:p>
          <a:p>
            <a:pPr marL="536575" lvl="2" indent="-457200" eaLnBrk="1" hangingPunct="1">
              <a:lnSpc>
                <a:spcPct val="90000"/>
              </a:lnSpc>
            </a:pPr>
            <a:r>
              <a:rPr lang="cs-CZ" sz="3200" b="1" u="sng" dirty="0" smtClean="0"/>
              <a:t>vymezit minimální úroveň</a:t>
            </a:r>
            <a:r>
              <a:rPr lang="cs-CZ" sz="2800" b="1" u="sng" dirty="0" smtClean="0"/>
              <a:t> těchto kvalifikačních předpokladů, </a:t>
            </a:r>
            <a:r>
              <a:rPr lang="cs-CZ" sz="2800" b="1" u="sng" cap="all" dirty="0" smtClean="0"/>
              <a:t>odpovídající druhu, rozsahu a složitosti předmětu plnění veřejné zakázky.</a:t>
            </a:r>
            <a:r>
              <a:rPr lang="cs-CZ" sz="2800" cap="all" dirty="0" smtClean="0"/>
              <a:t>  </a:t>
            </a:r>
            <a:r>
              <a:rPr lang="cs-CZ" sz="2800" b="1" i="1" u="sng" dirty="0" smtClean="0"/>
              <a:t>(Výčet požadavků je taxativní !!)</a:t>
            </a:r>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11363">
                                            <p:txEl>
                                              <p:pRg st="0" end="0"/>
                                            </p:txEl>
                                          </p:spTgt>
                                        </p:tgtEl>
                                        <p:attrNameLst>
                                          <p:attrName>style.visibility</p:attrName>
                                        </p:attrNameLst>
                                      </p:cBhvr>
                                      <p:to>
                                        <p:strVal val="visible"/>
                                      </p:to>
                                    </p:set>
                                    <p:animEffect transition="in" filter="wipe(left)">
                                      <p:cBhvr>
                                        <p:cTn id="7" dur="500"/>
                                        <p:tgtEl>
                                          <p:spTgt spid="91136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11363">
                                            <p:txEl>
                                              <p:pRg st="1" end="1"/>
                                            </p:txEl>
                                          </p:spTgt>
                                        </p:tgtEl>
                                        <p:attrNameLst>
                                          <p:attrName>style.visibility</p:attrName>
                                        </p:attrNameLst>
                                      </p:cBhvr>
                                      <p:to>
                                        <p:strVal val="visible"/>
                                      </p:to>
                                    </p:set>
                                    <p:animEffect transition="in" filter="wipe(left)">
                                      <p:cBhvr>
                                        <p:cTn id="10" dur="500"/>
                                        <p:tgtEl>
                                          <p:spTgt spid="91136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911363">
                                            <p:txEl>
                                              <p:pRg st="2" end="2"/>
                                            </p:txEl>
                                          </p:spTgt>
                                        </p:tgtEl>
                                        <p:attrNameLst>
                                          <p:attrName>style.visibility</p:attrName>
                                        </p:attrNameLst>
                                      </p:cBhvr>
                                      <p:to>
                                        <p:strVal val="visible"/>
                                      </p:to>
                                    </p:set>
                                    <p:animEffect transition="in" filter="wipe(left)">
                                      <p:cBhvr>
                                        <p:cTn id="13" dur="500"/>
                                        <p:tgtEl>
                                          <p:spTgt spid="91136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911363">
                                            <p:txEl>
                                              <p:pRg st="3" end="3"/>
                                            </p:txEl>
                                          </p:spTgt>
                                        </p:tgtEl>
                                        <p:attrNameLst>
                                          <p:attrName>style.visibility</p:attrName>
                                        </p:attrNameLst>
                                      </p:cBhvr>
                                      <p:to>
                                        <p:strVal val="visible"/>
                                      </p:to>
                                    </p:set>
                                    <p:animEffect transition="in" filter="wipe(left)">
                                      <p:cBhvr>
                                        <p:cTn id="16" dur="500"/>
                                        <p:tgtEl>
                                          <p:spTgt spid="91136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63" grpId="0" build="p"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82</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Technické kvalifikační předpoklady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56</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solidFill>
                  <a:schemeClr val="tx1"/>
                </a:solidFill>
                <a:latin typeface="+mn-lt"/>
                <a:ea typeface="+mn-ea"/>
                <a:cs typeface="+mn-cs"/>
              </a:rPr>
              <a:t>veřejný zadavatel může požadovat </a:t>
            </a:r>
            <a:r>
              <a:rPr lang="cs-CZ" sz="2700" b="1" i="1" u="sng" dirty="0" smtClean="0">
                <a:solidFill>
                  <a:srgbClr val="FFFF00"/>
                </a:solidFill>
                <a:latin typeface="+mn-lt"/>
                <a:ea typeface="+mn-ea"/>
                <a:cs typeface="+mn-cs"/>
              </a:rPr>
              <a:t>(u dodávek a služeb)</a:t>
            </a:r>
            <a:r>
              <a:rPr lang="cs-CZ" b="1" dirty="0" smtClean="0">
                <a:solidFill>
                  <a:schemeClr val="tx1"/>
                </a:solidFill>
                <a:latin typeface="+mn-lt"/>
                <a:ea typeface="+mn-ea"/>
                <a:cs typeface="+mn-cs"/>
              </a:rPr>
              <a:t> popis technického vybavení a opatření používaných dodavatelem k zajištění jakosti </a:t>
            </a:r>
            <a:r>
              <a:rPr lang="cs-CZ" b="1" strike="sngStrike" dirty="0" smtClean="0">
                <a:solidFill>
                  <a:srgbClr val="FFFF00"/>
                </a:solidFill>
                <a:latin typeface="+mn-lt"/>
                <a:ea typeface="+mn-ea"/>
                <a:cs typeface="+mn-cs"/>
              </a:rPr>
              <a:t>; veřejný zadavatel je oprávněn požadovat rovněž předložení certifikátu podle odstavce 4</a:t>
            </a:r>
            <a:r>
              <a:rPr lang="cs-CZ" b="1" dirty="0" smtClean="0">
                <a:solidFill>
                  <a:schemeClr val="tx1"/>
                </a:solidFill>
                <a:latin typeface="+mn-lt"/>
                <a:ea typeface="+mn-ea"/>
                <a:cs typeface="+mn-cs"/>
              </a:rPr>
              <a:t>, </a:t>
            </a:r>
            <a:r>
              <a:rPr lang="cs-CZ" b="1" i="1" dirty="0" smtClean="0">
                <a:solidFill>
                  <a:schemeClr val="tx1"/>
                </a:solidFill>
                <a:latin typeface="+mn-lt"/>
                <a:ea typeface="+mn-ea"/>
                <a:cs typeface="+mn-cs"/>
              </a:rPr>
              <a:t>(! ISO už </a:t>
            </a:r>
            <a:r>
              <a:rPr lang="cs-CZ" b="1" i="1" u="sng" dirty="0" smtClean="0">
                <a:solidFill>
                  <a:schemeClr val="tx1"/>
                </a:solidFill>
                <a:latin typeface="+mn-lt"/>
                <a:ea typeface="+mn-ea"/>
                <a:cs typeface="+mn-cs"/>
              </a:rPr>
              <a:t>jen pokud to odpovídá předmětu veřejné zakázky </a:t>
            </a:r>
            <a:r>
              <a:rPr lang="cs-CZ" b="1" i="1" dirty="0" smtClean="0">
                <a:solidFill>
                  <a:schemeClr val="tx1"/>
                </a:solidFill>
                <a:latin typeface="+mn-lt"/>
                <a:ea typeface="+mn-ea"/>
                <a:cs typeface="+mn-cs"/>
              </a:rPr>
              <a:t>!)</a:t>
            </a:r>
            <a:endParaRPr lang="cs-CZ" b="1" dirty="0" smtClean="0">
              <a:solidFill>
                <a:schemeClr val="tx1"/>
              </a:solidFill>
              <a:latin typeface="+mn-lt"/>
              <a:ea typeface="+mn-ea"/>
              <a:cs typeface="+mn-cs"/>
            </a:endParaRPr>
          </a:p>
          <a:p>
            <a:pPr marL="361950" indent="-361950">
              <a:buNone/>
            </a:pPr>
            <a:r>
              <a:rPr lang="cs-CZ" b="1" u="sng" dirty="0" smtClean="0">
                <a:solidFill>
                  <a:srgbClr val="FFFF00"/>
                </a:solidFill>
                <a:latin typeface="+mn-lt"/>
                <a:ea typeface="+mn-ea"/>
                <a:cs typeface="+mn-cs"/>
              </a:rPr>
              <a:t>(10) Předložil-li zájemce nebo uchazeč v zadávacím řízení vzorky, je zadavatel povinen mu tyto vzorky na jeho písemnou žádost po uzavření smlouvy nebo po zrušení zadávacího řízení bezodkladně vrátit.</a:t>
            </a:r>
            <a:endParaRPr lang="cs-CZ"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83</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Technické kvalifikační předpoklady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56</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solidFill>
                  <a:schemeClr val="tx1"/>
                </a:solidFill>
                <a:latin typeface="+mn-lt"/>
                <a:ea typeface="+mn-ea"/>
                <a:cs typeface="+mn-cs"/>
              </a:rPr>
              <a:t>veřejný zadavatel může požadovat </a:t>
            </a:r>
            <a:r>
              <a:rPr lang="cs-CZ" sz="2700" b="1" i="1" u="sng" dirty="0" smtClean="0">
                <a:solidFill>
                  <a:srgbClr val="FFFF00"/>
                </a:solidFill>
                <a:latin typeface="+mn-lt"/>
                <a:ea typeface="+mn-ea"/>
                <a:cs typeface="+mn-cs"/>
              </a:rPr>
              <a:t>(u služeb a staveb)</a:t>
            </a:r>
            <a:r>
              <a:rPr lang="cs-CZ" dirty="0" smtClean="0"/>
              <a:t> </a:t>
            </a:r>
            <a:r>
              <a:rPr lang="cs-CZ" b="1" dirty="0" smtClean="0"/>
              <a:t>opatření v oblasti řízení z hlediska ochrany životního prostředí, která bude dodavatel schopen použít při plnění veřejné zakázky, je-li to odůvodněno předmětem veřejné zakázky</a:t>
            </a:r>
            <a:r>
              <a:rPr lang="cs-CZ" strike="sngStrike" dirty="0" smtClean="0"/>
              <a:t>; </a:t>
            </a:r>
            <a:r>
              <a:rPr lang="cs-CZ" sz="2800" strike="sngStrike" dirty="0" smtClean="0"/>
              <a:t>veřejný zadavatel je oprávněn požadovat rovněž předložení certifikátu podle odstavce 5</a:t>
            </a:r>
            <a:r>
              <a:rPr lang="cs-CZ" b="1" dirty="0" smtClean="0">
                <a:solidFill>
                  <a:schemeClr val="tx1"/>
                </a:solidFill>
                <a:latin typeface="+mn-lt"/>
                <a:ea typeface="+mn-ea"/>
                <a:cs typeface="+mn-cs"/>
              </a:rPr>
              <a:t> </a:t>
            </a:r>
            <a:r>
              <a:rPr lang="cs-CZ" b="1" i="1" dirty="0" smtClean="0">
                <a:solidFill>
                  <a:schemeClr val="tx1"/>
                </a:solidFill>
                <a:latin typeface="+mn-lt"/>
                <a:ea typeface="+mn-ea"/>
                <a:cs typeface="+mn-cs"/>
              </a:rPr>
              <a:t>(! EMAS už </a:t>
            </a:r>
            <a:r>
              <a:rPr lang="cs-CZ" b="1" i="1" u="sng" dirty="0" smtClean="0">
                <a:solidFill>
                  <a:schemeClr val="tx1"/>
                </a:solidFill>
                <a:latin typeface="+mn-lt"/>
                <a:ea typeface="+mn-ea"/>
                <a:cs typeface="+mn-cs"/>
              </a:rPr>
              <a:t>jen pokud to odpovídá předmětu veřejné zakázky </a:t>
            </a:r>
            <a:r>
              <a:rPr lang="cs-CZ" b="1" i="1" dirty="0" smtClean="0">
                <a:solidFill>
                  <a:schemeClr val="tx1"/>
                </a:solidFill>
                <a:latin typeface="+mn-lt"/>
                <a:ea typeface="+mn-ea"/>
                <a:cs typeface="+mn-cs"/>
              </a:rPr>
              <a:t>!)</a:t>
            </a:r>
            <a:endParaRPr lang="cs-CZ" b="1" dirty="0" smtClean="0">
              <a:solidFill>
                <a:schemeClr val="tx1"/>
              </a:solidFill>
              <a:latin typeface="+mn-lt"/>
              <a:ea typeface="+mn-ea"/>
              <a:cs typeface="+mn-cs"/>
            </a:endParaRPr>
          </a:p>
          <a:p>
            <a:pPr marL="361950" indent="-361950">
              <a:buNone/>
            </a:pPr>
            <a:r>
              <a:rPr lang="cs-CZ" b="1" u="sng" dirty="0" smtClean="0">
                <a:solidFill>
                  <a:srgbClr val="FFFF00"/>
                </a:solidFill>
                <a:latin typeface="+mn-lt"/>
                <a:ea typeface="+mn-ea"/>
                <a:cs typeface="+mn-cs"/>
              </a:rPr>
              <a:t>10) </a:t>
            </a:r>
            <a:r>
              <a:rPr lang="cs-CZ" sz="3100" b="1" u="sng" dirty="0" smtClean="0">
                <a:solidFill>
                  <a:srgbClr val="FFFF00"/>
                </a:solidFill>
                <a:latin typeface="+mn-lt"/>
                <a:ea typeface="+mn-ea"/>
                <a:cs typeface="+mn-cs"/>
              </a:rPr>
              <a:t>Předložil-li zájemce nebo uchazeč v zadávacím řízení vzorky, je zadavatel povinen mu tyto vzorky na jeho písemnou žádost ....bezodkladně vrátit.</a:t>
            </a:r>
            <a:endParaRPr lang="cs-CZ" sz="3100"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84</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Pravost a stáří dokladů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57</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sz="2700" b="1" strike="sngStrike" dirty="0" smtClean="0">
                <a:solidFill>
                  <a:schemeClr val="tx1"/>
                </a:solidFill>
                <a:latin typeface="+mn-lt"/>
                <a:ea typeface="+mn-ea"/>
                <a:cs typeface="+mn-cs"/>
              </a:rPr>
              <a:t>(1) Nestanoví-li veřejný zadavatel v zadávacích podmínkách jinak, předkládá dodavatel doklady prokazující splnění kvalifikace v originále či v úředně ověřené kopii.</a:t>
            </a:r>
            <a:endParaRPr lang="cs-CZ" sz="2700" b="1" dirty="0" smtClean="0">
              <a:solidFill>
                <a:schemeClr val="tx1"/>
              </a:solidFill>
              <a:latin typeface="+mn-lt"/>
              <a:ea typeface="+mn-ea"/>
              <a:cs typeface="+mn-cs"/>
            </a:endParaRPr>
          </a:p>
          <a:p>
            <a:pPr>
              <a:buNone/>
            </a:pPr>
            <a:r>
              <a:rPr lang="cs-CZ" b="1" u="sng" dirty="0" smtClean="0">
                <a:solidFill>
                  <a:srgbClr val="FFFF00"/>
                </a:solidFill>
                <a:latin typeface="+mn-lt"/>
                <a:ea typeface="+mn-ea"/>
                <a:cs typeface="+mn-cs"/>
              </a:rPr>
              <a:t>(1) </a:t>
            </a:r>
            <a:r>
              <a:rPr lang="cs-CZ" b="1" dirty="0" smtClean="0">
                <a:solidFill>
                  <a:srgbClr val="FFFF00"/>
                </a:solidFill>
                <a:latin typeface="+mn-lt"/>
                <a:ea typeface="+mn-ea"/>
                <a:cs typeface="+mn-cs"/>
              </a:rPr>
              <a:t>Nestanoví-li tento zákon jinak</a:t>
            </a:r>
            <a:r>
              <a:rPr lang="cs-CZ" b="1" u="sng" dirty="0" smtClean="0">
                <a:solidFill>
                  <a:srgbClr val="FFFF00"/>
                </a:solidFill>
                <a:latin typeface="+mn-lt"/>
                <a:ea typeface="+mn-ea"/>
                <a:cs typeface="+mn-cs"/>
              </a:rPr>
              <a:t>, předkládá dodavatel  </a:t>
            </a:r>
            <a:r>
              <a:rPr lang="cs-CZ" b="1" u="sng" dirty="0" smtClean="0">
                <a:latin typeface="+mn-lt"/>
                <a:ea typeface="+mn-ea"/>
                <a:cs typeface="+mn-cs"/>
              </a:rPr>
              <a:t>(pouze)</a:t>
            </a:r>
            <a:r>
              <a:rPr lang="cs-CZ" b="1" u="sng" dirty="0" smtClean="0">
                <a:solidFill>
                  <a:srgbClr val="FFFF00"/>
                </a:solidFill>
                <a:latin typeface="+mn-lt"/>
                <a:ea typeface="+mn-ea"/>
                <a:cs typeface="+mn-cs"/>
              </a:rPr>
              <a:t> kopie dokladů prokazujících splnění kvalifikace. Požaduje-li zadavatel </a:t>
            </a:r>
            <a:r>
              <a:rPr lang="cs-CZ" b="1" u="sng" cap="all" dirty="0" smtClean="0">
                <a:solidFill>
                  <a:srgbClr val="FFFF00"/>
                </a:solidFill>
                <a:latin typeface="+mn-lt"/>
                <a:ea typeface="+mn-ea"/>
                <a:cs typeface="+mn-cs"/>
              </a:rPr>
              <a:t>před uzavřením smlouvy</a:t>
            </a:r>
            <a:r>
              <a:rPr lang="cs-CZ" b="1" u="sng" dirty="0" smtClean="0">
                <a:solidFill>
                  <a:srgbClr val="FFFF00"/>
                </a:solidFill>
                <a:latin typeface="+mn-lt"/>
                <a:ea typeface="+mn-ea"/>
                <a:cs typeface="+mn-cs"/>
              </a:rPr>
              <a:t> </a:t>
            </a:r>
            <a:r>
              <a:rPr lang="cs-CZ" b="1" u="sng" cap="all" dirty="0" smtClean="0">
                <a:solidFill>
                  <a:srgbClr val="FFFF00"/>
                </a:solidFill>
                <a:latin typeface="+mn-lt"/>
                <a:ea typeface="+mn-ea"/>
                <a:cs typeface="+mn-cs"/>
              </a:rPr>
              <a:t>předložit originály </a:t>
            </a:r>
            <a:r>
              <a:rPr lang="cs-CZ" b="1" u="sng" dirty="0" smtClean="0">
                <a:solidFill>
                  <a:srgbClr val="FFFF00"/>
                </a:solidFill>
                <a:latin typeface="+mn-lt"/>
                <a:ea typeface="+mn-ea"/>
                <a:cs typeface="+mn-cs"/>
              </a:rPr>
              <a:t>nebo ověřené kopie dokladů prokazujících splnění kvalifikace, je uchazeč, se kterým má být uzavřena smlouva podle § 82, povinen je předložit</a:t>
            </a:r>
            <a:r>
              <a:rPr lang="cs-CZ" u="sng" dirty="0" smtClean="0">
                <a:solidFill>
                  <a:srgbClr val="FFFF00"/>
                </a:solidFill>
                <a:latin typeface="+mn-lt"/>
                <a:ea typeface="+mn-ea"/>
                <a:cs typeface="+mn-cs"/>
              </a:rPr>
              <a:t>. </a:t>
            </a:r>
            <a:r>
              <a:rPr lang="cs-CZ" b="1" u="sng" dirty="0" smtClean="0">
                <a:latin typeface="+mn-lt"/>
                <a:ea typeface="+mn-ea"/>
                <a:cs typeface="+mn-cs"/>
              </a:rPr>
              <a:t>(!! Zásadní změna !!)</a:t>
            </a:r>
            <a:endParaRPr lang="cs-CZ" b="1" dirty="0" smtClean="0">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85</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Omezení počtu zájemců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61               </a:t>
            </a:r>
            <a:r>
              <a:rPr lang="cs-CZ" sz="3200" b="1" u="sng" dirty="0" smtClean="0">
                <a:solidFill>
                  <a:srgbClr val="FFFF00"/>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sz="3000" b="1" u="sng" dirty="0" smtClean="0">
                <a:solidFill>
                  <a:srgbClr val="FFFF00"/>
                </a:solidFill>
                <a:latin typeface="+mn-lt"/>
                <a:ea typeface="+mn-ea"/>
                <a:cs typeface="+mn-cs"/>
              </a:rPr>
              <a:t>(5) Zadavatel je povinen umožnit zájemcům zkontrolovat před zahájením losování zařízení a prostředky sloužící k losování.</a:t>
            </a:r>
            <a:endParaRPr lang="cs-CZ" sz="3000" b="1" dirty="0" smtClean="0">
              <a:solidFill>
                <a:srgbClr val="FFFF00"/>
              </a:solidFill>
              <a:latin typeface="+mn-lt"/>
              <a:ea typeface="+mn-ea"/>
              <a:cs typeface="+mn-cs"/>
            </a:endParaRPr>
          </a:p>
          <a:p>
            <a:pPr>
              <a:buNone/>
            </a:pPr>
            <a:r>
              <a:rPr lang="cs-CZ" sz="3000" b="1" u="sng" dirty="0" smtClean="0">
                <a:solidFill>
                  <a:srgbClr val="FFFF00"/>
                </a:solidFill>
                <a:latin typeface="+mn-lt"/>
                <a:ea typeface="+mn-ea"/>
                <a:cs typeface="+mn-cs"/>
              </a:rPr>
              <a:t>(6)</a:t>
            </a:r>
            <a:r>
              <a:rPr lang="cs-CZ" sz="3000" b="1" dirty="0" smtClean="0">
                <a:solidFill>
                  <a:schemeClr val="tx1"/>
                </a:solidFill>
                <a:latin typeface="+mn-lt"/>
                <a:ea typeface="+mn-ea"/>
                <a:cs typeface="+mn-cs"/>
              </a:rPr>
              <a:t> </a:t>
            </a:r>
            <a:r>
              <a:rPr lang="cs-CZ" sz="2800" b="1" dirty="0" smtClean="0">
                <a:solidFill>
                  <a:schemeClr val="tx1"/>
                </a:solidFill>
                <a:latin typeface="+mn-lt"/>
                <a:ea typeface="+mn-ea"/>
                <a:cs typeface="+mn-cs"/>
              </a:rPr>
              <a:t>Počet zájemců vybraných podle odstavců 3 a 4 musí odpovídat počtu, který uvedl veřejný zadavatel v oznámení o zahájení zadávacího řízení</a:t>
            </a:r>
            <a:r>
              <a:rPr lang="cs-CZ" sz="3000" b="1" dirty="0" smtClean="0">
                <a:solidFill>
                  <a:schemeClr val="tx1"/>
                </a:solidFill>
                <a:latin typeface="+mn-lt"/>
                <a:ea typeface="+mn-ea"/>
                <a:cs typeface="+mn-cs"/>
              </a:rPr>
              <a:t>.</a:t>
            </a:r>
            <a:r>
              <a:rPr lang="cs-CZ" sz="3000" b="1" u="sng" dirty="0" smtClean="0">
                <a:solidFill>
                  <a:schemeClr val="tx1"/>
                </a:solidFill>
                <a:latin typeface="+mn-lt"/>
                <a:ea typeface="+mn-ea"/>
                <a:cs typeface="+mn-cs"/>
              </a:rPr>
              <a:t> </a:t>
            </a:r>
            <a:r>
              <a:rPr lang="cs-CZ" sz="3000" b="1" u="sng" dirty="0" smtClean="0">
                <a:solidFill>
                  <a:srgbClr val="FFFF00"/>
                </a:solidFill>
                <a:latin typeface="+mn-lt"/>
                <a:ea typeface="+mn-ea"/>
                <a:cs typeface="+mn-cs"/>
              </a:rPr>
              <a:t>V případě, že veřejný zadavatel neuvedl v oznámení o zahájení zadávacího řízení přesný počet zájemců, které vyzve k podání nabídky, je </a:t>
            </a:r>
            <a:r>
              <a:rPr lang="cs-CZ" sz="3000" b="1" u="sng" cap="all" dirty="0" smtClean="0">
                <a:solidFill>
                  <a:srgbClr val="FFFF00"/>
                </a:solidFill>
                <a:latin typeface="+mn-lt"/>
                <a:ea typeface="+mn-ea"/>
                <a:cs typeface="+mn-cs"/>
              </a:rPr>
              <a:t>povinen stanovit tento počet před provedením výběru</a:t>
            </a:r>
            <a:r>
              <a:rPr lang="cs-CZ" sz="3000" b="1" u="sng" dirty="0" smtClean="0">
                <a:solidFill>
                  <a:srgbClr val="FFFF00"/>
                </a:solidFill>
                <a:latin typeface="+mn-lt"/>
                <a:ea typeface="+mn-ea"/>
                <a:cs typeface="+mn-cs"/>
              </a:rPr>
              <a:t> a písemně o tom informovat všechny zájemce, kteří řádně prokázali splnění požadované kvalifikace.</a:t>
            </a:r>
            <a:endParaRPr lang="cs-CZ" sz="3000"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86</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latin typeface="+mj-lt"/>
                <a:ea typeface="+mj-ea"/>
                <a:cs typeface="+mj-cs"/>
              </a:rPr>
              <a:t>Jistota- § 67</a:t>
            </a:r>
            <a:endParaRPr lang="cs-CZ" sz="36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solidFill>
                  <a:schemeClr val="tx1"/>
                </a:solidFill>
                <a:latin typeface="+mn-lt"/>
                <a:ea typeface="+mn-ea"/>
                <a:cs typeface="+mn-cs"/>
              </a:rPr>
              <a:t>Odst. 1 – rozšiřuje možnost požadovat složení jistoty i </a:t>
            </a:r>
            <a:r>
              <a:rPr lang="cs-CZ" b="1" u="sng" dirty="0" smtClean="0">
                <a:solidFill>
                  <a:srgbClr val="FFFF00"/>
                </a:solidFill>
                <a:latin typeface="+mn-lt"/>
                <a:ea typeface="+mn-ea"/>
                <a:cs typeface="+mn-cs"/>
              </a:rPr>
              <a:t>pro zjednodušené podlimitní řízení a přidává jistotu složenou formou pojištění záruky</a:t>
            </a:r>
            <a:r>
              <a:rPr lang="cs-CZ" b="1" dirty="0" smtClean="0">
                <a:solidFill>
                  <a:schemeClr val="tx1"/>
                </a:solidFill>
                <a:latin typeface="+mn-lt"/>
                <a:ea typeface="+mn-ea"/>
                <a:cs typeface="+mn-cs"/>
              </a:rPr>
              <a:t>. </a:t>
            </a:r>
          </a:p>
          <a:p>
            <a:pPr>
              <a:buNone/>
            </a:pPr>
            <a:r>
              <a:rPr lang="cs-CZ" sz="2800" b="1" dirty="0" smtClean="0">
                <a:solidFill>
                  <a:schemeClr val="tx1"/>
                </a:solidFill>
                <a:latin typeface="+mn-lt"/>
                <a:ea typeface="+mn-ea"/>
                <a:cs typeface="+mn-cs"/>
              </a:rPr>
              <a:t>2) Peněžní jistotu uvolní zadavatel uchazeči, …..</a:t>
            </a:r>
          </a:p>
          <a:p>
            <a:pPr>
              <a:buNone/>
            </a:pPr>
            <a:r>
              <a:rPr lang="cs-CZ" sz="2800" b="1" dirty="0" smtClean="0">
                <a:solidFill>
                  <a:schemeClr val="tx1"/>
                </a:solidFill>
                <a:latin typeface="+mn-lt"/>
                <a:ea typeface="+mn-ea"/>
                <a:cs typeface="+mn-cs"/>
              </a:rPr>
              <a:t>b) jehož nabídka nebyla vybrána jako nejvhodnější a nebylo s ním možno uzavřít smlouvu podle § 82 odst. 3, do 7 dnů po </a:t>
            </a:r>
            <a:r>
              <a:rPr lang="cs-CZ" sz="2800" b="1" strike="sngStrike" dirty="0" smtClean="0">
                <a:solidFill>
                  <a:srgbClr val="FFFF00"/>
                </a:solidFill>
                <a:latin typeface="+mn-lt"/>
                <a:ea typeface="+mn-ea"/>
                <a:cs typeface="+mn-cs"/>
              </a:rPr>
              <a:t>doručení</a:t>
            </a:r>
            <a:r>
              <a:rPr lang="cs-CZ" sz="2800" b="1" dirty="0" smtClean="0">
                <a:solidFill>
                  <a:srgbClr val="FFFF00"/>
                </a:solidFill>
                <a:latin typeface="+mn-lt"/>
                <a:ea typeface="+mn-ea"/>
                <a:cs typeface="+mn-cs"/>
              </a:rPr>
              <a:t> </a:t>
            </a:r>
            <a:r>
              <a:rPr lang="cs-CZ" sz="2800" b="1" u="sng" dirty="0" smtClean="0">
                <a:solidFill>
                  <a:srgbClr val="FFFF00"/>
                </a:solidFill>
                <a:latin typeface="+mn-lt"/>
                <a:ea typeface="+mn-ea"/>
                <a:cs typeface="+mn-cs"/>
              </a:rPr>
              <a:t>odeslání</a:t>
            </a:r>
            <a:r>
              <a:rPr lang="cs-CZ" sz="2800" b="1" dirty="0" smtClean="0">
                <a:solidFill>
                  <a:srgbClr val="FFFF00"/>
                </a:solidFill>
                <a:latin typeface="+mn-lt"/>
                <a:ea typeface="+mn-ea"/>
                <a:cs typeface="+mn-cs"/>
              </a:rPr>
              <a:t> </a:t>
            </a:r>
            <a:r>
              <a:rPr lang="cs-CZ" sz="2800" b="1" dirty="0" smtClean="0">
                <a:solidFill>
                  <a:schemeClr val="tx1"/>
                </a:solidFill>
                <a:latin typeface="+mn-lt"/>
                <a:ea typeface="+mn-ea"/>
                <a:cs typeface="+mn-cs"/>
              </a:rPr>
              <a:t>oznámení o výběru nejvhodnější nabídky podle § 81 odst. </a:t>
            </a:r>
            <a:r>
              <a:rPr lang="cs-CZ" sz="2800" b="1" strike="sngStrike" dirty="0" smtClean="0">
                <a:solidFill>
                  <a:schemeClr val="tx1"/>
                </a:solidFill>
                <a:latin typeface="+mn-lt"/>
                <a:ea typeface="+mn-ea"/>
                <a:cs typeface="+mn-cs"/>
              </a:rPr>
              <a:t>2</a:t>
            </a:r>
            <a:r>
              <a:rPr lang="cs-CZ" sz="2800" b="1" dirty="0" smtClean="0">
                <a:solidFill>
                  <a:schemeClr val="tx1"/>
                </a:solidFill>
                <a:latin typeface="+mn-lt"/>
                <a:ea typeface="+mn-ea"/>
                <a:cs typeface="+mn-cs"/>
              </a:rPr>
              <a:t> </a:t>
            </a:r>
            <a:r>
              <a:rPr lang="cs-CZ" sz="2800" b="1" u="sng" dirty="0" smtClean="0">
                <a:solidFill>
                  <a:schemeClr val="tx1"/>
                </a:solidFill>
                <a:latin typeface="+mn-lt"/>
                <a:ea typeface="+mn-ea"/>
                <a:cs typeface="+mn-cs"/>
              </a:rPr>
              <a:t>3</a:t>
            </a:r>
            <a:r>
              <a:rPr lang="cs-CZ" sz="2800" b="1" dirty="0" smtClean="0">
                <a:solidFill>
                  <a:schemeClr val="tx1"/>
                </a:solidFill>
                <a:latin typeface="+mn-lt"/>
                <a:ea typeface="+mn-ea"/>
                <a:cs typeface="+mn-cs"/>
              </a:rPr>
              <a:t>,</a:t>
            </a:r>
          </a:p>
          <a:p>
            <a:pPr>
              <a:buNone/>
            </a:pPr>
            <a:r>
              <a:rPr lang="cs-CZ" sz="2800" b="1" dirty="0" smtClean="0">
                <a:solidFill>
                  <a:schemeClr val="tx1"/>
                </a:solidFill>
                <a:latin typeface="+mn-lt"/>
                <a:ea typeface="+mn-ea"/>
                <a:cs typeface="+mn-cs"/>
              </a:rPr>
              <a:t>c) který byl ze zadávacího řízení vyloučen, </a:t>
            </a:r>
            <a:r>
              <a:rPr lang="cs-CZ" sz="2800" b="1" strike="sngStrike" dirty="0" smtClean="0">
                <a:solidFill>
                  <a:srgbClr val="FFFF00"/>
                </a:solidFill>
                <a:latin typeface="+mn-lt"/>
                <a:ea typeface="+mn-ea"/>
                <a:cs typeface="+mn-cs"/>
              </a:rPr>
              <a:t>bezodkladně po vyloučení</a:t>
            </a:r>
            <a:r>
              <a:rPr lang="cs-CZ" sz="2800" b="1" dirty="0" smtClean="0">
                <a:solidFill>
                  <a:srgbClr val="FFFF00"/>
                </a:solidFill>
                <a:latin typeface="+mn-lt"/>
                <a:ea typeface="+mn-ea"/>
                <a:cs typeface="+mn-cs"/>
              </a:rPr>
              <a:t> </a:t>
            </a:r>
            <a:r>
              <a:rPr lang="cs-CZ" sz="2800" b="1" u="sng" dirty="0" smtClean="0">
                <a:solidFill>
                  <a:srgbClr val="FFFF00"/>
                </a:solidFill>
                <a:latin typeface="+mn-lt"/>
                <a:ea typeface="+mn-ea"/>
                <a:cs typeface="+mn-cs"/>
              </a:rPr>
              <a:t>do 7 dnů po odeslání oznámení o vyloučení,</a:t>
            </a:r>
            <a:endParaRPr lang="cs-CZ" sz="2800" b="1" dirty="0" smtClean="0">
              <a:solidFill>
                <a:srgbClr val="FFFF00"/>
              </a:solidFill>
              <a:latin typeface="+mn-lt"/>
              <a:ea typeface="+mn-ea"/>
              <a:cs typeface="+mn-cs"/>
            </a:endParaRPr>
          </a:p>
          <a:p>
            <a:pPr>
              <a:buNone/>
            </a:pPr>
            <a:r>
              <a:rPr lang="cs-CZ" sz="2800" b="1" u="sng" dirty="0" smtClean="0">
                <a:solidFill>
                  <a:srgbClr val="FFFF00"/>
                </a:solidFill>
                <a:latin typeface="+mn-lt"/>
                <a:ea typeface="+mn-ea"/>
                <a:cs typeface="+mn-cs"/>
              </a:rPr>
              <a:t>d)	pokud bylo zadávací řízení zrušeno, do 7 dnů po odeslání oznámení o zrušení zadávacího řízení.</a:t>
            </a:r>
            <a:endParaRPr lang="cs-CZ" sz="2800"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87</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latin typeface="+mj-lt"/>
                <a:ea typeface="+mj-ea"/>
                <a:cs typeface="+mj-cs"/>
              </a:rPr>
              <a:t>Jistota- § 67</a:t>
            </a:r>
            <a:endParaRPr lang="cs-CZ" sz="36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solidFill>
                  <a:schemeClr val="tx1"/>
                </a:solidFill>
                <a:latin typeface="+mn-lt"/>
                <a:ea typeface="+mn-ea"/>
                <a:cs typeface="+mn-cs"/>
              </a:rPr>
              <a:t>5) Má-li být jistota poskytnuta formou bankovní záruky, je uchazeč povinen zajistit její platnost po celou dobu zadávací lhůty podle § 43. </a:t>
            </a:r>
            <a:r>
              <a:rPr lang="cs-CZ" b="1" u="sng" dirty="0" smtClean="0">
                <a:solidFill>
                  <a:srgbClr val="FFFF00"/>
                </a:solidFill>
                <a:latin typeface="+mn-lt"/>
                <a:ea typeface="+mn-ea"/>
                <a:cs typeface="+mn-cs"/>
              </a:rPr>
              <a:t>Zadavatel je povinen uchovat kopii záruční listiny a originál záruční listiny vrátit uchazeči ve lhůtě podle odst. 2.</a:t>
            </a:r>
          </a:p>
          <a:p>
            <a:pPr>
              <a:buNone/>
            </a:pPr>
            <a:r>
              <a:rPr lang="cs-CZ" b="1" u="sng" dirty="0" smtClean="0"/>
              <a:t>(6) </a:t>
            </a:r>
            <a:r>
              <a:rPr lang="cs-CZ" b="1" i="1" u="sng" dirty="0" smtClean="0"/>
              <a:t>V případech, kdy jistota připadá zadavateli: </a:t>
            </a:r>
            <a:r>
              <a:rPr lang="cs-CZ" b="1" dirty="0" smtClean="0">
                <a:solidFill>
                  <a:schemeClr val="tx1"/>
                </a:solidFill>
                <a:latin typeface="+mn-lt"/>
                <a:ea typeface="+mn-ea"/>
                <a:cs typeface="+mn-cs"/>
              </a:rPr>
              <a:t>Rozhodnutí musí zadavatel řádně odůvodnit a bezodkladně </a:t>
            </a:r>
            <a:r>
              <a:rPr lang="cs-CZ" b="1" strike="sngStrike" dirty="0" smtClean="0">
                <a:solidFill>
                  <a:srgbClr val="FFFF00"/>
                </a:solidFill>
                <a:latin typeface="+mn-lt"/>
                <a:ea typeface="+mn-ea"/>
                <a:cs typeface="+mn-cs"/>
              </a:rPr>
              <a:t>doručit</a:t>
            </a:r>
            <a:r>
              <a:rPr lang="cs-CZ" b="1" dirty="0" smtClean="0">
                <a:solidFill>
                  <a:srgbClr val="FFFF00"/>
                </a:solidFill>
                <a:latin typeface="+mn-lt"/>
                <a:ea typeface="+mn-ea"/>
                <a:cs typeface="+mn-cs"/>
              </a:rPr>
              <a:t> </a:t>
            </a:r>
            <a:r>
              <a:rPr lang="cs-CZ" b="1" u="sng" dirty="0" smtClean="0">
                <a:solidFill>
                  <a:srgbClr val="FFFF00"/>
                </a:solidFill>
                <a:latin typeface="+mn-lt"/>
                <a:ea typeface="+mn-ea"/>
                <a:cs typeface="+mn-cs"/>
              </a:rPr>
              <a:t>odeslat</a:t>
            </a:r>
            <a:r>
              <a:rPr lang="cs-CZ" b="1" dirty="0" smtClean="0">
                <a:solidFill>
                  <a:srgbClr val="FFFF00"/>
                </a:solidFill>
                <a:latin typeface="+mn-lt"/>
                <a:ea typeface="+mn-ea"/>
                <a:cs typeface="+mn-cs"/>
              </a:rPr>
              <a:t> </a:t>
            </a:r>
            <a:r>
              <a:rPr lang="cs-CZ" b="1" dirty="0" smtClean="0">
                <a:solidFill>
                  <a:schemeClr val="tx1"/>
                </a:solidFill>
                <a:latin typeface="+mn-lt"/>
                <a:ea typeface="+mn-ea"/>
                <a:cs typeface="+mn-cs"/>
              </a:rPr>
              <a:t>příslušnému uchazeči.</a:t>
            </a:r>
          </a:p>
          <a:p>
            <a:pPr>
              <a:buNone/>
            </a:pPr>
            <a:endParaRPr lang="cs-CZ"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88</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latin typeface="+mj-lt"/>
                <a:ea typeface="+mj-ea"/>
                <a:cs typeface="+mj-cs"/>
              </a:rPr>
              <a:t>Obsah nabídek - § 68</a:t>
            </a:r>
            <a:endParaRPr lang="cs-CZ" sz="36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dirty="0" smtClean="0">
                <a:solidFill>
                  <a:schemeClr val="tx1"/>
                </a:solidFill>
                <a:latin typeface="+mn-lt"/>
                <a:ea typeface="+mn-ea"/>
                <a:cs typeface="+mn-cs"/>
              </a:rPr>
              <a:t>(2) Nabídka obsahuje návrh smlouvy podepsaný osobou oprávněnou jednat jménem či za uchazeče </a:t>
            </a:r>
            <a:r>
              <a:rPr lang="cs-CZ" b="1" strike="sngStrike" dirty="0" smtClean="0">
                <a:solidFill>
                  <a:srgbClr val="FFFF00"/>
                </a:solidFill>
                <a:latin typeface="+mn-lt"/>
                <a:ea typeface="+mn-ea"/>
                <a:cs typeface="+mn-cs"/>
              </a:rPr>
              <a:t>a prohlášení podepsané osobou oprávněnou jednat jménem či za uchazeče, z něhož vyplývá, že je uchazeč vázán celým obsahem nabídky po celou dobu běhu zadávací lhůty</a:t>
            </a:r>
            <a:r>
              <a:rPr lang="cs-CZ" b="1" dirty="0" smtClean="0">
                <a:solidFill>
                  <a:srgbClr val="FFFF00"/>
                </a:solidFill>
                <a:latin typeface="+mn-lt"/>
                <a:ea typeface="+mn-ea"/>
                <a:cs typeface="+mn-cs"/>
              </a:rPr>
              <a:t>.  </a:t>
            </a:r>
            <a:r>
              <a:rPr lang="cs-CZ" b="1" i="1" dirty="0" smtClean="0">
                <a:solidFill>
                  <a:srgbClr val="FFFF00"/>
                </a:solidFill>
                <a:latin typeface="+mn-lt"/>
                <a:ea typeface="+mn-ea"/>
                <a:cs typeface="+mn-cs"/>
              </a:rPr>
              <a:t>(dotaz č. 2)</a:t>
            </a:r>
          </a:p>
          <a:p>
            <a:pPr algn="ctr">
              <a:buNone/>
            </a:pPr>
            <a:r>
              <a:rPr lang="cs-CZ" b="1" i="1" dirty="0" smtClean="0">
                <a:solidFill>
                  <a:srgbClr val="FFFF00"/>
                </a:solidFill>
                <a:latin typeface="+mn-lt"/>
                <a:ea typeface="+mn-ea"/>
                <a:cs typeface="+mn-cs"/>
              </a:rPr>
              <a:t>	Platí již od 1.1.2010 – novela č. 417/2009 </a:t>
            </a:r>
          </a:p>
          <a:p>
            <a:pPr marL="628650" indent="-628650">
              <a:buNone/>
              <a:tabLst>
                <a:tab pos="533400" algn="l"/>
              </a:tabLst>
            </a:pPr>
            <a:r>
              <a:rPr lang="cs-CZ" b="1" dirty="0" smtClean="0">
                <a:solidFill>
                  <a:schemeClr val="tx1"/>
                </a:solidFill>
                <a:latin typeface="+mn-lt"/>
                <a:ea typeface="+mn-ea"/>
                <a:cs typeface="+mn-cs"/>
              </a:rPr>
              <a:t>Ale ! Zadavatel  </a:t>
            </a:r>
            <a:r>
              <a:rPr lang="cs-CZ" b="1" u="sng" cap="all" dirty="0" smtClean="0">
                <a:solidFill>
                  <a:schemeClr val="tx1"/>
                </a:solidFill>
                <a:latin typeface="+mn-lt"/>
                <a:ea typeface="+mn-ea"/>
                <a:cs typeface="+mn-cs"/>
              </a:rPr>
              <a:t>je povinen </a:t>
            </a:r>
            <a:r>
              <a:rPr lang="cs-CZ" b="1" dirty="0" smtClean="0">
                <a:solidFill>
                  <a:schemeClr val="tx1"/>
                </a:solidFill>
                <a:latin typeface="+mn-lt"/>
                <a:ea typeface="+mn-ea"/>
                <a:cs typeface="+mn-cs"/>
              </a:rPr>
              <a:t>v oznámení či výzvě o zahájení zadávacího řízení stanovit délku zadávací lhůty nebo její konec datem </a:t>
            </a:r>
            <a:r>
              <a:rPr lang="cs-CZ" sz="2800" b="1" i="1" dirty="0" smtClean="0">
                <a:solidFill>
                  <a:srgbClr val="FFFF00"/>
                </a:solidFill>
                <a:latin typeface="+mn-lt"/>
                <a:ea typeface="+mn-ea"/>
                <a:cs typeface="+mn-cs"/>
              </a:rPr>
              <a:t>(§43 odst.2)</a:t>
            </a:r>
          </a:p>
          <a:p>
            <a:pPr>
              <a:buNone/>
            </a:pPr>
            <a:endParaRPr lang="cs-CZ"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89</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latin typeface="+mj-lt"/>
                <a:ea typeface="+mj-ea"/>
                <a:cs typeface="+mj-cs"/>
              </a:rPr>
              <a:t>Podání nabídky - § 69</a:t>
            </a:r>
            <a:endParaRPr lang="cs-CZ" sz="36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endParaRPr lang="cs-CZ" sz="2000" dirty="0" smtClean="0">
              <a:solidFill>
                <a:schemeClr val="tx1"/>
              </a:solidFill>
              <a:latin typeface="+mn-lt"/>
              <a:ea typeface="+mn-ea"/>
              <a:cs typeface="+mn-cs"/>
            </a:endParaRPr>
          </a:p>
          <a:p>
            <a:pPr>
              <a:buNone/>
            </a:pPr>
            <a:r>
              <a:rPr lang="cs-CZ" sz="2000" dirty="0" smtClean="0">
                <a:solidFill>
                  <a:schemeClr val="tx1"/>
                </a:solidFill>
                <a:latin typeface="+mn-lt"/>
                <a:ea typeface="+mn-ea"/>
                <a:cs typeface="+mn-cs"/>
              </a:rPr>
              <a:t> </a:t>
            </a:r>
            <a:r>
              <a:rPr lang="cs-CZ" b="1" dirty="0" smtClean="0">
                <a:solidFill>
                  <a:schemeClr val="tx1"/>
                </a:solidFill>
                <a:latin typeface="+mn-lt"/>
                <a:ea typeface="+mn-ea"/>
                <a:cs typeface="+mn-cs"/>
              </a:rPr>
              <a:t>(2) Dodavatel, který podal nabídku v zadávacím řízení, nesmí být současně subdodavatelem, </a:t>
            </a:r>
            <a:r>
              <a:rPr lang="cs-CZ" b="1" u="sng" dirty="0" smtClean="0">
                <a:solidFill>
                  <a:srgbClr val="FFFF00"/>
                </a:solidFill>
                <a:latin typeface="+mn-lt"/>
                <a:ea typeface="+mn-ea"/>
                <a:cs typeface="+mn-cs"/>
              </a:rPr>
              <a:t>jehož prostřednictvím jiný dodavatel v tomtéž zadávacím řízení prokazuje kvalifikaci</a:t>
            </a:r>
            <a:r>
              <a:rPr lang="cs-CZ" b="1" dirty="0" smtClean="0">
                <a:solidFill>
                  <a:srgbClr val="FFFF00"/>
                </a:solidFill>
                <a:latin typeface="+mn-lt"/>
                <a:ea typeface="+mn-ea"/>
                <a:cs typeface="+mn-cs"/>
              </a:rPr>
              <a:t>. </a:t>
            </a:r>
            <a:r>
              <a:rPr lang="cs-CZ" b="1" strike="sngStrike" dirty="0" smtClean="0">
                <a:solidFill>
                  <a:srgbClr val="FFFF00"/>
                </a:solidFill>
                <a:latin typeface="+mn-lt"/>
                <a:ea typeface="+mn-ea"/>
                <a:cs typeface="+mn-cs"/>
              </a:rPr>
              <a:t>jiného dodavatele v tomtéž zadávacím řízení. Dodavatel, který nepodal nabídku v zadávacím řízení, však může být subdodavatelem více uchazečů v tomtéž zadávacím řízení.  </a:t>
            </a:r>
            <a:r>
              <a:rPr lang="cs-CZ" b="1" dirty="0" smtClean="0">
                <a:solidFill>
                  <a:srgbClr val="FFFF00"/>
                </a:solidFill>
                <a:latin typeface="+mn-lt"/>
                <a:ea typeface="+mn-ea"/>
                <a:cs typeface="+mn-cs"/>
              </a:rPr>
              <a:t> </a:t>
            </a:r>
            <a:r>
              <a:rPr lang="cs-CZ" b="1" i="1" dirty="0" smtClean="0">
                <a:solidFill>
                  <a:srgbClr val="FFFF00"/>
                </a:solidFill>
                <a:latin typeface="+mn-lt"/>
                <a:ea typeface="+mn-ea"/>
                <a:cs typeface="+mn-cs"/>
              </a:rPr>
              <a:t>ALE:</a:t>
            </a:r>
            <a:endParaRPr lang="cs-CZ" b="1" i="1" strike="sngStrike" dirty="0" smtClean="0">
              <a:solidFill>
                <a:srgbClr val="FFFF00"/>
              </a:solidFill>
              <a:latin typeface="+mn-lt"/>
              <a:ea typeface="+mn-ea"/>
              <a:cs typeface="+mn-cs"/>
            </a:endParaRPr>
          </a:p>
          <a:p>
            <a:pPr algn="ctr">
              <a:buNone/>
            </a:pPr>
            <a:r>
              <a:rPr lang="cs-CZ" b="1" i="1" dirty="0" smtClean="0">
                <a:solidFill>
                  <a:srgbClr val="FFFF00"/>
                </a:solidFill>
              </a:rPr>
              <a:t>	Pokud prokazují kvalifikaci  každý samostatně, mohou podat nabídku oba – ZMĚNA ! </a:t>
            </a:r>
            <a:endParaRPr lang="cs-CZ" b="1" i="1" dirty="0" smtClean="0">
              <a:solidFill>
                <a:srgbClr val="FFFF00"/>
              </a:solidFill>
              <a:latin typeface="+mn-lt"/>
              <a:ea typeface="+mn-ea"/>
              <a:cs typeface="+mn-cs"/>
            </a:endParaRPr>
          </a:p>
          <a:p>
            <a:pPr>
              <a:buNone/>
            </a:pPr>
            <a:r>
              <a:rPr lang="cs-CZ" sz="2000" dirty="0" smtClean="0">
                <a:solidFill>
                  <a:schemeClr val="tx1"/>
                </a:solidFill>
                <a:latin typeface="+mn-lt"/>
                <a:ea typeface="+mn-ea"/>
                <a:cs typeface="+mn-cs"/>
              </a:rPr>
              <a:t> </a:t>
            </a:r>
            <a:endParaRPr lang="cs-CZ" sz="2000"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Zástupný symbol pro datum 3"/>
          <p:cNvSpPr>
            <a:spLocks noGrp="1"/>
          </p:cNvSpPr>
          <p:nvPr>
            <p:ph type="dt" sz="quarter" idx="10"/>
          </p:nvPr>
        </p:nvSpPr>
        <p:spPr/>
        <p:txBody>
          <a:bodyPr/>
          <a:lstStyle/>
          <a:p>
            <a:pPr>
              <a:defRPr/>
            </a:pPr>
            <a:fld id="{63EF16E2-16DE-4DC1-ADEE-05B6C751C733}" type="datetime1">
              <a:rPr lang="cs-CZ" smtClean="0"/>
              <a:pPr>
                <a:defRPr/>
              </a:pPr>
              <a:t>21.9.2010</a:t>
            </a:fld>
            <a:endParaRPr lang="cs-CZ" smtClean="0"/>
          </a:p>
        </p:txBody>
      </p:sp>
      <p:sp>
        <p:nvSpPr>
          <p:cNvPr id="6758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67588" name="Zástupný symbol pro číslo snímku 5"/>
          <p:cNvSpPr>
            <a:spLocks noGrp="1"/>
          </p:cNvSpPr>
          <p:nvPr>
            <p:ph type="sldNum" sz="quarter" idx="12"/>
          </p:nvPr>
        </p:nvSpPr>
        <p:spPr/>
        <p:txBody>
          <a:bodyPr/>
          <a:lstStyle/>
          <a:p>
            <a:pPr>
              <a:defRPr/>
            </a:pPr>
            <a:fld id="{6989BF87-3289-4134-A3D2-59EABFD23AEA}" type="slidenum">
              <a:rPr lang="cs-CZ" smtClean="0"/>
              <a:pPr>
                <a:defRPr/>
              </a:pPr>
              <a:t>9</a:t>
            </a:fld>
            <a:endParaRPr lang="cs-CZ" smtClean="0"/>
          </a:p>
        </p:txBody>
      </p:sp>
      <p:sp>
        <p:nvSpPr>
          <p:cNvPr id="16389" name="Rectangle 2"/>
          <p:cNvSpPr>
            <a:spLocks noGrp="1" noChangeArrowheads="1"/>
          </p:cNvSpPr>
          <p:nvPr>
            <p:ph type="title"/>
          </p:nvPr>
        </p:nvSpPr>
        <p:spPr>
          <a:xfrm>
            <a:off x="0" y="0"/>
            <a:ext cx="9144000" cy="476250"/>
          </a:xfrm>
        </p:spPr>
        <p:txBody>
          <a:bodyPr/>
          <a:lstStyle/>
          <a:p>
            <a:pPr eaLnBrk="1" hangingPunct="1"/>
            <a:r>
              <a:rPr lang="cs-CZ" sz="4000" b="1" smtClean="0">
                <a:solidFill>
                  <a:schemeClr val="folHlink"/>
                </a:solidFill>
              </a:rPr>
              <a:t>Nadlimitní zakázka</a:t>
            </a:r>
            <a:endParaRPr lang="cs-CZ" sz="3600" b="1" smtClean="0">
              <a:solidFill>
                <a:schemeClr val="folHlink"/>
              </a:solidFill>
            </a:endParaRPr>
          </a:p>
        </p:txBody>
      </p:sp>
      <p:sp>
        <p:nvSpPr>
          <p:cNvPr id="964611" name="Rectangle 3"/>
          <p:cNvSpPr>
            <a:spLocks noGrp="1" noChangeArrowheads="1"/>
          </p:cNvSpPr>
          <p:nvPr>
            <p:ph type="body" idx="1"/>
          </p:nvPr>
        </p:nvSpPr>
        <p:spPr>
          <a:xfrm>
            <a:off x="0" y="549275"/>
            <a:ext cx="9144000" cy="5975350"/>
          </a:xfrm>
        </p:spPr>
        <p:txBody>
          <a:bodyPr/>
          <a:lstStyle/>
          <a:p>
            <a:pPr marL="177800" indent="-177800" eaLnBrk="1" hangingPunct="1">
              <a:buFontTx/>
              <a:buNone/>
              <a:defRPr/>
            </a:pPr>
            <a:r>
              <a:rPr lang="cs-CZ" sz="1200" b="1" dirty="0" smtClean="0"/>
              <a:t>    </a:t>
            </a:r>
            <a:r>
              <a:rPr lang="cs-CZ" b="1" dirty="0" smtClean="0"/>
              <a:t>U nadlimitních zakázek má zadavatel povinnost </a:t>
            </a:r>
            <a:r>
              <a:rPr lang="cs-CZ" b="1" u="sng" dirty="0" smtClean="0"/>
              <a:t>zajistit možnost účasti</a:t>
            </a:r>
            <a:r>
              <a:rPr lang="cs-CZ" b="1" dirty="0" smtClean="0"/>
              <a:t> </a:t>
            </a:r>
            <a:r>
              <a:rPr lang="cs-CZ" b="1" u="sng" dirty="0" smtClean="0"/>
              <a:t>uchazečů ze všech členských zemí EU – </a:t>
            </a:r>
            <a:r>
              <a:rPr lang="cs-CZ" b="1" u="sng" dirty="0" smtClean="0">
                <a:solidFill>
                  <a:srgbClr val="FFFF00"/>
                </a:solidFill>
              </a:rPr>
              <a:t>od 1.1.2010 stanoví limity usnesení vlády č.1558/2009 z 21.12.2009 takto</a:t>
            </a:r>
            <a:r>
              <a:rPr lang="cs-CZ" b="1" dirty="0" smtClean="0">
                <a:solidFill>
                  <a:srgbClr val="FFFF00"/>
                </a:solidFill>
              </a:rPr>
              <a:t>: </a:t>
            </a:r>
          </a:p>
          <a:p>
            <a:pPr marL="609600" indent="-609600" algn="just" eaLnBrk="1" hangingPunct="1">
              <a:buFontTx/>
              <a:buNone/>
              <a:defRPr/>
            </a:pPr>
            <a:r>
              <a:rPr lang="cs-CZ" b="1" dirty="0" smtClean="0"/>
              <a:t> </a:t>
            </a:r>
            <a:r>
              <a:rPr lang="cs-CZ" b="1" u="sng" dirty="0" smtClean="0"/>
              <a:t>a)  </a:t>
            </a:r>
            <a:r>
              <a:rPr lang="cs-CZ" b="1" u="sng" dirty="0" smtClean="0">
                <a:solidFill>
                  <a:srgbClr val="FFFF00"/>
                </a:solidFill>
              </a:rPr>
              <a:t>3,236.000</a:t>
            </a:r>
            <a:r>
              <a:rPr lang="cs-CZ" b="1" u="sng" dirty="0" smtClean="0"/>
              <a:t> Kč</a:t>
            </a:r>
            <a:r>
              <a:rPr lang="cs-CZ" u="sng" dirty="0" smtClean="0"/>
              <a:t> </a:t>
            </a:r>
            <a:r>
              <a:rPr lang="cs-CZ" sz="2000" b="1" u="sng" dirty="0" smtClean="0"/>
              <a:t>(3,782.000,-)</a:t>
            </a:r>
            <a:r>
              <a:rPr lang="cs-CZ" b="1" u="sng" dirty="0" smtClean="0"/>
              <a:t> (ČR a státní PO)</a:t>
            </a:r>
          </a:p>
          <a:p>
            <a:pPr marL="609600" indent="-609600" algn="just" eaLnBrk="1" hangingPunct="1">
              <a:buFontTx/>
              <a:buNone/>
              <a:defRPr/>
            </a:pPr>
            <a:r>
              <a:rPr lang="cs-CZ" b="1" dirty="0" smtClean="0"/>
              <a:t> </a:t>
            </a:r>
            <a:r>
              <a:rPr lang="cs-CZ" b="1" u="sng" dirty="0" smtClean="0"/>
              <a:t>b) </a:t>
            </a:r>
            <a:r>
              <a:rPr lang="cs-CZ" b="1" u="sng" dirty="0" smtClean="0">
                <a:solidFill>
                  <a:srgbClr val="FFFF00"/>
                </a:solidFill>
              </a:rPr>
              <a:t>4,997.000 Kč </a:t>
            </a:r>
            <a:r>
              <a:rPr lang="cs-CZ" sz="2000" b="1" u="sng" dirty="0" smtClean="0"/>
              <a:t>(5,857.000,-) </a:t>
            </a:r>
            <a:r>
              <a:rPr lang="cs-CZ" b="1" u="sng" dirty="0" smtClean="0"/>
              <a:t>(</a:t>
            </a:r>
            <a:r>
              <a:rPr lang="cs-CZ" sz="2800" b="1" u="sng" dirty="0" smtClean="0"/>
              <a:t>ÚSC a jeho PO, </a:t>
            </a:r>
            <a:r>
              <a:rPr lang="cs-CZ" sz="2700" b="1" u="sng" dirty="0" smtClean="0"/>
              <a:t>subjekty  veřejného zájmu</a:t>
            </a:r>
            <a:r>
              <a:rPr lang="cs-CZ" sz="2800" b="1" u="sng" dirty="0" smtClean="0"/>
              <a:t>)</a:t>
            </a:r>
          </a:p>
          <a:p>
            <a:pPr marL="609600" indent="-609600" eaLnBrk="1" hangingPunct="1">
              <a:buFontTx/>
              <a:buNone/>
              <a:defRPr/>
            </a:pPr>
            <a:r>
              <a:rPr lang="cs-CZ" b="1" dirty="0" smtClean="0"/>
              <a:t> </a:t>
            </a:r>
            <a:r>
              <a:rPr lang="cs-CZ" b="1" u="sng" dirty="0" smtClean="0"/>
              <a:t>c) </a:t>
            </a:r>
            <a:r>
              <a:rPr lang="cs-CZ" b="1" u="sng" dirty="0" smtClean="0">
                <a:solidFill>
                  <a:srgbClr val="FFFF00"/>
                </a:solidFill>
              </a:rPr>
              <a:t>10,020.000,-Kč </a:t>
            </a:r>
            <a:r>
              <a:rPr lang="cs-CZ" sz="2000" b="1" u="sng" dirty="0" smtClean="0"/>
              <a:t>(11,715.000,-) </a:t>
            </a:r>
            <a:r>
              <a:rPr lang="cs-CZ" sz="3000" b="1" u="sng" dirty="0" smtClean="0"/>
              <a:t>(sekt. zadavatel) </a:t>
            </a:r>
            <a:endParaRPr lang="cs-CZ" sz="3000" b="1" dirty="0" smtClean="0"/>
          </a:p>
          <a:p>
            <a:pPr marL="450850" indent="-450850" eaLnBrk="1" hangingPunct="1">
              <a:lnSpc>
                <a:spcPct val="80000"/>
              </a:lnSpc>
              <a:buFontTx/>
              <a:buNone/>
              <a:defRPr/>
            </a:pPr>
            <a:r>
              <a:rPr lang="cs-CZ" b="1" dirty="0" smtClean="0"/>
              <a:t>	U dodávek </a:t>
            </a:r>
            <a:r>
              <a:rPr lang="cs-CZ" b="1" u="sng" dirty="0" smtClean="0"/>
              <a:t>stavebních prací </a:t>
            </a:r>
            <a:r>
              <a:rPr lang="cs-CZ" b="1" dirty="0" smtClean="0"/>
              <a:t>je stanoven shodně pro všechny zadavatele finanční limit</a:t>
            </a:r>
            <a:r>
              <a:rPr lang="cs-CZ" sz="2800" b="1" dirty="0" smtClean="0"/>
              <a:t> </a:t>
            </a:r>
            <a:r>
              <a:rPr lang="cs-CZ" b="1" dirty="0" smtClean="0"/>
              <a:t>částkou: </a:t>
            </a:r>
          </a:p>
          <a:p>
            <a:pPr marL="450850" indent="-450850" eaLnBrk="1" hangingPunct="1">
              <a:lnSpc>
                <a:spcPct val="80000"/>
              </a:lnSpc>
              <a:buFontTx/>
              <a:buNone/>
              <a:defRPr/>
            </a:pPr>
            <a:r>
              <a:rPr lang="cs-CZ" b="1" dirty="0" smtClean="0">
                <a:solidFill>
                  <a:srgbClr val="FFFF00"/>
                </a:solidFill>
              </a:rPr>
              <a:t>			</a:t>
            </a:r>
            <a:r>
              <a:rPr lang="cs-CZ" b="1" u="sng" dirty="0" smtClean="0">
                <a:solidFill>
                  <a:srgbClr val="FFFF00"/>
                </a:solidFill>
              </a:rPr>
              <a:t>125,451. 000,- Kč </a:t>
            </a:r>
            <a:r>
              <a:rPr lang="cs-CZ" sz="2000" b="1" u="sng" dirty="0" smtClean="0"/>
              <a:t>(146,477.000,-) </a:t>
            </a:r>
            <a:endParaRPr lang="cs-CZ" sz="2000" dirty="0" smtClean="0"/>
          </a:p>
          <a:p>
            <a:pPr marL="609600" indent="-609600" algn="just" eaLnBrk="1" hangingPunct="1">
              <a:buFontTx/>
              <a:buNone/>
              <a:defRPr/>
            </a:pPr>
            <a:endParaRPr lang="cs-CZ" b="1" u="sng"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64611">
                                            <p:txEl>
                                              <p:pRg st="0" end="0"/>
                                            </p:txEl>
                                          </p:spTgt>
                                        </p:tgtEl>
                                        <p:attrNameLst>
                                          <p:attrName>style.visibility</p:attrName>
                                        </p:attrNameLst>
                                      </p:cBhvr>
                                      <p:to>
                                        <p:strVal val="visible"/>
                                      </p:to>
                                    </p:set>
                                    <p:animEffect transition="in" filter="wipe(left)">
                                      <p:cBhvr>
                                        <p:cTn id="7" dur="500"/>
                                        <p:tgtEl>
                                          <p:spTgt spid="9646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64611">
                                            <p:txEl>
                                              <p:pRg st="1" end="1"/>
                                            </p:txEl>
                                          </p:spTgt>
                                        </p:tgtEl>
                                        <p:attrNameLst>
                                          <p:attrName>style.visibility</p:attrName>
                                        </p:attrNameLst>
                                      </p:cBhvr>
                                      <p:to>
                                        <p:strVal val="visible"/>
                                      </p:to>
                                    </p:set>
                                    <p:animEffect transition="in" filter="wipe(left)">
                                      <p:cBhvr>
                                        <p:cTn id="12" dur="500"/>
                                        <p:tgtEl>
                                          <p:spTgt spid="9646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964611">
                                            <p:txEl>
                                              <p:pRg st="2" end="2"/>
                                            </p:txEl>
                                          </p:spTgt>
                                        </p:tgtEl>
                                        <p:attrNameLst>
                                          <p:attrName>style.visibility</p:attrName>
                                        </p:attrNameLst>
                                      </p:cBhvr>
                                      <p:to>
                                        <p:strVal val="visible"/>
                                      </p:to>
                                    </p:set>
                                    <p:animEffect transition="in" filter="wipe(left)">
                                      <p:cBhvr>
                                        <p:cTn id="17" dur="500"/>
                                        <p:tgtEl>
                                          <p:spTgt spid="9646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64611">
                                            <p:txEl>
                                              <p:pRg st="3" end="3"/>
                                            </p:txEl>
                                          </p:spTgt>
                                        </p:tgtEl>
                                        <p:attrNameLst>
                                          <p:attrName>style.visibility</p:attrName>
                                        </p:attrNameLst>
                                      </p:cBhvr>
                                      <p:to>
                                        <p:strVal val="visible"/>
                                      </p:to>
                                    </p:set>
                                    <p:animEffect transition="in" filter="wipe(left)">
                                      <p:cBhvr>
                                        <p:cTn id="22" dur="500"/>
                                        <p:tgtEl>
                                          <p:spTgt spid="9646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964611">
                                            <p:txEl>
                                              <p:pRg st="4" end="4"/>
                                            </p:txEl>
                                          </p:spTgt>
                                        </p:tgtEl>
                                        <p:attrNameLst>
                                          <p:attrName>style.visibility</p:attrName>
                                        </p:attrNameLst>
                                      </p:cBhvr>
                                      <p:to>
                                        <p:strVal val="visible"/>
                                      </p:to>
                                    </p:set>
                                    <p:animEffect transition="in" filter="wipe(left)">
                                      <p:cBhvr>
                                        <p:cTn id="27" dur="500"/>
                                        <p:tgtEl>
                                          <p:spTgt spid="9646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964611">
                                            <p:txEl>
                                              <p:pRg st="5" end="5"/>
                                            </p:txEl>
                                          </p:spTgt>
                                        </p:tgtEl>
                                        <p:attrNameLst>
                                          <p:attrName>style.visibility</p:attrName>
                                        </p:attrNameLst>
                                      </p:cBhvr>
                                      <p:to>
                                        <p:strVal val="visible"/>
                                      </p:to>
                                    </p:set>
                                    <p:animEffect transition="in" filter="wipe(left)">
                                      <p:cBhvr>
                                        <p:cTn id="32" dur="500"/>
                                        <p:tgtEl>
                                          <p:spTgt spid="96461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4611" grpId="0" build="p"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Zástupný symbol pro datum 3"/>
          <p:cNvSpPr>
            <a:spLocks noGrp="1"/>
          </p:cNvSpPr>
          <p:nvPr>
            <p:ph type="dt" sz="quarter" idx="10"/>
          </p:nvPr>
        </p:nvSpPr>
        <p:spPr/>
        <p:txBody>
          <a:bodyPr/>
          <a:lstStyle/>
          <a:p>
            <a:pPr>
              <a:defRPr/>
            </a:pPr>
            <a:fld id="{EDE5C9D7-68F4-4A55-99AC-14A849126FBA}" type="datetime1">
              <a:rPr lang="cs-CZ" smtClean="0"/>
              <a:pPr>
                <a:defRPr/>
              </a:pPr>
              <a:t>21.9.2010</a:t>
            </a:fld>
            <a:endParaRPr lang="cs-CZ" smtClean="0"/>
          </a:p>
        </p:txBody>
      </p:sp>
      <p:sp>
        <p:nvSpPr>
          <p:cNvPr id="118787"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18788" name="Zástupný symbol pro číslo snímku 5"/>
          <p:cNvSpPr>
            <a:spLocks noGrp="1"/>
          </p:cNvSpPr>
          <p:nvPr>
            <p:ph type="sldNum" sz="quarter" idx="12"/>
          </p:nvPr>
        </p:nvSpPr>
        <p:spPr/>
        <p:txBody>
          <a:bodyPr/>
          <a:lstStyle/>
          <a:p>
            <a:pPr>
              <a:defRPr/>
            </a:pPr>
            <a:fld id="{2CD52264-6F0B-4D73-8505-22D9CDDD302A}" type="slidenum">
              <a:rPr lang="cs-CZ" smtClean="0"/>
              <a:pPr>
                <a:defRPr/>
              </a:pPr>
              <a:t>90</a:t>
            </a:fld>
            <a:endParaRPr lang="cs-CZ" smtClean="0"/>
          </a:p>
        </p:txBody>
      </p:sp>
      <p:sp>
        <p:nvSpPr>
          <p:cNvPr id="84997" name="Rectangle 2"/>
          <p:cNvSpPr>
            <a:spLocks noGrp="1" noChangeArrowheads="1"/>
          </p:cNvSpPr>
          <p:nvPr>
            <p:ph type="title"/>
          </p:nvPr>
        </p:nvSpPr>
        <p:spPr>
          <a:xfrm>
            <a:off x="0" y="0"/>
            <a:ext cx="9144000" cy="476250"/>
          </a:xfrm>
        </p:spPr>
        <p:txBody>
          <a:bodyPr/>
          <a:lstStyle/>
          <a:p>
            <a:pPr eaLnBrk="1" hangingPunct="1"/>
            <a:r>
              <a:rPr lang="cs-CZ" sz="3600" b="1" smtClean="0">
                <a:solidFill>
                  <a:schemeClr val="folHlink"/>
                </a:solidFill>
              </a:rPr>
              <a:t>Otevírání obálek</a:t>
            </a:r>
            <a:r>
              <a:rPr lang="cs-CZ" sz="4000" b="1" smtClean="0"/>
              <a:t> </a:t>
            </a:r>
            <a:endParaRPr lang="cs-CZ" b="1" smtClean="0">
              <a:solidFill>
                <a:schemeClr val="folHlink"/>
              </a:solidFill>
            </a:endParaRPr>
          </a:p>
        </p:txBody>
      </p:sp>
      <p:sp>
        <p:nvSpPr>
          <p:cNvPr id="84998" name="Rectangle 3"/>
          <p:cNvSpPr>
            <a:spLocks noGrp="1" noChangeArrowheads="1"/>
          </p:cNvSpPr>
          <p:nvPr>
            <p:ph type="body" idx="1"/>
          </p:nvPr>
        </p:nvSpPr>
        <p:spPr>
          <a:xfrm>
            <a:off x="-180975" y="476250"/>
            <a:ext cx="9324975" cy="5905500"/>
          </a:xfrm>
        </p:spPr>
        <p:txBody>
          <a:bodyPr/>
          <a:lstStyle/>
          <a:p>
            <a:pPr marL="630238" lvl="1" indent="-363538" eaLnBrk="1" hangingPunct="1"/>
            <a:r>
              <a:rPr lang="cs-CZ" sz="3200" b="1" u="sng" dirty="0" smtClean="0"/>
              <a:t>Pro otevírání obálek s nabídkami ustanoví zadavatel nejméně tříčlennou komisi. </a:t>
            </a:r>
            <a:r>
              <a:rPr lang="cs-CZ" sz="2600" b="1" i="1" u="sng" dirty="0" smtClean="0">
                <a:solidFill>
                  <a:srgbClr val="FFFF00"/>
                </a:solidFill>
              </a:rPr>
              <a:t>(NE v JŘBU) </a:t>
            </a:r>
            <a:r>
              <a:rPr lang="cs-CZ" b="1" i="1" dirty="0" smtClean="0"/>
              <a:t>Stanoví-li tak veřejný zadavatel, plní funkci komise pro otevírání obálek s nabídkami hodnotící komise –</a:t>
            </a:r>
            <a:r>
              <a:rPr lang="cs-CZ" b="1" i="1" u="sng" dirty="0" smtClean="0"/>
              <a:t>jmenování to ale musí  konstatovat  </a:t>
            </a:r>
            <a:r>
              <a:rPr lang="cs-CZ" b="1" i="1" dirty="0" smtClean="0"/>
              <a:t>!!</a:t>
            </a:r>
          </a:p>
          <a:p>
            <a:pPr marL="630238" lvl="1" indent="-363538" eaLnBrk="1" hangingPunct="1"/>
            <a:r>
              <a:rPr lang="cs-CZ" sz="3200" b="1" u="sng" dirty="0" smtClean="0"/>
              <a:t>Otevírání obálek se mají právo účastnit uchazeči</a:t>
            </a:r>
            <a:r>
              <a:rPr lang="cs-CZ" b="1" u="sng" dirty="0" smtClean="0"/>
              <a:t>, </a:t>
            </a:r>
            <a:r>
              <a:rPr lang="cs-CZ" b="1" dirty="0" smtClean="0"/>
              <a:t>jejichž nabídky byly zadavateli doručeny ve lhůtě pro podání nabídek</a:t>
            </a:r>
            <a:r>
              <a:rPr lang="cs-CZ" b="1" u="sng" dirty="0" smtClean="0"/>
              <a:t>, a další osoby, o nichž tak stanoví zadavatel. </a:t>
            </a:r>
          </a:p>
          <a:p>
            <a:pPr marL="630238" lvl="1" indent="-363538" eaLnBrk="1" hangingPunct="1"/>
            <a:r>
              <a:rPr lang="cs-CZ" sz="3200" b="1" u="sng" dirty="0" smtClean="0"/>
              <a:t>Zadavatel je oprávněn stanovit, jaký počet zástupců uchazeče se může otevírání obálek účastnit. (</a:t>
            </a:r>
            <a:r>
              <a:rPr lang="cs-CZ" b="1" i="1" dirty="0" smtClean="0"/>
              <a:t>otevírání do 30 dnů od podání nabídek)</a:t>
            </a:r>
          </a:p>
        </p:txBody>
      </p:sp>
    </p:spTree>
  </p:cSld>
  <p:clrMapOvr>
    <a:masterClrMapping/>
  </p:clrMapOvr>
  <p:transition spd="slow">
    <p:wipe dir="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9810" name="Zástupný symbol pro datum 3"/>
          <p:cNvSpPr>
            <a:spLocks noGrp="1"/>
          </p:cNvSpPr>
          <p:nvPr>
            <p:ph type="dt" sz="quarter" idx="10"/>
          </p:nvPr>
        </p:nvSpPr>
        <p:spPr/>
        <p:txBody>
          <a:bodyPr/>
          <a:lstStyle/>
          <a:p>
            <a:pPr>
              <a:defRPr/>
            </a:pPr>
            <a:fld id="{04F60EC0-4109-4DE2-960A-373646DE97B2}" type="datetime1">
              <a:rPr lang="cs-CZ" smtClean="0"/>
              <a:pPr>
                <a:defRPr/>
              </a:pPr>
              <a:t>21.9.2010</a:t>
            </a:fld>
            <a:endParaRPr lang="cs-CZ" smtClean="0"/>
          </a:p>
        </p:txBody>
      </p:sp>
      <p:sp>
        <p:nvSpPr>
          <p:cNvPr id="119811"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19812" name="Zástupný symbol pro číslo snímku 5"/>
          <p:cNvSpPr>
            <a:spLocks noGrp="1"/>
          </p:cNvSpPr>
          <p:nvPr>
            <p:ph type="sldNum" sz="quarter" idx="12"/>
          </p:nvPr>
        </p:nvSpPr>
        <p:spPr/>
        <p:txBody>
          <a:bodyPr/>
          <a:lstStyle/>
          <a:p>
            <a:pPr>
              <a:defRPr/>
            </a:pPr>
            <a:fld id="{C215A2E0-C1DB-4F58-8CFF-3B0D990201D6}" type="slidenum">
              <a:rPr lang="cs-CZ" smtClean="0"/>
              <a:pPr>
                <a:defRPr/>
              </a:pPr>
              <a:t>91</a:t>
            </a:fld>
            <a:endParaRPr lang="cs-CZ" smtClean="0"/>
          </a:p>
        </p:txBody>
      </p:sp>
      <p:sp>
        <p:nvSpPr>
          <p:cNvPr id="86021" name="Rectangle 2"/>
          <p:cNvSpPr>
            <a:spLocks noGrp="1" noChangeArrowheads="1"/>
          </p:cNvSpPr>
          <p:nvPr>
            <p:ph type="title"/>
          </p:nvPr>
        </p:nvSpPr>
        <p:spPr>
          <a:xfrm>
            <a:off x="0" y="0"/>
            <a:ext cx="9144000" cy="476250"/>
          </a:xfrm>
        </p:spPr>
        <p:txBody>
          <a:bodyPr/>
          <a:lstStyle/>
          <a:p>
            <a:pPr eaLnBrk="1" hangingPunct="1"/>
            <a:r>
              <a:rPr lang="cs-CZ" b="1" smtClean="0">
                <a:solidFill>
                  <a:schemeClr val="folHlink"/>
                </a:solidFill>
              </a:rPr>
              <a:t>Otevírání obálek - § 71 ZVZ</a:t>
            </a:r>
            <a:r>
              <a:rPr lang="cs-CZ" b="1" smtClean="0"/>
              <a:t> </a:t>
            </a:r>
            <a:endParaRPr lang="cs-CZ" sz="4800" b="1" smtClean="0">
              <a:solidFill>
                <a:schemeClr val="folHlink"/>
              </a:solidFill>
            </a:endParaRPr>
          </a:p>
        </p:txBody>
      </p:sp>
      <p:sp>
        <p:nvSpPr>
          <p:cNvPr id="86022" name="Rectangle 3"/>
          <p:cNvSpPr>
            <a:spLocks noGrp="1" noChangeArrowheads="1"/>
          </p:cNvSpPr>
          <p:nvPr>
            <p:ph type="body" idx="1"/>
          </p:nvPr>
        </p:nvSpPr>
        <p:spPr>
          <a:xfrm>
            <a:off x="-396875" y="549275"/>
            <a:ext cx="9540875" cy="5832475"/>
          </a:xfrm>
        </p:spPr>
        <p:txBody>
          <a:bodyPr/>
          <a:lstStyle/>
          <a:p>
            <a:pPr marL="990600" lvl="1" indent="-533400" eaLnBrk="1" hangingPunct="1">
              <a:lnSpc>
                <a:spcPct val="90000"/>
              </a:lnSpc>
            </a:pPr>
            <a:r>
              <a:rPr lang="cs-CZ" sz="3200" b="1" u="sng" dirty="0" smtClean="0"/>
              <a:t>Komise otevírá obálky postupně podle pořadového čísla </a:t>
            </a:r>
            <a:r>
              <a:rPr lang="cs-CZ" sz="3200" b="1" i="1" u="sng" dirty="0" smtClean="0"/>
              <a:t>(! @  ?)</a:t>
            </a:r>
            <a:r>
              <a:rPr lang="cs-CZ" sz="3200" b="1" u="sng" dirty="0" smtClean="0"/>
              <a:t> a kontroluje, zda</a:t>
            </a:r>
          </a:p>
          <a:p>
            <a:pPr marL="1371600" lvl="2" indent="-457200" eaLnBrk="1" hangingPunct="1">
              <a:lnSpc>
                <a:spcPct val="90000"/>
              </a:lnSpc>
            </a:pPr>
            <a:r>
              <a:rPr lang="cs-CZ" sz="3200" b="1" u="sng" dirty="0" smtClean="0"/>
              <a:t>je nabídka zpracována v požadovaném jazyku,</a:t>
            </a:r>
          </a:p>
          <a:p>
            <a:pPr marL="1371600" lvl="2" indent="-457200" eaLnBrk="1" hangingPunct="1">
              <a:lnSpc>
                <a:spcPct val="90000"/>
              </a:lnSpc>
            </a:pPr>
            <a:r>
              <a:rPr lang="cs-CZ" sz="3200" b="1" u="sng" dirty="0" smtClean="0"/>
              <a:t>je návrh smlouvy podepsán osobou oprávněnou jednat a podepisovat </a:t>
            </a:r>
            <a:r>
              <a:rPr lang="cs-CZ" sz="3200" b="1" dirty="0" smtClean="0"/>
              <a:t>jménem či za uchazeče a</a:t>
            </a:r>
            <a:endParaRPr lang="cs-CZ" sz="3200" b="1" u="sng" dirty="0" smtClean="0"/>
          </a:p>
          <a:p>
            <a:pPr marL="1371600" lvl="2" indent="-457200" eaLnBrk="1" hangingPunct="1">
              <a:lnSpc>
                <a:spcPct val="90000"/>
              </a:lnSpc>
            </a:pPr>
            <a:r>
              <a:rPr lang="cs-CZ" sz="3200" b="1" u="sng" dirty="0" smtClean="0"/>
              <a:t>nabídka </a:t>
            </a:r>
            <a:r>
              <a:rPr lang="cs-CZ" sz="3600" b="1" u="sng" dirty="0" smtClean="0"/>
              <a:t>obsahuje všechny součásti požadované zákonem či zadavatelem</a:t>
            </a:r>
            <a:r>
              <a:rPr lang="cs-CZ" sz="3200" b="1" u="sng" dirty="0" smtClean="0"/>
              <a:t> v zadávacích podmínkách. </a:t>
            </a:r>
            <a:endParaRPr lang="cs-CZ" sz="3200" b="1" i="1" u="sng" dirty="0" smtClean="0"/>
          </a:p>
        </p:txBody>
      </p:sp>
    </p:spTree>
  </p:cSld>
  <p:clrMapOvr>
    <a:masterClrMapping/>
  </p:clrMapOvr>
  <p:transition spd="slow">
    <p:wipe dir="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Zástupný symbol pro datum 3"/>
          <p:cNvSpPr>
            <a:spLocks noGrp="1"/>
          </p:cNvSpPr>
          <p:nvPr>
            <p:ph type="dt" sz="quarter" idx="10"/>
          </p:nvPr>
        </p:nvSpPr>
        <p:spPr/>
        <p:txBody>
          <a:bodyPr/>
          <a:lstStyle/>
          <a:p>
            <a:pPr>
              <a:defRPr/>
            </a:pPr>
            <a:fld id="{C8FA245C-35D7-42C6-A6CC-ACA104CCFE8A}" type="datetime1">
              <a:rPr lang="cs-CZ" smtClean="0"/>
              <a:pPr>
                <a:defRPr/>
              </a:pPr>
              <a:t>21.9.2010</a:t>
            </a:fld>
            <a:endParaRPr lang="cs-CZ" smtClean="0"/>
          </a:p>
        </p:txBody>
      </p:sp>
      <p:sp>
        <p:nvSpPr>
          <p:cNvPr id="12083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20836" name="Zástupný symbol pro číslo snímku 5"/>
          <p:cNvSpPr>
            <a:spLocks noGrp="1"/>
          </p:cNvSpPr>
          <p:nvPr>
            <p:ph type="sldNum" sz="quarter" idx="12"/>
          </p:nvPr>
        </p:nvSpPr>
        <p:spPr/>
        <p:txBody>
          <a:bodyPr/>
          <a:lstStyle/>
          <a:p>
            <a:pPr>
              <a:defRPr/>
            </a:pPr>
            <a:fld id="{EECA7FF9-B0E4-4BB9-85FA-52056A025429}" type="slidenum">
              <a:rPr lang="cs-CZ" smtClean="0"/>
              <a:pPr>
                <a:defRPr/>
              </a:pPr>
              <a:t>92</a:t>
            </a:fld>
            <a:endParaRPr lang="cs-CZ" smtClean="0"/>
          </a:p>
        </p:txBody>
      </p:sp>
      <p:sp>
        <p:nvSpPr>
          <p:cNvPr id="87045" name="Rectangle 2"/>
          <p:cNvSpPr>
            <a:spLocks noGrp="1" noChangeArrowheads="1"/>
          </p:cNvSpPr>
          <p:nvPr>
            <p:ph type="title"/>
          </p:nvPr>
        </p:nvSpPr>
        <p:spPr>
          <a:xfrm>
            <a:off x="0" y="0"/>
            <a:ext cx="9144000" cy="476250"/>
          </a:xfrm>
        </p:spPr>
        <p:txBody>
          <a:bodyPr/>
          <a:lstStyle/>
          <a:p>
            <a:pPr eaLnBrk="1" hangingPunct="1"/>
            <a:r>
              <a:rPr lang="cs-CZ" b="1" dirty="0" smtClean="0">
                <a:solidFill>
                  <a:schemeClr val="folHlink"/>
                </a:solidFill>
              </a:rPr>
              <a:t>Otevírání obálek</a:t>
            </a:r>
            <a:r>
              <a:rPr lang="cs-CZ" b="1" dirty="0" smtClean="0"/>
              <a:t>     </a:t>
            </a:r>
            <a:r>
              <a:rPr lang="cs-CZ" sz="3600" b="1" u="sng" dirty="0" smtClean="0">
                <a:solidFill>
                  <a:srgbClr val="FFFF00"/>
                </a:solidFill>
              </a:rPr>
              <a:t>NOVELA</a:t>
            </a:r>
            <a:endParaRPr lang="cs-CZ" sz="3600" b="1" dirty="0" smtClean="0">
              <a:solidFill>
                <a:schemeClr val="folHlink"/>
              </a:solidFill>
            </a:endParaRPr>
          </a:p>
        </p:txBody>
      </p:sp>
      <p:sp>
        <p:nvSpPr>
          <p:cNvPr id="115718" name="Rectangle 3"/>
          <p:cNvSpPr>
            <a:spLocks noGrp="1" noChangeArrowheads="1"/>
          </p:cNvSpPr>
          <p:nvPr>
            <p:ph type="body" idx="1"/>
          </p:nvPr>
        </p:nvSpPr>
        <p:spPr>
          <a:xfrm>
            <a:off x="0" y="692150"/>
            <a:ext cx="9144000" cy="5689600"/>
          </a:xfrm>
        </p:spPr>
        <p:txBody>
          <a:bodyPr/>
          <a:lstStyle/>
          <a:p>
            <a:pPr marL="534988" lvl="1" indent="-354013" eaLnBrk="1" hangingPunct="1">
              <a:defRPr/>
            </a:pPr>
            <a:r>
              <a:rPr lang="cs-CZ" sz="3600" b="1" dirty="0" smtClean="0"/>
              <a:t>Po provedení kontroly úplnosti každé nabídky podle odstavce 8 sdělí komise přítomným uchazečům identifikační údaje uchazeče a informaci o tom, zda nabídka splňuje požadavky podle odstavce 8; </a:t>
            </a:r>
            <a:r>
              <a:rPr lang="cs-CZ" sz="3600" b="1" u="sng" dirty="0" smtClean="0">
                <a:solidFill>
                  <a:srgbClr val="FFFF00"/>
                </a:solidFill>
              </a:rPr>
              <a:t>novela (od 1.1.2010): </a:t>
            </a:r>
            <a:r>
              <a:rPr lang="cs-CZ" b="1" i="1" u="sng" strike="sngStrike" dirty="0" smtClean="0">
                <a:solidFill>
                  <a:srgbClr val="FFFF00"/>
                </a:solidFill>
              </a:rPr>
              <a:t>komise může přítomným uchazečům sdělit rovněž informaci o nabídkové ceně</a:t>
            </a:r>
          </a:p>
          <a:p>
            <a:pPr marL="534988" lvl="1" indent="-534988" eaLnBrk="1" hangingPunct="1">
              <a:buNone/>
              <a:defRPr/>
            </a:pPr>
            <a:r>
              <a:rPr lang="cs-CZ" sz="3600" b="1" u="sng" dirty="0" smtClean="0">
                <a:solidFill>
                  <a:srgbClr val="FFFF00"/>
                </a:solidFill>
              </a:rPr>
              <a:t>od 15.9. 2010 (vždy !): </a:t>
            </a:r>
          </a:p>
          <a:p>
            <a:pPr marL="534988" lvl="1" indent="-534988" eaLnBrk="1" hangingPunct="1">
              <a:buNone/>
              <a:defRPr/>
            </a:pPr>
            <a:r>
              <a:rPr lang="cs-CZ" sz="3600" b="1" u="sng" dirty="0" smtClean="0">
                <a:solidFill>
                  <a:srgbClr val="FFFF00"/>
                </a:solidFill>
              </a:rPr>
              <a:t>….  a nabídkovou cenu</a:t>
            </a:r>
          </a:p>
          <a:p>
            <a:pPr marL="990600" lvl="1" indent="-533400" eaLnBrk="1" hangingPunct="1">
              <a:buFontTx/>
              <a:buNone/>
              <a:defRPr/>
            </a:pPr>
            <a:endParaRPr lang="cs-CZ" sz="1600" b="1" i="1" dirty="0" smtClean="0"/>
          </a:p>
        </p:txBody>
      </p:sp>
      <p:pic>
        <p:nvPicPr>
          <p:cNvPr id="87047" name="Picture 4" descr="j0286034"/>
          <p:cNvPicPr>
            <a:picLocks noChangeAspect="1" noChangeArrowheads="1"/>
          </p:cNvPicPr>
          <p:nvPr/>
        </p:nvPicPr>
        <p:blipFill>
          <a:blip r:embed="rId2" cstate="print"/>
          <a:srcRect/>
          <a:stretch>
            <a:fillRect/>
          </a:stretch>
        </p:blipFill>
        <p:spPr bwMode="auto">
          <a:xfrm>
            <a:off x="6215063" y="4643438"/>
            <a:ext cx="2062162" cy="1857375"/>
          </a:xfrm>
          <a:prstGeom prst="rect">
            <a:avLst/>
          </a:prstGeom>
          <a:noFill/>
          <a:ln w="9525">
            <a:noFill/>
            <a:miter lim="800000"/>
            <a:headEnd/>
            <a:tailEnd/>
          </a:ln>
        </p:spPr>
      </p:pic>
    </p:spTree>
  </p:cSld>
  <p:clrMapOvr>
    <a:masterClrMapping/>
  </p:clrMapOvr>
  <p:transition spd="slow">
    <p:wipe dir="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Zástupný symbol pro datum 3"/>
          <p:cNvSpPr>
            <a:spLocks noGrp="1"/>
          </p:cNvSpPr>
          <p:nvPr>
            <p:ph type="dt" sz="quarter" idx="10"/>
          </p:nvPr>
        </p:nvSpPr>
        <p:spPr/>
        <p:txBody>
          <a:bodyPr/>
          <a:lstStyle/>
          <a:p>
            <a:pPr>
              <a:defRPr/>
            </a:pPr>
            <a:fld id="{63E3974D-07B1-4ECC-8392-DD3D8A95BB10}" type="datetime1">
              <a:rPr lang="cs-CZ" smtClean="0"/>
              <a:pPr>
                <a:defRPr/>
              </a:pPr>
              <a:t>21.9.2010</a:t>
            </a:fld>
            <a:endParaRPr lang="cs-CZ" smtClean="0"/>
          </a:p>
        </p:txBody>
      </p:sp>
      <p:sp>
        <p:nvSpPr>
          <p:cNvPr id="121859" name="Zástupný symbol pro zápatí 4"/>
          <p:cNvSpPr>
            <a:spLocks noGrp="1"/>
          </p:cNvSpPr>
          <p:nvPr>
            <p:ph type="ftr" sz="quarter" idx="11"/>
          </p:nvPr>
        </p:nvSpPr>
        <p:spPr/>
        <p:txBody>
          <a:bodyPr/>
          <a:lstStyle/>
          <a:p>
            <a:pPr>
              <a:defRPr/>
            </a:pPr>
            <a:r>
              <a:rPr lang="cs-CZ" dirty="0" smtClean="0"/>
              <a:t>Český a moravský účetní dvůr</a:t>
            </a:r>
          </a:p>
        </p:txBody>
      </p:sp>
      <p:sp>
        <p:nvSpPr>
          <p:cNvPr id="121860" name="Zástupný symbol pro číslo snímku 5"/>
          <p:cNvSpPr>
            <a:spLocks noGrp="1"/>
          </p:cNvSpPr>
          <p:nvPr>
            <p:ph type="sldNum" sz="quarter" idx="12"/>
          </p:nvPr>
        </p:nvSpPr>
        <p:spPr/>
        <p:txBody>
          <a:bodyPr/>
          <a:lstStyle/>
          <a:p>
            <a:pPr>
              <a:defRPr/>
            </a:pPr>
            <a:fld id="{EB668B35-36DD-4B68-B739-C66C43008856}" type="slidenum">
              <a:rPr lang="cs-CZ" smtClean="0"/>
              <a:pPr>
                <a:defRPr/>
              </a:pPr>
              <a:t>93</a:t>
            </a:fld>
            <a:endParaRPr lang="cs-CZ" smtClean="0"/>
          </a:p>
        </p:txBody>
      </p:sp>
      <p:sp>
        <p:nvSpPr>
          <p:cNvPr id="88069" name="Rectangle 2"/>
          <p:cNvSpPr>
            <a:spLocks noGrp="1" noChangeArrowheads="1"/>
          </p:cNvSpPr>
          <p:nvPr>
            <p:ph type="title"/>
          </p:nvPr>
        </p:nvSpPr>
        <p:spPr>
          <a:xfrm>
            <a:off x="685800" y="0"/>
            <a:ext cx="7772400" cy="476250"/>
          </a:xfrm>
        </p:spPr>
        <p:txBody>
          <a:bodyPr/>
          <a:lstStyle/>
          <a:p>
            <a:pPr eaLnBrk="1" hangingPunct="1"/>
            <a:r>
              <a:rPr lang="cs-CZ" sz="3200" b="1" smtClean="0">
                <a:solidFill>
                  <a:schemeClr val="folHlink"/>
                </a:solidFill>
              </a:rPr>
              <a:t>Posouzení kvalifikace - § 59</a:t>
            </a:r>
          </a:p>
        </p:txBody>
      </p:sp>
      <p:sp>
        <p:nvSpPr>
          <p:cNvPr id="116742" name="Rectangle 3"/>
          <p:cNvSpPr>
            <a:spLocks noGrp="1" noChangeArrowheads="1"/>
          </p:cNvSpPr>
          <p:nvPr>
            <p:ph type="body" idx="1"/>
          </p:nvPr>
        </p:nvSpPr>
        <p:spPr>
          <a:xfrm>
            <a:off x="0" y="620713"/>
            <a:ext cx="9144000" cy="5761037"/>
          </a:xfrm>
        </p:spPr>
        <p:txBody>
          <a:bodyPr/>
          <a:lstStyle/>
          <a:p>
            <a:pPr marL="361950" indent="-361950">
              <a:buFontTx/>
              <a:buAutoNum type="arabicParenR" startAt="3"/>
              <a:defRPr/>
            </a:pPr>
            <a:r>
              <a:rPr lang="cs-CZ" b="1" dirty="0" smtClean="0"/>
              <a:t>V otevřeném řízení a ve zjednodušeném podlimitním řízení může kvalifikaci posoudit hodnotící komise </a:t>
            </a:r>
            <a:r>
              <a:rPr lang="cs-CZ" b="1" dirty="0" smtClean="0">
                <a:solidFill>
                  <a:srgbClr val="FFFF00"/>
                </a:solidFill>
              </a:rPr>
              <a:t>(</a:t>
            </a:r>
            <a:r>
              <a:rPr lang="cs-CZ" b="1" i="1" dirty="0" smtClean="0">
                <a:solidFill>
                  <a:srgbClr val="FFFF00"/>
                </a:solidFill>
              </a:rPr>
              <a:t>jinak veřejný zadavatel, nebo zvláštní komise pro hodnocení kvalifikace</a:t>
            </a:r>
            <a:r>
              <a:rPr lang="cs-CZ" b="1" dirty="0" smtClean="0">
                <a:solidFill>
                  <a:srgbClr val="FFFF00"/>
                </a:solidFill>
              </a:rPr>
              <a:t>).</a:t>
            </a:r>
          </a:p>
          <a:p>
            <a:pPr marL="361950" indent="-344488">
              <a:buFontTx/>
              <a:buAutoNum type="arabicParenR" startAt="3"/>
              <a:defRPr/>
            </a:pPr>
            <a:r>
              <a:rPr lang="cs-CZ" b="1" dirty="0" smtClean="0"/>
              <a:t>Veřejný zadavatel může požadovat po dodavateli, aby písemně objasnil předložené informace či doklady nebo předložil další dodatečné informace či doklady prokazující splnění kvalifikace</a:t>
            </a:r>
            <a:r>
              <a:rPr lang="cs-CZ" b="1" strike="sngStrike" dirty="0" smtClean="0">
                <a:solidFill>
                  <a:srgbClr val="FFFF00"/>
                </a:solidFill>
              </a:rPr>
              <a:t>, s výjimkou případů, kdy splnění příslušné části kvalifikace nebylo dodavatelem prokázáno vůbec </a:t>
            </a:r>
            <a:r>
              <a:rPr lang="cs-CZ" sz="2700" b="1" i="1" dirty="0" smtClean="0">
                <a:solidFill>
                  <a:srgbClr val="FFFF00"/>
                </a:solidFill>
              </a:rPr>
              <a:t>(</a:t>
            </a:r>
            <a:r>
              <a:rPr lang="cs-CZ" sz="2700" b="1" i="1" u="sng" dirty="0" smtClean="0">
                <a:solidFill>
                  <a:srgbClr val="FFFF00"/>
                </a:solidFill>
              </a:rPr>
              <a:t>vypuštěno 417/2009</a:t>
            </a:r>
            <a:r>
              <a:rPr lang="cs-CZ" sz="2700" b="1" i="1" dirty="0" smtClean="0">
                <a:solidFill>
                  <a:srgbClr val="FFFF00"/>
                </a:solidFill>
              </a:rPr>
              <a:t>!)</a:t>
            </a:r>
            <a:r>
              <a:rPr lang="cs-CZ" sz="2700" b="1" i="1" dirty="0" smtClean="0"/>
              <a:t> </a:t>
            </a:r>
            <a:endParaRPr lang="cs-CZ" sz="2700" b="1" i="1" dirty="0"/>
          </a:p>
        </p:txBody>
      </p:sp>
    </p:spTree>
  </p:cSld>
  <p:clrMapOvr>
    <a:masterClrMapping/>
  </p:clrMapOvr>
  <p:transition spd="slow">
    <p:wipe dir="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94</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Posouzení kvalifikace - </a:t>
            </a:r>
            <a:r>
              <a:rPr lang="cs-CZ" sz="3000" b="1" dirty="0" smtClean="0">
                <a:solidFill>
                  <a:srgbClr val="FFFF00"/>
                </a:solidFill>
                <a:latin typeface="+mj-lt"/>
                <a:ea typeface="+mj-ea"/>
                <a:cs typeface="+mj-cs"/>
              </a:rPr>
              <a:t>§ </a:t>
            </a:r>
            <a:r>
              <a:rPr lang="cs-CZ" sz="3200" b="1" dirty="0" smtClean="0">
                <a:solidFill>
                  <a:srgbClr val="FFFF00"/>
                </a:solidFill>
                <a:latin typeface="+mj-lt"/>
                <a:ea typeface="+mj-ea"/>
                <a:cs typeface="+mj-cs"/>
              </a:rPr>
              <a:t>59         </a:t>
            </a:r>
            <a:r>
              <a:rPr lang="cs-CZ" sz="3200" b="1" u="sng" dirty="0" smtClean="0">
                <a:solidFill>
                  <a:srgbClr val="FFFF00"/>
                </a:solidFill>
              </a:rPr>
              <a:t>NOVELA</a:t>
            </a:r>
            <a:endParaRPr lang="cs-CZ" sz="3200" b="1" dirty="0" smtClean="0">
              <a:solidFill>
                <a:srgbClr val="FFFF00"/>
              </a:solidFill>
            </a:endParaRP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b="1" u="sng" dirty="0" smtClean="0">
                <a:solidFill>
                  <a:srgbClr val="FFFF00"/>
                </a:solidFill>
                <a:latin typeface="+mn-lt"/>
                <a:ea typeface="+mn-ea"/>
                <a:cs typeface="+mn-cs"/>
              </a:rPr>
              <a:t>(5) O posouzení kvalifikace pořídí veřejný zadavatel  </a:t>
            </a:r>
            <a:r>
              <a:rPr lang="cs-CZ" b="1" u="sng" cap="all" dirty="0" smtClean="0">
                <a:solidFill>
                  <a:srgbClr val="FFFF00"/>
                </a:solidFill>
                <a:latin typeface="+mn-lt"/>
                <a:ea typeface="+mn-ea"/>
                <a:cs typeface="+mn-cs"/>
              </a:rPr>
              <a:t>protokol</a:t>
            </a:r>
            <a:r>
              <a:rPr lang="cs-CZ" b="1" u="sng" dirty="0" smtClean="0">
                <a:solidFill>
                  <a:srgbClr val="FFFF00"/>
                </a:solidFill>
                <a:latin typeface="+mn-lt"/>
                <a:ea typeface="+mn-ea"/>
                <a:cs typeface="+mn-cs"/>
              </a:rPr>
              <a:t>, ve kterém uvede identifikační údaje dodavatelů, jejichž kvalifikace byla posuzována, seznam dodavatelů, kteří prokázali splnění kvalifikace, a seznam dodavatelů, kteří splnění kvalifikace neprokázali, spolu s uvedením důvodu. </a:t>
            </a:r>
          </a:p>
          <a:p>
            <a:pPr algn="ctr">
              <a:buNone/>
            </a:pPr>
            <a:r>
              <a:rPr lang="cs-CZ" b="1" i="1" u="sng" dirty="0" smtClean="0"/>
              <a:t>!! Zcela nová povinnost - nutno dodržovat !!</a:t>
            </a:r>
            <a:endParaRPr lang="cs-CZ" b="1" i="1" dirty="0" smtClean="0">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95</a:t>
            </a:fld>
            <a:endParaRPr lang="cs-CZ" smtClean="0"/>
          </a:p>
        </p:txBody>
      </p:sp>
      <p:sp>
        <p:nvSpPr>
          <p:cNvPr id="24581" name="Rectangle 2"/>
          <p:cNvSpPr>
            <a:spLocks noGrp="1" noChangeArrowheads="1"/>
          </p:cNvSpPr>
          <p:nvPr>
            <p:ph type="title"/>
          </p:nvPr>
        </p:nvSpPr>
        <p:spPr>
          <a:xfrm>
            <a:off x="0" y="0"/>
            <a:ext cx="9144000" cy="642918"/>
          </a:xfrm>
        </p:spPr>
        <p:txBody>
          <a:bodyPr/>
          <a:lstStyle/>
          <a:p>
            <a:pPr eaLnBrk="1" hangingPunct="1"/>
            <a:r>
              <a:rPr lang="cs-CZ" sz="3200" b="1" dirty="0" smtClean="0">
                <a:solidFill>
                  <a:srgbClr val="FFFF00"/>
                </a:solidFill>
                <a:latin typeface="+mj-lt"/>
                <a:ea typeface="+mj-ea"/>
                <a:cs typeface="+mj-cs"/>
              </a:rPr>
              <a:t>Posouzení kvalifikace - </a:t>
            </a:r>
            <a:r>
              <a:rPr lang="cs-CZ" sz="3000" b="1" dirty="0" smtClean="0">
                <a:solidFill>
                  <a:srgbClr val="FFFF00"/>
                </a:solidFill>
                <a:latin typeface="+mj-lt"/>
                <a:ea typeface="+mj-ea"/>
                <a:cs typeface="+mj-cs"/>
              </a:rPr>
              <a:t>§ </a:t>
            </a:r>
            <a:r>
              <a:rPr lang="cs-CZ" sz="3200" b="1" dirty="0" smtClean="0">
                <a:solidFill>
                  <a:srgbClr val="FFFF00"/>
                </a:solidFill>
              </a:rPr>
              <a:t>59                 </a:t>
            </a:r>
            <a:r>
              <a:rPr lang="cs-CZ" sz="3200" b="1" u="sng" dirty="0" smtClean="0">
                <a:solidFill>
                  <a:srgbClr val="FFFF00"/>
                </a:solidFill>
              </a:rPr>
              <a:t>NOVELA</a:t>
            </a:r>
          </a:p>
        </p:txBody>
      </p:sp>
      <p:sp>
        <p:nvSpPr>
          <p:cNvPr id="92166" name="Rectangle 3"/>
          <p:cNvSpPr>
            <a:spLocks noGrp="1" noChangeArrowheads="1"/>
          </p:cNvSpPr>
          <p:nvPr>
            <p:ph type="body" idx="1"/>
          </p:nvPr>
        </p:nvSpPr>
        <p:spPr>
          <a:xfrm>
            <a:off x="0" y="642917"/>
            <a:ext cx="9144000" cy="5881707"/>
          </a:xfrm>
        </p:spPr>
        <p:txBody>
          <a:bodyPr/>
          <a:lstStyle/>
          <a:p>
            <a:pPr>
              <a:buNone/>
            </a:pPr>
            <a:r>
              <a:rPr lang="cs-CZ" sz="2800" b="1" u="sng" dirty="0" smtClean="0">
                <a:solidFill>
                  <a:srgbClr val="FFFF00"/>
                </a:solidFill>
                <a:latin typeface="+mn-lt"/>
                <a:ea typeface="+mn-ea"/>
                <a:cs typeface="+mn-cs"/>
              </a:rPr>
              <a:t>(6) V případě, že posouzení kvalifikace provedla zvláštní komise ustanovená veřejným zadavatelem podle odstavce 2 nebo hodnotící komise, sepíše protokol o posouzení kvalifikace komise. Protokol podepisují všichni přítomní členové komise. Zastává-li člen komise odlišný názor od názoru většiny, uvede se v protokolu tento odlišný názor s odůvodněním.</a:t>
            </a:r>
            <a:endParaRPr lang="cs-CZ" sz="2800" b="1" dirty="0" smtClean="0">
              <a:solidFill>
                <a:srgbClr val="FFFF00"/>
              </a:solidFill>
              <a:latin typeface="+mn-lt"/>
              <a:ea typeface="+mn-ea"/>
              <a:cs typeface="+mn-cs"/>
            </a:endParaRPr>
          </a:p>
          <a:p>
            <a:pPr>
              <a:buNone/>
            </a:pPr>
            <a:r>
              <a:rPr lang="cs-CZ" sz="2800" b="1" dirty="0" smtClean="0">
                <a:solidFill>
                  <a:srgbClr val="FFFF00"/>
                </a:solidFill>
                <a:latin typeface="+mn-lt"/>
                <a:ea typeface="+mn-ea"/>
                <a:cs typeface="+mn-cs"/>
              </a:rPr>
              <a:t> </a:t>
            </a:r>
            <a:r>
              <a:rPr lang="cs-CZ" sz="2800" b="1" u="sng" dirty="0" smtClean="0">
                <a:solidFill>
                  <a:srgbClr val="FFFF00"/>
                </a:solidFill>
                <a:latin typeface="+mn-lt"/>
                <a:ea typeface="+mn-ea"/>
                <a:cs typeface="+mn-cs"/>
              </a:rPr>
              <a:t>(7)  Veřejný zadavatel </a:t>
            </a:r>
            <a:r>
              <a:rPr lang="cs-CZ" sz="2800" b="1" u="sng" cap="all" dirty="0" smtClean="0">
                <a:solidFill>
                  <a:srgbClr val="FFFF00"/>
                </a:solidFill>
                <a:latin typeface="+mn-lt"/>
                <a:ea typeface="+mn-ea"/>
                <a:cs typeface="+mn-cs"/>
              </a:rPr>
              <a:t>je povinen </a:t>
            </a:r>
            <a:r>
              <a:rPr lang="cs-CZ" sz="2800" b="1" u="sng" dirty="0" smtClean="0">
                <a:solidFill>
                  <a:srgbClr val="FFFF00"/>
                </a:solidFill>
                <a:latin typeface="+mn-lt"/>
                <a:ea typeface="+mn-ea"/>
                <a:cs typeface="+mn-cs"/>
              </a:rPr>
              <a:t>bezodkladně po posouzení kvalifikace umožnit všem dodavatelům, jejichž kvalifikace byla posuzována, </a:t>
            </a:r>
            <a:r>
              <a:rPr lang="cs-CZ" sz="2800" b="1" u="sng" cap="all" dirty="0" smtClean="0">
                <a:solidFill>
                  <a:srgbClr val="FFFF00"/>
                </a:solidFill>
                <a:latin typeface="+mn-lt"/>
                <a:ea typeface="+mn-ea"/>
                <a:cs typeface="+mn-cs"/>
              </a:rPr>
              <a:t>nahlédnout do protokolu o posouzení kvalifikace </a:t>
            </a:r>
            <a:r>
              <a:rPr lang="cs-CZ" sz="2800" b="1" u="sng" dirty="0" smtClean="0">
                <a:solidFill>
                  <a:srgbClr val="FFFF00"/>
                </a:solidFill>
                <a:latin typeface="+mn-lt"/>
                <a:ea typeface="+mn-ea"/>
                <a:cs typeface="+mn-cs"/>
              </a:rPr>
              <a:t>a umožnit pořídit si z něj výpis nebo jeho opis. </a:t>
            </a:r>
            <a:endParaRPr lang="cs-CZ" sz="2800" b="1" dirty="0" smtClean="0">
              <a:solidFill>
                <a:srgbClr val="FFFF00"/>
              </a:solidFill>
              <a:latin typeface="+mn-lt"/>
              <a:ea typeface="+mn-ea"/>
              <a:cs typeface="+mn-cs"/>
            </a:endParaRPr>
          </a:p>
          <a:p>
            <a:pPr>
              <a:buNone/>
            </a:pPr>
            <a:endParaRPr lang="cs-CZ" b="1" u="sng" dirty="0"/>
          </a:p>
        </p:txBody>
      </p:sp>
    </p:spTree>
  </p:cSld>
  <p:clrMapOvr>
    <a:masterClrMapping/>
  </p:clrMapOvr>
  <p:transition spd="slow">
    <p:wipe dir="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96</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Hodnotící kritéria </a:t>
            </a:r>
            <a:r>
              <a:rPr lang="cs-CZ" sz="3600" b="1" dirty="0" smtClean="0">
                <a:solidFill>
                  <a:srgbClr val="FFFF00"/>
                </a:solidFill>
                <a:latin typeface="+mj-lt"/>
                <a:ea typeface="+mj-ea"/>
                <a:cs typeface="+mj-cs"/>
              </a:rPr>
              <a:t>- § 78 (!!)</a:t>
            </a:r>
            <a:endParaRPr lang="cs-CZ" sz="3600" b="1" dirty="0" smtClean="0">
              <a:solidFill>
                <a:srgbClr val="FFFF00"/>
              </a:solidFill>
            </a:endParaRP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b="1" dirty="0" smtClean="0"/>
              <a:t>(4) </a:t>
            </a:r>
            <a:r>
              <a:rPr lang="cs-CZ" sz="3100" b="1" dirty="0" smtClean="0"/>
              <a:t>Rozhodne-li se zadavatel pro zadání veřejné zakázky podle základního hodnotícího kritéria ekonomické výhodnosti nabídky, stanoví vždy dílčí hodnotící kritéria </a:t>
            </a:r>
            <a:r>
              <a:rPr lang="cs-CZ" b="1" u="sng" dirty="0" smtClean="0">
                <a:solidFill>
                  <a:srgbClr val="FFFF00"/>
                </a:solidFill>
              </a:rPr>
              <a:t>tak, aby vyjadřovala vztah užitné hodnoty a ceny</a:t>
            </a:r>
            <a:r>
              <a:rPr lang="cs-CZ" b="1" dirty="0" smtClean="0"/>
              <a:t>. Dílčí hodnotící kritéria se musí vztahovat k nabízenému plnění veřejné zakázky </a:t>
            </a:r>
            <a:r>
              <a:rPr lang="cs-CZ" sz="2400" b="1" strike="sngStrike" dirty="0" smtClean="0">
                <a:solidFill>
                  <a:srgbClr val="FFFF00"/>
                </a:solidFill>
              </a:rPr>
              <a:t>a mohou jimi být vedle nabídkové ceny zejména</a:t>
            </a:r>
            <a:r>
              <a:rPr lang="cs-CZ" sz="2400" b="1" dirty="0" smtClean="0"/>
              <a:t>. </a:t>
            </a:r>
            <a:r>
              <a:rPr lang="cs-CZ" b="1" u="sng" dirty="0" smtClean="0">
                <a:solidFill>
                  <a:srgbClr val="FFFF00"/>
                </a:solidFill>
              </a:rPr>
              <a:t>Mohou jimi být </a:t>
            </a:r>
            <a:r>
              <a:rPr lang="cs-CZ" b="1" u="sng" cap="all" dirty="0" smtClean="0">
                <a:solidFill>
                  <a:srgbClr val="FFFF00"/>
                </a:solidFill>
              </a:rPr>
              <a:t>zejména</a:t>
            </a:r>
            <a:r>
              <a:rPr lang="cs-CZ" b="1" u="sng" dirty="0" smtClean="0">
                <a:solidFill>
                  <a:srgbClr val="FFFF00"/>
                </a:solidFill>
              </a:rPr>
              <a:t> nabídková cena</a:t>
            </a:r>
            <a:r>
              <a:rPr lang="cs-CZ" b="1" u="sng" dirty="0" smtClean="0"/>
              <a:t>,</a:t>
            </a:r>
            <a:r>
              <a:rPr lang="cs-CZ" b="1" dirty="0" smtClean="0"/>
              <a:t> kvalita, technická úroveň nabízeného plnění, estetické a funkční vlastnosti, </a:t>
            </a:r>
            <a:r>
              <a:rPr lang="cs-CZ" b="1" dirty="0" err="1" smtClean="0"/>
              <a:t>vlastnosti</a:t>
            </a:r>
            <a:r>
              <a:rPr lang="cs-CZ" b="1" dirty="0" smtClean="0"/>
              <a:t> plnění z hlediska vlivu na životní prostředí …..</a:t>
            </a:r>
          </a:p>
          <a:p>
            <a:pPr algn="ctr">
              <a:buNone/>
            </a:pPr>
            <a:r>
              <a:rPr lang="cs-CZ" sz="2800" b="1" i="1" dirty="0" smtClean="0">
                <a:solidFill>
                  <a:srgbClr val="FFFF00"/>
                </a:solidFill>
              </a:rPr>
              <a:t>!!  Cena už není povinná  !!</a:t>
            </a:r>
          </a:p>
        </p:txBody>
      </p:sp>
    </p:spTree>
  </p:cSld>
  <p:clrMapOvr>
    <a:masterClrMapping/>
  </p:clrMapOvr>
  <p:transition spd="slow">
    <p:wipe dir="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97</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Hodnotící kritéria </a:t>
            </a:r>
            <a:r>
              <a:rPr lang="cs-CZ" sz="3600" b="1" dirty="0" smtClean="0">
                <a:solidFill>
                  <a:srgbClr val="FFFF00"/>
                </a:solidFill>
                <a:latin typeface="+mj-lt"/>
                <a:ea typeface="+mj-ea"/>
                <a:cs typeface="+mj-cs"/>
              </a:rPr>
              <a:t>- § 78</a:t>
            </a:r>
            <a:endParaRPr lang="cs-CZ" sz="3600" b="1" dirty="0" smtClean="0">
              <a:solidFill>
                <a:srgbClr val="FFFF00"/>
              </a:solidFill>
            </a:endParaRP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b="1" dirty="0" smtClean="0"/>
              <a:t>(4) ….. </a:t>
            </a:r>
            <a:r>
              <a:rPr lang="cs-CZ" b="1" u="sng" dirty="0" smtClean="0">
                <a:solidFill>
                  <a:srgbClr val="FFFF00"/>
                </a:solidFill>
              </a:rPr>
              <a:t>vliv na zaměstnanost osob se zdravotním postižením</a:t>
            </a:r>
            <a:r>
              <a:rPr lang="cs-CZ" b="1" u="sng" dirty="0" smtClean="0"/>
              <a:t>,</a:t>
            </a:r>
            <a:r>
              <a:rPr lang="cs-CZ" b="1" dirty="0" smtClean="0"/>
              <a:t> provozní náklady, návratnost nákladů, záruční a pozáruční servis, zabezpečení dodávek, dodací lhůta nebo lhůta pro dokončení.</a:t>
            </a:r>
          </a:p>
          <a:p>
            <a:pPr>
              <a:buNone/>
            </a:pPr>
            <a:r>
              <a:rPr lang="cs-CZ" b="1" dirty="0" smtClean="0"/>
              <a:t> (5) Je-li základním hodnotícím kritériem ekonomická výhodnost nabídky, musí zadavatel jednotlivým dílčím hodnotícím kritériím stanovit váhu, kterou vyjádří v procentech</a:t>
            </a:r>
            <a:r>
              <a:rPr lang="cs-CZ" b="1" dirty="0" smtClean="0">
                <a:solidFill>
                  <a:srgbClr val="FFFF00"/>
                </a:solidFill>
              </a:rPr>
              <a:t>, </a:t>
            </a:r>
            <a:r>
              <a:rPr lang="cs-CZ" b="1" u="sng" dirty="0" smtClean="0">
                <a:solidFill>
                  <a:srgbClr val="FFFF00"/>
                </a:solidFill>
              </a:rPr>
              <a:t>nebo stanoví jiný matematický vztah mezi dílčími kritérii.</a:t>
            </a:r>
            <a:r>
              <a:rPr lang="cs-CZ" b="1" dirty="0" smtClean="0">
                <a:solidFill>
                  <a:srgbClr val="FFFF00"/>
                </a:solidFill>
              </a:rPr>
              <a:t> </a:t>
            </a:r>
            <a:r>
              <a:rPr lang="cs-CZ" b="1" dirty="0" smtClean="0"/>
              <a:t>Stanovená váha může být u jednotlivých dílčích hodnotících kritérií shodná.</a:t>
            </a:r>
            <a:endParaRPr lang="cs-CZ" b="1" u="sng" cap="all" dirty="0" smtClean="0">
              <a:solidFill>
                <a:srgbClr val="FFFF00"/>
              </a:solidFill>
              <a:latin typeface="+mn-lt"/>
              <a:ea typeface="+mn-ea"/>
              <a:cs typeface="+mn-cs"/>
            </a:endParaRPr>
          </a:p>
        </p:txBody>
      </p:sp>
    </p:spTree>
  </p:cSld>
  <p:clrMapOvr>
    <a:masterClrMapping/>
  </p:clrMapOvr>
  <p:transition spd="slow">
    <p:wipe dir="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datum 3"/>
          <p:cNvSpPr>
            <a:spLocks noGrp="1"/>
          </p:cNvSpPr>
          <p:nvPr>
            <p:ph type="dt" sz="quarter" idx="10"/>
          </p:nvPr>
        </p:nvSpPr>
        <p:spPr/>
        <p:txBody>
          <a:bodyPr/>
          <a:lstStyle/>
          <a:p>
            <a:pPr>
              <a:defRPr/>
            </a:pPr>
            <a:fld id="{A8D57813-C266-4A04-8110-D9237686F097}" type="datetime1">
              <a:rPr lang="cs-CZ" smtClean="0"/>
              <a:pPr>
                <a:defRPr/>
              </a:pPr>
              <a:t>21.9.2010</a:t>
            </a:fld>
            <a:endParaRPr lang="cs-CZ" smtClean="0"/>
          </a:p>
        </p:txBody>
      </p:sp>
      <p:sp>
        <p:nvSpPr>
          <p:cNvPr id="29699" name="Zástupný symbol pro zápatí 4"/>
          <p:cNvSpPr>
            <a:spLocks noGrp="1"/>
          </p:cNvSpPr>
          <p:nvPr>
            <p:ph type="ftr" sz="quarter" idx="11"/>
          </p:nvPr>
        </p:nvSpPr>
        <p:spPr/>
        <p:txBody>
          <a:bodyPr/>
          <a:lstStyle/>
          <a:p>
            <a:pPr>
              <a:defRPr/>
            </a:pPr>
            <a:r>
              <a:rPr lang="cs-CZ" smtClean="0"/>
              <a:t>Český a moravský účetní dvůr</a:t>
            </a:r>
          </a:p>
        </p:txBody>
      </p:sp>
      <p:sp>
        <p:nvSpPr>
          <p:cNvPr id="29700" name="Zástupný symbol pro číslo snímku 5"/>
          <p:cNvSpPr>
            <a:spLocks noGrp="1"/>
          </p:cNvSpPr>
          <p:nvPr>
            <p:ph type="sldNum" sz="quarter" idx="12"/>
          </p:nvPr>
        </p:nvSpPr>
        <p:spPr/>
        <p:txBody>
          <a:bodyPr/>
          <a:lstStyle/>
          <a:p>
            <a:pPr>
              <a:defRPr/>
            </a:pPr>
            <a:fld id="{A51CC96C-44F1-4976-B932-F2FDB74CD770}" type="slidenum">
              <a:rPr lang="cs-CZ" smtClean="0"/>
              <a:pPr>
                <a:defRPr/>
              </a:pPr>
              <a:t>98</a:t>
            </a:fld>
            <a:endParaRPr lang="cs-CZ" smtClean="0"/>
          </a:p>
        </p:txBody>
      </p:sp>
      <p:sp>
        <p:nvSpPr>
          <p:cNvPr id="24581" name="Rectangle 2"/>
          <p:cNvSpPr>
            <a:spLocks noGrp="1" noChangeArrowheads="1"/>
          </p:cNvSpPr>
          <p:nvPr>
            <p:ph type="title"/>
          </p:nvPr>
        </p:nvSpPr>
        <p:spPr>
          <a:xfrm>
            <a:off x="0" y="0"/>
            <a:ext cx="9144000" cy="500042"/>
          </a:xfrm>
        </p:spPr>
        <p:txBody>
          <a:bodyPr/>
          <a:lstStyle/>
          <a:p>
            <a:pPr eaLnBrk="1" hangingPunct="1"/>
            <a:r>
              <a:rPr lang="cs-CZ" sz="3600" b="1" dirty="0" smtClean="0">
                <a:solidFill>
                  <a:srgbClr val="FFFF00"/>
                </a:solidFill>
              </a:rPr>
              <a:t>Hodnocení nabídek </a:t>
            </a:r>
            <a:r>
              <a:rPr lang="cs-CZ" sz="3600" b="1" dirty="0" smtClean="0">
                <a:solidFill>
                  <a:srgbClr val="FFFF00"/>
                </a:solidFill>
                <a:latin typeface="+mj-lt"/>
                <a:ea typeface="+mj-ea"/>
                <a:cs typeface="+mj-cs"/>
              </a:rPr>
              <a:t>- § 79</a:t>
            </a:r>
            <a:endParaRPr lang="cs-CZ" sz="3600" b="1" dirty="0" smtClean="0">
              <a:solidFill>
                <a:srgbClr val="FFFF00"/>
              </a:solidFill>
            </a:endParaRPr>
          </a:p>
        </p:txBody>
      </p:sp>
      <p:sp>
        <p:nvSpPr>
          <p:cNvPr id="92166" name="Rectangle 3"/>
          <p:cNvSpPr>
            <a:spLocks noGrp="1" noChangeArrowheads="1"/>
          </p:cNvSpPr>
          <p:nvPr>
            <p:ph type="body" idx="1"/>
          </p:nvPr>
        </p:nvSpPr>
        <p:spPr>
          <a:xfrm>
            <a:off x="0" y="500043"/>
            <a:ext cx="9144000" cy="6024582"/>
          </a:xfrm>
        </p:spPr>
        <p:txBody>
          <a:bodyPr/>
          <a:lstStyle/>
          <a:p>
            <a:pPr>
              <a:buNone/>
            </a:pPr>
            <a:r>
              <a:rPr lang="cs-CZ" sz="2400" b="1" dirty="0" smtClean="0"/>
              <a:t>1) </a:t>
            </a:r>
            <a:r>
              <a:rPr lang="cs-CZ" sz="2800" b="1" dirty="0" smtClean="0"/>
              <a:t>Hodnocení nabídek provede hodnotící komise podle hodnotících kritérií uvedených v dokumentech podle § 78 odst. 6. Je-li základním hodnotícím kritériem ekonomická výhodnost nabídky, je hodnotící komise povinna hodnotit nabídky a stanovit jejich pořadí podle jednotlivých dílčích hodnotících kritérií a jejich vah.</a:t>
            </a:r>
          </a:p>
          <a:p>
            <a:pPr>
              <a:buNone/>
            </a:pPr>
            <a:r>
              <a:rPr lang="cs-CZ" b="1" dirty="0" smtClean="0">
                <a:solidFill>
                  <a:srgbClr val="FFFF00"/>
                </a:solidFill>
              </a:rPr>
              <a:t>(2) </a:t>
            </a:r>
            <a:r>
              <a:rPr lang="cs-CZ" sz="2400" b="1" strike="sngStrike" dirty="0" smtClean="0">
                <a:solidFill>
                  <a:srgbClr val="FFFF00"/>
                </a:solidFill>
              </a:rPr>
              <a:t>Při hodnocení nabídkové ceny je rozhodná její výše bez daně z přidané hodnoty, nestanoví-li zadavatel v zadávacích podmínkách jinak.</a:t>
            </a:r>
            <a:r>
              <a:rPr lang="cs-CZ" sz="2400" b="1" dirty="0" smtClean="0">
                <a:solidFill>
                  <a:srgbClr val="FFFF00"/>
                </a:solidFill>
              </a:rPr>
              <a:t>  </a:t>
            </a:r>
            <a:r>
              <a:rPr lang="cs-CZ" b="1" u="sng" dirty="0" smtClean="0">
                <a:solidFill>
                  <a:srgbClr val="FFFF00"/>
                </a:solidFill>
              </a:rPr>
              <a:t>Pokud zadavatel nestanoví jinak, rozhoduje při hodnocení pro plátce daně z přidané hodnoty cena bez daně z přidané hodnoty, pro neplátce cena s daní z přidané hodnoty..</a:t>
            </a:r>
            <a:endParaRPr lang="cs-CZ" b="1" dirty="0">
              <a:solidFill>
                <a:srgbClr val="FFFF00"/>
              </a:solidFill>
            </a:endParaRPr>
          </a:p>
        </p:txBody>
      </p:sp>
    </p:spTree>
  </p:cSld>
  <p:clrMapOvr>
    <a:masterClrMapping/>
  </p:clrMapOvr>
  <p:transition spd="slow">
    <p:wipe dir="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Zástupný symbol pro datum 3"/>
          <p:cNvSpPr>
            <a:spLocks noGrp="1"/>
          </p:cNvSpPr>
          <p:nvPr>
            <p:ph type="dt" sz="quarter" idx="10"/>
          </p:nvPr>
        </p:nvSpPr>
        <p:spPr/>
        <p:txBody>
          <a:bodyPr/>
          <a:lstStyle/>
          <a:p>
            <a:pPr>
              <a:defRPr/>
            </a:pPr>
            <a:fld id="{F635B06C-66A0-4561-A063-4FA9966B1F9E}" type="datetime1">
              <a:rPr lang="cs-CZ" smtClean="0"/>
              <a:pPr>
                <a:defRPr/>
              </a:pPr>
              <a:t>21.9.2010</a:t>
            </a:fld>
            <a:endParaRPr lang="cs-CZ" smtClean="0"/>
          </a:p>
        </p:txBody>
      </p:sp>
      <p:sp>
        <p:nvSpPr>
          <p:cNvPr id="131075" name="Zástupný symbol pro zápatí 4"/>
          <p:cNvSpPr>
            <a:spLocks noGrp="1"/>
          </p:cNvSpPr>
          <p:nvPr>
            <p:ph type="ftr" sz="quarter" idx="11"/>
          </p:nvPr>
        </p:nvSpPr>
        <p:spPr/>
        <p:txBody>
          <a:bodyPr/>
          <a:lstStyle/>
          <a:p>
            <a:pPr>
              <a:defRPr/>
            </a:pPr>
            <a:r>
              <a:rPr lang="cs-CZ" smtClean="0"/>
              <a:t>Český a moravský účetní dvůr</a:t>
            </a:r>
          </a:p>
        </p:txBody>
      </p:sp>
      <p:sp>
        <p:nvSpPr>
          <p:cNvPr id="131076" name="Zástupný symbol pro číslo snímku 5"/>
          <p:cNvSpPr>
            <a:spLocks noGrp="1"/>
          </p:cNvSpPr>
          <p:nvPr>
            <p:ph type="sldNum" sz="quarter" idx="12"/>
          </p:nvPr>
        </p:nvSpPr>
        <p:spPr/>
        <p:txBody>
          <a:bodyPr/>
          <a:lstStyle/>
          <a:p>
            <a:pPr>
              <a:defRPr/>
            </a:pPr>
            <a:fld id="{90E880DE-E5D6-45D6-AE83-E19D96580BE8}" type="slidenum">
              <a:rPr lang="cs-CZ" smtClean="0"/>
              <a:pPr>
                <a:defRPr/>
              </a:pPr>
              <a:t>99</a:t>
            </a:fld>
            <a:endParaRPr lang="cs-CZ" smtClean="0"/>
          </a:p>
        </p:txBody>
      </p:sp>
      <p:sp>
        <p:nvSpPr>
          <p:cNvPr id="97285" name="Rectangle 2"/>
          <p:cNvSpPr>
            <a:spLocks noGrp="1" noChangeArrowheads="1"/>
          </p:cNvSpPr>
          <p:nvPr>
            <p:ph type="title"/>
          </p:nvPr>
        </p:nvSpPr>
        <p:spPr>
          <a:xfrm>
            <a:off x="179388" y="0"/>
            <a:ext cx="8964612" cy="836613"/>
          </a:xfrm>
        </p:spPr>
        <p:txBody>
          <a:bodyPr/>
          <a:lstStyle/>
          <a:p>
            <a:pPr eaLnBrk="1" hangingPunct="1"/>
            <a:r>
              <a:rPr lang="cs-CZ" b="1" smtClean="0">
                <a:solidFill>
                  <a:schemeClr val="folHlink"/>
                </a:solidFill>
              </a:rPr>
              <a:t>Kritéria, která nelze vyjádřit číselně</a:t>
            </a:r>
          </a:p>
        </p:txBody>
      </p:sp>
      <p:sp>
        <p:nvSpPr>
          <p:cNvPr id="97286" name="Rectangle 3"/>
          <p:cNvSpPr>
            <a:spLocks noGrp="1" noChangeArrowheads="1"/>
          </p:cNvSpPr>
          <p:nvPr>
            <p:ph type="body" idx="1"/>
          </p:nvPr>
        </p:nvSpPr>
        <p:spPr>
          <a:xfrm>
            <a:off x="179388" y="1052513"/>
            <a:ext cx="8785225" cy="5043487"/>
          </a:xfrm>
        </p:spPr>
        <p:txBody>
          <a:bodyPr/>
          <a:lstStyle/>
          <a:p>
            <a:pPr eaLnBrk="1" hangingPunct="1"/>
            <a:endParaRPr lang="cs-CZ" sz="1400" smtClean="0"/>
          </a:p>
          <a:p>
            <a:pPr eaLnBrk="1" hangingPunct="1"/>
            <a:r>
              <a:rPr lang="cs-CZ" sz="3600" b="1" smtClean="0"/>
              <a:t>Hodnotíme tak, že sestavíme </a:t>
            </a:r>
            <a:r>
              <a:rPr lang="cs-CZ" sz="3600" b="1" u="sng" smtClean="0"/>
              <a:t>pořadí nabídek od nejvhodnější k nejméně vhodné</a:t>
            </a:r>
            <a:r>
              <a:rPr lang="cs-CZ" sz="3600" b="1" smtClean="0"/>
              <a:t> a přiřadíme </a:t>
            </a:r>
            <a:r>
              <a:rPr lang="cs-CZ" sz="3600" b="1" u="sng" smtClean="0"/>
              <a:t>nejvhodnější nabídce 100 bodů</a:t>
            </a:r>
            <a:r>
              <a:rPr lang="cs-CZ" sz="3600" b="1" smtClean="0"/>
              <a:t> a </a:t>
            </a:r>
            <a:r>
              <a:rPr lang="cs-CZ" sz="3600" b="1" u="sng" smtClean="0"/>
              <a:t>každé následující nabídce přiřadíme takové </a:t>
            </a:r>
            <a:r>
              <a:rPr lang="cs-CZ" sz="3600" b="1" u="sng" smtClean="0">
                <a:solidFill>
                  <a:schemeClr val="folHlink"/>
                </a:solidFill>
              </a:rPr>
              <a:t>bodové ohodnocení, které vyjadřuje míru splnění</a:t>
            </a:r>
            <a:r>
              <a:rPr lang="cs-CZ" sz="3600" b="1" smtClean="0"/>
              <a:t> dílčího kritéria </a:t>
            </a:r>
            <a:r>
              <a:rPr lang="cs-CZ" sz="3600" b="1" u="sng" smtClean="0">
                <a:solidFill>
                  <a:schemeClr val="folHlink"/>
                </a:solidFill>
              </a:rPr>
              <a:t>ve vztahu k nejvhodnější nabídce</a:t>
            </a:r>
            <a:r>
              <a:rPr lang="cs-CZ" sz="3600" b="1" smtClean="0"/>
              <a:t>.</a:t>
            </a:r>
          </a:p>
        </p:txBody>
      </p:sp>
    </p:spTree>
  </p:cSld>
  <p:clrMapOvr>
    <a:masterClrMapping/>
  </p:clrMapOvr>
  <p:transition spd="slow">
    <p:wipe dir="r"/>
  </p:transition>
</p:sld>
</file>

<file path=ppt/theme/theme1.xml><?xml version="1.0" encoding="utf-8"?>
<a:theme xmlns:a="http://schemas.openxmlformats.org/drawingml/2006/main" name="IMPULS">
  <a:themeElements>
    <a:clrScheme name="IMPULS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IMPULS">
      <a:majorFont>
        <a:latin typeface="Times New Roman"/>
        <a:ea typeface=""/>
        <a:cs typeface=""/>
      </a:majorFont>
      <a:minorFont>
        <a:latin typeface="Times New Roman"/>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MPULS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IMPULS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IMPULS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IMPULS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IMPULS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IMPULS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ady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Office\Sablony\Návrhy prezentací\IMPULS.POT</Template>
  <TotalTime>8395</TotalTime>
  <Words>6651</Words>
  <Application>Microsoft Office PowerPoint</Application>
  <PresentationFormat>Předvádění na obrazovce (4:3)</PresentationFormat>
  <Paragraphs>904</Paragraphs>
  <Slides>125</Slides>
  <Notes>3</Notes>
  <HiddenSlides>0</HiddenSlides>
  <MMClips>0</MMClips>
  <ScaleCrop>false</ScaleCrop>
  <HeadingPairs>
    <vt:vector size="4" baseType="variant">
      <vt:variant>
        <vt:lpstr>Motiv</vt:lpstr>
      </vt:variant>
      <vt:variant>
        <vt:i4>1</vt:i4>
      </vt:variant>
      <vt:variant>
        <vt:lpstr>Nadpisy snímků</vt:lpstr>
      </vt:variant>
      <vt:variant>
        <vt:i4>125</vt:i4>
      </vt:variant>
    </vt:vector>
  </HeadingPairs>
  <TitlesOfParts>
    <vt:vector size="126" baseType="lpstr">
      <vt:lpstr>IMPULS</vt:lpstr>
      <vt:lpstr>.</vt:lpstr>
      <vt:lpstr>Vývoj právní úpravy zákona č. 137/2006 Sb.</vt:lpstr>
      <vt:lpstr>Nejpodstatnější změny a novinky</vt:lpstr>
      <vt:lpstr>Co se novelou změní nejvíc ??</vt:lpstr>
      <vt:lpstr>Co se novelou změní nejvíc ??</vt:lpstr>
      <vt:lpstr>Co se novelou změní nejvíc ??</vt:lpstr>
      <vt:lpstr>Předpokládaná cena (hodnota zakázky) viz § 13</vt:lpstr>
      <vt:lpstr>Předpokládaná cena - § 13</vt:lpstr>
      <vt:lpstr>Nadlimitní zakázka</vt:lpstr>
      <vt:lpstr>Podlimitní zakázka - § 12, odst. 5 </vt:lpstr>
      <vt:lpstr>Veřejná zakázka malého rozsahu §12, odst.6</vt:lpstr>
      <vt:lpstr>Veřejná zakázka malého rozsahu - přezkum</vt:lpstr>
      <vt:lpstr>Předpokládaná cena - § 13</vt:lpstr>
      <vt:lpstr>Snímek 14</vt:lpstr>
      <vt:lpstr>Předpokládaná hodnota VZ - § 13 novela</vt:lpstr>
      <vt:lpstr>Předpokládaná cena - § 13</vt:lpstr>
      <vt:lpstr>Předpokládaná cena - § 13 novela</vt:lpstr>
      <vt:lpstr>Předpokládaná cena u dodávek - § 14</vt:lpstr>
      <vt:lpstr>Předpokládaná cena u služeb - § 15</vt:lpstr>
      <vt:lpstr>Typy zadávacích řízení </vt:lpstr>
      <vt:lpstr>Protikorupční aspekty novely č.179/2010</vt:lpstr>
      <vt:lpstr>Vymezení některých dalších pojmů - § 17 (novela)</vt:lpstr>
      <vt:lpstr>Uveřejňovací systémy dle § 17 ZVZ</vt:lpstr>
      <vt:lpstr>Nebojte se nových uchazečů - sníží cenu!</vt:lpstr>
      <vt:lpstr>§ 38 - Zjednodušené podlimitní řízení (novela)</vt:lpstr>
      <vt:lpstr>§ 38 - Zjednodušené podlimitní řízení (novela)</vt:lpstr>
      <vt:lpstr>Zjednodušené podlimitní řízení - § 38 novela</vt:lpstr>
      <vt:lpstr>Rámcová smlouva - §  11        novela</vt:lpstr>
      <vt:lpstr>Rámcová smlouva - § 89        novela</vt:lpstr>
      <vt:lpstr>Rámcová smlouva - § 89         novela</vt:lpstr>
      <vt:lpstr>Hodnotící kritéria - rámcová smlouva - § 91</vt:lpstr>
      <vt:lpstr>Hodnotící kritéria - rámcová smlouva - § 91</vt:lpstr>
      <vt:lpstr>Zadávání zakázky na základě rámcové smlouvy- § 92</vt:lpstr>
      <vt:lpstr>Zadávání zakázky na základě rámcové smlouvy- § 92</vt:lpstr>
      <vt:lpstr>Zadávání zakázky na základě rámcové smlouvy- § 92</vt:lpstr>
      <vt:lpstr>Zadávání zakázky na základě rámcové smlouvy- § 92</vt:lpstr>
      <vt:lpstr>Zadávání zakázky na základě rámcové smlouvy- § 92</vt:lpstr>
      <vt:lpstr>Zadávání zakázky na základě rámcové smlouvy- § 92</vt:lpstr>
      <vt:lpstr>Kdy lze použít jednací řízení s uveřejněním ?</vt:lpstr>
      <vt:lpstr>Nepřijatelnými nabídkami jsou nabídky</vt:lpstr>
      <vt:lpstr>Kdy lze použít jednací řízení s uveřejněním ?</vt:lpstr>
      <vt:lpstr>Kdy lze použít jednací řízení bez uveřejnění ?</vt:lpstr>
      <vt:lpstr>Podmínky použití jed. říz. bez uveřejnění - § 23</vt:lpstr>
      <vt:lpstr>JŘBU lze použít rovněž v případě, jestliže jde o …</vt:lpstr>
      <vt:lpstr>Kdy lze použít jednací řízení bez uveřejnění ?</vt:lpstr>
      <vt:lpstr>Opční právo - § 99        novela</vt:lpstr>
      <vt:lpstr>Opční právo - § 99              novela</vt:lpstr>
      <vt:lpstr>Opční právo - § 99                         novela</vt:lpstr>
      <vt:lpstr>Opční právo- § 99</vt:lpstr>
      <vt:lpstr>Co se stalo s Centrální adresou ??</vt:lpstr>
      <vt:lpstr>Zadávací dokumentace - § 48</vt:lpstr>
      <vt:lpstr>Zadávací dokumentace - § 48</vt:lpstr>
      <vt:lpstr>Zadávací dokumentace - § 48</vt:lpstr>
      <vt:lpstr>Snímek 54</vt:lpstr>
      <vt:lpstr>Lhůty pro podání nabídek :</vt:lpstr>
      <vt:lpstr>Lhůty v zadávacím řízení  - § 39                     novela</vt:lpstr>
      <vt:lpstr>Zadávací  lhůta  - § 43                   novela</vt:lpstr>
      <vt:lpstr>Zadávací dokumentace - § 44 </vt:lpstr>
      <vt:lpstr>Zadávací  dokumentace  - § 44                 novela</vt:lpstr>
      <vt:lpstr>Zadávací dokumentace musí obsahovat alespoň -  </vt:lpstr>
      <vt:lpstr>Zadávací dokumentace - § 44, odst.6</vt:lpstr>
      <vt:lpstr>Zadávací dokumentace - § 44, odst.9 </vt:lpstr>
      <vt:lpstr>Zadávací dokumentace - § 44, odst.9 </vt:lpstr>
      <vt:lpstr>Technické podmínky - § 45</vt:lpstr>
      <vt:lpstr>Technické podmínky - § 46</vt:lpstr>
      <vt:lpstr>Zvláštní technické podmínky - § 46a</vt:lpstr>
      <vt:lpstr>Poskytování  zadávací  dokumentace  - § 48  novela</vt:lpstr>
      <vt:lpstr>Poskytování  zadávací  dokumentace - § 48 novela</vt:lpstr>
      <vt:lpstr>Poskytování  zadávací  dokumentace  - § 48  novela</vt:lpstr>
      <vt:lpstr>Dodatečné informace k zadávacím podmínkám- § 49</vt:lpstr>
      <vt:lpstr>Dodatečné informace k zadávacím podmínkám- § 49</vt:lpstr>
      <vt:lpstr>Prokazování kvalifikace uchazečů –  § 50  </vt:lpstr>
      <vt:lpstr>Prokazování  kvalifikace  - § 50</vt:lpstr>
      <vt:lpstr>Prokazování  kvalifikace  - § 51</vt:lpstr>
      <vt:lpstr>Základní  kvalifikační předpoklady - § 53 novela</vt:lpstr>
      <vt:lpstr>Základní  kvalifikační předpoklady - novela</vt:lpstr>
      <vt:lpstr>Prokazování základních kvalif. předpokladů </vt:lpstr>
      <vt:lpstr>Splnění kvalifikace u podlimitní zakázky </vt:lpstr>
      <vt:lpstr>Ekonomická způsobilost  - § 55 </vt:lpstr>
      <vt:lpstr>Ekonomická způsobilost  - § 55 </vt:lpstr>
      <vt:lpstr>Technická způsobilost  -   § 56 </vt:lpstr>
      <vt:lpstr>Technické kvalifikační předpoklady  - § 56</vt:lpstr>
      <vt:lpstr>Technické kvalifikační předpoklady  - § 56</vt:lpstr>
      <vt:lpstr>Pravost a stáří dokladů - § 57</vt:lpstr>
      <vt:lpstr>Omezení počtu zájemců - § 61               NOVELA</vt:lpstr>
      <vt:lpstr>Jistota- § 67</vt:lpstr>
      <vt:lpstr>Jistota- § 67</vt:lpstr>
      <vt:lpstr>Obsah nabídek - § 68</vt:lpstr>
      <vt:lpstr>Podání nabídky - § 69</vt:lpstr>
      <vt:lpstr>Otevírání obálek </vt:lpstr>
      <vt:lpstr>Otevírání obálek - § 71 ZVZ </vt:lpstr>
      <vt:lpstr>Otevírání obálek     NOVELA</vt:lpstr>
      <vt:lpstr>Posouzení kvalifikace - § 59</vt:lpstr>
      <vt:lpstr>Posouzení kvalifikace - § 59         NOVELA</vt:lpstr>
      <vt:lpstr>Posouzení kvalifikace - § 59                 NOVELA</vt:lpstr>
      <vt:lpstr>Hodnotící kritéria - § 78 (!!)</vt:lpstr>
      <vt:lpstr>Hodnotící kritéria - § 78</vt:lpstr>
      <vt:lpstr>Hodnocení nabídek - § 79</vt:lpstr>
      <vt:lpstr>Kritéria, která nelze vyjádřit číselně</vt:lpstr>
      <vt:lpstr>Zpráva o posouzení a hodnocení nabídek - § 80</vt:lpstr>
      <vt:lpstr>Zpráva o posouzení a hodnocení nabídek - § 80</vt:lpstr>
      <vt:lpstr>Výběr nejvhodnější nabídky- § 81</vt:lpstr>
      <vt:lpstr>Výběr nejvhodnější nabídky - § 81 ZVZ NV</vt:lpstr>
      <vt:lpstr>Zadavatel v oznámení o výběru nejvhodnější nabídky uvede</vt:lpstr>
      <vt:lpstr>Uzavření smlouvy - § 82 ZVZ</vt:lpstr>
      <vt:lpstr>Ukončení zadávacího řízení</vt:lpstr>
      <vt:lpstr>Oznámení o výsledku zadávacího řízení- § 83</vt:lpstr>
      <vt:lpstr>Oznámení o výsledku zadávacího řízení - § 83 NV</vt:lpstr>
      <vt:lpstr>Zrušení zadávacího řízení - § 84 ZVZ</vt:lpstr>
      <vt:lpstr>Zrušení zadávacího řízení - § 84 ZVZ</vt:lpstr>
      <vt:lpstr>Zrušení zadávacího řízení - § 84   NOVELA</vt:lpstr>
      <vt:lpstr>Zrušení zadávacího řízení - § 84   NOVELA</vt:lpstr>
      <vt:lpstr>!! Písemná zpráva zadavatele - § 85 !!</vt:lpstr>
      <vt:lpstr>!! Písemná zpráva zadavatele - § 85 !!</vt:lpstr>
      <vt:lpstr>Písemná zpráva zadavatele - § 85    NOVELA</vt:lpstr>
      <vt:lpstr>Námitky - § 110</vt:lpstr>
      <vt:lpstr>Námitky</vt:lpstr>
      <vt:lpstr>Zkušenosti z kontrol u projektů SF EU</vt:lpstr>
      <vt:lpstr>!!  VAROVÁNÍ  !!</vt:lpstr>
      <vt:lpstr>Nejčastější pochybení zadavatelů dle ÚOHS: </vt:lpstr>
      <vt:lpstr>Nejčastější pochybení zadavatelů dle ÚOHS: </vt:lpstr>
      <vt:lpstr>Dosavadní zkušenosti z auditů EK</vt:lpstr>
      <vt:lpstr>Dosavadní zkušenosti z auditů EK</vt:lpstr>
      <vt:lpstr>Dosavadní zkušenosti z auditů EK</vt:lpstr>
      <vt:lpstr>K O N E C</vt:lpstr>
    </vt:vector>
  </TitlesOfParts>
  <Company>CMÚD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Zákon č. 320/2001 Sb.o finanční kontrole</dc:title>
  <dc:creator>CMÚD</dc:creator>
  <cp:lastModifiedBy>Daniel</cp:lastModifiedBy>
  <cp:revision>265</cp:revision>
  <dcterms:created xsi:type="dcterms:W3CDTF">2004-01-28T08:34:55Z</dcterms:created>
  <dcterms:modified xsi:type="dcterms:W3CDTF">2010-09-21T07:15:52Z</dcterms:modified>
</cp:coreProperties>
</file>