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9" r:id="rId3"/>
    <p:sldId id="327" r:id="rId4"/>
    <p:sldId id="326" r:id="rId5"/>
    <p:sldId id="328" r:id="rId6"/>
    <p:sldId id="329" r:id="rId7"/>
    <p:sldId id="318" r:id="rId8"/>
    <p:sldId id="330" r:id="rId9"/>
    <p:sldId id="331" r:id="rId10"/>
    <p:sldId id="30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133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4177B8-BC51-E440-A381-18311A43201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0459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12.09.2022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rop.mmr.cz/cs/ostatni/doporucene/monitorovaci-vybor-2021-2027" TargetMode="External"/><Relationship Id="rId2" Type="http://schemas.openxmlformats.org/officeDocument/2006/relationships/hyperlink" Target="https://irop.mmr.cz/cs/irop-2021-202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.poles@olkraj.cz" TargetMode="External"/><Relationship Id="rId4" Type="http://schemas.openxmlformats.org/officeDocument/2006/relationships/hyperlink" Target="mailto:l.polachova@olkraj.cz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pjak.cz/vyzvy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Calibri" panose="020F0502020204030204" pitchFamily="34" charset="0"/>
              </a:rPr>
              <a:t>Krajský akční plán rozvoje vzdělávání Olomouckého kraje III </a:t>
            </a: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lvl="0" algn="ctr"/>
            <a:r>
              <a:rPr lang="cs-CZ" sz="3200" b="1" dirty="0"/>
              <a:t>IROP </a:t>
            </a:r>
            <a:r>
              <a:rPr lang="cs-CZ" sz="3200" b="1" dirty="0" smtClean="0"/>
              <a:t>2021–2027, Šablony z OP JAK</a:t>
            </a:r>
          </a:p>
          <a:p>
            <a:pPr lvl="0" algn="ctr"/>
            <a:endParaRPr lang="cs-CZ" sz="3200" b="1" dirty="0" smtClean="0"/>
          </a:p>
          <a:p>
            <a:pPr lvl="0" algn="ctr"/>
            <a:endParaRPr lang="cs-CZ" sz="2400" b="1" dirty="0"/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Pracovní setkání zástupců SVČ a DDM v OK </a:t>
            </a:r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Olomouc 13. 9. 2022</a:t>
            </a:r>
            <a:endParaRPr lang="cs-CZ" sz="2400" i="1" dirty="0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4400" b="1" dirty="0" smtClean="0"/>
              <a:t>Děkuji za pozornost</a:t>
            </a:r>
            <a:endParaRPr lang="cs-CZ" sz="4400" b="1" dirty="0"/>
          </a:p>
          <a:p>
            <a:pPr marL="0" indent="0" algn="ctr">
              <a:buNone/>
            </a:pPr>
            <a:r>
              <a:rPr lang="cs-CZ" dirty="0" smtClean="0"/>
              <a:t>RNDr. Bronislava Vláčilová</a:t>
            </a:r>
            <a:endParaRPr lang="cs-CZ" dirty="0" smtClean="0"/>
          </a:p>
          <a:p>
            <a:pPr marL="0" indent="0" algn="ctr">
              <a:buNone/>
            </a:pPr>
            <a:r>
              <a:rPr lang="cs-CZ" dirty="0" smtClean="0">
                <a:hlinkClick r:id="rId2"/>
              </a:rPr>
              <a:t>b.vlacilova</a:t>
            </a:r>
            <a:r>
              <a:rPr lang="cs-CZ" dirty="0" smtClean="0">
                <a:hlinkClick r:id="rId2"/>
              </a:rPr>
              <a:t>@olkraj.cz</a:t>
            </a: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5760640" cy="418058"/>
          </a:xfrm>
        </p:spPr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r>
              <a:rPr lang="cs-CZ" sz="4000" b="1" dirty="0"/>
              <a:t>IROP 2021 </a:t>
            </a:r>
            <a:r>
              <a:rPr lang="cs-CZ" sz="4000" b="1" dirty="0" smtClean="0"/>
              <a:t>- 2027 </a:t>
            </a: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000" b="1" dirty="0" smtClean="0"/>
              <a:t>Souhrnné investiční rámce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200" dirty="0" smtClean="0"/>
              <a:t>Souhrnný </a:t>
            </a:r>
            <a:r>
              <a:rPr lang="cs-CZ" sz="2200" dirty="0"/>
              <a:t>rámec pro investice do infrastruktury SŠ a </a:t>
            </a:r>
            <a:r>
              <a:rPr lang="cs-CZ" sz="2200" dirty="0" smtClean="0"/>
              <a:t>VOŠ (seznam KAP III)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200" dirty="0"/>
              <a:t>Souhrnný rámec pro investice do infrastruktury školských poradenských zařízení a vzdělávání ve školách a třídách zřízených dle § 16 odst. 9 školského </a:t>
            </a:r>
            <a:r>
              <a:rPr lang="cs-CZ" sz="2200" dirty="0" smtClean="0"/>
              <a:t>zákona (seznam KAP III)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200" b="1" dirty="0"/>
              <a:t>Souhrnný rámec pro investice do infrastruktury pro zájmové, neformální vzdělávání a celoživotní učení (2021-2027) </a:t>
            </a:r>
            <a:endParaRPr lang="cs-CZ" sz="2200" dirty="0"/>
          </a:p>
          <a:p>
            <a:pPr marL="0" indent="0">
              <a:buNone/>
            </a:pPr>
            <a:endParaRPr lang="cs-CZ" sz="2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V </a:t>
            </a:r>
            <a:r>
              <a:rPr lang="cs-CZ" sz="2200" dirty="0">
                <a:solidFill>
                  <a:srgbClr val="FF0000"/>
                </a:solidFill>
              </a:rPr>
              <a:t>území Olomouckého kraje jsou Souhrnné rámce </a:t>
            </a:r>
            <a:r>
              <a:rPr lang="cs-CZ" sz="2200" dirty="0" smtClean="0">
                <a:solidFill>
                  <a:srgbClr val="FF0000"/>
                </a:solidFill>
              </a:rPr>
              <a:t>v oblasti 3. tvořeny </a:t>
            </a:r>
            <a:r>
              <a:rPr lang="cs-CZ" sz="2200" dirty="0">
                <a:solidFill>
                  <a:srgbClr val="FF0000"/>
                </a:solidFill>
              </a:rPr>
              <a:t>jednotlivými realizátory </a:t>
            </a:r>
            <a:r>
              <a:rPr lang="cs-CZ" sz="2200" b="1" dirty="0">
                <a:solidFill>
                  <a:srgbClr val="FF0000"/>
                </a:solidFill>
              </a:rPr>
              <a:t>Místních akčních plánů </a:t>
            </a:r>
            <a:r>
              <a:rPr lang="cs-CZ" sz="2200" dirty="0">
                <a:solidFill>
                  <a:srgbClr val="FF0000"/>
                </a:solidFill>
              </a:rPr>
              <a:t>a dle aktuálních potřeb v souladu s platnými metodikami průběžně </a:t>
            </a:r>
            <a:r>
              <a:rPr lang="cs-CZ" sz="2200" dirty="0" smtClean="0">
                <a:solidFill>
                  <a:srgbClr val="FF0000"/>
                </a:solidFill>
              </a:rPr>
              <a:t>aktualizovány.</a:t>
            </a:r>
            <a:endParaRPr lang="cs-CZ" sz="22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730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F507FC-7B56-44B0-9B83-A7EF8DED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940" y="1197864"/>
            <a:ext cx="8425544" cy="804605"/>
          </a:xfrm>
        </p:spPr>
        <p:txBody>
          <a:bodyPr>
            <a:normAutofit/>
          </a:bodyPr>
          <a:lstStyle/>
          <a:p>
            <a:pPr algn="ctr"/>
            <a:r>
              <a:rPr lang="cs-CZ" sz="2100" dirty="0"/>
              <a:t>Aktivita ZÁJMOVÉ A NEFORMÁLNÍ VZDĚLÁVÁNÍ A CELOŽIVOTNÍ UČENÍ</a:t>
            </a:r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5F18BB00-A50D-462B-9B3F-C6958CB95A3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91514" y="1834378"/>
          <a:ext cx="8265970" cy="425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367">
                  <a:extLst>
                    <a:ext uri="{9D8B030D-6E8A-4147-A177-3AD203B41FA5}">
                      <a16:colId xmlns:a16="http://schemas.microsoft.com/office/drawing/2014/main" val="1047633654"/>
                    </a:ext>
                  </a:extLst>
                </a:gridCol>
                <a:gridCol w="3607130">
                  <a:extLst>
                    <a:ext uri="{9D8B030D-6E8A-4147-A177-3AD203B41FA5}">
                      <a16:colId xmlns:a16="http://schemas.microsoft.com/office/drawing/2014/main" val="1827414393"/>
                    </a:ext>
                  </a:extLst>
                </a:gridCol>
                <a:gridCol w="1550473">
                  <a:extLst>
                    <a:ext uri="{9D8B030D-6E8A-4147-A177-3AD203B41FA5}">
                      <a16:colId xmlns:a16="http://schemas.microsoft.com/office/drawing/2014/main" val="477111824"/>
                    </a:ext>
                  </a:extLst>
                </a:gridCol>
              </a:tblGrid>
              <a:tr h="698243">
                <a:tc>
                  <a:txBody>
                    <a:bodyPr/>
                    <a:lstStyle/>
                    <a:p>
                      <a:pPr algn="ctr"/>
                      <a:r>
                        <a:rPr lang="cs-CZ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Název kritéria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Způsob hodnocení (ANO/NE/NERELEVANTNÍ)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Referenční dokument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78647931"/>
                  </a:ext>
                </a:extLst>
              </a:tr>
              <a:tr h="3560675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9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Projekt je zaměřen alespoň na jednu z následujících možností:</a:t>
                      </a:r>
                      <a:endParaRPr lang="cs-CZ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středisko volného času (dům dětí a mládeže, stanice zájmových činností) zapsané v Rejstříku škol a školských zařízení k datu vyhlášení výzvy;</a:t>
                      </a:r>
                      <a:endParaRPr lang="cs-CZ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základní umělecká škola zapsaná v Rejstříku škol a školských zařízení k datu vyhlášení výzvy;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základní knihovna dle zákona č. 257/2001 Sb., o knihovnách a podmínkách provozování veřejných knihovnických a informačních služeb (knihovní zákon), ve znění pozdějších předpisů, zapsaná v evidenci knihoven k datu vyhlášení výzvy;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další zařízení neformálního vzdělávání a celoživotního učení, uvedené na seznamu strategických projektů schválené strategie městské metropolitní oblasti / aglomerace ITI (v případě výzvy pro integrované projekty ITI).</a:t>
                      </a:r>
                    </a:p>
                  </a:txBody>
                  <a:tcPr marL="67151" marR="6715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 – Projekt je zaměřen alespoň na jednu z následujících možností: středisko volného času (dům dětí a mládeže, stanice zájmových činností) zapsané v Rejstříku škol a školských zařízení k datu vyhlášení výzvy; základní umělecká škola zapsaná v Rejstříku škol a školských zařízení k datu vyhlášení výzvy; základní knihovna dle knihovního zákona,  zapsaná v evidenci knihoven k datu vyhlášení výzvy; v případě výzvy pro integrované projekty ITI i další zařízení neformálního vzdělávání a celoživotního učení, uvedené na seznamu strategických projektů schválené strategie MO/A.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 – Projekt není zaměřen alespoň na jednu z následujících možností: středisko volného času (dům dětí a mládeže, stanice zájmových činností) zapsané v Rejstříku škol a školských zařízení k datu vyhlášení výzvy; základní umělecká škola zapsaná v Rejstříku škol a školských zařízení k datu vyhlášení výzvy; základní knihovna dle a knihovního zákona,  zapsaná v evidenci knihoven k datu vyhlášení výzvy;  v případě výzvy pro integrované projekty ITI i další zařízení neformálního vzdělávání a celoživotního učení, uvedené na seznamu strategických projektů schválené strategie MO/A.</a:t>
                      </a:r>
                    </a:p>
                  </a:txBody>
                  <a:tcPr marL="28575" marR="33338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Žádost o podporu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Studie proveditelnosti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Rejstřík škol a školských zařízení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Evidence knihoven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Seznamy strategických projektů MO/A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956" marR="33338" marT="0" marB="0"/>
                </a:tc>
                <a:extLst>
                  <a:ext uri="{0D108BD9-81ED-4DB2-BD59-A6C34878D82A}">
                    <a16:rowId xmlns:a16="http://schemas.microsoft.com/office/drawing/2014/main" val="1024228120"/>
                  </a:ext>
                </a:extLst>
              </a:tr>
            </a:tbl>
          </a:graphicData>
        </a:graphic>
      </p:graphicFrame>
      <p:sp>
        <p:nvSpPr>
          <p:cNvPr id="4" name="Obdélník 3"/>
          <p:cNvSpPr/>
          <p:nvPr/>
        </p:nvSpPr>
        <p:spPr>
          <a:xfrm>
            <a:off x="2555776" y="261869"/>
            <a:ext cx="61017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Specifická kritéria přijatelnosti pro SC 4.1 – Školství </a:t>
            </a:r>
          </a:p>
        </p:txBody>
      </p:sp>
    </p:spTree>
    <p:extLst>
      <p:ext uri="{BB962C8B-B14F-4D97-AF65-F5344CB8AC3E}">
        <p14:creationId xmlns:p14="http://schemas.microsoft.com/office/powerpoint/2010/main" val="142856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Harmonogram výzev 2022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2000" b="1" dirty="0" smtClean="0"/>
              <a:t>(dle zápisu z monitorovacího výboru)</a:t>
            </a: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500" u="sng" dirty="0"/>
              <a:t>Červenec 2022</a:t>
            </a:r>
            <a:r>
              <a:rPr lang="cs-CZ" sz="1500" dirty="0"/>
              <a:t>: Knihovny</a:t>
            </a:r>
          </a:p>
          <a:p>
            <a:pPr marL="0" indent="0">
              <a:buNone/>
            </a:pPr>
            <a:endParaRPr lang="cs-CZ" sz="1500" dirty="0"/>
          </a:p>
          <a:p>
            <a:pPr marL="0" indent="0">
              <a:buNone/>
            </a:pPr>
            <a:r>
              <a:rPr lang="cs-CZ" sz="1500" u="sng" dirty="0"/>
              <a:t>Srpen 2022:</a:t>
            </a:r>
            <a:r>
              <a:rPr lang="cs-CZ" sz="1500" dirty="0"/>
              <a:t> Kybernetická bezpečnost, Mateřské školy, eGovernment, IZS – ZZS</a:t>
            </a:r>
          </a:p>
          <a:p>
            <a:pPr marL="0" indent="0">
              <a:buNone/>
            </a:pPr>
            <a:endParaRPr lang="cs-CZ" sz="1500" dirty="0"/>
          </a:p>
          <a:p>
            <a:pPr marL="0" indent="0">
              <a:buNone/>
            </a:pPr>
            <a:r>
              <a:rPr lang="cs-CZ" sz="1500" u="sng" dirty="0"/>
              <a:t>Září 2022:</a:t>
            </a:r>
            <a:r>
              <a:rPr lang="cs-CZ" sz="1500" dirty="0"/>
              <a:t> Sociální služby, Knihovny (ITI), IZS – MV, Mateřské školy (ITI), Silnice II. třídy, Základní školy, Sociální bydlení, Vozidla pro veřejnou dopravu, eGovernment a kybernetická bezpečnost (ITI)</a:t>
            </a:r>
          </a:p>
          <a:p>
            <a:pPr marL="0" indent="0">
              <a:buNone/>
            </a:pPr>
            <a:endParaRPr lang="cs-CZ" sz="1500" dirty="0"/>
          </a:p>
          <a:p>
            <a:pPr marL="0" indent="0">
              <a:buNone/>
            </a:pPr>
            <a:r>
              <a:rPr lang="cs-CZ" sz="1500" u="sng" dirty="0"/>
              <a:t>Říjen 2022</a:t>
            </a:r>
            <a:r>
              <a:rPr lang="cs-CZ" sz="1500" dirty="0"/>
              <a:t>: Sociální služby (ITI), Následná péče, Muzea, Cyklostezky, Základní školy (ITI), Sociální bydlení (ITI), Vozidla pro veřejnou dopravu (ITI), Bezpečnost dopravy, Střední školy, Neveřejné sítě veřejné správy, </a:t>
            </a:r>
            <a:r>
              <a:rPr lang="cs-CZ" sz="1500" b="1" dirty="0"/>
              <a:t>Vzdělávání (CLLD)</a:t>
            </a:r>
            <a:r>
              <a:rPr lang="cs-CZ" sz="1500" dirty="0"/>
              <a:t>, Sociální služby (CLLD</a:t>
            </a:r>
            <a:r>
              <a:rPr lang="cs-CZ" sz="1500" dirty="0" smtClean="0"/>
              <a:t>)</a:t>
            </a:r>
          </a:p>
          <a:p>
            <a:pPr marL="0" indent="0">
              <a:buNone/>
            </a:pPr>
            <a:r>
              <a:rPr lang="cs-CZ" sz="1500" u="sng" dirty="0"/>
              <a:t>Listopad 2022: </a:t>
            </a:r>
            <a:r>
              <a:rPr lang="cs-CZ" sz="1500" dirty="0"/>
              <a:t>Muzea (ITI), Památky, Bezpečnost dopravy (ITI), Telematika, Psychiatrie, Hasiči (CLLD)</a:t>
            </a:r>
          </a:p>
          <a:p>
            <a:pPr marL="0" indent="0">
              <a:buNone/>
            </a:pPr>
            <a:endParaRPr lang="cs-CZ" sz="1500" u="sng" dirty="0"/>
          </a:p>
          <a:p>
            <a:pPr marL="0" indent="0">
              <a:buNone/>
            </a:pPr>
            <a:r>
              <a:rPr lang="cs-CZ" sz="1500" u="sng" dirty="0"/>
              <a:t>Prosinec 2022: </a:t>
            </a:r>
            <a:r>
              <a:rPr lang="cs-CZ" sz="1500" dirty="0"/>
              <a:t>Památky (ITI), Zelená infrastruktura, Cyklostezky (ITI), Telematika (ITI), Terminály, Kultura (CLLD)</a:t>
            </a:r>
          </a:p>
          <a:p>
            <a:pPr marL="0" indent="0">
              <a:buNone/>
            </a:pPr>
            <a:endParaRPr lang="cs-CZ" sz="1500" u="sng" dirty="0"/>
          </a:p>
          <a:p>
            <a:pPr marL="0" indent="0">
              <a:buNone/>
            </a:pPr>
            <a:r>
              <a:rPr lang="cs-CZ" sz="1500" u="sng" dirty="0"/>
              <a:t>CELKEM 2022: </a:t>
            </a:r>
            <a:r>
              <a:rPr lang="cs-CZ" sz="1500" dirty="0"/>
              <a:t>70 výzev za 90 mld. Kč z EFRR</a:t>
            </a:r>
          </a:p>
          <a:p>
            <a:pPr marL="0" indent="0">
              <a:buNone/>
            </a:pPr>
            <a:endParaRPr lang="cs-CZ" sz="1500" u="sng" dirty="0"/>
          </a:p>
          <a:p>
            <a:pPr marL="0" indent="0">
              <a:buNone/>
            </a:pPr>
            <a:r>
              <a:rPr lang="cs-CZ" sz="1500" u="sng" dirty="0"/>
              <a:t>V roce 2023: </a:t>
            </a:r>
            <a:r>
              <a:rPr lang="cs-CZ" sz="1500" dirty="0"/>
              <a:t>cca 39 výzev za 23 mld. Kč z EFRR (paliativní péče, standardizace územních plánů, </a:t>
            </a:r>
            <a:r>
              <a:rPr lang="cs-CZ" sz="1500" dirty="0" err="1"/>
              <a:t>eHealth</a:t>
            </a:r>
            <a:r>
              <a:rPr lang="cs-CZ" sz="1500" dirty="0"/>
              <a:t>, zelená infrastruktura (ITI a CLLD), </a:t>
            </a:r>
            <a:r>
              <a:rPr lang="cs-CZ" sz="1500" b="1" dirty="0"/>
              <a:t>další vzdělávání</a:t>
            </a:r>
            <a:r>
              <a:rPr lang="cs-CZ" sz="1500" dirty="0"/>
              <a:t>, veřejné zdraví, infekční kliniky, cestovní ruch, urgentní příjmy, onkologie, stanice pro veřejnou dopravu, vozidla (Praha)</a:t>
            </a:r>
          </a:p>
          <a:p>
            <a:pPr marL="0" indent="0">
              <a:buNone/>
            </a:pPr>
            <a:endParaRPr lang="cs-CZ" sz="1800" u="sng" dirty="0"/>
          </a:p>
          <a:p>
            <a:pPr>
              <a:buFont typeface="Arial" panose="020B0604020202020204" pitchFamily="34" charset="0"/>
              <a:buChar char="•"/>
            </a:pPr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4006097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Další </a:t>
            </a:r>
            <a:r>
              <a:rPr lang="cs-CZ" b="1" dirty="0" smtClean="0"/>
              <a:t>informace k IROP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2000" dirty="0" smtClean="0">
              <a:hlinkClick r:id="rId2"/>
            </a:endParaRPr>
          </a:p>
          <a:p>
            <a:r>
              <a:rPr lang="cs-CZ" dirty="0" smtClean="0">
                <a:hlinkClick r:id="rId2"/>
              </a:rPr>
              <a:t>IROP 2021 – 2027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Monitorovací výbor IROP</a:t>
            </a:r>
            <a:endParaRPr lang="cs-CZ" dirty="0" smtClean="0"/>
          </a:p>
          <a:p>
            <a:r>
              <a:rPr lang="cs-CZ" dirty="0" smtClean="0"/>
              <a:t>Realizační tým MAP v příslušném ORP</a:t>
            </a:r>
          </a:p>
          <a:p>
            <a:r>
              <a:rPr lang="cs-CZ" dirty="0"/>
              <a:t>Krajský úřad Olomouckého kraje</a:t>
            </a:r>
            <a:r>
              <a:rPr lang="cs-CZ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600" dirty="0" smtClean="0"/>
              <a:t>Ing. Lenka Polachová, manažerka projektu KAP III, kontakt </a:t>
            </a:r>
            <a:r>
              <a:rPr lang="cs-CZ" sz="1600" dirty="0" smtClean="0">
                <a:hlinkClick r:id="rId4"/>
              </a:rPr>
              <a:t>l.polachova@olkraj.cz</a:t>
            </a:r>
            <a:endParaRPr lang="cs-CZ" sz="1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600" dirty="0" smtClean="0"/>
              <a:t>Ing. Pavel Poles, projektové odd. OSR, kontakt </a:t>
            </a:r>
            <a:r>
              <a:rPr lang="cs-CZ" sz="1600" dirty="0" smtClean="0">
                <a:hlinkClick r:id="rId5"/>
              </a:rPr>
              <a:t>p.poles@olkraj.cz</a:t>
            </a:r>
            <a:endParaRPr lang="cs-CZ" sz="1600" dirty="0" smtClean="0"/>
          </a:p>
          <a:p>
            <a:pPr lvl="1"/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612083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b="1" dirty="0" smtClean="0"/>
              <a:t>OP Jan Amos Komenský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Specifický cíl 2.3 mimo jiné uvádí:</a:t>
            </a:r>
          </a:p>
          <a:p>
            <a:r>
              <a:rPr lang="cs-CZ" dirty="0" smtClean="0"/>
              <a:t>Jako </a:t>
            </a:r>
            <a:r>
              <a:rPr lang="cs-CZ" dirty="0"/>
              <a:t>specifický prvek ve vzdělávání dětí a žáků budou také podporovány aktivity neformálního, zájmového, či uměleckého vzdělávání, jakož i spolupráce mezi školami a rodinami </a:t>
            </a:r>
            <a:r>
              <a:rPr lang="cs-CZ" dirty="0" smtClean="0"/>
              <a:t>dětí.</a:t>
            </a:r>
          </a:p>
          <a:p>
            <a:r>
              <a:rPr lang="cs-CZ" u="sng" dirty="0" smtClean="0"/>
              <a:t>Příklad typu </a:t>
            </a:r>
            <a:r>
              <a:rPr lang="cs-CZ" u="sng" dirty="0"/>
              <a:t>podporovaných aktivit</a:t>
            </a:r>
            <a:r>
              <a:rPr lang="cs-CZ" u="sng" dirty="0" smtClean="0"/>
              <a:t>:</a:t>
            </a:r>
            <a:r>
              <a:rPr lang="cs-CZ" dirty="0" smtClean="0"/>
              <a:t> zajištění </a:t>
            </a:r>
            <a:r>
              <a:rPr lang="cs-CZ" dirty="0"/>
              <a:t>rozmanité, dostupné a kvalitní nabídky neformálního, zájmového, či uměleckého vzdělávání včetně pohybových aktivit a výchovy ke zdraví a zdravému životnímu stylu.</a:t>
            </a:r>
          </a:p>
        </p:txBody>
      </p:sp>
    </p:spTree>
    <p:extLst>
      <p:ext uri="{BB962C8B-B14F-4D97-AF65-F5344CB8AC3E}">
        <p14:creationId xmlns:p14="http://schemas.microsoft.com/office/powerpoint/2010/main" val="239969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0"/>
            <a:ext cx="6275040" cy="1417638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Operační program Jan Amos Komenský </a:t>
            </a:r>
            <a:br>
              <a:rPr lang="cs-CZ" sz="2800" b="1" dirty="0" smtClean="0"/>
            </a:br>
            <a:r>
              <a:rPr lang="cs-CZ" sz="2800" b="1" dirty="0" smtClean="0"/>
              <a:t>– plánované výzvy </a:t>
            </a:r>
            <a:r>
              <a:rPr lang="cs-CZ" sz="2800" b="1" dirty="0" smtClean="0"/>
              <a:t> 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r>
              <a:rPr lang="cs-CZ" dirty="0" smtClean="0"/>
              <a:t>Šablony pro MŠ a ZŠ I</a:t>
            </a:r>
          </a:p>
          <a:p>
            <a:r>
              <a:rPr lang="cs-CZ" dirty="0" smtClean="0"/>
              <a:t>Šablony pro SŠ a VOŠ </a:t>
            </a:r>
            <a:r>
              <a:rPr lang="cs-CZ" dirty="0" smtClean="0"/>
              <a:t>I</a:t>
            </a:r>
          </a:p>
          <a:p>
            <a:r>
              <a:rPr lang="cs-CZ" dirty="0"/>
              <a:t>Individuální projekty </a:t>
            </a:r>
            <a:r>
              <a:rPr lang="cs-CZ" dirty="0" smtClean="0"/>
              <a:t>systémové -Vzdělávání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Vyhlášení výzvy: 05 – 06/2022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Aktuální </a:t>
            </a:r>
            <a:r>
              <a:rPr lang="cs-CZ" dirty="0" smtClean="0"/>
              <a:t>informace na: </a:t>
            </a:r>
            <a:r>
              <a:rPr lang="cs-CZ" dirty="0" smtClean="0">
                <a:hlinkClick r:id="rId2"/>
              </a:rPr>
              <a:t>https://opjak.cz/vyzvy/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5510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pl-PL" sz="4000" b="1" dirty="0"/>
              <a:t>Šablony pro MŠ a ZŠ </a:t>
            </a:r>
            <a:r>
              <a:rPr lang="pl-PL" sz="4000" b="1" dirty="0" smtClean="0"/>
              <a:t>I (SVČ)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Osobnostně sociální a profesní </a:t>
            </a:r>
            <a:r>
              <a:rPr lang="cs-CZ" b="1" dirty="0" smtClean="0"/>
              <a:t>rozvoj pracovníků </a:t>
            </a:r>
            <a:r>
              <a:rPr lang="cs-CZ" b="1" dirty="0"/>
              <a:t>ve vzdělávání SVČ:</a:t>
            </a:r>
          </a:p>
          <a:p>
            <a:pPr lvl="1"/>
            <a:r>
              <a:rPr lang="cs-CZ" dirty="0"/>
              <a:t>Vzdělávání pracovníků ve vzdělávání SVČ</a:t>
            </a:r>
          </a:p>
          <a:p>
            <a:pPr lvl="1"/>
            <a:r>
              <a:rPr lang="cs-CZ" dirty="0"/>
              <a:t>Spolupráce pracovníků ve vzdělávání SVČ</a:t>
            </a:r>
          </a:p>
          <a:p>
            <a:r>
              <a:rPr lang="cs-CZ" b="1" dirty="0"/>
              <a:t>Podpora inovativního vzdělávání </a:t>
            </a:r>
            <a:r>
              <a:rPr lang="cs-CZ" b="1" dirty="0" smtClean="0"/>
              <a:t>účastníků zájmového </a:t>
            </a:r>
            <a:r>
              <a:rPr lang="cs-CZ" b="1" dirty="0"/>
              <a:t>vzdělávání v SVČ:</a:t>
            </a:r>
          </a:p>
          <a:p>
            <a:pPr lvl="1"/>
            <a:r>
              <a:rPr lang="cs-CZ" dirty="0"/>
              <a:t>Inovativní vzdělávání účastníků </a:t>
            </a:r>
            <a:r>
              <a:rPr lang="cs-CZ" dirty="0" smtClean="0"/>
              <a:t>zájmového vzdělávání </a:t>
            </a:r>
            <a:r>
              <a:rPr lang="cs-CZ" dirty="0"/>
              <a:t>v SVČ</a:t>
            </a:r>
          </a:p>
          <a:p>
            <a:r>
              <a:rPr lang="cs-CZ" b="1" dirty="0"/>
              <a:t>Spolupráce s rodiči účastníků SVČ a veřejností:</a:t>
            </a:r>
          </a:p>
          <a:p>
            <a:pPr lvl="1"/>
            <a:r>
              <a:rPr lang="cs-CZ" dirty="0"/>
              <a:t>Odborně zaměřená </a:t>
            </a:r>
            <a:r>
              <a:rPr lang="cs-CZ" dirty="0" smtClean="0"/>
              <a:t>tematická a </a:t>
            </a:r>
            <a:r>
              <a:rPr lang="cs-CZ" dirty="0"/>
              <a:t>komunitní setkávání v SVČ</a:t>
            </a:r>
          </a:p>
        </p:txBody>
      </p:sp>
    </p:spTree>
    <p:extLst>
      <p:ext uri="{BB962C8B-B14F-4D97-AF65-F5344CB8AC3E}">
        <p14:creationId xmlns:p14="http://schemas.microsoft.com/office/powerpoint/2010/main" val="3329684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/>
              <a:t>Šablony pro MŠ a ZŠ I (SVČ)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/>
              <a:t>Podání žádosti o </a:t>
            </a:r>
            <a:r>
              <a:rPr lang="pl-PL" dirty="0" smtClean="0"/>
              <a:t>podporu: </a:t>
            </a:r>
          </a:p>
          <a:p>
            <a:pPr marL="0" indent="0">
              <a:buNone/>
            </a:pPr>
            <a:r>
              <a:rPr lang="pl-PL" dirty="0"/>
              <a:t> </a:t>
            </a:r>
            <a:r>
              <a:rPr lang="pl-PL" dirty="0" smtClean="0"/>
              <a:t>   </a:t>
            </a:r>
            <a:r>
              <a:rPr lang="pl-PL" b="1" dirty="0" smtClean="0"/>
              <a:t>25</a:t>
            </a:r>
            <a:r>
              <a:rPr lang="pl-PL" b="1" dirty="0"/>
              <a:t>. 5. 2022 – 28. 4. </a:t>
            </a:r>
            <a:r>
              <a:rPr lang="pl-PL" b="1" dirty="0" smtClean="0"/>
              <a:t>2023</a:t>
            </a:r>
          </a:p>
          <a:p>
            <a:r>
              <a:rPr lang="cs-CZ" dirty="0"/>
              <a:t>Minimální výše </a:t>
            </a:r>
            <a:r>
              <a:rPr lang="cs-CZ" dirty="0" smtClean="0"/>
              <a:t>projektu: 100 </a:t>
            </a:r>
            <a:r>
              <a:rPr lang="cs-CZ" dirty="0"/>
              <a:t>000 Kč</a:t>
            </a:r>
          </a:p>
          <a:p>
            <a:r>
              <a:rPr lang="cs-CZ" dirty="0"/>
              <a:t>Maximální výše </a:t>
            </a:r>
            <a:r>
              <a:rPr lang="cs-CZ" dirty="0" smtClean="0"/>
              <a:t>projektu: 250 </a:t>
            </a:r>
            <a:r>
              <a:rPr lang="cs-CZ" dirty="0"/>
              <a:t>000 </a:t>
            </a:r>
            <a:r>
              <a:rPr lang="cs-CZ" dirty="0" smtClean="0"/>
              <a:t>Kč + </a:t>
            </a:r>
            <a:r>
              <a:rPr lang="cs-CZ" dirty="0"/>
              <a:t>(počet účastníků x 2 500 Kč</a:t>
            </a:r>
            <a:r>
              <a:rPr lang="cs-CZ" dirty="0" smtClean="0"/>
              <a:t>)</a:t>
            </a:r>
          </a:p>
          <a:p>
            <a:r>
              <a:rPr lang="cs-CZ" dirty="0"/>
              <a:t>KONZULTAČNÍ </a:t>
            </a:r>
            <a:r>
              <a:rPr lang="cs-CZ" dirty="0" smtClean="0"/>
              <a:t>LINKA PRO </a:t>
            </a:r>
            <a:r>
              <a:rPr lang="cs-CZ" dirty="0"/>
              <a:t>ŠABLONY OP JAK</a:t>
            </a:r>
          </a:p>
          <a:p>
            <a:pPr lvl="1"/>
            <a:r>
              <a:rPr lang="cs-CZ" dirty="0"/>
              <a:t>e-mail: dotazyZP@msmt.cz</a:t>
            </a:r>
          </a:p>
          <a:p>
            <a:pPr lvl="1"/>
            <a:r>
              <a:rPr lang="cs-CZ" dirty="0"/>
              <a:t>tel.: 234 814 777</a:t>
            </a:r>
          </a:p>
          <a:p>
            <a:pPr lvl="1"/>
            <a:r>
              <a:rPr lang="cs-CZ" dirty="0" smtClean="0"/>
              <a:t>Každý </a:t>
            </a:r>
            <a:r>
              <a:rPr lang="cs-CZ" dirty="0"/>
              <a:t>pracovní den od 9 do 15 hodin.</a:t>
            </a:r>
          </a:p>
        </p:txBody>
      </p:sp>
    </p:spTree>
    <p:extLst>
      <p:ext uri="{BB962C8B-B14F-4D97-AF65-F5344CB8AC3E}">
        <p14:creationId xmlns:p14="http://schemas.microsoft.com/office/powerpoint/2010/main" val="107110548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2985</TotalTime>
  <Words>1018</Words>
  <Application>Microsoft Office PowerPoint</Application>
  <PresentationFormat>Předvádění na obrazovce (4:3)</PresentationFormat>
  <Paragraphs>98</Paragraphs>
  <Slides>10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Wingdings</vt:lpstr>
      <vt:lpstr>Motiv systému Office</vt:lpstr>
      <vt:lpstr>Prezentace aplikace PowerPoint</vt:lpstr>
      <vt:lpstr>  IROP 2021 - 2027  Souhrnné investiční rámce</vt:lpstr>
      <vt:lpstr>Aktivita ZÁJMOVÉ A NEFORMÁLNÍ VZDĚLÁVÁNÍ A CELOŽIVOTNÍ UČENÍ</vt:lpstr>
      <vt:lpstr>Harmonogram výzev 2022  (dle zápisu z monitorovacího výboru)</vt:lpstr>
      <vt:lpstr>Další informace k IROP</vt:lpstr>
      <vt:lpstr>OP Jan Amos Komenský</vt:lpstr>
      <vt:lpstr>Operační program Jan Amos Komenský  – plánované výzvy  </vt:lpstr>
      <vt:lpstr>Šablony pro MŠ a ZŠ I (SVČ)</vt:lpstr>
      <vt:lpstr>Šablony pro MŠ a ZŠ I (SVČ)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546</cp:revision>
  <dcterms:created xsi:type="dcterms:W3CDTF">2015-08-27T07:44:55Z</dcterms:created>
  <dcterms:modified xsi:type="dcterms:W3CDTF">2022-09-12T14:54:44Z</dcterms:modified>
</cp:coreProperties>
</file>