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83" r:id="rId2"/>
    <p:sldId id="382" r:id="rId3"/>
    <p:sldId id="361" r:id="rId4"/>
    <p:sldId id="372" r:id="rId5"/>
    <p:sldId id="374" r:id="rId6"/>
    <p:sldId id="375" r:id="rId7"/>
    <p:sldId id="379" r:id="rId8"/>
    <p:sldId id="378" r:id="rId9"/>
    <p:sldId id="377" r:id="rId10"/>
    <p:sldId id="293" r:id="rId11"/>
  </p:sldIdLst>
  <p:sldSz cx="9144000" cy="6858000" type="screen4x3"/>
  <p:notesSz cx="6797675" cy="9926638"/>
  <p:defaultTextStyle>
    <a:defPPr>
      <a:defRPr lang="cs-CZ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69" autoAdjust="0"/>
  </p:normalViewPr>
  <p:slideViewPr>
    <p:cSldViewPr>
      <p:cViewPr varScale="1">
        <p:scale>
          <a:sx n="72" d="100"/>
          <a:sy n="7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7B830-6061-4351-97CE-FD1D7FBE3EDC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2FB01-D99F-47CF-B052-E96F691B62B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0905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8932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0" y="0"/>
            <a:ext cx="9144000" cy="3621021"/>
          </a:xfrm>
          <a:prstGeom prst="rect">
            <a:avLst/>
          </a:prstGeom>
        </p:spPr>
        <p:txBody>
          <a:bodyPr/>
          <a:lstStyle>
            <a:lvl1pPr marL="0" indent="0" defTabSz="896894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52338" y="3717032"/>
            <a:ext cx="7315601" cy="105611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algn="l">
              <a:defRPr sz="3100" b="0" cap="all" baseline="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52335" y="4869160"/>
            <a:ext cx="5944000" cy="76964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1900" b="0" cap="all" baseline="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852335" y="5733256"/>
            <a:ext cx="1676801" cy="365125"/>
          </a:xfrm>
        </p:spPr>
        <p:txBody>
          <a:bodyPr lIns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E41D9EB2-F07E-4EB9-BDCE-5CA88D28C3F5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51180" y="6328240"/>
            <a:ext cx="5112568" cy="365125"/>
          </a:xfrm>
        </p:spPr>
        <p:txBody>
          <a:bodyPr lIns="0"/>
          <a:lstStyle>
            <a:lvl1pPr algn="l">
              <a:defRPr sz="900" b="1" cap="all" baseline="0"/>
            </a:lvl1pPr>
          </a:lstStyle>
          <a:p>
            <a:r>
              <a:rPr lang="sv-SE" dirty="0">
                <a:solidFill>
                  <a:schemeClr val="tx2"/>
                </a:solidFill>
              </a:rPr>
              <a:t>www.spcr.cz</a:t>
            </a:r>
            <a:endParaRPr lang="cs-CZ" sz="800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0" y="6213309"/>
            <a:ext cx="914400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24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Obdélník 10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3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892829"/>
            <a:ext cx="4572000" cy="4128459"/>
          </a:xfrm>
        </p:spPr>
      </p:sp>
      <p:sp>
        <p:nvSpPr>
          <p:cNvPr id="18" name="Obdélník 17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2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98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Obdélník 10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3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64063" y="1892829"/>
            <a:ext cx="4572000" cy="4128459"/>
          </a:xfrm>
        </p:spPr>
      </p:sp>
      <p:sp>
        <p:nvSpPr>
          <p:cNvPr id="18" name="Obdélník 17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2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2165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Obdélník 10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3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843810" y="2132858"/>
            <a:ext cx="1642599" cy="1664825"/>
          </a:xfrm>
        </p:spPr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843810" y="3956670"/>
            <a:ext cx="1642599" cy="1664825"/>
          </a:xfrm>
        </p:spPr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44008" y="2132858"/>
            <a:ext cx="1642599" cy="1664825"/>
          </a:xfrm>
        </p:spPr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644008" y="3956670"/>
            <a:ext cx="1642599" cy="1664825"/>
          </a:xfrm>
        </p:spPr>
      </p:sp>
      <p:sp>
        <p:nvSpPr>
          <p:cNvPr id="21" name="Obdélník 20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23" name="Obrázek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5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5789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08917" y="-28286"/>
            <a:ext cx="1828891" cy="2302820"/>
          </a:xfrm>
        </p:spPr>
      </p:sp>
      <p:sp>
        <p:nvSpPr>
          <p:cNvPr id="7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08305" y="4581128"/>
            <a:ext cx="1835720" cy="2282765"/>
          </a:xfrm>
        </p:spPr>
      </p:sp>
      <p:sp>
        <p:nvSpPr>
          <p:cNvPr id="7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475517" y="2275747"/>
            <a:ext cx="1828891" cy="2302820"/>
          </a:xfrm>
        </p:spPr>
      </p:sp>
      <p:sp>
        <p:nvSpPr>
          <p:cNvPr id="75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648265" y="-14749"/>
            <a:ext cx="1812059" cy="2289284"/>
          </a:xfrm>
        </p:spPr>
      </p:sp>
      <p:sp>
        <p:nvSpPr>
          <p:cNvPr id="7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648073" y="4561075"/>
            <a:ext cx="1828891" cy="2302820"/>
          </a:xfrm>
        </p:spPr>
      </p:sp>
      <p:sp>
        <p:nvSpPr>
          <p:cNvPr id="7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803110" y="2275747"/>
            <a:ext cx="1832788" cy="2302820"/>
          </a:xfrm>
        </p:spPr>
      </p:sp>
      <p:sp>
        <p:nvSpPr>
          <p:cNvPr id="8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-12392" y="-14749"/>
            <a:ext cx="1812059" cy="2289284"/>
          </a:xfrm>
        </p:spPr>
      </p:sp>
      <p:sp>
        <p:nvSpPr>
          <p:cNvPr id="8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-12162" y="4561075"/>
            <a:ext cx="1828891" cy="2302820"/>
          </a:xfrm>
        </p:spPr>
      </p:sp>
    </p:spTree>
    <p:extLst>
      <p:ext uri="{BB962C8B-B14F-4D97-AF65-F5344CB8AC3E}">
        <p14:creationId xmlns:p14="http://schemas.microsoft.com/office/powerpoint/2010/main" val="2608627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2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1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618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78" indent="0">
              <a:buNone/>
              <a:defRPr sz="1200"/>
            </a:lvl2pPr>
            <a:lvl3pPr marL="914354" indent="0">
              <a:buNone/>
              <a:defRPr sz="11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599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78" indent="0">
              <a:buNone/>
              <a:defRPr sz="1200"/>
            </a:lvl2pPr>
            <a:lvl3pPr marL="914354" indent="0">
              <a:buNone/>
              <a:defRPr sz="11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1999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973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660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52338" y="2372883"/>
            <a:ext cx="7315601" cy="316835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6000" b="0" cap="all" baseline="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1698944" y="5733257"/>
            <a:ext cx="5944000" cy="38404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1200" b="0" cap="all" baseline="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859602" y="5733256"/>
            <a:ext cx="767337" cy="365125"/>
          </a:xfrm>
        </p:spPr>
        <p:txBody>
          <a:bodyPr lIns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E41D9EB2-F07E-4EB9-BDCE-5CA88D28C3F5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65684" y="6328240"/>
            <a:ext cx="5112568" cy="365125"/>
          </a:xfrm>
        </p:spPr>
        <p:txBody>
          <a:bodyPr lIns="0"/>
          <a:lstStyle>
            <a:lvl1pPr algn="l">
              <a:defRPr sz="900" b="1" cap="all" baseline="0"/>
            </a:lvl1pPr>
          </a:lstStyle>
          <a:p>
            <a:r>
              <a:rPr lang="sv-SE" dirty="0">
                <a:solidFill>
                  <a:schemeClr val="tx2"/>
                </a:solidFill>
              </a:rPr>
              <a:t>www.spcr.cz</a:t>
            </a:r>
            <a:endParaRPr lang="cs-CZ" sz="800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0" y="6213309"/>
            <a:ext cx="914400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11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8" name="Obdélník 7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9" name="Obdélník 8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7960" y="1600201"/>
            <a:ext cx="7735243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19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8" name="Obdélník 7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7960" y="2372883"/>
            <a:ext cx="7735243" cy="3753281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1" name="Zástupný symbol pro text 2"/>
          <p:cNvSpPr>
            <a:spLocks noGrp="1"/>
          </p:cNvSpPr>
          <p:nvPr>
            <p:ph type="body" idx="13"/>
          </p:nvPr>
        </p:nvSpPr>
        <p:spPr>
          <a:xfrm>
            <a:off x="924928" y="1445088"/>
            <a:ext cx="7751528" cy="447741"/>
          </a:xfrm>
        </p:spPr>
        <p:txBody>
          <a:bodyPr lIns="0" anchor="b">
            <a:normAutofit/>
          </a:bodyPr>
          <a:lstStyle>
            <a:lvl1pPr marL="0" indent="0">
              <a:buNone/>
              <a:defRPr sz="1500" b="0" cap="all" baseline="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12" name="Zástupný symbol pro text 2"/>
          <p:cNvSpPr>
            <a:spLocks noGrp="1"/>
          </p:cNvSpPr>
          <p:nvPr>
            <p:ph type="body" idx="14"/>
          </p:nvPr>
        </p:nvSpPr>
        <p:spPr>
          <a:xfrm>
            <a:off x="927961" y="1918232"/>
            <a:ext cx="7751528" cy="447741"/>
          </a:xfrm>
        </p:spPr>
        <p:txBody>
          <a:bodyPr lIns="0" anchor="b">
            <a:normAutofit/>
          </a:bodyPr>
          <a:lstStyle>
            <a:lvl1pPr marL="0" indent="0">
              <a:buNone/>
              <a:defRPr sz="1200" b="1" i="1" cap="none" baseline="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13" name="Obdélník 12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83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 defTabSz="896894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56176" y="3621021"/>
            <a:ext cx="2232248" cy="2592288"/>
          </a:xfrm>
        </p:spPr>
        <p:txBody>
          <a:bodyPr anchor="t"/>
          <a:lstStyle>
            <a:lvl1pPr algn="l">
              <a:defRPr sz="2000" b="0" cap="all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8975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 defTabSz="896894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32040" y="2948949"/>
            <a:ext cx="3456384" cy="960107"/>
          </a:xfrm>
        </p:spPr>
        <p:txBody>
          <a:bodyPr anchor="t"/>
          <a:lstStyle>
            <a:lvl1pPr algn="l">
              <a:defRPr sz="2000" b="0" cap="all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98969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971600" y="1700809"/>
            <a:ext cx="3503831" cy="3394075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82972" y="1700809"/>
            <a:ext cx="3503829" cy="3394075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3" name="Obdélník 12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5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6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2" name="Obdélník 11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985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24931" y="1445089"/>
            <a:ext cx="3548863" cy="639763"/>
          </a:xfrm>
        </p:spPr>
        <p:txBody>
          <a:bodyPr lIns="0" anchor="b">
            <a:normAutofit/>
          </a:bodyPr>
          <a:lstStyle>
            <a:lvl1pPr marL="0" indent="0">
              <a:buNone/>
              <a:defRPr sz="1500" b="0" cap="all" baseline="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12952" y="1445089"/>
            <a:ext cx="3550257" cy="639763"/>
          </a:xfrm>
        </p:spPr>
        <p:txBody>
          <a:bodyPr lIns="0" anchor="b">
            <a:normAutofit/>
          </a:bodyPr>
          <a:lstStyle>
            <a:lvl1pPr marL="0" indent="0">
              <a:buNone/>
              <a:defRPr sz="1500" b="0" cap="all" baseline="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3"/>
          </p:nvPr>
        </p:nvSpPr>
        <p:spPr>
          <a:xfrm>
            <a:off x="927963" y="2276872"/>
            <a:ext cx="3547469" cy="374441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3"/>
          <p:cNvSpPr>
            <a:spLocks noGrp="1"/>
          </p:cNvSpPr>
          <p:nvPr>
            <p:ph sz="half" idx="2"/>
          </p:nvPr>
        </p:nvSpPr>
        <p:spPr>
          <a:xfrm>
            <a:off x="5139334" y="2276872"/>
            <a:ext cx="3547468" cy="374441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3" name="Nadpis 1"/>
          <p:cNvSpPr>
            <a:spLocks noGrp="1"/>
          </p:cNvSpPr>
          <p:nvPr>
            <p:ph type="title"/>
          </p:nvPr>
        </p:nvSpPr>
        <p:spPr>
          <a:xfrm>
            <a:off x="427705" y="836712"/>
            <a:ext cx="8229600" cy="5809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8" name="Obdélník 17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4" name="Obdélník 13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7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74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/>
          <p:nvPr userDrawn="1"/>
        </p:nvSpPr>
        <p:spPr>
          <a:xfrm>
            <a:off x="0" y="-1983"/>
            <a:ext cx="9144000" cy="1441715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Obdélník 10"/>
          <p:cNvSpPr/>
          <p:nvPr userDrawn="1"/>
        </p:nvSpPr>
        <p:spPr>
          <a:xfrm>
            <a:off x="0" y="6474425"/>
            <a:ext cx="9144000" cy="384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sp>
        <p:nvSpPr>
          <p:cNvPr id="13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26832" y="6483884"/>
            <a:ext cx="2133600" cy="365125"/>
          </a:xfrm>
        </p:spPr>
        <p:txBody>
          <a:bodyPr lIns="0"/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25034" y="6473068"/>
            <a:ext cx="5594769" cy="365125"/>
          </a:xfrm>
        </p:spPr>
        <p:txBody>
          <a:bodyPr lIns="0" rIns="0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892829"/>
            <a:ext cx="9144000" cy="2592288"/>
          </a:xfrm>
        </p:spPr>
      </p:sp>
      <p:sp>
        <p:nvSpPr>
          <p:cNvPr id="18" name="Obdélník 17"/>
          <p:cNvSpPr/>
          <p:nvPr userDrawn="1"/>
        </p:nvSpPr>
        <p:spPr>
          <a:xfrm>
            <a:off x="8460435" y="6474425"/>
            <a:ext cx="389535" cy="3840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cs-CZ" dirty="0"/>
          </a:p>
        </p:txBody>
      </p:sp>
      <p:pic>
        <p:nvPicPr>
          <p:cNvPr id="20" name="Obráze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2" y="0"/>
            <a:ext cx="502931" cy="508883"/>
          </a:xfrm>
          <a:prstGeom prst="rect">
            <a:avLst/>
          </a:prstGeom>
        </p:spPr>
      </p:pic>
      <p:sp>
        <p:nvSpPr>
          <p:cNvPr id="12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 lIns="0" rIns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405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27705" y="836712"/>
            <a:ext cx="8229600" cy="580925"/>
          </a:xfrm>
          <a:prstGeom prst="rect">
            <a:avLst/>
          </a:prstGeom>
        </p:spPr>
        <p:txBody>
          <a:bodyPr vert="horz" lIns="0" tIns="45718" rIns="91436" bIns="45718" rtlCol="0" anchor="ctr">
            <a:no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3948" y="1600201"/>
            <a:ext cx="8219256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676BD-F5F0-4B82-87BC-16A218172CC0}" type="datetimeFigureOut">
              <a:rPr lang="cs-CZ" smtClean="0"/>
              <a:pPr/>
              <a:t>23.10.2023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4DF76-9E97-4522-B3B6-CC22FE736D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477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5" r:id="rId4"/>
    <p:sldLayoutId id="2147483651" r:id="rId5"/>
    <p:sldLayoutId id="2147483663" r:id="rId6"/>
    <p:sldLayoutId id="2147483652" r:id="rId7"/>
    <p:sldLayoutId id="2147483653" r:id="rId8"/>
    <p:sldLayoutId id="2147483654" r:id="rId9"/>
    <p:sldLayoutId id="2147483660" r:id="rId10"/>
    <p:sldLayoutId id="2147483661" r:id="rId11"/>
    <p:sldLayoutId id="2147483662" r:id="rId12"/>
    <p:sldLayoutId id="214748366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l" defTabSz="914354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05" indent="-176205" algn="l" defTabSz="914354" rtl="0" eaLnBrk="1" latinLnBrk="0" hangingPunct="1">
        <a:spcBef>
          <a:spcPct val="20000"/>
        </a:spcBef>
        <a:buClr>
          <a:schemeClr val="tx1"/>
        </a:buClr>
        <a:buFont typeface="Wingdings" panose="05000000000000000000" pitchFamily="2" charset="2"/>
        <a:buChar char="§"/>
        <a:defRPr sz="11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360346" indent="-168266" algn="l" defTabSz="914354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ú"/>
        <a:defRPr sz="11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536548" indent="-158743" algn="l" defTabSz="914354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80000"/>
        <a:buFont typeface="Wingdings 3" panose="05040102010807070707" pitchFamily="18" charset="2"/>
        <a:buChar char="&quot;"/>
        <a:defRPr sz="9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719103" indent="-150807" algn="l" defTabSz="914354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–"/>
        <a:defRPr sz="9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896894" indent="-141280" algn="l" defTabSz="914354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Arial" panose="020B0604020202020204" pitchFamily="34" charset="0"/>
        <a:buChar char="»"/>
        <a:defRPr sz="9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spcr.cz/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rathousky@spcr.cz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peninstitutece.org/cs/news-article/budoucnost-ceskeho-pracovniho-trh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symbol pro obrázek 11"/>
          <p:cNvPicPr>
            <a:picLocks noGrp="1" noChangeAspect="1"/>
          </p:cNvPicPr>
          <p:nvPr>
            <p:ph type="pic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" r="424"/>
          <a:stretch>
            <a:fillRect/>
          </a:stretch>
        </p:blipFill>
        <p:spPr/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395536" y="3896025"/>
            <a:ext cx="8496944" cy="588021"/>
          </a:xfrm>
        </p:spPr>
        <p:txBody>
          <a:bodyPr>
            <a:noAutofit/>
          </a:bodyPr>
          <a:lstStyle/>
          <a:p>
            <a:pPr lvl="0" algn="ctr"/>
            <a:r>
              <a:rPr lang="cs-CZ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Vývoj trhu práce a požadavky na změny vzdělávacího systému</a:t>
            </a:r>
            <a:br>
              <a:rPr lang="cs-CZ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cs-CZ" sz="2400" dirty="0"/>
            </a:br>
            <a:br>
              <a:rPr lang="cs-CZ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503548" y="4953214"/>
            <a:ext cx="8064895" cy="864095"/>
          </a:xfrm>
        </p:spPr>
        <p:txBody>
          <a:bodyPr>
            <a:noAutofit/>
          </a:bodyPr>
          <a:lstStyle/>
          <a:p>
            <a:pPr algn="ctr">
              <a:lnSpc>
                <a:spcPts val="2800"/>
              </a:lnSpc>
            </a:pPr>
            <a:r>
              <a:rPr lang="cs-CZ" sz="1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Ing. Miloš Rathouský</a:t>
            </a:r>
            <a:br>
              <a:rPr lang="cs-CZ" sz="1800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cs-CZ" sz="1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Svaz průmyslu a dopravy ČR</a:t>
            </a:r>
            <a:endParaRPr lang="cs-CZ" sz="18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>
          <a:xfrm>
            <a:off x="179512" y="5877272"/>
            <a:ext cx="8712968" cy="417860"/>
          </a:xfrm>
        </p:spPr>
        <p:txBody>
          <a:bodyPr/>
          <a:lstStyle/>
          <a:p>
            <a:pPr algn="ctr"/>
            <a:r>
              <a:rPr lang="cs-CZ" dirty="0"/>
              <a:t>				</a:t>
            </a:r>
            <a:endParaRPr lang="cs-CZ" sz="8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1523987"/>
            <a:ext cx="1800200" cy="1244896"/>
          </a:xfrm>
          <a:prstGeom prst="rect">
            <a:avLst/>
          </a:prstGeom>
        </p:spPr>
      </p:pic>
      <p:sp>
        <p:nvSpPr>
          <p:cNvPr id="10" name="Zástupný symbol pro zápatí 8"/>
          <p:cNvSpPr txBox="1">
            <a:spLocks/>
          </p:cNvSpPr>
          <p:nvPr/>
        </p:nvSpPr>
        <p:spPr>
          <a:xfrm>
            <a:off x="536155" y="6358693"/>
            <a:ext cx="8140302" cy="365125"/>
          </a:xfrm>
          <a:prstGeom prst="rect">
            <a:avLst/>
          </a:prstGeom>
        </p:spPr>
        <p:txBody>
          <a:bodyPr vert="horz" lIns="0" tIns="45718" rIns="91436" bIns="45718" rtlCol="0" anchor="ctr"/>
          <a:lstStyle/>
          <a:p>
            <a:r>
              <a:rPr lang="sv-SE" sz="900" b="1" cap="all" dirty="0">
                <a:solidFill>
                  <a:schemeClr val="tx2"/>
                </a:solidFill>
                <a:hlinkClick r:id="rId5"/>
              </a:rPr>
              <a:t>www.spcr.cz</a:t>
            </a:r>
            <a:r>
              <a:rPr lang="cs-CZ" sz="900" b="1" cap="all" dirty="0">
                <a:solidFill>
                  <a:schemeClr val="tx2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Konference KAP III, Olomouc, 1. 11. 2023</a:t>
            </a:r>
            <a:endParaRPr lang="cs-CZ" sz="800" b="1" cap="all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42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5034" y="908720"/>
            <a:ext cx="8229600" cy="580925"/>
          </a:xfrm>
        </p:spPr>
        <p:txBody>
          <a:bodyPr/>
          <a:lstStyle/>
          <a:p>
            <a:pPr algn="ctr"/>
            <a:r>
              <a:rPr lang="cs-CZ" sz="3600" b="1" cap="al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Děkuji za pozornost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4294967295"/>
          </p:nvPr>
        </p:nvSpPr>
        <p:spPr>
          <a:xfrm>
            <a:off x="971602" y="4725144"/>
            <a:ext cx="7561263" cy="1392156"/>
          </a:xfrm>
        </p:spPr>
        <p:txBody>
          <a:bodyPr lIns="0" rIns="0" numCol="1" spcCol="359982">
            <a:noAutofit/>
          </a:bodyPr>
          <a:lstStyle/>
          <a:p>
            <a:pPr marL="0" indent="0" algn="ctr">
              <a:buNone/>
            </a:pPr>
            <a:r>
              <a:rPr lang="cs-CZ" sz="2000" b="1" cap="al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Ing. Miloš Rathouský</a:t>
            </a:r>
          </a:p>
          <a:p>
            <a:pPr marL="0" indent="0" algn="ctr">
              <a:buNone/>
            </a:pPr>
            <a:r>
              <a:rPr lang="cs-CZ" sz="2000" cap="all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Svaz průmyslu a dopravy ČR</a:t>
            </a:r>
          </a:p>
          <a:p>
            <a:pPr marL="0" indent="0" algn="ctr">
              <a:buNone/>
            </a:pPr>
            <a:r>
              <a:rPr lang="cs-CZ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E-mail: </a:t>
            </a:r>
            <a:r>
              <a:rPr lang="cs-CZ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mrathousky@spcr.cz</a:t>
            </a:r>
            <a:r>
              <a:rPr lang="cs-CZ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cs-CZ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Tel.: 734 641 044</a:t>
            </a:r>
          </a:p>
          <a:p>
            <a:pPr algn="ctr"/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508587" y="6480932"/>
            <a:ext cx="288032" cy="365125"/>
          </a:xfrm>
        </p:spPr>
        <p:txBody>
          <a:bodyPr/>
          <a:lstStyle/>
          <a:p>
            <a:fld id="{3404DF76-9E97-4522-B3B6-CC22FE736D02}" type="slidenum">
              <a:rPr lang="cs-CZ" smtClean="0"/>
              <a:pPr/>
              <a:t>10</a:t>
            </a:fld>
            <a:endParaRPr lang="cs-CZ" dirty="0"/>
          </a:p>
        </p:txBody>
      </p:sp>
      <p:sp>
        <p:nvSpPr>
          <p:cNvPr id="9" name="Zástupný symbol pro obrázek 8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1" name="Zástupný symbol pro 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" r="424"/>
          <a:stretch>
            <a:fillRect/>
          </a:stretch>
        </p:blipFill>
        <p:spPr>
          <a:xfrm>
            <a:off x="0" y="1844824"/>
            <a:ext cx="9144000" cy="268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84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Svaz průmyslu a dopravy ČR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179512" y="1628800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Tradice již od r. 1918, znovuobnoven r.1990 </a:t>
            </a:r>
          </a:p>
          <a:p>
            <a:pPr marL="187325" indent="-4763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(105 / 33 let).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Dobrovolné sdružení zaměstnavatelů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(konfederační princip).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Zastupuje 32 odvětvových svazů, celkem    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11 tis. firem (přes 1,3 mil. zaměstnanců).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Obhajuje zájmy zaměstnavatelů a 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55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podnikatelů  v ČR i v zahraničí.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772AB-A9BD-4BA6-A18E-1CE8037840B4}" type="slidenum">
              <a:rPr kumimoji="0" lang="cs-CZ" sz="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cs-CZ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marR="0" lvl="0" indent="-176205" algn="l" defTabSz="9143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B90D1"/>
              </a:buClr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2B90D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97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Východiska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225860" y="1330451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Na českém trhu práce dlouhodobě chybí 120 – 160 tis. zaměstnanců jak ve výrobě, dopravě, tak i v sociální sféře/zdravotnictví (všechny úrovně kvalifikací).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Dlouhodobá nízká nezaměstnanost na úrovni 3 – 4 % a nepříznivý demografický vývoj (populační ročník každoročně nižší o 20 – 30 tis. osob) plus trvalý nesoulad mezi strukturou oborů a potřebami trhu práce.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Technologické změny (Průmysl 4.0, AI, Big Data,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Quantum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ukazují, že do 2030 může 330 000 zaměstnanců přijít o práci a asi 1 mil. osob se bude muset zásadně přeškolit –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upskilling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reskilling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studie Budoucnost českého pracovního trhu,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Aspen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, 2022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Rok 2023 byl Evropskou komisí vyhlášen jako: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European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Year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Skills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3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Navrhovaná řešení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179512" y="1628800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39762" indent="-457200">
              <a:buClrTx/>
              <a:buAutoNum type="arabicPeriod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Zapojení firem do výuky – dobrovolná duální větev</a:t>
            </a:r>
          </a:p>
          <a:p>
            <a:pPr marL="639762" indent="-457200">
              <a:buClrTx/>
              <a:buAutoNum type="arabicPeriod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Široký oborový základ a volitelné kvalifikační moduly</a:t>
            </a:r>
          </a:p>
          <a:p>
            <a:pPr marL="639762" indent="-457200">
              <a:buClrTx/>
              <a:buAutoNum type="arabicPeriod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Rozvoj profesního terciéru</a:t>
            </a:r>
          </a:p>
          <a:p>
            <a:pPr marL="639762" indent="-457200">
              <a:buClrTx/>
              <a:buFont typeface="Wingdings" panose="05000000000000000000" pitchFamily="2" charset="2"/>
              <a:buAutoNum type="arabicPeriod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Moderní kariérové poradenství</a:t>
            </a:r>
          </a:p>
          <a:p>
            <a:pPr marL="639762" indent="-457200">
              <a:buClrTx/>
              <a:buFont typeface="Wingdings" panose="05000000000000000000" pitchFamily="2" charset="2"/>
              <a:buAutoNum type="arabicPeriod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Partnerské řízení celoživotního učení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4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1. Zavedení duální větve ve vzdělávání 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251520" y="1772816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Vytvoření samostatné „duální větve“ vzdělávání.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Vstup žáka na základě „Smlouvy o realizaci duálního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vzdělávání“ na pracovišti zaměstnavatele (žák – firma).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Zaměstnavatel na základě smlouvy firma-škola </a:t>
            </a:r>
            <a:r>
              <a:rPr lang="cs-CZ" sz="2000" b="1" u="sng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přebírá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cs-CZ" sz="2000" b="1" u="sng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odpovědnost 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 část praktického obsahu vzdělávání.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Realizace „duální větve“ podmíněna certifikací firemního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pracoviště a ustavením pozic Instruktora/Instruktorů.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Závazek v Programovém prohlášení vlády 2021.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odpilotoval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 30+ partnerstvích v období 2017 – 22.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MŠMT chystá legislativní ukotvení k předložení vládě do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konce roku 2023.</a:t>
            </a:r>
            <a:endParaRPr lang="cs-CZ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5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2. Redukce oborů SŠ a změny vzdělávacích programů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225860" y="1600716"/>
            <a:ext cx="8712968" cy="4536504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Rychlý vývoj oborových požadavků – proto absolvent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potřebuje široký oborový základ, na němž může stavět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celoživotní učení.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Redukce na zhruba 15 oborových skupin a 3 úrovně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vzdělání (E – H – M).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 každém oboru několik volitelných kvalifikačních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modulů, které povedou k profesní kvalifikaci NSK.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NSK certifikát jako pojistka pro případ, kdy žák úspěšně  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neukončí školu.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Součástí kurikula rozvoj měkkých dovedností a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gramotností.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 maturitních oborů mohou být první dva roky obecnější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prodloužení povinné školní docházky.</a:t>
            </a: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6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3. Rozvoj profesního terciéru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179512" y="1628800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u="sng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Úspěšní maturanti v 80 % pokračují v nějaké formě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terciárního vzdělávání, 50 – 60 % ho ale neukončí.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Potřeba rozvíjet krátké programy, zaměřené na rozvoj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profesních kompetencí.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Programy VOŠ nebo 2/3-leté profesní programy VŠ.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Součástí programů povinně praxe u zaměstnavatele.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Aktuální trend MŠMT (ministr Bek).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 případě rozvoje profesního terciéru možno NÁSLEDNĚ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redukovat SŠ na několik odborných lyceálních směrů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(technické, zdravotnické, ekonomické, zemědělské,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správní…).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7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 Moderní kariérové poradenství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251520" y="1844824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Včasné seznámení s oborem eliminuje špatnou volbu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vzdělávací cesty.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Primárně se zaměřit na ZŠ, uzákonit samostatnou pozici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„kariérový poradce“.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Rozvíjet podpůrné programy a zapojení zaměstnavatelů.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Aktivity Science-center nebo DDM.</a:t>
            </a: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SP: „Živá knihovna povolání“. 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SP: </a:t>
            </a:r>
            <a:r>
              <a:rPr lang="cs-CZ" sz="2000" b="1" u="sng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„P-TECH – Technologie pro </a:t>
            </a:r>
            <a:r>
              <a:rPr lang="cs-CZ" sz="2000" b="1" u="sng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</a:t>
            </a:r>
            <a:r>
              <a:rPr lang="cs-CZ" sz="2000" b="1" u="sng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budoucnost“:</a:t>
            </a:r>
          </a:p>
          <a:p>
            <a:pPr marL="644503" lvl="1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Pilotáž od 2019 (Vysočina), záměr dále rozšiřovat.</a:t>
            </a:r>
          </a:p>
          <a:p>
            <a:pPr marL="644503" lvl="1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Platforma IBM </a:t>
            </a:r>
            <a:r>
              <a:rPr lang="cs-CZ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SkillsBuild</a:t>
            </a: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firemní lektoři.</a:t>
            </a:r>
          </a:p>
          <a:p>
            <a:pPr marL="644503" lvl="1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Témata: </a:t>
            </a:r>
            <a:r>
              <a:rPr lang="cs-CZ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CyberSec</a:t>
            </a: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AI, Blockchain, </a:t>
            </a:r>
            <a:r>
              <a:rPr lang="cs-CZ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Quantum</a:t>
            </a: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Big </a:t>
            </a:r>
          </a:p>
          <a:p>
            <a:pPr marL="639740" lvl="1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Data, 3D </a:t>
            </a:r>
            <a:r>
              <a:rPr lang="cs-CZ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</a:t>
            </a:r>
            <a:r>
              <a:rPr lang="cs-CZ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ale i měkké dovednosti.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0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8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1786"/>
          </a:xfrm>
        </p:spPr>
        <p:txBody>
          <a:bodyPr/>
          <a:lstStyle/>
          <a:p>
            <a:pPr marL="342891" indent="19050" algn="ctr" defTabSz="914377">
              <a:defRPr/>
            </a:pP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5. Partnerské řízení celoživotního učení</a:t>
            </a:r>
            <a:br>
              <a:rPr lang="cs-CZ" sz="3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s-CZ" sz="3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3"/>
          </p:nvPr>
        </p:nvSpPr>
        <p:spPr>
          <a:xfrm>
            <a:off x="215516" y="1734455"/>
            <a:ext cx="8712968" cy="4248472"/>
          </a:xfrm>
        </p:spPr>
        <p:txBody>
          <a:bodyPr anchor="t">
            <a:noAutofit/>
          </a:bodyPr>
          <a:lstStyle/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Každoročně na trh práce ze škol přichází jen 2 %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celkového počtu pracovníků – prostá obměna 50 let.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Nutnost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upskillingu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reskillingu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 stávající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zaměstnance bez nutnosti je propouštět.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Vzdělávací kurzy a zkoušky, postavené na principech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NSK – uznávání výsledků učení.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 dispozici 6,5 mld. KČ z NPO do konce roku 2025.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E-shop rekvalifikací (komplikace –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identita, nutnost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hlásit se na ÚP, spolufinancování 18 %).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2000" b="1" cap="non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Mikrocertifikáty</a:t>
            </a: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vzdělávací konta.</a:t>
            </a:r>
          </a:p>
          <a:p>
            <a:pPr marL="187325" indent="-4763">
              <a:buClrTx/>
              <a:buFont typeface="Wingdings" pitchFamily="2" charset="2"/>
              <a:buChar char="Ø"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Záměr firem a odborů: Partnerský model řízení </a:t>
            </a:r>
          </a:p>
          <a:p>
            <a:pPr marL="182562">
              <a:buClrTx/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celoživotního učení – rozhodne RHSD v prosinci 2023.</a:t>
            </a:r>
          </a:p>
          <a:p>
            <a:r>
              <a:rPr lang="cs-CZ" sz="2000" b="1" cap="non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pPr marL="187325" indent="-4763">
              <a:tabLst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2600" b="1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4213" indent="-682625">
              <a:tabLst>
                <a:tab pos="6842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cs-CZ" sz="16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endParaRPr lang="cs-CZ" altLang="cs-CZ" sz="1600" cap="none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500187" y="6480932"/>
            <a:ext cx="288032" cy="365125"/>
          </a:xfrm>
        </p:spPr>
        <p:txBody>
          <a:bodyPr/>
          <a:lstStyle/>
          <a:p>
            <a:fld id="{386772AB-A9BD-4BA6-A18E-1CE8037840B4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1993225" y="5751578"/>
            <a:ext cx="6664080" cy="38404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marL="176205" indent="-176205">
              <a:spcBef>
                <a:spcPct val="20000"/>
              </a:spcBef>
              <a:buClr>
                <a:schemeClr val="tx1"/>
              </a:buClr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257659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Vlastní 3">
      <a:dk1>
        <a:srgbClr val="2B90D1"/>
      </a:dk1>
      <a:lt1>
        <a:sysClr val="window" lastClr="FFFFFF"/>
      </a:lt1>
      <a:dk2>
        <a:srgbClr val="2A2654"/>
      </a:dk2>
      <a:lt2>
        <a:srgbClr val="D8D8D8"/>
      </a:lt2>
      <a:accent1>
        <a:srgbClr val="C00000"/>
      </a:accent1>
      <a:accent2>
        <a:srgbClr val="2A2654"/>
      </a:accent2>
      <a:accent3>
        <a:srgbClr val="2B90D1"/>
      </a:accent3>
      <a:accent4>
        <a:srgbClr val="869FC5"/>
      </a:accent4>
      <a:accent5>
        <a:srgbClr val="DAEBFE"/>
      </a:accent5>
      <a:accent6>
        <a:srgbClr val="EABA4E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2557</TotalTime>
  <Words>870</Words>
  <Application>Microsoft Office PowerPoint</Application>
  <PresentationFormat>Předvádění na obrazovce (4:3)</PresentationFormat>
  <Paragraphs>133</Paragraphs>
  <Slides>10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Wingdings 3</vt:lpstr>
      <vt:lpstr>Motiv systému Office</vt:lpstr>
      <vt:lpstr>Vývoj trhu práce a požadavky na změny vzdělávacího systému   </vt:lpstr>
      <vt:lpstr> Svaz průmyslu a dopravy ČR </vt:lpstr>
      <vt:lpstr> Východiska </vt:lpstr>
      <vt:lpstr> Navrhovaná řešení </vt:lpstr>
      <vt:lpstr>  1. Zavedení duální větve ve vzdělávání  </vt:lpstr>
      <vt:lpstr>  2. Redukce oborů SŠ a změny vzdělávacích programů </vt:lpstr>
      <vt:lpstr>  3. Rozvoj profesního terciéru </vt:lpstr>
      <vt:lpstr>  4. Moderní kariérové poradenství </vt:lpstr>
      <vt:lpstr>  5. Partnerské řízení celoživotního učení 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Foom</dc:creator>
  <cp:lastModifiedBy>Miloš Rathousky</cp:lastModifiedBy>
  <cp:revision>244</cp:revision>
  <dcterms:created xsi:type="dcterms:W3CDTF">2015-09-07T13:58:25Z</dcterms:created>
  <dcterms:modified xsi:type="dcterms:W3CDTF">2023-10-23T09:24:43Z</dcterms:modified>
</cp:coreProperties>
</file>