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409" r:id="rId3"/>
    <p:sldId id="407" r:id="rId4"/>
    <p:sldId id="416" r:id="rId5"/>
    <p:sldId id="417" r:id="rId6"/>
    <p:sldId id="422" r:id="rId7"/>
    <p:sldId id="408" r:id="rId8"/>
    <p:sldId id="418" r:id="rId9"/>
    <p:sldId id="419" r:id="rId10"/>
    <p:sldId id="411" r:id="rId11"/>
    <p:sldId id="410" r:id="rId12"/>
    <p:sldId id="420" r:id="rId13"/>
    <p:sldId id="421" r:id="rId14"/>
    <p:sldId id="412" r:id="rId15"/>
    <p:sldId id="413" r:id="rId16"/>
    <p:sldId id="414" r:id="rId17"/>
    <p:sldId id="423" r:id="rId18"/>
    <p:sldId id="424" r:id="rId19"/>
    <p:sldId id="425" r:id="rId20"/>
    <p:sldId id="415" r:id="rId21"/>
  </p:sldIdLst>
  <p:sldSz cx="9144000" cy="6858000" type="screen4x3"/>
  <p:notesSz cx="6858000" cy="9144000"/>
  <p:defaultTextStyle>
    <a:defPPr>
      <a:defRPr lang="cs-CZ"/>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 Lisický" initials="JL" lastIdx="1" clrIdx="0">
    <p:extLst>
      <p:ext uri="{19B8F6BF-5375-455C-9EA6-DF929625EA0E}">
        <p15:presenceInfo xmlns:p15="http://schemas.microsoft.com/office/powerpoint/2012/main" userId="60cfc0126a68b1c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65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7E60021D-0D87-4A8D-B413-F08039C5ACB2}"/>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cs-CZ"/>
          </a:p>
        </p:txBody>
      </p:sp>
      <p:sp>
        <p:nvSpPr>
          <p:cNvPr id="3" name="Zástupný symbol pro datum 2">
            <a:extLst>
              <a:ext uri="{FF2B5EF4-FFF2-40B4-BE49-F238E27FC236}">
                <a16:creationId xmlns:a16="http://schemas.microsoft.com/office/drawing/2014/main" id="{97245362-D99E-483D-84FB-008388EBD733}"/>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0EB3444C-D9EE-4637-8DE0-5F66C3DF3B9C}" type="datetimeFigureOut">
              <a:rPr lang="cs-CZ"/>
              <a:pPr>
                <a:defRPr/>
              </a:pPr>
              <a:t>2.11.2023</a:t>
            </a:fld>
            <a:endParaRPr lang="cs-CZ"/>
          </a:p>
        </p:txBody>
      </p:sp>
      <p:sp>
        <p:nvSpPr>
          <p:cNvPr id="4" name="Zástupný symbol pro obrázek snímku 3">
            <a:extLst>
              <a:ext uri="{FF2B5EF4-FFF2-40B4-BE49-F238E27FC236}">
                <a16:creationId xmlns:a16="http://schemas.microsoft.com/office/drawing/2014/main" id="{6A8E4DBC-F895-4507-B0E7-0C46373D87EB}"/>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cs-CZ" noProof="0"/>
          </a:p>
        </p:txBody>
      </p:sp>
      <p:sp>
        <p:nvSpPr>
          <p:cNvPr id="5" name="Zástupný symbol pro poznámky 4">
            <a:extLst>
              <a:ext uri="{FF2B5EF4-FFF2-40B4-BE49-F238E27FC236}">
                <a16:creationId xmlns:a16="http://schemas.microsoft.com/office/drawing/2014/main" id="{76A77F56-D01F-4EAC-AF8D-A74AAC97997C}"/>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CZ" noProof="0"/>
              <a:t>Klepnutím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a:extLst>
              <a:ext uri="{FF2B5EF4-FFF2-40B4-BE49-F238E27FC236}">
                <a16:creationId xmlns:a16="http://schemas.microsoft.com/office/drawing/2014/main" id="{113E8ADA-4FD6-4487-8718-37BE3359952C}"/>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cs-CZ"/>
          </a:p>
        </p:txBody>
      </p:sp>
      <p:sp>
        <p:nvSpPr>
          <p:cNvPr id="7" name="Zástupný symbol pro číslo snímku 6">
            <a:extLst>
              <a:ext uri="{FF2B5EF4-FFF2-40B4-BE49-F238E27FC236}">
                <a16:creationId xmlns:a16="http://schemas.microsoft.com/office/drawing/2014/main" id="{A616F63F-8A43-44C9-BA30-82AB99A291C1}"/>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CD8E6F9C-78BE-4F9A-AF6A-F94CCE508404}" type="slidenum">
              <a:rPr lang="cs-CZ" altLang="cs-CZ"/>
              <a:pPr>
                <a:defRPr/>
              </a:pPr>
              <a:t>‹#›</a:t>
            </a:fld>
            <a:endParaRPr lang="cs-CZ" alt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a:t>Klepnutím lze upravit styl předlohy nadpisů.</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Klepnutím lze upravit styl předlohy podnadpisů.</a:t>
            </a:r>
          </a:p>
        </p:txBody>
      </p:sp>
      <p:sp>
        <p:nvSpPr>
          <p:cNvPr id="4" name="Zástupný symbol pro datum 3">
            <a:extLst>
              <a:ext uri="{FF2B5EF4-FFF2-40B4-BE49-F238E27FC236}">
                <a16:creationId xmlns:a16="http://schemas.microsoft.com/office/drawing/2014/main" id="{FFDFB478-2261-490A-8A26-FD4894C3C170}"/>
              </a:ext>
            </a:extLst>
          </p:cNvPr>
          <p:cNvSpPr>
            <a:spLocks noGrp="1"/>
          </p:cNvSpPr>
          <p:nvPr>
            <p:ph type="dt" sz="half" idx="10"/>
          </p:nvPr>
        </p:nvSpPr>
        <p:spPr/>
        <p:txBody>
          <a:bodyPr/>
          <a:lstStyle>
            <a:lvl1pPr>
              <a:defRPr/>
            </a:lvl1pPr>
          </a:lstStyle>
          <a:p>
            <a:pPr>
              <a:defRPr/>
            </a:pPr>
            <a:fld id="{97016CC3-0558-4BCC-92DC-E04BF54CD8FB}" type="datetimeFigureOut">
              <a:rPr lang="cs-CZ"/>
              <a:pPr>
                <a:defRPr/>
              </a:pPr>
              <a:t>2.11.2023</a:t>
            </a:fld>
            <a:endParaRPr lang="cs-CZ"/>
          </a:p>
        </p:txBody>
      </p:sp>
      <p:sp>
        <p:nvSpPr>
          <p:cNvPr id="5" name="Zástupný symbol pro zápatí 4">
            <a:extLst>
              <a:ext uri="{FF2B5EF4-FFF2-40B4-BE49-F238E27FC236}">
                <a16:creationId xmlns:a16="http://schemas.microsoft.com/office/drawing/2014/main" id="{36BC1F49-79ED-4EF2-83F5-4A042C0F9712}"/>
              </a:ext>
            </a:extLst>
          </p:cNvPr>
          <p:cNvSpPr>
            <a:spLocks noGrp="1"/>
          </p:cNvSpPr>
          <p:nvPr>
            <p:ph type="ftr" sz="quarter" idx="11"/>
          </p:nvPr>
        </p:nvSpPr>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46120259-EEFF-4A71-89C9-A3FAEF1C4810}"/>
              </a:ext>
            </a:extLst>
          </p:cNvPr>
          <p:cNvSpPr>
            <a:spLocks noGrp="1"/>
          </p:cNvSpPr>
          <p:nvPr>
            <p:ph type="sldNum" sz="quarter" idx="12"/>
          </p:nvPr>
        </p:nvSpPr>
        <p:spPr/>
        <p:txBody>
          <a:bodyPr/>
          <a:lstStyle>
            <a:lvl1pPr>
              <a:defRPr/>
            </a:lvl1pPr>
          </a:lstStyle>
          <a:p>
            <a:pPr>
              <a:defRPr/>
            </a:pPr>
            <a:fld id="{C722C1B8-9690-4055-A88F-90A37D0166DB}" type="slidenum">
              <a:rPr lang="cs-CZ" altLang="cs-CZ"/>
              <a:pPr>
                <a:defRPr/>
              </a:pPr>
              <a:t>‹#›</a:t>
            </a:fld>
            <a:endParaRPr lang="cs-CZ" altLang="cs-CZ"/>
          </a:p>
        </p:txBody>
      </p:sp>
    </p:spTree>
    <p:extLst>
      <p:ext uri="{BB962C8B-B14F-4D97-AF65-F5344CB8AC3E}">
        <p14:creationId xmlns:p14="http://schemas.microsoft.com/office/powerpoint/2010/main" val="2167041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svislý text 2"/>
          <p:cNvSpPr>
            <a:spLocks noGrp="1"/>
          </p:cNvSpPr>
          <p:nvPr>
            <p:ph type="body" orient="vert" idx="1"/>
          </p:nvPr>
        </p:nvSpPr>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E2E4E0AF-EC25-4FD4-9CE9-37994217AB83}"/>
              </a:ext>
            </a:extLst>
          </p:cNvPr>
          <p:cNvSpPr>
            <a:spLocks noGrp="1"/>
          </p:cNvSpPr>
          <p:nvPr>
            <p:ph type="dt" sz="half" idx="10"/>
          </p:nvPr>
        </p:nvSpPr>
        <p:spPr/>
        <p:txBody>
          <a:bodyPr/>
          <a:lstStyle>
            <a:lvl1pPr>
              <a:defRPr/>
            </a:lvl1pPr>
          </a:lstStyle>
          <a:p>
            <a:pPr>
              <a:defRPr/>
            </a:pPr>
            <a:fld id="{3522A365-4B44-4F60-ABAF-93E4FD3BE3F8}" type="datetimeFigureOut">
              <a:rPr lang="cs-CZ"/>
              <a:pPr>
                <a:defRPr/>
              </a:pPr>
              <a:t>2.11.2023</a:t>
            </a:fld>
            <a:endParaRPr lang="cs-CZ"/>
          </a:p>
        </p:txBody>
      </p:sp>
      <p:sp>
        <p:nvSpPr>
          <p:cNvPr id="5" name="Zástupný symbol pro zápatí 4">
            <a:extLst>
              <a:ext uri="{FF2B5EF4-FFF2-40B4-BE49-F238E27FC236}">
                <a16:creationId xmlns:a16="http://schemas.microsoft.com/office/drawing/2014/main" id="{99865FF7-6CF3-49D7-8961-92CE56FF1465}"/>
              </a:ext>
            </a:extLst>
          </p:cNvPr>
          <p:cNvSpPr>
            <a:spLocks noGrp="1"/>
          </p:cNvSpPr>
          <p:nvPr>
            <p:ph type="ftr" sz="quarter" idx="11"/>
          </p:nvPr>
        </p:nvSpPr>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C320AB4C-DDC6-404D-9EDA-AA00B4902A8C}"/>
              </a:ext>
            </a:extLst>
          </p:cNvPr>
          <p:cNvSpPr>
            <a:spLocks noGrp="1"/>
          </p:cNvSpPr>
          <p:nvPr>
            <p:ph type="sldNum" sz="quarter" idx="12"/>
          </p:nvPr>
        </p:nvSpPr>
        <p:spPr/>
        <p:txBody>
          <a:bodyPr/>
          <a:lstStyle>
            <a:lvl1pPr>
              <a:defRPr/>
            </a:lvl1pPr>
          </a:lstStyle>
          <a:p>
            <a:pPr>
              <a:defRPr/>
            </a:pPr>
            <a:fld id="{C9E15AF0-82CE-43D0-8CE8-E0AABC81DBA6}" type="slidenum">
              <a:rPr lang="cs-CZ" altLang="cs-CZ"/>
              <a:pPr>
                <a:defRPr/>
              </a:pPr>
              <a:t>‹#›</a:t>
            </a:fld>
            <a:endParaRPr lang="cs-CZ" altLang="cs-CZ"/>
          </a:p>
        </p:txBody>
      </p:sp>
    </p:spTree>
    <p:extLst>
      <p:ext uri="{BB962C8B-B14F-4D97-AF65-F5344CB8AC3E}">
        <p14:creationId xmlns:p14="http://schemas.microsoft.com/office/powerpoint/2010/main" val="258370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a:t>Klepnutím lze upravit styl předlohy nadpisů.</a:t>
            </a:r>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68796AEC-AC5F-4C0F-96F0-9B404887C0CD}"/>
              </a:ext>
            </a:extLst>
          </p:cNvPr>
          <p:cNvSpPr>
            <a:spLocks noGrp="1"/>
          </p:cNvSpPr>
          <p:nvPr>
            <p:ph type="dt" sz="half" idx="10"/>
          </p:nvPr>
        </p:nvSpPr>
        <p:spPr/>
        <p:txBody>
          <a:bodyPr/>
          <a:lstStyle>
            <a:lvl1pPr>
              <a:defRPr/>
            </a:lvl1pPr>
          </a:lstStyle>
          <a:p>
            <a:pPr>
              <a:defRPr/>
            </a:pPr>
            <a:fld id="{C411E12C-67F0-4D56-85C2-3B5CD96D15BB}" type="datetimeFigureOut">
              <a:rPr lang="cs-CZ"/>
              <a:pPr>
                <a:defRPr/>
              </a:pPr>
              <a:t>2.11.2023</a:t>
            </a:fld>
            <a:endParaRPr lang="cs-CZ"/>
          </a:p>
        </p:txBody>
      </p:sp>
      <p:sp>
        <p:nvSpPr>
          <p:cNvPr id="5" name="Zástupný symbol pro zápatí 4">
            <a:extLst>
              <a:ext uri="{FF2B5EF4-FFF2-40B4-BE49-F238E27FC236}">
                <a16:creationId xmlns:a16="http://schemas.microsoft.com/office/drawing/2014/main" id="{0A8E85EC-DBE5-4F08-9D34-925CE67D13AB}"/>
              </a:ext>
            </a:extLst>
          </p:cNvPr>
          <p:cNvSpPr>
            <a:spLocks noGrp="1"/>
          </p:cNvSpPr>
          <p:nvPr>
            <p:ph type="ftr" sz="quarter" idx="11"/>
          </p:nvPr>
        </p:nvSpPr>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AE9DA86E-AA33-487F-8EE9-9E6BE2BB00B2}"/>
              </a:ext>
            </a:extLst>
          </p:cNvPr>
          <p:cNvSpPr>
            <a:spLocks noGrp="1"/>
          </p:cNvSpPr>
          <p:nvPr>
            <p:ph type="sldNum" sz="quarter" idx="12"/>
          </p:nvPr>
        </p:nvSpPr>
        <p:spPr/>
        <p:txBody>
          <a:bodyPr/>
          <a:lstStyle>
            <a:lvl1pPr>
              <a:defRPr/>
            </a:lvl1pPr>
          </a:lstStyle>
          <a:p>
            <a:pPr>
              <a:defRPr/>
            </a:pPr>
            <a:fld id="{5E2064AB-F965-4AEE-A32D-972B0FA9CAB2}" type="slidenum">
              <a:rPr lang="cs-CZ" altLang="cs-CZ"/>
              <a:pPr>
                <a:defRPr/>
              </a:pPr>
              <a:t>‹#›</a:t>
            </a:fld>
            <a:endParaRPr lang="cs-CZ" altLang="cs-CZ"/>
          </a:p>
        </p:txBody>
      </p:sp>
    </p:spTree>
    <p:extLst>
      <p:ext uri="{BB962C8B-B14F-4D97-AF65-F5344CB8AC3E}">
        <p14:creationId xmlns:p14="http://schemas.microsoft.com/office/powerpoint/2010/main" val="2670035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obsah 2"/>
          <p:cNvSpPr>
            <a:spLocks noGrp="1"/>
          </p:cNvSpPr>
          <p:nvPr>
            <p:ph idx="1"/>
          </p:nvPr>
        </p:nvSpPr>
        <p:spPr/>
        <p:txBody>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73DA3E5E-E061-4D05-8874-53703B152230}"/>
              </a:ext>
            </a:extLst>
          </p:cNvPr>
          <p:cNvSpPr>
            <a:spLocks noGrp="1"/>
          </p:cNvSpPr>
          <p:nvPr>
            <p:ph type="dt" sz="half" idx="10"/>
          </p:nvPr>
        </p:nvSpPr>
        <p:spPr/>
        <p:txBody>
          <a:bodyPr/>
          <a:lstStyle>
            <a:lvl1pPr>
              <a:defRPr/>
            </a:lvl1pPr>
          </a:lstStyle>
          <a:p>
            <a:pPr>
              <a:defRPr/>
            </a:pPr>
            <a:fld id="{996F15E2-88E7-4DE7-9D2A-0A8EEBA8E85A}" type="datetimeFigureOut">
              <a:rPr lang="cs-CZ"/>
              <a:pPr>
                <a:defRPr/>
              </a:pPr>
              <a:t>2.11.2023</a:t>
            </a:fld>
            <a:endParaRPr lang="cs-CZ"/>
          </a:p>
        </p:txBody>
      </p:sp>
      <p:sp>
        <p:nvSpPr>
          <p:cNvPr id="5" name="Zástupný symbol pro zápatí 4">
            <a:extLst>
              <a:ext uri="{FF2B5EF4-FFF2-40B4-BE49-F238E27FC236}">
                <a16:creationId xmlns:a16="http://schemas.microsoft.com/office/drawing/2014/main" id="{ED0F0943-7ACF-462F-803C-7172E139A380}"/>
              </a:ext>
            </a:extLst>
          </p:cNvPr>
          <p:cNvSpPr>
            <a:spLocks noGrp="1"/>
          </p:cNvSpPr>
          <p:nvPr>
            <p:ph type="ftr" sz="quarter" idx="11"/>
          </p:nvPr>
        </p:nvSpPr>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D3E44590-B0E4-4601-8C0D-75A7B65FA6F1}"/>
              </a:ext>
            </a:extLst>
          </p:cNvPr>
          <p:cNvSpPr>
            <a:spLocks noGrp="1"/>
          </p:cNvSpPr>
          <p:nvPr>
            <p:ph type="sldNum" sz="quarter" idx="12"/>
          </p:nvPr>
        </p:nvSpPr>
        <p:spPr/>
        <p:txBody>
          <a:bodyPr/>
          <a:lstStyle>
            <a:lvl1pPr>
              <a:defRPr/>
            </a:lvl1pPr>
          </a:lstStyle>
          <a:p>
            <a:pPr>
              <a:defRPr/>
            </a:pPr>
            <a:fld id="{514B0451-4F92-4383-A71A-E0295B492E74}" type="slidenum">
              <a:rPr lang="cs-CZ" altLang="cs-CZ"/>
              <a:pPr>
                <a:defRPr/>
              </a:pPr>
              <a:t>‹#›</a:t>
            </a:fld>
            <a:endParaRPr lang="cs-CZ" altLang="cs-CZ"/>
          </a:p>
        </p:txBody>
      </p:sp>
    </p:spTree>
    <p:extLst>
      <p:ext uri="{BB962C8B-B14F-4D97-AF65-F5344CB8AC3E}">
        <p14:creationId xmlns:p14="http://schemas.microsoft.com/office/powerpoint/2010/main" val="4012048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a:t>Klepnutím lze upravit styl předlohy nadpisů.</a:t>
            </a:r>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Klepnutím lze upravit styly předlohy textu.</a:t>
            </a:r>
          </a:p>
        </p:txBody>
      </p:sp>
      <p:sp>
        <p:nvSpPr>
          <p:cNvPr id="4" name="Zástupný symbol pro datum 3">
            <a:extLst>
              <a:ext uri="{FF2B5EF4-FFF2-40B4-BE49-F238E27FC236}">
                <a16:creationId xmlns:a16="http://schemas.microsoft.com/office/drawing/2014/main" id="{02046CB5-7D7B-406C-A97D-429E06475E23}"/>
              </a:ext>
            </a:extLst>
          </p:cNvPr>
          <p:cNvSpPr>
            <a:spLocks noGrp="1"/>
          </p:cNvSpPr>
          <p:nvPr>
            <p:ph type="dt" sz="half" idx="10"/>
          </p:nvPr>
        </p:nvSpPr>
        <p:spPr/>
        <p:txBody>
          <a:bodyPr/>
          <a:lstStyle>
            <a:lvl1pPr>
              <a:defRPr/>
            </a:lvl1pPr>
          </a:lstStyle>
          <a:p>
            <a:pPr>
              <a:defRPr/>
            </a:pPr>
            <a:fld id="{A5EE2B0C-4348-40D0-831A-3A3F6CC7A47D}" type="datetimeFigureOut">
              <a:rPr lang="cs-CZ"/>
              <a:pPr>
                <a:defRPr/>
              </a:pPr>
              <a:t>2.11.2023</a:t>
            </a:fld>
            <a:endParaRPr lang="cs-CZ"/>
          </a:p>
        </p:txBody>
      </p:sp>
      <p:sp>
        <p:nvSpPr>
          <p:cNvPr id="5" name="Zástupný symbol pro zápatí 4">
            <a:extLst>
              <a:ext uri="{FF2B5EF4-FFF2-40B4-BE49-F238E27FC236}">
                <a16:creationId xmlns:a16="http://schemas.microsoft.com/office/drawing/2014/main" id="{DF9DFDEE-E6C7-4AAC-9455-B57422C9C6DD}"/>
              </a:ext>
            </a:extLst>
          </p:cNvPr>
          <p:cNvSpPr>
            <a:spLocks noGrp="1"/>
          </p:cNvSpPr>
          <p:nvPr>
            <p:ph type="ftr" sz="quarter" idx="11"/>
          </p:nvPr>
        </p:nvSpPr>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4BCB35D9-0750-416B-A211-503312EC8B85}"/>
              </a:ext>
            </a:extLst>
          </p:cNvPr>
          <p:cNvSpPr>
            <a:spLocks noGrp="1"/>
          </p:cNvSpPr>
          <p:nvPr>
            <p:ph type="sldNum" sz="quarter" idx="12"/>
          </p:nvPr>
        </p:nvSpPr>
        <p:spPr/>
        <p:txBody>
          <a:bodyPr/>
          <a:lstStyle>
            <a:lvl1pPr>
              <a:defRPr/>
            </a:lvl1pPr>
          </a:lstStyle>
          <a:p>
            <a:pPr>
              <a:defRPr/>
            </a:pPr>
            <a:fld id="{2A078B49-5153-4744-AFEE-8547F0C25AAB}" type="slidenum">
              <a:rPr lang="cs-CZ" altLang="cs-CZ"/>
              <a:pPr>
                <a:defRPr/>
              </a:pPr>
              <a:t>‹#›</a:t>
            </a:fld>
            <a:endParaRPr lang="cs-CZ" altLang="cs-CZ"/>
          </a:p>
        </p:txBody>
      </p:sp>
    </p:spTree>
    <p:extLst>
      <p:ext uri="{BB962C8B-B14F-4D97-AF65-F5344CB8AC3E}">
        <p14:creationId xmlns:p14="http://schemas.microsoft.com/office/powerpoint/2010/main" val="3756354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3">
            <a:extLst>
              <a:ext uri="{FF2B5EF4-FFF2-40B4-BE49-F238E27FC236}">
                <a16:creationId xmlns:a16="http://schemas.microsoft.com/office/drawing/2014/main" id="{335855BE-A5BE-45EA-A78E-1009AFD3235B}"/>
              </a:ext>
            </a:extLst>
          </p:cNvPr>
          <p:cNvSpPr>
            <a:spLocks noGrp="1"/>
          </p:cNvSpPr>
          <p:nvPr>
            <p:ph type="dt" sz="half" idx="10"/>
          </p:nvPr>
        </p:nvSpPr>
        <p:spPr/>
        <p:txBody>
          <a:bodyPr/>
          <a:lstStyle>
            <a:lvl1pPr>
              <a:defRPr/>
            </a:lvl1pPr>
          </a:lstStyle>
          <a:p>
            <a:pPr>
              <a:defRPr/>
            </a:pPr>
            <a:fld id="{073C57D2-5E7F-42FA-B651-33E1F2A1BA85}" type="datetimeFigureOut">
              <a:rPr lang="cs-CZ"/>
              <a:pPr>
                <a:defRPr/>
              </a:pPr>
              <a:t>2.11.2023</a:t>
            </a:fld>
            <a:endParaRPr lang="cs-CZ"/>
          </a:p>
        </p:txBody>
      </p:sp>
      <p:sp>
        <p:nvSpPr>
          <p:cNvPr id="6" name="Zástupný symbol pro zápatí 4">
            <a:extLst>
              <a:ext uri="{FF2B5EF4-FFF2-40B4-BE49-F238E27FC236}">
                <a16:creationId xmlns:a16="http://schemas.microsoft.com/office/drawing/2014/main" id="{35E7E52F-EF9B-450E-8E87-6D706811EF8B}"/>
              </a:ext>
            </a:extLst>
          </p:cNvPr>
          <p:cNvSpPr>
            <a:spLocks noGrp="1"/>
          </p:cNvSpPr>
          <p:nvPr>
            <p:ph type="ftr" sz="quarter" idx="11"/>
          </p:nvPr>
        </p:nvSpPr>
        <p:spPr/>
        <p:txBody>
          <a:bodyPr/>
          <a:lstStyle>
            <a:lvl1pPr>
              <a:defRPr/>
            </a:lvl1pPr>
          </a:lstStyle>
          <a:p>
            <a:pPr>
              <a:defRPr/>
            </a:pPr>
            <a:endParaRPr lang="cs-CZ"/>
          </a:p>
        </p:txBody>
      </p:sp>
      <p:sp>
        <p:nvSpPr>
          <p:cNvPr id="7" name="Zástupný symbol pro číslo snímku 5">
            <a:extLst>
              <a:ext uri="{FF2B5EF4-FFF2-40B4-BE49-F238E27FC236}">
                <a16:creationId xmlns:a16="http://schemas.microsoft.com/office/drawing/2014/main" id="{2346A4B0-B75B-4C33-B277-C585E33D0002}"/>
              </a:ext>
            </a:extLst>
          </p:cNvPr>
          <p:cNvSpPr>
            <a:spLocks noGrp="1"/>
          </p:cNvSpPr>
          <p:nvPr>
            <p:ph type="sldNum" sz="quarter" idx="12"/>
          </p:nvPr>
        </p:nvSpPr>
        <p:spPr/>
        <p:txBody>
          <a:bodyPr/>
          <a:lstStyle>
            <a:lvl1pPr>
              <a:defRPr/>
            </a:lvl1pPr>
          </a:lstStyle>
          <a:p>
            <a:pPr>
              <a:defRPr/>
            </a:pPr>
            <a:fld id="{909776AB-FBC8-42AA-8C00-AB3D7AA427A6}" type="slidenum">
              <a:rPr lang="cs-CZ" altLang="cs-CZ"/>
              <a:pPr>
                <a:defRPr/>
              </a:pPr>
              <a:t>‹#›</a:t>
            </a:fld>
            <a:endParaRPr lang="cs-CZ" altLang="cs-CZ"/>
          </a:p>
        </p:txBody>
      </p:sp>
    </p:spTree>
    <p:extLst>
      <p:ext uri="{BB962C8B-B14F-4D97-AF65-F5344CB8AC3E}">
        <p14:creationId xmlns:p14="http://schemas.microsoft.com/office/powerpoint/2010/main" val="2920352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a:t>Klepnutím lze upravit styl předlohy nadpisů.</a:t>
            </a:r>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3">
            <a:extLst>
              <a:ext uri="{FF2B5EF4-FFF2-40B4-BE49-F238E27FC236}">
                <a16:creationId xmlns:a16="http://schemas.microsoft.com/office/drawing/2014/main" id="{D1EB2697-098C-4532-9EBA-81BFC4D7AC1F}"/>
              </a:ext>
            </a:extLst>
          </p:cNvPr>
          <p:cNvSpPr>
            <a:spLocks noGrp="1"/>
          </p:cNvSpPr>
          <p:nvPr>
            <p:ph type="dt" sz="half" idx="10"/>
          </p:nvPr>
        </p:nvSpPr>
        <p:spPr/>
        <p:txBody>
          <a:bodyPr/>
          <a:lstStyle>
            <a:lvl1pPr>
              <a:defRPr/>
            </a:lvl1pPr>
          </a:lstStyle>
          <a:p>
            <a:pPr>
              <a:defRPr/>
            </a:pPr>
            <a:fld id="{5095152E-8FFF-4A13-AA2E-76F21714EAB9}" type="datetimeFigureOut">
              <a:rPr lang="cs-CZ"/>
              <a:pPr>
                <a:defRPr/>
              </a:pPr>
              <a:t>2.11.2023</a:t>
            </a:fld>
            <a:endParaRPr lang="cs-CZ"/>
          </a:p>
        </p:txBody>
      </p:sp>
      <p:sp>
        <p:nvSpPr>
          <p:cNvPr id="8" name="Zástupný symbol pro zápatí 4">
            <a:extLst>
              <a:ext uri="{FF2B5EF4-FFF2-40B4-BE49-F238E27FC236}">
                <a16:creationId xmlns:a16="http://schemas.microsoft.com/office/drawing/2014/main" id="{353B5FE3-1F4E-4750-A7B1-3BCD2B0BDCCA}"/>
              </a:ext>
            </a:extLst>
          </p:cNvPr>
          <p:cNvSpPr>
            <a:spLocks noGrp="1"/>
          </p:cNvSpPr>
          <p:nvPr>
            <p:ph type="ftr" sz="quarter" idx="11"/>
          </p:nvPr>
        </p:nvSpPr>
        <p:spPr/>
        <p:txBody>
          <a:bodyPr/>
          <a:lstStyle>
            <a:lvl1pPr>
              <a:defRPr/>
            </a:lvl1pPr>
          </a:lstStyle>
          <a:p>
            <a:pPr>
              <a:defRPr/>
            </a:pPr>
            <a:endParaRPr lang="cs-CZ"/>
          </a:p>
        </p:txBody>
      </p:sp>
      <p:sp>
        <p:nvSpPr>
          <p:cNvPr id="9" name="Zástupný symbol pro číslo snímku 5">
            <a:extLst>
              <a:ext uri="{FF2B5EF4-FFF2-40B4-BE49-F238E27FC236}">
                <a16:creationId xmlns:a16="http://schemas.microsoft.com/office/drawing/2014/main" id="{CADECA75-7694-4787-BD31-C68862CE7D01}"/>
              </a:ext>
            </a:extLst>
          </p:cNvPr>
          <p:cNvSpPr>
            <a:spLocks noGrp="1"/>
          </p:cNvSpPr>
          <p:nvPr>
            <p:ph type="sldNum" sz="quarter" idx="12"/>
          </p:nvPr>
        </p:nvSpPr>
        <p:spPr/>
        <p:txBody>
          <a:bodyPr/>
          <a:lstStyle>
            <a:lvl1pPr>
              <a:defRPr/>
            </a:lvl1pPr>
          </a:lstStyle>
          <a:p>
            <a:pPr>
              <a:defRPr/>
            </a:pPr>
            <a:fld id="{01E4F895-863F-48FD-A350-5413359CFA9B}" type="slidenum">
              <a:rPr lang="cs-CZ" altLang="cs-CZ"/>
              <a:pPr>
                <a:defRPr/>
              </a:pPr>
              <a:t>‹#›</a:t>
            </a:fld>
            <a:endParaRPr lang="cs-CZ" altLang="cs-CZ"/>
          </a:p>
        </p:txBody>
      </p:sp>
    </p:spTree>
    <p:extLst>
      <p:ext uri="{BB962C8B-B14F-4D97-AF65-F5344CB8AC3E}">
        <p14:creationId xmlns:p14="http://schemas.microsoft.com/office/powerpoint/2010/main" val="454711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datum 3">
            <a:extLst>
              <a:ext uri="{FF2B5EF4-FFF2-40B4-BE49-F238E27FC236}">
                <a16:creationId xmlns:a16="http://schemas.microsoft.com/office/drawing/2014/main" id="{AA1A021A-AE28-4BFF-B6CC-243AAD994B61}"/>
              </a:ext>
            </a:extLst>
          </p:cNvPr>
          <p:cNvSpPr>
            <a:spLocks noGrp="1"/>
          </p:cNvSpPr>
          <p:nvPr>
            <p:ph type="dt" sz="half" idx="10"/>
          </p:nvPr>
        </p:nvSpPr>
        <p:spPr/>
        <p:txBody>
          <a:bodyPr/>
          <a:lstStyle>
            <a:lvl1pPr>
              <a:defRPr/>
            </a:lvl1pPr>
          </a:lstStyle>
          <a:p>
            <a:pPr>
              <a:defRPr/>
            </a:pPr>
            <a:fld id="{F090B6F3-40FA-4BBD-B3F2-12BC50073A2A}" type="datetimeFigureOut">
              <a:rPr lang="cs-CZ"/>
              <a:pPr>
                <a:defRPr/>
              </a:pPr>
              <a:t>2.11.2023</a:t>
            </a:fld>
            <a:endParaRPr lang="cs-CZ"/>
          </a:p>
        </p:txBody>
      </p:sp>
      <p:sp>
        <p:nvSpPr>
          <p:cNvPr id="4" name="Zástupný symbol pro zápatí 4">
            <a:extLst>
              <a:ext uri="{FF2B5EF4-FFF2-40B4-BE49-F238E27FC236}">
                <a16:creationId xmlns:a16="http://schemas.microsoft.com/office/drawing/2014/main" id="{E98467E7-E7C0-4B63-AAA7-11DF0A8DD3E7}"/>
              </a:ext>
            </a:extLst>
          </p:cNvPr>
          <p:cNvSpPr>
            <a:spLocks noGrp="1"/>
          </p:cNvSpPr>
          <p:nvPr>
            <p:ph type="ftr" sz="quarter" idx="11"/>
          </p:nvPr>
        </p:nvSpPr>
        <p:spPr/>
        <p:txBody>
          <a:bodyPr/>
          <a:lstStyle>
            <a:lvl1pPr>
              <a:defRPr/>
            </a:lvl1pPr>
          </a:lstStyle>
          <a:p>
            <a:pPr>
              <a:defRPr/>
            </a:pPr>
            <a:endParaRPr lang="cs-CZ"/>
          </a:p>
        </p:txBody>
      </p:sp>
      <p:sp>
        <p:nvSpPr>
          <p:cNvPr id="5" name="Zástupný symbol pro číslo snímku 5">
            <a:extLst>
              <a:ext uri="{FF2B5EF4-FFF2-40B4-BE49-F238E27FC236}">
                <a16:creationId xmlns:a16="http://schemas.microsoft.com/office/drawing/2014/main" id="{EB765FE2-69B9-45A2-A5D8-EE18A1E355A4}"/>
              </a:ext>
            </a:extLst>
          </p:cNvPr>
          <p:cNvSpPr>
            <a:spLocks noGrp="1"/>
          </p:cNvSpPr>
          <p:nvPr>
            <p:ph type="sldNum" sz="quarter" idx="12"/>
          </p:nvPr>
        </p:nvSpPr>
        <p:spPr/>
        <p:txBody>
          <a:bodyPr/>
          <a:lstStyle>
            <a:lvl1pPr>
              <a:defRPr/>
            </a:lvl1pPr>
          </a:lstStyle>
          <a:p>
            <a:pPr>
              <a:defRPr/>
            </a:pPr>
            <a:fld id="{1BC74BEF-BF84-4194-B846-FD159C126E11}" type="slidenum">
              <a:rPr lang="cs-CZ" altLang="cs-CZ"/>
              <a:pPr>
                <a:defRPr/>
              </a:pPr>
              <a:t>‹#›</a:t>
            </a:fld>
            <a:endParaRPr lang="cs-CZ" altLang="cs-CZ"/>
          </a:p>
        </p:txBody>
      </p:sp>
    </p:spTree>
    <p:extLst>
      <p:ext uri="{BB962C8B-B14F-4D97-AF65-F5344CB8AC3E}">
        <p14:creationId xmlns:p14="http://schemas.microsoft.com/office/powerpoint/2010/main" val="3436058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3">
            <a:extLst>
              <a:ext uri="{FF2B5EF4-FFF2-40B4-BE49-F238E27FC236}">
                <a16:creationId xmlns:a16="http://schemas.microsoft.com/office/drawing/2014/main" id="{D9F6BF11-FAE9-4C27-9589-209563E6960D}"/>
              </a:ext>
            </a:extLst>
          </p:cNvPr>
          <p:cNvSpPr>
            <a:spLocks noGrp="1"/>
          </p:cNvSpPr>
          <p:nvPr>
            <p:ph type="dt" sz="half" idx="10"/>
          </p:nvPr>
        </p:nvSpPr>
        <p:spPr/>
        <p:txBody>
          <a:bodyPr/>
          <a:lstStyle>
            <a:lvl1pPr>
              <a:defRPr/>
            </a:lvl1pPr>
          </a:lstStyle>
          <a:p>
            <a:pPr>
              <a:defRPr/>
            </a:pPr>
            <a:fld id="{CEC37334-972E-40C9-9CD5-8A7E3E1C384F}" type="datetimeFigureOut">
              <a:rPr lang="cs-CZ"/>
              <a:pPr>
                <a:defRPr/>
              </a:pPr>
              <a:t>2.11.2023</a:t>
            </a:fld>
            <a:endParaRPr lang="cs-CZ"/>
          </a:p>
        </p:txBody>
      </p:sp>
      <p:sp>
        <p:nvSpPr>
          <p:cNvPr id="3" name="Zástupný symbol pro zápatí 4">
            <a:extLst>
              <a:ext uri="{FF2B5EF4-FFF2-40B4-BE49-F238E27FC236}">
                <a16:creationId xmlns:a16="http://schemas.microsoft.com/office/drawing/2014/main" id="{489C6345-D841-43E2-BDE9-7344BDFE668F}"/>
              </a:ext>
            </a:extLst>
          </p:cNvPr>
          <p:cNvSpPr>
            <a:spLocks noGrp="1"/>
          </p:cNvSpPr>
          <p:nvPr>
            <p:ph type="ftr" sz="quarter" idx="11"/>
          </p:nvPr>
        </p:nvSpPr>
        <p:spPr/>
        <p:txBody>
          <a:bodyPr/>
          <a:lstStyle>
            <a:lvl1pPr>
              <a:defRPr/>
            </a:lvl1pPr>
          </a:lstStyle>
          <a:p>
            <a:pPr>
              <a:defRPr/>
            </a:pPr>
            <a:endParaRPr lang="cs-CZ"/>
          </a:p>
        </p:txBody>
      </p:sp>
      <p:sp>
        <p:nvSpPr>
          <p:cNvPr id="4" name="Zástupný symbol pro číslo snímku 5">
            <a:extLst>
              <a:ext uri="{FF2B5EF4-FFF2-40B4-BE49-F238E27FC236}">
                <a16:creationId xmlns:a16="http://schemas.microsoft.com/office/drawing/2014/main" id="{7E5D1466-C37C-427A-922E-4B0D65714919}"/>
              </a:ext>
            </a:extLst>
          </p:cNvPr>
          <p:cNvSpPr>
            <a:spLocks noGrp="1"/>
          </p:cNvSpPr>
          <p:nvPr>
            <p:ph type="sldNum" sz="quarter" idx="12"/>
          </p:nvPr>
        </p:nvSpPr>
        <p:spPr/>
        <p:txBody>
          <a:bodyPr/>
          <a:lstStyle>
            <a:lvl1pPr>
              <a:defRPr/>
            </a:lvl1pPr>
          </a:lstStyle>
          <a:p>
            <a:pPr>
              <a:defRPr/>
            </a:pPr>
            <a:fld id="{2B498790-8B0D-45EA-9B81-A4F6AC27E9FD}" type="slidenum">
              <a:rPr lang="cs-CZ" altLang="cs-CZ"/>
              <a:pPr>
                <a:defRPr/>
              </a:pPr>
              <a:t>‹#›</a:t>
            </a:fld>
            <a:endParaRPr lang="cs-CZ" altLang="cs-CZ"/>
          </a:p>
        </p:txBody>
      </p:sp>
    </p:spTree>
    <p:extLst>
      <p:ext uri="{BB962C8B-B14F-4D97-AF65-F5344CB8AC3E}">
        <p14:creationId xmlns:p14="http://schemas.microsoft.com/office/powerpoint/2010/main" val="4186407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a:t>Klepnutím lze upravit styl předlohy nadpisů.</a:t>
            </a:r>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Klepnutím lze upravit styly předlohy textu.</a:t>
            </a:r>
          </a:p>
        </p:txBody>
      </p:sp>
      <p:sp>
        <p:nvSpPr>
          <p:cNvPr id="5" name="Zástupný symbol pro datum 3">
            <a:extLst>
              <a:ext uri="{FF2B5EF4-FFF2-40B4-BE49-F238E27FC236}">
                <a16:creationId xmlns:a16="http://schemas.microsoft.com/office/drawing/2014/main" id="{F1A15D95-3053-4085-9662-59DCD79B0AB0}"/>
              </a:ext>
            </a:extLst>
          </p:cNvPr>
          <p:cNvSpPr>
            <a:spLocks noGrp="1"/>
          </p:cNvSpPr>
          <p:nvPr>
            <p:ph type="dt" sz="half" idx="10"/>
          </p:nvPr>
        </p:nvSpPr>
        <p:spPr/>
        <p:txBody>
          <a:bodyPr/>
          <a:lstStyle>
            <a:lvl1pPr>
              <a:defRPr/>
            </a:lvl1pPr>
          </a:lstStyle>
          <a:p>
            <a:pPr>
              <a:defRPr/>
            </a:pPr>
            <a:fld id="{288EC4E1-55E5-4651-8595-C609E83BDC04}" type="datetimeFigureOut">
              <a:rPr lang="cs-CZ"/>
              <a:pPr>
                <a:defRPr/>
              </a:pPr>
              <a:t>2.11.2023</a:t>
            </a:fld>
            <a:endParaRPr lang="cs-CZ"/>
          </a:p>
        </p:txBody>
      </p:sp>
      <p:sp>
        <p:nvSpPr>
          <p:cNvPr id="6" name="Zástupný symbol pro zápatí 4">
            <a:extLst>
              <a:ext uri="{FF2B5EF4-FFF2-40B4-BE49-F238E27FC236}">
                <a16:creationId xmlns:a16="http://schemas.microsoft.com/office/drawing/2014/main" id="{E3072493-44FD-4302-A124-9DBEE98D6E8C}"/>
              </a:ext>
            </a:extLst>
          </p:cNvPr>
          <p:cNvSpPr>
            <a:spLocks noGrp="1"/>
          </p:cNvSpPr>
          <p:nvPr>
            <p:ph type="ftr" sz="quarter" idx="11"/>
          </p:nvPr>
        </p:nvSpPr>
        <p:spPr/>
        <p:txBody>
          <a:bodyPr/>
          <a:lstStyle>
            <a:lvl1pPr>
              <a:defRPr/>
            </a:lvl1pPr>
          </a:lstStyle>
          <a:p>
            <a:pPr>
              <a:defRPr/>
            </a:pPr>
            <a:endParaRPr lang="cs-CZ"/>
          </a:p>
        </p:txBody>
      </p:sp>
      <p:sp>
        <p:nvSpPr>
          <p:cNvPr id="7" name="Zástupný symbol pro číslo snímku 5">
            <a:extLst>
              <a:ext uri="{FF2B5EF4-FFF2-40B4-BE49-F238E27FC236}">
                <a16:creationId xmlns:a16="http://schemas.microsoft.com/office/drawing/2014/main" id="{7EA21C50-9B1C-4EBF-A3D0-059BE7080819}"/>
              </a:ext>
            </a:extLst>
          </p:cNvPr>
          <p:cNvSpPr>
            <a:spLocks noGrp="1"/>
          </p:cNvSpPr>
          <p:nvPr>
            <p:ph type="sldNum" sz="quarter" idx="12"/>
          </p:nvPr>
        </p:nvSpPr>
        <p:spPr/>
        <p:txBody>
          <a:bodyPr/>
          <a:lstStyle>
            <a:lvl1pPr>
              <a:defRPr/>
            </a:lvl1pPr>
          </a:lstStyle>
          <a:p>
            <a:pPr>
              <a:defRPr/>
            </a:pPr>
            <a:fld id="{21F7643D-4939-4E68-A019-CBBF6FEF4AC8}" type="slidenum">
              <a:rPr lang="cs-CZ" altLang="cs-CZ"/>
              <a:pPr>
                <a:defRPr/>
              </a:pPr>
              <a:t>‹#›</a:t>
            </a:fld>
            <a:endParaRPr lang="cs-CZ" altLang="cs-CZ"/>
          </a:p>
        </p:txBody>
      </p:sp>
    </p:spTree>
    <p:extLst>
      <p:ext uri="{BB962C8B-B14F-4D97-AF65-F5344CB8AC3E}">
        <p14:creationId xmlns:p14="http://schemas.microsoft.com/office/powerpoint/2010/main" val="3903613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a:t>Klepnutím lze upravit styl předlohy nadpisů.</a:t>
            </a:r>
          </a:p>
        </p:txBody>
      </p:sp>
      <p:sp>
        <p:nvSpPr>
          <p:cNvPr id="3" name="Zástupný symbol pro obrázek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Klepnutím lze upravit styly předlohy textu.</a:t>
            </a:r>
          </a:p>
        </p:txBody>
      </p:sp>
      <p:sp>
        <p:nvSpPr>
          <p:cNvPr id="5" name="Zástupný symbol pro datum 3">
            <a:extLst>
              <a:ext uri="{FF2B5EF4-FFF2-40B4-BE49-F238E27FC236}">
                <a16:creationId xmlns:a16="http://schemas.microsoft.com/office/drawing/2014/main" id="{8BAD0BA5-66FD-437A-B9E3-5464DFE64F4D}"/>
              </a:ext>
            </a:extLst>
          </p:cNvPr>
          <p:cNvSpPr>
            <a:spLocks noGrp="1"/>
          </p:cNvSpPr>
          <p:nvPr>
            <p:ph type="dt" sz="half" idx="10"/>
          </p:nvPr>
        </p:nvSpPr>
        <p:spPr/>
        <p:txBody>
          <a:bodyPr/>
          <a:lstStyle>
            <a:lvl1pPr>
              <a:defRPr/>
            </a:lvl1pPr>
          </a:lstStyle>
          <a:p>
            <a:pPr>
              <a:defRPr/>
            </a:pPr>
            <a:fld id="{E5F4E4D1-31B2-4DD3-8F34-F8492793D422}" type="datetimeFigureOut">
              <a:rPr lang="cs-CZ"/>
              <a:pPr>
                <a:defRPr/>
              </a:pPr>
              <a:t>2.11.2023</a:t>
            </a:fld>
            <a:endParaRPr lang="cs-CZ"/>
          </a:p>
        </p:txBody>
      </p:sp>
      <p:sp>
        <p:nvSpPr>
          <p:cNvPr id="6" name="Zástupný symbol pro zápatí 4">
            <a:extLst>
              <a:ext uri="{FF2B5EF4-FFF2-40B4-BE49-F238E27FC236}">
                <a16:creationId xmlns:a16="http://schemas.microsoft.com/office/drawing/2014/main" id="{FD2381BD-77FB-48E0-8F8D-22DB8519CB50}"/>
              </a:ext>
            </a:extLst>
          </p:cNvPr>
          <p:cNvSpPr>
            <a:spLocks noGrp="1"/>
          </p:cNvSpPr>
          <p:nvPr>
            <p:ph type="ftr" sz="quarter" idx="11"/>
          </p:nvPr>
        </p:nvSpPr>
        <p:spPr/>
        <p:txBody>
          <a:bodyPr/>
          <a:lstStyle>
            <a:lvl1pPr>
              <a:defRPr/>
            </a:lvl1pPr>
          </a:lstStyle>
          <a:p>
            <a:pPr>
              <a:defRPr/>
            </a:pPr>
            <a:endParaRPr lang="cs-CZ"/>
          </a:p>
        </p:txBody>
      </p:sp>
      <p:sp>
        <p:nvSpPr>
          <p:cNvPr id="7" name="Zástupný symbol pro číslo snímku 5">
            <a:extLst>
              <a:ext uri="{FF2B5EF4-FFF2-40B4-BE49-F238E27FC236}">
                <a16:creationId xmlns:a16="http://schemas.microsoft.com/office/drawing/2014/main" id="{BCDF9465-EF7A-439F-84B6-F2497849ADAD}"/>
              </a:ext>
            </a:extLst>
          </p:cNvPr>
          <p:cNvSpPr>
            <a:spLocks noGrp="1"/>
          </p:cNvSpPr>
          <p:nvPr>
            <p:ph type="sldNum" sz="quarter" idx="12"/>
          </p:nvPr>
        </p:nvSpPr>
        <p:spPr/>
        <p:txBody>
          <a:bodyPr/>
          <a:lstStyle>
            <a:lvl1pPr>
              <a:defRPr/>
            </a:lvl1pPr>
          </a:lstStyle>
          <a:p>
            <a:pPr>
              <a:defRPr/>
            </a:pPr>
            <a:fld id="{A90D37A7-5299-45C0-B605-7BD3CA124763}" type="slidenum">
              <a:rPr lang="cs-CZ" altLang="cs-CZ"/>
              <a:pPr>
                <a:defRPr/>
              </a:pPr>
              <a:t>‹#›</a:t>
            </a:fld>
            <a:endParaRPr lang="cs-CZ" altLang="cs-CZ"/>
          </a:p>
        </p:txBody>
      </p:sp>
    </p:spTree>
    <p:extLst>
      <p:ext uri="{BB962C8B-B14F-4D97-AF65-F5344CB8AC3E}">
        <p14:creationId xmlns:p14="http://schemas.microsoft.com/office/powerpoint/2010/main" val="2490231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bright="34000" contrast="2000"/>
          </a:blip>
          <a:srcRect/>
          <a:stretch>
            <a:fillRect/>
          </a:stretch>
        </a:blipFill>
        <a:effectLst/>
      </p:bgPr>
    </p:bg>
    <p:spTree>
      <p:nvGrpSpPr>
        <p:cNvPr id="1" name=""/>
        <p:cNvGrpSpPr/>
        <p:nvPr/>
      </p:nvGrpSpPr>
      <p:grpSpPr>
        <a:xfrm>
          <a:off x="0" y="0"/>
          <a:ext cx="0" cy="0"/>
          <a:chOff x="0" y="0"/>
          <a:chExt cx="0" cy="0"/>
        </a:xfrm>
      </p:grpSpPr>
      <p:sp>
        <p:nvSpPr>
          <p:cNvPr id="1026" name="Zástupný symbol pro nadpis 1">
            <a:extLst>
              <a:ext uri="{FF2B5EF4-FFF2-40B4-BE49-F238E27FC236}">
                <a16:creationId xmlns:a16="http://schemas.microsoft.com/office/drawing/2014/main" id="{963860A5-99A8-45B6-9510-1ACA4493F12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cs-CZ"/>
              <a:t>Klepnutím lze upravit styl předlohy nadpisů.</a:t>
            </a:r>
          </a:p>
        </p:txBody>
      </p:sp>
      <p:sp>
        <p:nvSpPr>
          <p:cNvPr id="1027" name="Zástupný symbol pro text 2">
            <a:extLst>
              <a:ext uri="{FF2B5EF4-FFF2-40B4-BE49-F238E27FC236}">
                <a16:creationId xmlns:a16="http://schemas.microsoft.com/office/drawing/2014/main" id="{999CEEC0-FA55-4DFF-9F14-CC4D289380C3}"/>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a:t>Klepnutím lze upravit styly předlohy textu.</a:t>
            </a:r>
          </a:p>
          <a:p>
            <a:pPr lvl="1"/>
            <a:r>
              <a:rPr lang="cs-CZ" altLang="cs-CZ"/>
              <a:t>Druhá úroveň</a:t>
            </a:r>
          </a:p>
          <a:p>
            <a:pPr lvl="2"/>
            <a:r>
              <a:rPr lang="cs-CZ" altLang="cs-CZ"/>
              <a:t>Třetí úroveň</a:t>
            </a:r>
          </a:p>
          <a:p>
            <a:pPr lvl="3"/>
            <a:r>
              <a:rPr lang="cs-CZ" altLang="cs-CZ"/>
              <a:t>Čtvrtá úroveň</a:t>
            </a:r>
          </a:p>
          <a:p>
            <a:pPr lvl="4"/>
            <a:r>
              <a:rPr lang="cs-CZ" altLang="cs-CZ"/>
              <a:t>Pátá úroveň</a:t>
            </a:r>
          </a:p>
        </p:txBody>
      </p:sp>
      <p:sp>
        <p:nvSpPr>
          <p:cNvPr id="4" name="Zástupný symbol pro datum 3">
            <a:extLst>
              <a:ext uri="{FF2B5EF4-FFF2-40B4-BE49-F238E27FC236}">
                <a16:creationId xmlns:a16="http://schemas.microsoft.com/office/drawing/2014/main" id="{3CF1E758-D8F0-4A7D-A9E8-7C4855E2DEC1}"/>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78E37AF5-83DB-442F-BB54-660516779021}" type="datetimeFigureOut">
              <a:rPr lang="cs-CZ"/>
              <a:pPr>
                <a:defRPr/>
              </a:pPr>
              <a:t>2.11.2023</a:t>
            </a:fld>
            <a:endParaRPr lang="cs-CZ"/>
          </a:p>
        </p:txBody>
      </p:sp>
      <p:sp>
        <p:nvSpPr>
          <p:cNvPr id="5" name="Zástupný symbol pro zápatí 4">
            <a:extLst>
              <a:ext uri="{FF2B5EF4-FFF2-40B4-BE49-F238E27FC236}">
                <a16:creationId xmlns:a16="http://schemas.microsoft.com/office/drawing/2014/main" id="{501F25E3-7573-4EF5-B2B1-5E88E66104C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cs-CZ"/>
          </a:p>
        </p:txBody>
      </p:sp>
      <p:sp>
        <p:nvSpPr>
          <p:cNvPr id="6" name="Zástupný symbol pro číslo snímku 5">
            <a:extLst>
              <a:ext uri="{FF2B5EF4-FFF2-40B4-BE49-F238E27FC236}">
                <a16:creationId xmlns:a16="http://schemas.microsoft.com/office/drawing/2014/main" id="{6CA996A6-5D31-477B-A319-6091F130BCA2}"/>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a:defRPr/>
            </a:pPr>
            <a:fld id="{981C3FDD-C0B3-48B0-AA70-4E831A7BA224}" type="slidenum">
              <a:rPr lang="cs-CZ" altLang="cs-CZ"/>
              <a:pPr>
                <a:defRPr/>
              </a:pPr>
              <a:t>‹#›</a:t>
            </a:fld>
            <a:endParaRPr lang="cs-CZ" alt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Obrázek 7" descr="ZNAKY_Krimi%203.jpg">
            <a:extLst>
              <a:ext uri="{FF2B5EF4-FFF2-40B4-BE49-F238E27FC236}">
                <a16:creationId xmlns:a16="http://schemas.microsoft.com/office/drawing/2014/main" id="{E9AF0132-E26E-431D-A95E-F9334A539FA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71938" y="571500"/>
            <a:ext cx="890587" cy="111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brázek 8" descr="mapa OL.png">
            <a:extLst>
              <a:ext uri="{FF2B5EF4-FFF2-40B4-BE49-F238E27FC236}">
                <a16:creationId xmlns:a16="http://schemas.microsoft.com/office/drawing/2014/main" id="{27980EC5-3189-4F7E-8816-3525E8B63B19}"/>
              </a:ext>
            </a:extLst>
          </p:cNvPr>
          <p:cNvPicPr>
            <a:picLocks noChangeAspect="1"/>
          </p:cNvPicPr>
          <p:nvPr/>
        </p:nvPicPr>
        <p:blipFill>
          <a:blip r:embed="rId3"/>
          <a:stretch>
            <a:fillRect/>
          </a:stretch>
        </p:blipFill>
        <p:spPr>
          <a:xfrm>
            <a:off x="6715125" y="3571875"/>
            <a:ext cx="2238375" cy="3132138"/>
          </a:xfrm>
          <a:prstGeom prst="rect">
            <a:avLst/>
          </a:prstGeom>
          <a:noFill/>
          <a:ln>
            <a:noFill/>
          </a:ln>
          <a:effectLst>
            <a:outerShdw blurRad="50800" dist="50800" dir="5400000" algn="ctr" rotWithShape="0">
              <a:srgbClr val="000000">
                <a:alpha val="15000"/>
              </a:srgbClr>
            </a:outerShdw>
          </a:effectLst>
        </p:spPr>
      </p:pic>
      <p:sp>
        <p:nvSpPr>
          <p:cNvPr id="3076" name="Nadpis 1">
            <a:extLst>
              <a:ext uri="{FF2B5EF4-FFF2-40B4-BE49-F238E27FC236}">
                <a16:creationId xmlns:a16="http://schemas.microsoft.com/office/drawing/2014/main" id="{BBB91705-B765-4C48-9BCC-380B0121E7C1}"/>
              </a:ext>
            </a:extLst>
          </p:cNvPr>
          <p:cNvSpPr>
            <a:spLocks noGrp="1"/>
          </p:cNvSpPr>
          <p:nvPr>
            <p:ph type="ctrTitle"/>
          </p:nvPr>
        </p:nvSpPr>
        <p:spPr>
          <a:xfrm>
            <a:off x="357188" y="2130425"/>
            <a:ext cx="8501062" cy="1470025"/>
          </a:xfrm>
        </p:spPr>
        <p:txBody>
          <a:bodyPr/>
          <a:lstStyle/>
          <a:p>
            <a:pPr eaLnBrk="1" hangingPunct="1"/>
            <a:r>
              <a:rPr lang="cs-CZ" altLang="cs-CZ" b="1" u="sng" dirty="0" smtClean="0"/>
              <a:t>Problémové chování na školách – postavení, úloha a možnosti policie</a:t>
            </a:r>
            <a:r>
              <a:rPr lang="cs-CZ" altLang="cs-CZ" b="1" u="sng" dirty="0"/>
              <a:t/>
            </a:r>
            <a:br>
              <a:rPr lang="cs-CZ" altLang="cs-CZ" b="1" u="sng" dirty="0"/>
            </a:br>
            <a:endParaRPr lang="cs-CZ" altLang="cs-CZ" sz="2800" b="1" u="sng" dirty="0"/>
          </a:p>
        </p:txBody>
      </p:sp>
      <p:sp>
        <p:nvSpPr>
          <p:cNvPr id="7" name="Zástupný symbol pro zápatí 6">
            <a:extLst>
              <a:ext uri="{FF2B5EF4-FFF2-40B4-BE49-F238E27FC236}">
                <a16:creationId xmlns:a16="http://schemas.microsoft.com/office/drawing/2014/main" id="{1D3950F3-BABD-40EE-B51A-120B29D34032}"/>
              </a:ext>
            </a:extLst>
          </p:cNvPr>
          <p:cNvSpPr>
            <a:spLocks noGrp="1"/>
          </p:cNvSpPr>
          <p:nvPr>
            <p:ph type="ftr" sz="quarter" idx="11"/>
          </p:nvPr>
        </p:nvSpPr>
        <p:spPr/>
        <p:txBody>
          <a:bodyPr/>
          <a:lstStyle/>
          <a:p>
            <a:pPr>
              <a:defRPr/>
            </a:pPr>
            <a:r>
              <a:rPr lang="nn-NO" dirty="0"/>
              <a:t>Zpracoval: </a:t>
            </a:r>
            <a:r>
              <a:rPr lang="cs-CZ" dirty="0"/>
              <a:t>plk. Mgr. Jan </a:t>
            </a:r>
            <a:r>
              <a:rPr lang="cs-CZ" dirty="0" err="1"/>
              <a:t>Lisický</a:t>
            </a:r>
            <a:endParaRPr lang="cs-C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délník 2"/>
          <p:cNvSpPr/>
          <p:nvPr/>
        </p:nvSpPr>
        <p:spPr>
          <a:xfrm>
            <a:off x="323528" y="332656"/>
            <a:ext cx="8568952" cy="6186309"/>
          </a:xfrm>
          <a:prstGeom prst="rect">
            <a:avLst/>
          </a:prstGeom>
          <a:scene3d>
            <a:camera prst="orthographicFront"/>
            <a:lightRig rig="threePt" dir="t"/>
          </a:scene3d>
          <a:sp3d>
            <a:bevelT prst="angle"/>
          </a:sp3d>
        </p:spPr>
        <p:txBody>
          <a:bodyPr wrap="square">
            <a:spAutoFit/>
          </a:bodyPr>
          <a:lstStyle/>
          <a:p>
            <a:r>
              <a:rPr lang="cs-CZ" b="1" u="sng" dirty="0"/>
              <a:t>§ </a:t>
            </a:r>
            <a:r>
              <a:rPr lang="cs-CZ" b="1" u="sng" dirty="0" smtClean="0"/>
              <a:t>186 </a:t>
            </a:r>
            <a:r>
              <a:rPr lang="cs-CZ" b="1" u="sng" dirty="0"/>
              <a:t>tr. zákoníku – </a:t>
            </a:r>
            <a:r>
              <a:rPr lang="cs-CZ" b="1" u="sng" dirty="0" smtClean="0"/>
              <a:t>Sexuální nátlak</a:t>
            </a:r>
            <a:endParaRPr lang="cs-CZ" b="1" u="sng" dirty="0"/>
          </a:p>
          <a:p>
            <a:endParaRPr lang="cs-CZ" b="1" u="sng" dirty="0"/>
          </a:p>
          <a:p>
            <a:pPr marL="985838" indent="-985838"/>
            <a:r>
              <a:rPr lang="cs-CZ" b="1" dirty="0"/>
              <a:t>odst. 1 </a:t>
            </a:r>
            <a:r>
              <a:rPr lang="cs-CZ" dirty="0"/>
              <a:t>– Kdo </a:t>
            </a:r>
            <a:r>
              <a:rPr lang="cs-CZ" dirty="0" smtClean="0"/>
              <a:t>jiného </a:t>
            </a:r>
            <a:r>
              <a:rPr lang="cs-CZ" dirty="0" smtClean="0">
                <a:solidFill>
                  <a:srgbClr val="FF0000"/>
                </a:solidFill>
              </a:rPr>
              <a:t>násilím</a:t>
            </a:r>
            <a:r>
              <a:rPr lang="cs-CZ" dirty="0" smtClean="0"/>
              <a:t>, </a:t>
            </a:r>
            <a:r>
              <a:rPr lang="cs-CZ" dirty="0" smtClean="0">
                <a:solidFill>
                  <a:srgbClr val="FF0000"/>
                </a:solidFill>
              </a:rPr>
              <a:t>pohrůžkou násilí </a:t>
            </a:r>
            <a:r>
              <a:rPr lang="cs-CZ" dirty="0" smtClean="0"/>
              <a:t>nebo </a:t>
            </a:r>
            <a:r>
              <a:rPr lang="cs-CZ" dirty="0" smtClean="0">
                <a:solidFill>
                  <a:srgbClr val="FF0000"/>
                </a:solidFill>
              </a:rPr>
              <a:t>pohrůžkou jiné těžké újmy </a:t>
            </a:r>
            <a:r>
              <a:rPr lang="cs-CZ" b="1" u="sng" dirty="0" smtClean="0">
                <a:solidFill>
                  <a:srgbClr val="FFC000"/>
                </a:solidFill>
                <a:effectLst>
                  <a:glow rad="228600">
                    <a:schemeClr val="accent2">
                      <a:satMod val="175000"/>
                      <a:alpha val="40000"/>
                    </a:schemeClr>
                  </a:glow>
                </a:effectLst>
              </a:rPr>
              <a:t>donutí</a:t>
            </a:r>
            <a:r>
              <a:rPr lang="cs-CZ" dirty="0" smtClean="0"/>
              <a:t> k </a:t>
            </a:r>
            <a:r>
              <a:rPr lang="cs-CZ" dirty="0" smtClean="0">
                <a:solidFill>
                  <a:srgbClr val="FF0000"/>
                </a:solidFill>
              </a:rPr>
              <a:t>pohlavnímu sebeukájení</a:t>
            </a:r>
            <a:r>
              <a:rPr lang="cs-CZ" dirty="0" smtClean="0"/>
              <a:t>, k </a:t>
            </a:r>
            <a:r>
              <a:rPr lang="cs-CZ" dirty="0" smtClean="0">
                <a:solidFill>
                  <a:srgbClr val="FF0000"/>
                </a:solidFill>
              </a:rPr>
              <a:t>obnažování </a:t>
            </a:r>
            <a:r>
              <a:rPr lang="cs-CZ" dirty="0" smtClean="0"/>
              <a:t>nebo </a:t>
            </a:r>
            <a:r>
              <a:rPr lang="cs-CZ" dirty="0" smtClean="0">
                <a:solidFill>
                  <a:srgbClr val="FF0000"/>
                </a:solidFill>
              </a:rPr>
              <a:t>jinému srovnatelnému chování</a:t>
            </a:r>
            <a:r>
              <a:rPr lang="cs-CZ" dirty="0" smtClean="0"/>
              <a:t>, nebo kdo k takovému chování </a:t>
            </a:r>
            <a:r>
              <a:rPr lang="cs-CZ" dirty="0"/>
              <a:t>přiměje</a:t>
            </a:r>
            <a:r>
              <a:rPr lang="cs-CZ" dirty="0" smtClean="0"/>
              <a:t> jiného zneužívaje jeho </a:t>
            </a:r>
            <a:r>
              <a:rPr lang="cs-CZ" dirty="0" smtClean="0">
                <a:solidFill>
                  <a:srgbClr val="FF0000"/>
                </a:solidFill>
              </a:rPr>
              <a:t>bezbrannosti</a:t>
            </a:r>
            <a:endParaRPr lang="cs-CZ" dirty="0">
              <a:solidFill>
                <a:srgbClr val="FF0000"/>
              </a:solidFill>
            </a:endParaRPr>
          </a:p>
          <a:p>
            <a:pPr marL="985838" indent="-985838"/>
            <a:r>
              <a:rPr lang="cs-CZ" dirty="0" smtClean="0"/>
              <a:t>(6měsíců - 4roky)</a:t>
            </a:r>
            <a:endParaRPr lang="cs-CZ" dirty="0"/>
          </a:p>
          <a:p>
            <a:endParaRPr lang="cs-CZ" dirty="0"/>
          </a:p>
          <a:p>
            <a:pPr marL="985838" indent="-985838"/>
            <a:r>
              <a:rPr lang="cs-CZ" b="1" dirty="0"/>
              <a:t>odst. 2 </a:t>
            </a:r>
            <a:r>
              <a:rPr lang="cs-CZ" dirty="0"/>
              <a:t>- </a:t>
            </a:r>
            <a:r>
              <a:rPr lang="cs-CZ" b="1" u="sng" dirty="0">
                <a:solidFill>
                  <a:srgbClr val="FFC000"/>
                </a:solidFill>
                <a:effectLst>
                  <a:glow rad="228600">
                    <a:schemeClr val="accent2">
                      <a:satMod val="175000"/>
                      <a:alpha val="40000"/>
                    </a:schemeClr>
                  </a:glow>
                </a:effectLst>
              </a:rPr>
              <a:t>přiměje</a:t>
            </a:r>
            <a:r>
              <a:rPr lang="cs-CZ" dirty="0" smtClean="0"/>
              <a:t> jiného k </a:t>
            </a:r>
            <a:r>
              <a:rPr lang="cs-CZ" dirty="0" smtClean="0">
                <a:solidFill>
                  <a:srgbClr val="FF0000"/>
                </a:solidFill>
              </a:rPr>
              <a:t>pohlavnímu styku</a:t>
            </a:r>
            <a:r>
              <a:rPr lang="cs-CZ" dirty="0" smtClean="0"/>
              <a:t>, k </a:t>
            </a:r>
            <a:r>
              <a:rPr lang="cs-CZ" dirty="0" smtClean="0">
                <a:solidFill>
                  <a:srgbClr val="FF0000"/>
                </a:solidFill>
              </a:rPr>
              <a:t>pohlavnímu sebeukájení</a:t>
            </a:r>
            <a:r>
              <a:rPr lang="cs-CZ" dirty="0" smtClean="0"/>
              <a:t>, k </a:t>
            </a:r>
            <a:r>
              <a:rPr lang="cs-CZ" dirty="0" smtClean="0">
                <a:solidFill>
                  <a:srgbClr val="FF0000"/>
                </a:solidFill>
              </a:rPr>
              <a:t>obnažování</a:t>
            </a:r>
            <a:r>
              <a:rPr lang="cs-CZ" dirty="0" smtClean="0"/>
              <a:t> nebo </a:t>
            </a:r>
            <a:r>
              <a:rPr lang="cs-CZ" dirty="0" smtClean="0">
                <a:solidFill>
                  <a:srgbClr val="FF0000"/>
                </a:solidFill>
              </a:rPr>
              <a:t>jinému srovnatelnému chování zneužívaje </a:t>
            </a:r>
            <a:r>
              <a:rPr lang="cs-CZ" dirty="0">
                <a:solidFill>
                  <a:srgbClr val="FF0000"/>
                </a:solidFill>
              </a:rPr>
              <a:t>jeho závislosti nebo svého postavení a z něho vyplývající důvěryhodnosti nebo vlivu</a:t>
            </a:r>
          </a:p>
          <a:p>
            <a:r>
              <a:rPr lang="cs-CZ" dirty="0" smtClean="0"/>
              <a:t>(6měsíců - 4roky)</a:t>
            </a:r>
            <a:endParaRPr lang="cs-CZ" dirty="0"/>
          </a:p>
          <a:p>
            <a:endParaRPr lang="cs-CZ" dirty="0"/>
          </a:p>
          <a:p>
            <a:r>
              <a:rPr lang="cs-CZ" b="1" dirty="0"/>
              <a:t>odst. 3 </a:t>
            </a:r>
            <a:r>
              <a:rPr lang="cs-CZ" dirty="0"/>
              <a:t>- </a:t>
            </a:r>
            <a:r>
              <a:rPr lang="cs-CZ" dirty="0" smtClean="0"/>
              <a:t>spáchá čin uvedený v odst. 1 nebo 2</a:t>
            </a:r>
          </a:p>
          <a:p>
            <a:r>
              <a:rPr lang="cs-CZ" dirty="0">
                <a:solidFill>
                  <a:srgbClr val="FF0000"/>
                </a:solidFill>
              </a:rPr>
              <a:t>	</a:t>
            </a:r>
            <a:r>
              <a:rPr lang="cs-CZ" dirty="0" smtClean="0"/>
              <a:t>a) na </a:t>
            </a:r>
            <a:r>
              <a:rPr lang="cs-CZ" dirty="0" smtClean="0">
                <a:solidFill>
                  <a:srgbClr val="FF0000"/>
                </a:solidFill>
              </a:rPr>
              <a:t>dítěti</a:t>
            </a:r>
          </a:p>
          <a:p>
            <a:r>
              <a:rPr lang="cs-CZ" dirty="0">
                <a:solidFill>
                  <a:srgbClr val="FF0000"/>
                </a:solidFill>
              </a:rPr>
              <a:t>	</a:t>
            </a:r>
            <a:r>
              <a:rPr lang="cs-CZ" dirty="0" smtClean="0"/>
              <a:t>b) </a:t>
            </a:r>
            <a:r>
              <a:rPr lang="cs-CZ" dirty="0" smtClean="0">
                <a:solidFill>
                  <a:srgbClr val="FF0000"/>
                </a:solidFill>
              </a:rPr>
              <a:t>nejméně se dvěma osobami</a:t>
            </a:r>
            <a:endParaRPr lang="cs-CZ" dirty="0">
              <a:solidFill>
                <a:srgbClr val="FF0000"/>
              </a:solidFill>
            </a:endParaRPr>
          </a:p>
          <a:p>
            <a:r>
              <a:rPr lang="cs-CZ" dirty="0" smtClean="0"/>
              <a:t>(1rok </a:t>
            </a:r>
            <a:r>
              <a:rPr lang="cs-CZ" dirty="0"/>
              <a:t>- </a:t>
            </a:r>
            <a:r>
              <a:rPr lang="cs-CZ" dirty="0" smtClean="0"/>
              <a:t>5let</a:t>
            </a:r>
            <a:r>
              <a:rPr lang="cs-CZ" dirty="0"/>
              <a:t>)</a:t>
            </a:r>
          </a:p>
          <a:p>
            <a:endParaRPr lang="cs-CZ" dirty="0"/>
          </a:p>
          <a:p>
            <a:r>
              <a:rPr lang="cs-CZ" b="1" dirty="0"/>
              <a:t>odst. </a:t>
            </a:r>
            <a:r>
              <a:rPr lang="cs-CZ" b="1" dirty="0" smtClean="0"/>
              <a:t>5 </a:t>
            </a:r>
            <a:r>
              <a:rPr lang="cs-CZ" dirty="0"/>
              <a:t>- </a:t>
            </a:r>
            <a:endParaRPr lang="cs-CZ" dirty="0" smtClean="0"/>
          </a:p>
          <a:p>
            <a:r>
              <a:rPr lang="cs-CZ" dirty="0">
                <a:solidFill>
                  <a:srgbClr val="FF0000"/>
                </a:solidFill>
              </a:rPr>
              <a:t>	</a:t>
            </a:r>
            <a:r>
              <a:rPr lang="cs-CZ" dirty="0" smtClean="0"/>
              <a:t>a) spáchá čin uvedený v odst. 1 </a:t>
            </a:r>
            <a:r>
              <a:rPr lang="cs-CZ" dirty="0" smtClean="0">
                <a:solidFill>
                  <a:srgbClr val="FF0000"/>
                </a:solidFill>
              </a:rPr>
              <a:t>na dítěti mladším patnácti let</a:t>
            </a:r>
            <a:endParaRPr lang="cs-CZ" dirty="0">
              <a:solidFill>
                <a:srgbClr val="FF0000"/>
              </a:solidFill>
            </a:endParaRPr>
          </a:p>
          <a:p>
            <a:r>
              <a:rPr lang="cs-CZ" dirty="0" smtClean="0"/>
              <a:t>(5let </a:t>
            </a:r>
            <a:r>
              <a:rPr lang="cs-CZ" dirty="0"/>
              <a:t>- </a:t>
            </a:r>
            <a:r>
              <a:rPr lang="cs-CZ" dirty="0" smtClean="0"/>
              <a:t>12let</a:t>
            </a:r>
            <a:r>
              <a:rPr lang="cs-CZ" dirty="0"/>
              <a:t>)</a:t>
            </a:r>
          </a:p>
        </p:txBody>
      </p:sp>
    </p:spTree>
    <p:extLst>
      <p:ext uri="{BB962C8B-B14F-4D97-AF65-F5344CB8AC3E}">
        <p14:creationId xmlns:p14="http://schemas.microsoft.com/office/powerpoint/2010/main" val="32524690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ovéPole 2"/>
          <p:cNvSpPr txBox="1"/>
          <p:nvPr/>
        </p:nvSpPr>
        <p:spPr>
          <a:xfrm>
            <a:off x="251520" y="332656"/>
            <a:ext cx="8640960" cy="6494085"/>
          </a:xfrm>
          <a:prstGeom prst="rect">
            <a:avLst/>
          </a:prstGeom>
          <a:noFill/>
        </p:spPr>
        <p:txBody>
          <a:bodyPr wrap="square" rtlCol="0">
            <a:spAutoFit/>
          </a:bodyPr>
          <a:lstStyle/>
          <a:p>
            <a:pPr marL="2420938" indent="-2420938"/>
            <a:r>
              <a:rPr lang="cs-CZ" b="1" u="sng" dirty="0" smtClean="0">
                <a:solidFill>
                  <a:srgbClr val="FF0000"/>
                </a:solidFill>
              </a:rPr>
              <a:t>Pohlavní sebeukájení </a:t>
            </a:r>
            <a:r>
              <a:rPr lang="cs-CZ" dirty="0" smtClean="0"/>
              <a:t>- masturbace prováděná dotyky či použitím určité pomůcky, a to buď přímo na pohlavních orgánech, či na jiných sexuálně významných místech, např. na prsou, konečníku či hýždích apod.</a:t>
            </a:r>
          </a:p>
          <a:p>
            <a:pPr marL="2420938" indent="-2420938"/>
            <a:endParaRPr lang="cs-CZ" dirty="0"/>
          </a:p>
          <a:p>
            <a:pPr marL="1524000" indent="-1524000"/>
            <a:r>
              <a:rPr lang="cs-CZ" b="1" u="sng" dirty="0" smtClean="0">
                <a:solidFill>
                  <a:srgbClr val="FF0000"/>
                </a:solidFill>
              </a:rPr>
              <a:t>Obnažování</a:t>
            </a:r>
            <a:r>
              <a:rPr lang="cs-CZ" dirty="0" smtClean="0"/>
              <a:t> - odkrývání určitých partií těla za účelem sexuálního vzrušení pachatele. Nemusí jít o obnažení celkové, může jít např. jen o obnažení prsou, hýždí, popř. takové obnažení, při kterém oběť zůstane oblečena ve spodním prádle</a:t>
            </a:r>
          </a:p>
          <a:p>
            <a:pPr marL="1524000" indent="-1524000"/>
            <a:endParaRPr lang="cs-CZ" dirty="0"/>
          </a:p>
          <a:p>
            <a:pPr marL="717550" indent="-717550"/>
            <a:r>
              <a:rPr lang="cs-CZ" b="1" u="sng" dirty="0" smtClean="0">
                <a:solidFill>
                  <a:srgbClr val="FF0000"/>
                </a:solidFill>
              </a:rPr>
              <a:t>Jiné srovnatelné chování </a:t>
            </a:r>
            <a:r>
              <a:rPr lang="cs-CZ" dirty="0" smtClean="0"/>
              <a:t>(rozuměj s pohlavním sebeukájením a obnažováním) - chování, které je pro oběť podobně ponižující jako pohlavní sebeukájení či obnažování, např. provádění sexuálně laděných pohybů, mluvené či hlasové projevy směřující ke vzbuzení či gradaci sexuálního vzrušení atd.</a:t>
            </a:r>
          </a:p>
          <a:p>
            <a:pPr marL="717550" indent="-717550"/>
            <a:r>
              <a:rPr lang="cs-CZ" dirty="0"/>
              <a:t>	</a:t>
            </a:r>
            <a:r>
              <a:rPr lang="cs-CZ" dirty="0" smtClean="0"/>
              <a:t>   Spadat sem budou i případy, kdy oběť musí trpět určité sexuální praktiky, při nichž nedochází nutně k přímému fyzickému kontaktu s tělem pachatele či jiné osoby (nemůže tedy jít o pohlavní styk), např. strpí skrápění svého těla spermatem, bude nucena aby na pachatele močila, či naopak aby strpěla močení na své tělo, aby deformovala svá ňadra svazováním atd.</a:t>
            </a:r>
          </a:p>
          <a:p>
            <a:pPr marL="717550" indent="-717550"/>
            <a:endParaRPr lang="cs-CZ" dirty="0"/>
          </a:p>
          <a:p>
            <a:r>
              <a:rPr lang="cs-CZ" sz="1400" i="1" dirty="0" smtClean="0"/>
              <a:t>O sexuální nátlak nepůjde v těch případech, kdy pachatel oběť donutí k tomu, aby sledovala jeho vlastní sebeukájení, obnažování či jiné srovnatelné chování, neboť skutková podstata předpokládá, že pachatel k těmto aktivitám donutí „jiného“, tedy osobu odlišnou od pachatele. Takové jednání by se však dalo kvalifikovat jako trestný čin vydírání.</a:t>
            </a:r>
          </a:p>
        </p:txBody>
      </p:sp>
    </p:spTree>
    <p:extLst>
      <p:ext uri="{BB962C8B-B14F-4D97-AF65-F5344CB8AC3E}">
        <p14:creationId xmlns:p14="http://schemas.microsoft.com/office/powerpoint/2010/main" val="37842127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251520" y="332656"/>
            <a:ext cx="8784976" cy="4524315"/>
          </a:xfrm>
          <a:prstGeom prst="rect">
            <a:avLst/>
          </a:prstGeom>
          <a:noFill/>
        </p:spPr>
        <p:txBody>
          <a:bodyPr wrap="square" rtlCol="0">
            <a:spAutoFit/>
          </a:bodyPr>
          <a:lstStyle/>
          <a:p>
            <a:pPr algn="ctr"/>
            <a:r>
              <a:rPr lang="cs-CZ" b="1" dirty="0" smtClean="0">
                <a:solidFill>
                  <a:srgbClr val="FF0000"/>
                </a:solidFill>
              </a:rPr>
              <a:t>Donutí vs. přiměje</a:t>
            </a:r>
          </a:p>
          <a:p>
            <a:endParaRPr lang="cs-CZ" dirty="0"/>
          </a:p>
          <a:p>
            <a:r>
              <a:rPr lang="cs-CZ" b="1" u="sng" dirty="0" smtClean="0">
                <a:solidFill>
                  <a:srgbClr val="FF0000"/>
                </a:solidFill>
              </a:rPr>
              <a:t>Donutí</a:t>
            </a:r>
            <a:r>
              <a:rPr lang="cs-CZ" dirty="0" smtClean="0"/>
              <a:t> </a:t>
            </a:r>
            <a:r>
              <a:rPr lang="cs-CZ" dirty="0"/>
              <a:t>- podstatou je překonání nebo zamezení </a:t>
            </a:r>
            <a:r>
              <a:rPr lang="cs-CZ" u="sng" dirty="0">
                <a:solidFill>
                  <a:srgbClr val="FF0000"/>
                </a:solidFill>
              </a:rPr>
              <a:t>vážně míněného </a:t>
            </a:r>
            <a:r>
              <a:rPr lang="cs-CZ" dirty="0">
                <a:solidFill>
                  <a:srgbClr val="FF0000"/>
                </a:solidFill>
              </a:rPr>
              <a:t>odporu </a:t>
            </a:r>
            <a:r>
              <a:rPr lang="cs-CZ" dirty="0"/>
              <a:t>oběti </a:t>
            </a:r>
            <a:r>
              <a:rPr lang="cs-CZ" dirty="0">
                <a:solidFill>
                  <a:srgbClr val="FF0000"/>
                </a:solidFill>
              </a:rPr>
              <a:t>resp.</a:t>
            </a:r>
            <a:r>
              <a:rPr lang="cs-CZ" dirty="0"/>
              <a:t> jejího </a:t>
            </a:r>
            <a:r>
              <a:rPr lang="cs-CZ" dirty="0" smtClean="0">
                <a:solidFill>
                  <a:srgbClr val="FF0000"/>
                </a:solidFill>
              </a:rPr>
              <a:t>nesouhlasu</a:t>
            </a:r>
            <a:r>
              <a:rPr lang="cs-CZ" dirty="0" smtClean="0"/>
              <a:t>. </a:t>
            </a:r>
            <a:r>
              <a:rPr lang="cs-CZ" dirty="0"/>
              <a:t>Není podstatné, jestli oběť kladla aktivní odpor (za použití fyzické síly), anebo zda od kladení odporu upustila (od samého počátku, nebo až v průběhu útoku) pro </a:t>
            </a:r>
            <a:r>
              <a:rPr lang="cs-CZ" dirty="0">
                <a:solidFill>
                  <a:srgbClr val="FF0000"/>
                </a:solidFill>
              </a:rPr>
              <a:t>zjevnou</a:t>
            </a:r>
            <a:r>
              <a:rPr lang="cs-CZ" dirty="0"/>
              <a:t> beznadějnost, </a:t>
            </a:r>
            <a:r>
              <a:rPr lang="cs-CZ" dirty="0">
                <a:solidFill>
                  <a:srgbClr val="FF0000"/>
                </a:solidFill>
              </a:rPr>
              <a:t>důvodný</a:t>
            </a:r>
            <a:r>
              <a:rPr lang="cs-CZ" dirty="0"/>
              <a:t> strach či kvůli svému vyčerpání. Postačí, pokud pachateli musela být zjevná nevole této osoby s jeho </a:t>
            </a:r>
            <a:r>
              <a:rPr lang="cs-CZ" dirty="0" smtClean="0"/>
              <a:t>jednáním.</a:t>
            </a:r>
          </a:p>
          <a:p>
            <a:r>
              <a:rPr lang="cs-CZ" dirty="0" smtClean="0"/>
              <a:t>Rozlišujeme </a:t>
            </a:r>
            <a:r>
              <a:rPr lang="cs-CZ" dirty="0"/>
              <a:t>tři formy </a:t>
            </a:r>
            <a:r>
              <a:rPr lang="cs-CZ" dirty="0" smtClean="0"/>
              <a:t>donucení - násilí, pohrůžka násilí a pohrůžka jinou těžkou újmou</a:t>
            </a:r>
            <a:endParaRPr lang="cs-CZ" dirty="0"/>
          </a:p>
          <a:p>
            <a:endParaRPr lang="cs-CZ" b="1" u="sng" dirty="0" smtClean="0">
              <a:solidFill>
                <a:srgbClr val="FF0000"/>
              </a:solidFill>
            </a:endParaRPr>
          </a:p>
          <a:p>
            <a:endParaRPr lang="cs-CZ" b="1" u="sng" dirty="0">
              <a:solidFill>
                <a:srgbClr val="FF0000"/>
              </a:solidFill>
            </a:endParaRPr>
          </a:p>
          <a:p>
            <a:r>
              <a:rPr lang="cs-CZ" b="1" u="sng" dirty="0" smtClean="0">
                <a:solidFill>
                  <a:srgbClr val="FF0000"/>
                </a:solidFill>
              </a:rPr>
              <a:t>Přiměje</a:t>
            </a:r>
            <a:r>
              <a:rPr lang="cs-CZ" dirty="0" smtClean="0"/>
              <a:t> - pojem „přiměje jiného“ není založen na násilí nebo pohrůžkách a neobsahuje v sobě žádné jiné prvky agresivity. Formy, jimiž pachatel jiného „přiměje“, tak mohou mít různé podoby. Může jít o různé druhy přemlouvání či žádostí. Nabízí se zde široká paleta způsobů, jimiž lze oběť (nenásilnou formou, prostou výhružek) přimět k tomu, aby oběť konala, co po ní pachatel žádá.</a:t>
            </a:r>
          </a:p>
        </p:txBody>
      </p:sp>
    </p:spTree>
    <p:extLst>
      <p:ext uri="{BB962C8B-B14F-4D97-AF65-F5344CB8AC3E}">
        <p14:creationId xmlns:p14="http://schemas.microsoft.com/office/powerpoint/2010/main" val="14353238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179512" y="260648"/>
            <a:ext cx="8784976" cy="6740307"/>
          </a:xfrm>
          <a:prstGeom prst="rect">
            <a:avLst/>
          </a:prstGeom>
          <a:noFill/>
        </p:spPr>
        <p:txBody>
          <a:bodyPr wrap="square" rtlCol="0">
            <a:spAutoFit/>
          </a:bodyPr>
          <a:lstStyle/>
          <a:p>
            <a:r>
              <a:rPr lang="cs-CZ" b="1" u="sng" dirty="0" smtClean="0">
                <a:solidFill>
                  <a:srgbClr val="FF0000"/>
                </a:solidFill>
              </a:rPr>
              <a:t>První základní skutková podstata</a:t>
            </a:r>
            <a:r>
              <a:rPr lang="cs-CZ" dirty="0" smtClean="0">
                <a:solidFill>
                  <a:srgbClr val="FF0000"/>
                </a:solidFill>
              </a:rPr>
              <a:t> </a:t>
            </a:r>
            <a:r>
              <a:rPr lang="cs-CZ" dirty="0" smtClean="0"/>
              <a:t>(odst. 1)</a:t>
            </a:r>
          </a:p>
          <a:p>
            <a:endParaRPr lang="cs-CZ" b="1" u="sng" dirty="0" smtClean="0"/>
          </a:p>
          <a:p>
            <a:pPr marL="285750" indent="-285750">
              <a:buFontTx/>
              <a:buChar char="-"/>
            </a:pPr>
            <a:r>
              <a:rPr lang="cs-CZ" dirty="0" smtClean="0"/>
              <a:t>je konstruována obdobně jako skutková podstata trestného činu znásilnění. Pachatel využívá násilí, pohrůžky násilí nebo pohrůžky jiné těžké újmy, anebo využívá stavu bezbrannosti oběti. Na rozdíl od znásilnění, však na oběti nevykonává pohlavní styk, nýbrž dosáhne „pouze“ toho, že oběť provádí pohlavní sebeukájení, obnažuje se či vykonává jiné srovnatelné chování. Jestliže při znásilnění pachatel či jiná osoba přichází do přímého fyzického kontaktu s obětí za účelem ukojení pohlavního pudu, u sexuálního nátlaku se pachatel spokojí s rolí pasivního pozorovatele sexuálně dráždivého chování oběti</a:t>
            </a:r>
          </a:p>
          <a:p>
            <a:pPr marL="285750" indent="-285750">
              <a:buFontTx/>
              <a:buChar char="-"/>
            </a:pPr>
            <a:endParaRPr lang="cs-CZ" dirty="0"/>
          </a:p>
          <a:p>
            <a:r>
              <a:rPr lang="cs-CZ" b="1" u="sng" dirty="0" smtClean="0">
                <a:solidFill>
                  <a:srgbClr val="FF0000"/>
                </a:solidFill>
              </a:rPr>
              <a:t>Druhá základní skutková podstata </a:t>
            </a:r>
            <a:r>
              <a:rPr lang="cs-CZ" dirty="0" smtClean="0"/>
              <a:t>(odst. 2)</a:t>
            </a:r>
          </a:p>
          <a:p>
            <a:endParaRPr lang="cs-CZ" dirty="0"/>
          </a:p>
          <a:p>
            <a:pPr marL="285750" indent="-285750">
              <a:buFontTx/>
              <a:buChar char="-"/>
            </a:pPr>
            <a:r>
              <a:rPr lang="cs-CZ" dirty="0" smtClean="0"/>
              <a:t>široce vymezuje formy sexuálních aktivit. Pachatel totiž jinou osobu </a:t>
            </a:r>
            <a:r>
              <a:rPr lang="cs-CZ" dirty="0" smtClean="0">
                <a:solidFill>
                  <a:srgbClr val="FF0000"/>
                </a:solidFill>
              </a:rPr>
              <a:t>přiměje</a:t>
            </a:r>
            <a:r>
              <a:rPr lang="cs-CZ" dirty="0" smtClean="0"/>
              <a:t> buď k pohlavnímu styku, anebo k pohlavnímu sebeukájení, obnažování či jinému srovnatelnému chování. Vlastně tedy jde o kombinaci forem zásahu do intimní sféry oběti, která je předpokladem znásilnění (vykonání pohlavního styku) a těch forem, jež jsou vyžadovány první základní skutkovou podstatou sexuálního nátlaku. Od znásilnění a od sexuálního nátlaku v první základní skutkové podstatě se odlišuje způsobem, jakým pachatel dociluje takové aktivity. Pachatel se totiž neuchyluje k žádné formě donucení (násilí, pohrůžce násilím nebo pohrůžce jiné těžké újmy) ani nezneužívá stavu bezbrannosti oběti, ale buď </a:t>
            </a:r>
            <a:r>
              <a:rPr lang="cs-CZ" dirty="0" smtClean="0">
                <a:solidFill>
                  <a:srgbClr val="FF0000"/>
                </a:solidFill>
              </a:rPr>
              <a:t>zneužívá závislosti </a:t>
            </a:r>
            <a:r>
              <a:rPr lang="cs-CZ" dirty="0" smtClean="0"/>
              <a:t>oběti, anebo </a:t>
            </a:r>
            <a:r>
              <a:rPr lang="cs-CZ" dirty="0" smtClean="0">
                <a:solidFill>
                  <a:srgbClr val="FF0000"/>
                </a:solidFill>
              </a:rPr>
              <a:t>zneužívá svého postavení a z něj vyplývající důvěryhodnosti nebo vlivu</a:t>
            </a:r>
            <a:r>
              <a:rPr lang="cs-CZ" dirty="0" smtClean="0"/>
              <a:t>.</a:t>
            </a:r>
          </a:p>
        </p:txBody>
      </p:sp>
    </p:spTree>
    <p:extLst>
      <p:ext uri="{BB962C8B-B14F-4D97-AF65-F5344CB8AC3E}">
        <p14:creationId xmlns:p14="http://schemas.microsoft.com/office/powerpoint/2010/main" val="17087680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179512" y="260648"/>
            <a:ext cx="8712968" cy="7017306"/>
          </a:xfrm>
          <a:prstGeom prst="rect">
            <a:avLst/>
          </a:prstGeom>
          <a:noFill/>
        </p:spPr>
        <p:txBody>
          <a:bodyPr wrap="square" rtlCol="0">
            <a:spAutoFit/>
          </a:bodyPr>
          <a:lstStyle/>
          <a:p>
            <a:r>
              <a:rPr lang="cs-CZ" b="1" u="sng" dirty="0" smtClean="0">
                <a:solidFill>
                  <a:srgbClr val="FF0000"/>
                </a:solidFill>
              </a:rPr>
              <a:t>Závislost oběti</a:t>
            </a:r>
          </a:p>
          <a:p>
            <a:endParaRPr lang="cs-CZ" dirty="0"/>
          </a:p>
          <a:p>
            <a:pPr marL="285750" indent="-285750">
              <a:buFontTx/>
              <a:buChar char="-"/>
            </a:pPr>
            <a:r>
              <a:rPr lang="cs-CZ" dirty="0" smtClean="0"/>
              <a:t>stav, kdy je oběť v určitém směru odkázána na pachatele, a tím je omezena svoboda jejího rozhodování, přičemž tohoto nedostatku svobody rozhodování pachatel využívá k dosažení svých cílů.</a:t>
            </a:r>
          </a:p>
          <a:p>
            <a:endParaRPr lang="cs-CZ" dirty="0" smtClean="0"/>
          </a:p>
          <a:p>
            <a:pPr marL="285750" indent="-285750">
              <a:buFontTx/>
              <a:buChar char="-"/>
            </a:pPr>
            <a:r>
              <a:rPr lang="cs-CZ" dirty="0" smtClean="0"/>
              <a:t>stav závislosti nemusí spočívat na právním poměru určeném zákonem, stačí faktický poměr závislosti dané např. tím, že pachatel vykonával úkony spojené s výchovou určité osoby. Může se jednat i o závislost psychickou, vytvořenou např. v důsledku přesvědčení, že pachatel je léčitel, který jediný je schopen vyléčit nevyléčitelnou chorobu, kterou oběť trpí</a:t>
            </a:r>
          </a:p>
          <a:p>
            <a:pPr marL="285750" indent="-285750">
              <a:buFontTx/>
              <a:buChar char="-"/>
            </a:pPr>
            <a:endParaRPr lang="cs-CZ" dirty="0"/>
          </a:p>
          <a:p>
            <a:pPr marL="285750" indent="-285750">
              <a:buFontTx/>
              <a:buChar char="-"/>
            </a:pPr>
            <a:r>
              <a:rPr lang="cs-CZ" dirty="0" smtClean="0"/>
              <a:t>vztah závislosti může existovat např. u nezletilého dítěte vůči rodiči či jiné osobě zajišťující její výživu (opatrovník, pěstoun atd.)nebo u starých a nemocných lidí vůči osobám, které jim zajišťují péči (příbuzní, personál zdravotnického zařízení či sociálních služeb, osobní asistenti atd.)</a:t>
            </a:r>
          </a:p>
          <a:p>
            <a:pPr marL="285750" indent="-285750">
              <a:buFontTx/>
              <a:buChar char="-"/>
            </a:pPr>
            <a:endParaRPr lang="cs-CZ" dirty="0"/>
          </a:p>
          <a:p>
            <a:pPr marL="285750" indent="-285750">
              <a:buFontTx/>
              <a:buChar char="-"/>
            </a:pPr>
            <a:r>
              <a:rPr lang="cs-CZ" b="1" dirty="0" smtClean="0">
                <a:solidFill>
                  <a:srgbClr val="FF0000"/>
                </a:solidFill>
              </a:rPr>
              <a:t>ve vztahu závislosti jsou také žáci školy vůči svým učitelům, popř. dalším pedagogickým pracovníkům</a:t>
            </a:r>
          </a:p>
          <a:p>
            <a:pPr marL="285750" indent="-285750">
              <a:buFontTx/>
              <a:buChar char="-"/>
            </a:pPr>
            <a:endParaRPr lang="cs-CZ" dirty="0"/>
          </a:p>
          <a:p>
            <a:pPr marL="285750" indent="-285750">
              <a:buFontTx/>
              <a:buChar char="-"/>
            </a:pPr>
            <a:r>
              <a:rPr lang="cs-CZ" dirty="0" smtClean="0"/>
              <a:t>platí to i ve vztahu nájemce bytu vůči pronajímateli, osoby omezené na osobní svobodě (v policejní cele, ve výkonu trestu, ve zdravotnickém zařízení) vůči personálu těchto zařízení atd.</a:t>
            </a:r>
          </a:p>
          <a:p>
            <a:pPr marL="285750" indent="-285750">
              <a:buFontTx/>
              <a:buChar char="-"/>
            </a:pPr>
            <a:endParaRPr lang="cs-CZ" dirty="0"/>
          </a:p>
          <a:p>
            <a:endParaRPr lang="cs-CZ" dirty="0"/>
          </a:p>
        </p:txBody>
      </p:sp>
      <p:sp>
        <p:nvSpPr>
          <p:cNvPr id="4" name="Obdélník 3"/>
          <p:cNvSpPr/>
          <p:nvPr/>
        </p:nvSpPr>
        <p:spPr>
          <a:xfrm>
            <a:off x="467544" y="4941168"/>
            <a:ext cx="8424936" cy="648072"/>
          </a:xfrm>
          <a:prstGeom prst="rect">
            <a:avLst/>
          </a:prstGeom>
          <a:noFill/>
          <a:ln w="57150" cmpd="thickThi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463761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251520" y="260648"/>
            <a:ext cx="8712968" cy="5909310"/>
          </a:xfrm>
          <a:prstGeom prst="rect">
            <a:avLst/>
          </a:prstGeom>
          <a:noFill/>
        </p:spPr>
        <p:txBody>
          <a:bodyPr wrap="square" rtlCol="0">
            <a:spAutoFit/>
          </a:bodyPr>
          <a:lstStyle/>
          <a:p>
            <a:r>
              <a:rPr lang="cs-CZ" b="1" u="sng" dirty="0">
                <a:solidFill>
                  <a:srgbClr val="FF0000"/>
                </a:solidFill>
              </a:rPr>
              <a:t>Postavení pachatele a z něj vyplývající důvěryhodnost nebo vliv</a:t>
            </a:r>
          </a:p>
          <a:p>
            <a:endParaRPr lang="cs-CZ" dirty="0"/>
          </a:p>
          <a:p>
            <a:pPr marL="285750" indent="-285750">
              <a:buFontTx/>
              <a:buChar char="-"/>
            </a:pPr>
            <a:r>
              <a:rPr lang="cs-CZ" dirty="0" smtClean="0"/>
              <a:t>pachatel dosahuje svého sexuálně motivovaného cíle díky své funkci, pracovnímu postavení či postavení ve společnosti, přičemž spoléhá na to, že se mu vzhledem k této skutečnosti oběť podvolí a nevzepře se.</a:t>
            </a:r>
          </a:p>
          <a:p>
            <a:pPr marL="285750" indent="-285750">
              <a:buFontTx/>
              <a:buChar char="-"/>
            </a:pPr>
            <a:endParaRPr lang="cs-CZ" dirty="0" smtClean="0"/>
          </a:p>
          <a:p>
            <a:pPr marL="285750" indent="-285750">
              <a:buFontTx/>
              <a:buChar char="-"/>
            </a:pPr>
            <a:r>
              <a:rPr lang="cs-CZ" dirty="0" smtClean="0"/>
              <a:t>při posuzování, zda je postavení spojeno s důvěryhodností nebo vlivem, je třeba přihlížet i k tomu, jak dané postavení vnímá oběť, tedy zda je osoba v daném postavení důvěryhodná právě pro oběť, resp. zda ji vnímá jako vlivnou</a:t>
            </a:r>
          </a:p>
          <a:p>
            <a:pPr marL="285750" indent="-285750">
              <a:buFontTx/>
              <a:buChar char="-"/>
            </a:pPr>
            <a:endParaRPr lang="cs-CZ" dirty="0"/>
          </a:p>
          <a:p>
            <a:pPr marL="285750" indent="-285750">
              <a:buFontTx/>
              <a:buChar char="-"/>
            </a:pPr>
            <a:r>
              <a:rPr lang="cs-CZ" dirty="0" smtClean="0"/>
              <a:t>důvěryhodnost může být spojována např. s postavením kněze či jiného duchovního, lékaře, </a:t>
            </a:r>
            <a:r>
              <a:rPr lang="cs-CZ" b="1" dirty="0" smtClean="0">
                <a:solidFill>
                  <a:srgbClr val="FF0000"/>
                </a:solidFill>
              </a:rPr>
              <a:t>učitele</a:t>
            </a:r>
            <a:r>
              <a:rPr lang="cs-CZ" dirty="0" smtClean="0"/>
              <a:t>, </a:t>
            </a:r>
            <a:r>
              <a:rPr lang="cs-CZ" b="1" dirty="0" smtClean="0">
                <a:solidFill>
                  <a:srgbClr val="FF0000"/>
                </a:solidFill>
              </a:rPr>
              <a:t>trenéra</a:t>
            </a:r>
            <a:r>
              <a:rPr lang="cs-CZ" dirty="0" smtClean="0"/>
              <a:t>, </a:t>
            </a:r>
            <a:r>
              <a:rPr lang="cs-CZ" b="1" dirty="0" smtClean="0">
                <a:solidFill>
                  <a:srgbClr val="FF0000"/>
                </a:solidFill>
              </a:rPr>
              <a:t>vedoucího</a:t>
            </a:r>
            <a:r>
              <a:rPr lang="cs-CZ" dirty="0" smtClean="0"/>
              <a:t> (např. uměleckého souboru, na táboře apod.) či </a:t>
            </a:r>
            <a:r>
              <a:rPr lang="cs-CZ" b="1" dirty="0" smtClean="0">
                <a:solidFill>
                  <a:srgbClr val="FF0000"/>
                </a:solidFill>
              </a:rPr>
              <a:t>policisty</a:t>
            </a:r>
            <a:r>
              <a:rPr lang="cs-CZ" dirty="0" smtClean="0"/>
              <a:t>, ale např. také s postavením léčitele nebo vůdce určité sekty, jestliže oběť vnímá tyto osoby jako autority, k nimž cítí značnou důvěru, či dokonce oddanost.</a:t>
            </a:r>
          </a:p>
          <a:p>
            <a:pPr marL="285750" indent="-285750">
              <a:buFontTx/>
              <a:buChar char="-"/>
            </a:pPr>
            <a:endParaRPr lang="cs-CZ" dirty="0"/>
          </a:p>
          <a:p>
            <a:pPr marL="285750" indent="-285750">
              <a:buFontTx/>
              <a:buChar char="-"/>
            </a:pPr>
            <a:r>
              <a:rPr lang="cs-CZ" dirty="0" smtClean="0"/>
              <a:t>postavení spojené s vlivem pak typicky zastává např. zaměstnavatel či nadřízený oběti, </a:t>
            </a:r>
            <a:r>
              <a:rPr lang="cs-CZ" b="1" dirty="0" smtClean="0">
                <a:solidFill>
                  <a:srgbClr val="FF0000"/>
                </a:solidFill>
              </a:rPr>
              <a:t>učitel</a:t>
            </a:r>
            <a:r>
              <a:rPr lang="cs-CZ" dirty="0" smtClean="0"/>
              <a:t>, </a:t>
            </a:r>
            <a:r>
              <a:rPr lang="cs-CZ" b="1" dirty="0" smtClean="0">
                <a:solidFill>
                  <a:srgbClr val="FF0000"/>
                </a:solidFill>
              </a:rPr>
              <a:t>policista</a:t>
            </a:r>
            <a:r>
              <a:rPr lang="cs-CZ" dirty="0" smtClean="0"/>
              <a:t>, státní zástupce, soudce, úředník veřejné správy který může rozhodovat o právech a povinnostech oběti, osoba zastávající určitou politickou funkci atd.</a:t>
            </a:r>
          </a:p>
          <a:p>
            <a:pPr marL="285750" indent="-285750">
              <a:buFontTx/>
              <a:buChar char="-"/>
            </a:pPr>
            <a:endParaRPr lang="cs-CZ" dirty="0"/>
          </a:p>
        </p:txBody>
      </p:sp>
      <p:sp>
        <p:nvSpPr>
          <p:cNvPr id="3" name="Obdélník 2"/>
          <p:cNvSpPr/>
          <p:nvPr/>
        </p:nvSpPr>
        <p:spPr>
          <a:xfrm>
            <a:off x="539552" y="2996952"/>
            <a:ext cx="8424936" cy="1512168"/>
          </a:xfrm>
          <a:prstGeom prst="rect">
            <a:avLst/>
          </a:prstGeom>
          <a:noFill/>
          <a:ln w="57150" cmpd="thickThi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 name="Obdélník 3"/>
          <p:cNvSpPr/>
          <p:nvPr/>
        </p:nvSpPr>
        <p:spPr>
          <a:xfrm>
            <a:off x="539552" y="4657790"/>
            <a:ext cx="8424936" cy="1219482"/>
          </a:xfrm>
          <a:prstGeom prst="rect">
            <a:avLst/>
          </a:prstGeom>
          <a:noFill/>
          <a:ln w="57150" cmpd="thickThi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6072806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395536" y="127039"/>
            <a:ext cx="8424936" cy="6740307"/>
          </a:xfrm>
          <a:prstGeom prst="rect">
            <a:avLst/>
          </a:prstGeom>
          <a:noFill/>
        </p:spPr>
        <p:txBody>
          <a:bodyPr wrap="square" rtlCol="0">
            <a:spAutoFit/>
          </a:bodyPr>
          <a:lstStyle/>
          <a:p>
            <a:r>
              <a:rPr lang="cs-CZ" b="1" u="sng" dirty="0" smtClean="0">
                <a:solidFill>
                  <a:srgbClr val="FF0000"/>
                </a:solidFill>
              </a:rPr>
              <a:t>POZOR</a:t>
            </a:r>
          </a:p>
          <a:p>
            <a:endParaRPr lang="cs-CZ" dirty="0"/>
          </a:p>
          <a:p>
            <a:pPr marL="285750" indent="-285750">
              <a:buFontTx/>
              <a:buChar char="-"/>
            </a:pPr>
            <a:r>
              <a:rPr lang="cs-CZ" dirty="0" smtClean="0"/>
              <a:t>v určitých případech může být obtížné odlišit, zda pachatel dosahuje pohlavního styku pohrůžkou jiné těžké újmy, což by mělo za důsledek odpovědnost za trestný čin znásilnění, anebo zda tento pachatel „pouze“ zneužívá svého postavení a vlivu, takže by vznikla trestní odpovědnost za trestný čin sexuální nátlak</a:t>
            </a:r>
          </a:p>
          <a:p>
            <a:pPr marL="285750" indent="-285750">
              <a:buFontTx/>
              <a:buChar char="-"/>
            </a:pPr>
            <a:endParaRPr lang="cs-CZ" dirty="0"/>
          </a:p>
          <a:p>
            <a:pPr marL="285750" indent="-285750">
              <a:buFontTx/>
              <a:buChar char="-"/>
            </a:pPr>
            <a:r>
              <a:rPr lang="cs-CZ" dirty="0" smtClean="0"/>
              <a:t>v těchto případech se pak musí velmi detailně zkoumat, zda pachatel určitým způsobem, třeba i konkludentně, projevil určitou hrozbu vůči oběti (např. dává najevo, že oběť může přijít o zaměstnání, že může být vůči ní zahájeno trestní stíhání, že </a:t>
            </a:r>
            <a:r>
              <a:rPr lang="cs-CZ" dirty="0" smtClean="0">
                <a:solidFill>
                  <a:srgbClr val="FF0000"/>
                </a:solidFill>
              </a:rPr>
              <a:t>nemusí být připuštěna k maturitě </a:t>
            </a:r>
            <a:r>
              <a:rPr lang="cs-CZ" dirty="0" smtClean="0"/>
              <a:t>atd.), anebo zda taková hrozba zcela absentuje, avšak pachatel si je vědom svého speciálního postavení a spoléhá na něj.</a:t>
            </a:r>
          </a:p>
          <a:p>
            <a:pPr marL="285750" indent="-285750">
              <a:buFontTx/>
              <a:buChar char="-"/>
            </a:pPr>
            <a:endParaRPr lang="cs-CZ" dirty="0"/>
          </a:p>
          <a:p>
            <a:pPr marL="285750" indent="-285750">
              <a:buFontTx/>
              <a:buChar char="-"/>
            </a:pPr>
            <a:r>
              <a:rPr lang="cs-CZ" dirty="0" smtClean="0"/>
              <a:t>nemůže se jednat o sexuální nátlak, pokud se pachatel nijak nesnaží využít svého vlivného postavení, popřípadě ještě zdůrazňuje své přání, aby byl pohlavní styk vykonán čistě na základě sympatií, nebo vzájemného citového vztahu, tedy rozdílné postavení obou osob tu nehraje žádnou roli</a:t>
            </a:r>
          </a:p>
          <a:p>
            <a:endParaRPr lang="cs-CZ" dirty="0" smtClean="0"/>
          </a:p>
          <a:p>
            <a:pPr marL="285750" indent="-285750">
              <a:buFontTx/>
              <a:buChar char="-"/>
            </a:pPr>
            <a:r>
              <a:rPr lang="cs-CZ" dirty="0" smtClean="0"/>
              <a:t>stejně tak nevznikne trestní odpovědnost, jestliže dojde k pohlavnímu styku v důsledku závislosti či vlivného postavení, avšak vlivná osoba má za to, že k této aktivitě dochází ze svobodné vůle druhé osoby, takže není naplněna subjektivní stránka trestného činu.</a:t>
            </a:r>
          </a:p>
        </p:txBody>
      </p:sp>
    </p:spTree>
    <p:extLst>
      <p:ext uri="{BB962C8B-B14F-4D97-AF65-F5344CB8AC3E}">
        <p14:creationId xmlns:p14="http://schemas.microsoft.com/office/powerpoint/2010/main" val="14346424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395536" y="548680"/>
            <a:ext cx="8352928" cy="5016758"/>
          </a:xfrm>
          <a:prstGeom prst="rect">
            <a:avLst/>
          </a:prstGeom>
          <a:noFill/>
        </p:spPr>
        <p:txBody>
          <a:bodyPr wrap="square" rtlCol="0">
            <a:spAutoFit/>
          </a:bodyPr>
          <a:lstStyle/>
          <a:p>
            <a:pPr marL="285750" indent="-285750">
              <a:buFontTx/>
              <a:buChar char="-"/>
            </a:pPr>
            <a:r>
              <a:rPr lang="cs-CZ" dirty="0" smtClean="0"/>
              <a:t>V </a:t>
            </a:r>
            <a:r>
              <a:rPr lang="cs-CZ" dirty="0"/>
              <a:t>současné době se mezi veřejností (a to často i mezi poučenou a vzdělanou částí veřejnosti) rozmohlo přesvědčení, že pokud se ve společnosti děje něco špatného (nepěkného, nechtěného, odsouzeníhodného, pohoršujícího atd.) je na místě podat trestní oznámení a řešení takového protispolečenského jevu předat do rukou orgánů činných v trestním řízení (policie, státní zastupitelství, soudy).</a:t>
            </a:r>
          </a:p>
          <a:p>
            <a:endParaRPr lang="cs-CZ" dirty="0"/>
          </a:p>
          <a:p>
            <a:pPr marL="285750" indent="-285750">
              <a:buFontTx/>
              <a:buChar char="-"/>
            </a:pPr>
            <a:r>
              <a:rPr lang="cs-CZ" dirty="0" smtClean="0"/>
              <a:t>Ruku v ruce s tímto postojem pak jde přesvědčení, že pokud orgány činné v trestním řízení trestní odpovědnost té které konkrétní osoby neshledají a v mantinelech trestního práva konstatují, že ke spáchání trestného činu nedošlo (např. pro nenaplnění trestním zákonem definovaných znaků skutkové podstaty trestného činu, pro nedostatek důkazů apod.), pak je vše </a:t>
            </a:r>
            <a:r>
              <a:rPr lang="cs-CZ" dirty="0"/>
              <a:t>z</a:t>
            </a:r>
            <a:r>
              <a:rPr lang="cs-CZ" dirty="0" smtClean="0"/>
              <a:t>cela v pořádku a nikdo nemá právo dál takové chování či jednání napadat.</a:t>
            </a:r>
          </a:p>
          <a:p>
            <a:pPr marL="285750" indent="-285750">
              <a:buFontTx/>
              <a:buChar char="-"/>
            </a:pPr>
            <a:endParaRPr lang="cs-CZ" dirty="0"/>
          </a:p>
          <a:p>
            <a:pPr marL="285750" indent="-285750">
              <a:buFontTx/>
              <a:buChar char="-"/>
            </a:pPr>
            <a:endParaRPr lang="cs-CZ" dirty="0" smtClean="0"/>
          </a:p>
          <a:p>
            <a:r>
              <a:rPr lang="cs-CZ" sz="3200" dirty="0" smtClean="0">
                <a:solidFill>
                  <a:srgbClr val="FF0000"/>
                </a:solidFill>
              </a:rPr>
              <a:t>                     </a:t>
            </a:r>
            <a:r>
              <a:rPr lang="cs-CZ" sz="3200" b="1" u="sng" dirty="0" smtClean="0">
                <a:solidFill>
                  <a:srgbClr val="FF0000"/>
                </a:solidFill>
              </a:rPr>
              <a:t>To je ale zásadní omyl</a:t>
            </a:r>
          </a:p>
          <a:p>
            <a:endParaRPr lang="cs-CZ" dirty="0"/>
          </a:p>
        </p:txBody>
      </p:sp>
    </p:spTree>
    <p:extLst>
      <p:ext uri="{BB962C8B-B14F-4D97-AF65-F5344CB8AC3E}">
        <p14:creationId xmlns:p14="http://schemas.microsoft.com/office/powerpoint/2010/main" val="16373862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251520" y="332656"/>
            <a:ext cx="8640960" cy="5355312"/>
          </a:xfrm>
          <a:prstGeom prst="rect">
            <a:avLst/>
          </a:prstGeom>
          <a:noFill/>
        </p:spPr>
        <p:txBody>
          <a:bodyPr wrap="square" rtlCol="0">
            <a:spAutoFit/>
          </a:bodyPr>
          <a:lstStyle/>
          <a:p>
            <a:endParaRPr lang="cs-CZ" dirty="0"/>
          </a:p>
          <a:p>
            <a:r>
              <a:rPr lang="cs-CZ" dirty="0"/>
              <a:t>V </a:t>
            </a:r>
            <a:r>
              <a:rPr lang="cs-CZ" dirty="0" smtClean="0"/>
              <a:t>trestním </a:t>
            </a:r>
            <a:r>
              <a:rPr lang="cs-CZ" dirty="0"/>
              <a:t>zákoníku (účinný od r. 2009</a:t>
            </a:r>
            <a:r>
              <a:rPr lang="cs-CZ" dirty="0" smtClean="0"/>
              <a:t>), tedy v jednom ze dvou základních pramenů trestního práva v ČR,  </a:t>
            </a:r>
            <a:r>
              <a:rPr lang="cs-CZ" dirty="0"/>
              <a:t>je výslovně upravena zásada </a:t>
            </a:r>
            <a:r>
              <a:rPr lang="cs-CZ" b="1" u="sng" dirty="0">
                <a:solidFill>
                  <a:srgbClr val="FF0000"/>
                </a:solidFill>
              </a:rPr>
              <a:t>subsidiarity</a:t>
            </a:r>
            <a:r>
              <a:rPr lang="cs-CZ" dirty="0"/>
              <a:t> trestní represe a na to navazující zásada </a:t>
            </a:r>
            <a:r>
              <a:rPr lang="cs-CZ" b="1" u="sng" dirty="0">
                <a:solidFill>
                  <a:srgbClr val="FF0000"/>
                </a:solidFill>
              </a:rPr>
              <a:t>ultima </a:t>
            </a:r>
            <a:r>
              <a:rPr lang="cs-CZ" b="1" u="sng" dirty="0" smtClean="0">
                <a:solidFill>
                  <a:srgbClr val="FF0000"/>
                </a:solidFill>
              </a:rPr>
              <a:t>ratio</a:t>
            </a:r>
          </a:p>
          <a:p>
            <a:endParaRPr lang="cs-CZ" dirty="0"/>
          </a:p>
          <a:p>
            <a:pPr marL="285750" indent="-285750">
              <a:buFontTx/>
              <a:buChar char="-"/>
            </a:pPr>
            <a:r>
              <a:rPr lang="cs-CZ" dirty="0" smtClean="0"/>
              <a:t>celá koncepce trestního práva vychází ze zásady (z přesvědčení), že ochranu demokratického státního a společenského zřízení, práv a svobod jednotlivců a ochranu jejich života, zdraví či majetku je třeba dosahovat </a:t>
            </a:r>
            <a:r>
              <a:rPr lang="cs-CZ" dirty="0" smtClean="0">
                <a:solidFill>
                  <a:srgbClr val="FF0000"/>
                </a:solidFill>
              </a:rPr>
              <a:t>především mimotrestními prostředky</a:t>
            </a:r>
            <a:r>
              <a:rPr lang="cs-CZ" dirty="0" smtClean="0"/>
              <a:t>. Na protiprávní jednání je třeba reagovat prostředky trestního práva </a:t>
            </a:r>
            <a:r>
              <a:rPr lang="cs-CZ" dirty="0" smtClean="0">
                <a:solidFill>
                  <a:srgbClr val="FF0000"/>
                </a:solidFill>
              </a:rPr>
              <a:t>až v krajních případech </a:t>
            </a:r>
            <a:r>
              <a:rPr lang="cs-CZ" dirty="0" smtClean="0"/>
              <a:t>v souladu s pomocnou (subsidiární) úlohou trestního práva v právním řádu a ve společnosti.</a:t>
            </a:r>
          </a:p>
          <a:p>
            <a:pPr marL="285750" indent="-285750">
              <a:buFontTx/>
              <a:buChar char="-"/>
            </a:pPr>
            <a:endParaRPr lang="cs-CZ" dirty="0" smtClean="0"/>
          </a:p>
          <a:p>
            <a:pPr marL="285750" indent="-285750">
              <a:buFontTx/>
              <a:buChar char="-"/>
            </a:pPr>
            <a:r>
              <a:rPr lang="cs-CZ" dirty="0" smtClean="0"/>
              <a:t>potlačování a kontrolu protispolečenských jevů lze nejúčinněji dosáhnout vhodným vyvážením prevence a represe</a:t>
            </a:r>
          </a:p>
          <a:p>
            <a:pPr marL="285750" indent="-285750">
              <a:buFontTx/>
              <a:buChar char="-"/>
            </a:pPr>
            <a:endParaRPr lang="cs-CZ" dirty="0"/>
          </a:p>
          <a:p>
            <a:pPr marL="285750" indent="-285750">
              <a:buFontTx/>
              <a:buChar char="-"/>
            </a:pPr>
            <a:r>
              <a:rPr lang="cs-CZ" dirty="0" smtClean="0"/>
              <a:t>Lze tedy říci, že </a:t>
            </a:r>
            <a:r>
              <a:rPr lang="cs-CZ" dirty="0" smtClean="0">
                <a:solidFill>
                  <a:srgbClr val="FF0000"/>
                </a:solidFill>
              </a:rPr>
              <a:t>trestní zákoník, stejně jako trestní právo vůbec</a:t>
            </a:r>
            <a:r>
              <a:rPr lang="cs-CZ" dirty="0" smtClean="0"/>
              <a:t>, chrání práva a oprávněné zájmy fyzických a právnických osob a dalších subjektů, jakož i právem chráněné zájmy společnosti a státu, </a:t>
            </a:r>
            <a:r>
              <a:rPr lang="cs-CZ" dirty="0" smtClean="0">
                <a:solidFill>
                  <a:srgbClr val="FF0000"/>
                </a:solidFill>
              </a:rPr>
              <a:t>jen tehdy, pokud právní prostředky jiných právních odvětví</a:t>
            </a:r>
            <a:r>
              <a:rPr lang="cs-CZ" dirty="0" smtClean="0"/>
              <a:t> k jejich ochraně </a:t>
            </a:r>
            <a:r>
              <a:rPr lang="cs-CZ" dirty="0" smtClean="0">
                <a:solidFill>
                  <a:srgbClr val="FF0000"/>
                </a:solidFill>
              </a:rPr>
              <a:t>nedostačují</a:t>
            </a:r>
          </a:p>
        </p:txBody>
      </p:sp>
    </p:spTree>
    <p:extLst>
      <p:ext uri="{BB962C8B-B14F-4D97-AF65-F5344CB8AC3E}">
        <p14:creationId xmlns:p14="http://schemas.microsoft.com/office/powerpoint/2010/main" val="15254267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251520" y="404664"/>
            <a:ext cx="8568952" cy="4247317"/>
          </a:xfrm>
          <a:prstGeom prst="rect">
            <a:avLst/>
          </a:prstGeom>
          <a:noFill/>
        </p:spPr>
        <p:txBody>
          <a:bodyPr wrap="square" rtlCol="0">
            <a:spAutoFit/>
          </a:bodyPr>
          <a:lstStyle/>
          <a:p>
            <a:r>
              <a:rPr lang="cs-CZ" dirty="0" smtClean="0"/>
              <a:t>Do hry ovšem vstupuje další rozměr, na který se v dnešní době rádo zapomíná.</a:t>
            </a:r>
          </a:p>
          <a:p>
            <a:endParaRPr lang="cs-CZ" dirty="0"/>
          </a:p>
          <a:p>
            <a:r>
              <a:rPr lang="cs-CZ" dirty="0" smtClean="0"/>
              <a:t>Společenské vztahy totiž nejsou řízeny pouze právem, ale také </a:t>
            </a:r>
            <a:r>
              <a:rPr lang="cs-CZ" b="1" dirty="0" smtClean="0">
                <a:solidFill>
                  <a:srgbClr val="FF0000"/>
                </a:solidFill>
              </a:rPr>
              <a:t>MORÁLKOU</a:t>
            </a:r>
            <a:r>
              <a:rPr lang="cs-CZ" dirty="0" smtClean="0"/>
              <a:t>. </a:t>
            </a:r>
          </a:p>
          <a:p>
            <a:endParaRPr lang="cs-CZ" dirty="0"/>
          </a:p>
          <a:p>
            <a:endParaRPr lang="cs-CZ" dirty="0" smtClean="0"/>
          </a:p>
          <a:p>
            <a:r>
              <a:rPr lang="cs-CZ" dirty="0" smtClean="0"/>
              <a:t>Oba tyto jevy jsou v teorii popisovány jako „souhrn norem a pravidel, jejichž smyslem a úkolem je regulace chování člověka“, v případě </a:t>
            </a:r>
            <a:r>
              <a:rPr lang="cs-CZ" dirty="0" smtClean="0">
                <a:solidFill>
                  <a:srgbClr val="FF0000"/>
                </a:solidFill>
              </a:rPr>
              <a:t>MORÁLKY</a:t>
            </a:r>
            <a:r>
              <a:rPr lang="cs-CZ" dirty="0" smtClean="0"/>
              <a:t> však v okamžiku porušení normy nepřichází sankce v právním slova smyslu (pokuta, trest apod.), nedochází k „donucení“ v úzkém slova smyslu, ale nastupují jiné způsoby usměrňování chování (např. společenské odsouzení, tlak, zavržení apod.).</a:t>
            </a:r>
          </a:p>
          <a:p>
            <a:endParaRPr lang="cs-CZ" dirty="0"/>
          </a:p>
          <a:p>
            <a:r>
              <a:rPr lang="cs-CZ" dirty="0" smtClean="0"/>
              <a:t>Právě </a:t>
            </a:r>
            <a:r>
              <a:rPr lang="cs-CZ" b="1" dirty="0" smtClean="0">
                <a:solidFill>
                  <a:srgbClr val="FF0000"/>
                </a:solidFill>
              </a:rPr>
              <a:t>MORÁLKA</a:t>
            </a:r>
            <a:r>
              <a:rPr lang="cs-CZ" dirty="0" smtClean="0"/>
              <a:t> pak v civilizované společností má a musí plnit zcela zásadní roli a je jednoznačně určující silou v nastavení úrovně mezispolečenských vztahů.</a:t>
            </a:r>
          </a:p>
          <a:p>
            <a:endParaRPr lang="cs-CZ" dirty="0"/>
          </a:p>
          <a:p>
            <a:endParaRPr lang="cs-CZ" dirty="0" smtClean="0"/>
          </a:p>
        </p:txBody>
      </p:sp>
    </p:spTree>
    <p:extLst>
      <p:ext uri="{BB962C8B-B14F-4D97-AF65-F5344CB8AC3E}">
        <p14:creationId xmlns:p14="http://schemas.microsoft.com/office/powerpoint/2010/main" val="2603614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323528" y="404664"/>
            <a:ext cx="8496944" cy="4247317"/>
          </a:xfrm>
          <a:prstGeom prst="rect">
            <a:avLst/>
          </a:prstGeom>
          <a:noFill/>
        </p:spPr>
        <p:txBody>
          <a:bodyPr wrap="square" rtlCol="0">
            <a:spAutoFit/>
          </a:bodyPr>
          <a:lstStyle/>
          <a:p>
            <a:r>
              <a:rPr lang="cs-CZ" b="1" u="sng" dirty="0" smtClean="0"/>
              <a:t>§ 187 </a:t>
            </a:r>
            <a:r>
              <a:rPr lang="cs-CZ" b="1" u="sng" dirty="0"/>
              <a:t>tr. zákoníku – </a:t>
            </a:r>
            <a:r>
              <a:rPr lang="cs-CZ" b="1" u="sng" dirty="0" smtClean="0"/>
              <a:t>Pohlavní zneužití</a:t>
            </a:r>
          </a:p>
          <a:p>
            <a:endParaRPr lang="cs-CZ" b="1" u="sng" dirty="0"/>
          </a:p>
          <a:p>
            <a:pPr marL="985838" indent="-985838"/>
            <a:r>
              <a:rPr lang="cs-CZ" b="1" dirty="0"/>
              <a:t>odst. 1 </a:t>
            </a:r>
            <a:r>
              <a:rPr lang="cs-CZ" dirty="0"/>
              <a:t>– </a:t>
            </a:r>
            <a:r>
              <a:rPr lang="cs-CZ" dirty="0" smtClean="0"/>
              <a:t>Kdo vykoná </a:t>
            </a:r>
            <a:r>
              <a:rPr lang="cs-CZ" dirty="0" smtClean="0">
                <a:solidFill>
                  <a:srgbClr val="FF0000"/>
                </a:solidFill>
              </a:rPr>
              <a:t>soulož</a:t>
            </a:r>
            <a:r>
              <a:rPr lang="cs-CZ" dirty="0" smtClean="0"/>
              <a:t> s </a:t>
            </a:r>
            <a:r>
              <a:rPr lang="cs-CZ" dirty="0" smtClean="0">
                <a:solidFill>
                  <a:srgbClr val="FF0000"/>
                </a:solidFill>
              </a:rPr>
              <a:t>dítětem mladším patnácti let </a:t>
            </a:r>
            <a:r>
              <a:rPr lang="cs-CZ" dirty="0" smtClean="0"/>
              <a:t>nebo kdo je </a:t>
            </a:r>
            <a:r>
              <a:rPr lang="cs-CZ" dirty="0" smtClean="0">
                <a:solidFill>
                  <a:srgbClr val="FF0000"/>
                </a:solidFill>
              </a:rPr>
              <a:t>jiným způsobem pohlavně zneužije</a:t>
            </a:r>
          </a:p>
          <a:p>
            <a:pPr marL="985838" indent="-985838"/>
            <a:r>
              <a:rPr lang="cs-CZ" dirty="0" smtClean="0"/>
              <a:t>(1rok - 8let)</a:t>
            </a:r>
            <a:endParaRPr lang="cs-CZ" dirty="0"/>
          </a:p>
          <a:p>
            <a:endParaRPr lang="cs-CZ" dirty="0" smtClean="0"/>
          </a:p>
          <a:p>
            <a:r>
              <a:rPr lang="cs-CZ" b="1" dirty="0" smtClean="0"/>
              <a:t>odst. 2 </a:t>
            </a:r>
            <a:r>
              <a:rPr lang="cs-CZ" dirty="0" smtClean="0"/>
              <a:t>- na dítěti mladším patnácti let</a:t>
            </a:r>
            <a:r>
              <a:rPr lang="cs-CZ" dirty="0" smtClean="0">
                <a:solidFill>
                  <a:srgbClr val="FF0000"/>
                </a:solidFill>
              </a:rPr>
              <a:t> svěřeném jeho dozoru, zneužívaje jeho závislosti nebo svého postavení a z něho vyplývající důvěryhodnosti nebo vlivu</a:t>
            </a:r>
          </a:p>
          <a:p>
            <a:r>
              <a:rPr lang="cs-CZ" dirty="0" smtClean="0"/>
              <a:t>(2roky - 10let)</a:t>
            </a:r>
          </a:p>
          <a:p>
            <a:endParaRPr lang="cs-CZ" dirty="0"/>
          </a:p>
          <a:p>
            <a:r>
              <a:rPr lang="cs-CZ" b="1" dirty="0" smtClean="0"/>
              <a:t>odst. 3 </a:t>
            </a:r>
            <a:r>
              <a:rPr lang="cs-CZ" dirty="0" smtClean="0"/>
              <a:t>- způsobí </a:t>
            </a:r>
            <a:r>
              <a:rPr lang="cs-CZ" dirty="0" smtClean="0">
                <a:solidFill>
                  <a:srgbClr val="FF0000"/>
                </a:solidFill>
              </a:rPr>
              <a:t>těžkou újmu na zdraví</a:t>
            </a:r>
          </a:p>
          <a:p>
            <a:r>
              <a:rPr lang="cs-CZ" dirty="0" smtClean="0"/>
              <a:t>(5let - 12let)</a:t>
            </a:r>
          </a:p>
          <a:p>
            <a:endParaRPr lang="cs-CZ" dirty="0"/>
          </a:p>
          <a:p>
            <a:r>
              <a:rPr lang="cs-CZ" b="1" dirty="0" smtClean="0"/>
              <a:t>odst. 4 </a:t>
            </a:r>
            <a:r>
              <a:rPr lang="cs-CZ" dirty="0" smtClean="0"/>
              <a:t>- způsobí </a:t>
            </a:r>
            <a:r>
              <a:rPr lang="cs-CZ" dirty="0" smtClean="0">
                <a:solidFill>
                  <a:srgbClr val="FF0000"/>
                </a:solidFill>
              </a:rPr>
              <a:t>smrt</a:t>
            </a:r>
          </a:p>
          <a:p>
            <a:r>
              <a:rPr lang="cs-CZ" dirty="0" smtClean="0"/>
              <a:t>(10let - 18let)</a:t>
            </a:r>
            <a:endParaRPr lang="cs-CZ" dirty="0"/>
          </a:p>
        </p:txBody>
      </p:sp>
    </p:spTree>
    <p:extLst>
      <p:ext uri="{BB962C8B-B14F-4D97-AF65-F5344CB8AC3E}">
        <p14:creationId xmlns:p14="http://schemas.microsoft.com/office/powerpoint/2010/main" val="28600975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4756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323528" y="332656"/>
            <a:ext cx="8568952" cy="6463308"/>
          </a:xfrm>
          <a:prstGeom prst="rect">
            <a:avLst/>
          </a:prstGeom>
          <a:noFill/>
        </p:spPr>
        <p:txBody>
          <a:bodyPr wrap="square" rtlCol="0">
            <a:spAutoFit/>
          </a:bodyPr>
          <a:lstStyle/>
          <a:p>
            <a:r>
              <a:rPr lang="cs-CZ" b="1" u="sng" dirty="0" smtClean="0"/>
              <a:t>§ 185 tr. zákoníku – Znásilnění</a:t>
            </a:r>
          </a:p>
          <a:p>
            <a:endParaRPr lang="cs-CZ" dirty="0"/>
          </a:p>
          <a:p>
            <a:pPr marL="985838" indent="-985838"/>
            <a:r>
              <a:rPr lang="cs-CZ" b="1" dirty="0" smtClean="0"/>
              <a:t>odst. 1 </a:t>
            </a:r>
            <a:r>
              <a:rPr lang="cs-CZ" dirty="0" smtClean="0"/>
              <a:t>– Kdo jiného </a:t>
            </a:r>
            <a:r>
              <a:rPr lang="cs-CZ" dirty="0" smtClean="0">
                <a:solidFill>
                  <a:srgbClr val="FF0000"/>
                </a:solidFill>
              </a:rPr>
              <a:t>násilím</a:t>
            </a:r>
            <a:r>
              <a:rPr lang="cs-CZ" dirty="0" smtClean="0"/>
              <a:t>, </a:t>
            </a:r>
            <a:r>
              <a:rPr lang="cs-CZ" dirty="0" smtClean="0">
                <a:solidFill>
                  <a:srgbClr val="FF0000"/>
                </a:solidFill>
              </a:rPr>
              <a:t>pohrůžkou násilí </a:t>
            </a:r>
            <a:r>
              <a:rPr lang="cs-CZ" dirty="0" smtClean="0"/>
              <a:t>nebo </a:t>
            </a:r>
            <a:r>
              <a:rPr lang="cs-CZ" dirty="0" smtClean="0">
                <a:solidFill>
                  <a:srgbClr val="FF0000"/>
                </a:solidFill>
              </a:rPr>
              <a:t>pohrůžkou jiné těžké újmy donutí</a:t>
            </a:r>
            <a:r>
              <a:rPr lang="cs-CZ" dirty="0" smtClean="0"/>
              <a:t> k </a:t>
            </a:r>
            <a:r>
              <a:rPr lang="cs-CZ" dirty="0" smtClean="0">
                <a:solidFill>
                  <a:srgbClr val="FF0000"/>
                </a:solidFill>
              </a:rPr>
              <a:t>pohlavnímu styku</a:t>
            </a:r>
            <a:r>
              <a:rPr lang="cs-CZ" dirty="0" smtClean="0"/>
              <a:t>, nebo k takovému činu zneužije jeho </a:t>
            </a:r>
            <a:r>
              <a:rPr lang="cs-CZ" dirty="0" smtClean="0">
                <a:solidFill>
                  <a:srgbClr val="FF0000"/>
                </a:solidFill>
              </a:rPr>
              <a:t>bezbrannosti </a:t>
            </a:r>
            <a:r>
              <a:rPr lang="cs-CZ" dirty="0" smtClean="0"/>
              <a:t>(6měsíců - 5let)</a:t>
            </a:r>
          </a:p>
          <a:p>
            <a:endParaRPr lang="cs-CZ" dirty="0"/>
          </a:p>
          <a:p>
            <a:r>
              <a:rPr lang="cs-CZ" b="1" dirty="0" smtClean="0"/>
              <a:t>odst. 2</a:t>
            </a:r>
          </a:p>
          <a:p>
            <a:pPr marL="1971675" indent="-1074738"/>
            <a:r>
              <a:rPr lang="cs-CZ" dirty="0" smtClean="0"/>
              <a:t>písm. a) - </a:t>
            </a:r>
            <a:r>
              <a:rPr lang="cs-CZ" dirty="0" smtClean="0">
                <a:solidFill>
                  <a:srgbClr val="FF0000"/>
                </a:solidFill>
              </a:rPr>
              <a:t>souloží</a:t>
            </a:r>
            <a:r>
              <a:rPr lang="cs-CZ" dirty="0" smtClean="0"/>
              <a:t> nebo </a:t>
            </a:r>
            <a:r>
              <a:rPr lang="cs-CZ" dirty="0" smtClean="0">
                <a:solidFill>
                  <a:srgbClr val="FF0000"/>
                </a:solidFill>
              </a:rPr>
              <a:t>jiným obdobným pohlavním stykem provedeným způsobem srovnatelným se souloží</a:t>
            </a:r>
          </a:p>
          <a:p>
            <a:r>
              <a:rPr lang="cs-CZ" dirty="0"/>
              <a:t>	</a:t>
            </a:r>
            <a:r>
              <a:rPr lang="cs-CZ" dirty="0" smtClean="0"/>
              <a:t>písm. b) - na </a:t>
            </a:r>
            <a:r>
              <a:rPr lang="cs-CZ" dirty="0" smtClean="0">
                <a:solidFill>
                  <a:srgbClr val="FF0000"/>
                </a:solidFill>
              </a:rPr>
              <a:t>dítěti</a:t>
            </a:r>
          </a:p>
          <a:p>
            <a:r>
              <a:rPr lang="cs-CZ" dirty="0"/>
              <a:t>	</a:t>
            </a:r>
            <a:r>
              <a:rPr lang="cs-CZ" dirty="0" smtClean="0"/>
              <a:t>písm. c) - se </a:t>
            </a:r>
            <a:r>
              <a:rPr lang="cs-CZ" dirty="0" smtClean="0">
                <a:solidFill>
                  <a:srgbClr val="FF0000"/>
                </a:solidFill>
              </a:rPr>
              <a:t>zbraní</a:t>
            </a:r>
            <a:endParaRPr lang="cs-CZ" dirty="0" smtClean="0"/>
          </a:p>
          <a:p>
            <a:r>
              <a:rPr lang="cs-CZ" dirty="0" smtClean="0"/>
              <a:t>(2roky - 10 let)</a:t>
            </a:r>
          </a:p>
          <a:p>
            <a:endParaRPr lang="cs-CZ" dirty="0"/>
          </a:p>
          <a:p>
            <a:r>
              <a:rPr lang="cs-CZ" b="1" dirty="0" smtClean="0"/>
              <a:t>odst. 3</a:t>
            </a:r>
          </a:p>
          <a:p>
            <a:r>
              <a:rPr lang="cs-CZ" dirty="0"/>
              <a:t>	</a:t>
            </a:r>
            <a:r>
              <a:rPr lang="cs-CZ" dirty="0" smtClean="0"/>
              <a:t>písm. a) - na </a:t>
            </a:r>
            <a:r>
              <a:rPr lang="cs-CZ" dirty="0" smtClean="0">
                <a:solidFill>
                  <a:srgbClr val="FF0000"/>
                </a:solidFill>
              </a:rPr>
              <a:t>dítěti mladším patnácti let</a:t>
            </a:r>
          </a:p>
          <a:p>
            <a:pPr marL="1971675" indent="-1074738"/>
            <a:r>
              <a:rPr lang="cs-CZ" dirty="0" smtClean="0"/>
              <a:t>písm. b) - na osobě ve výkonu vazby, trestu odnětí svobody, ochranného léčení, zabezpečovací detence, </a:t>
            </a:r>
            <a:r>
              <a:rPr lang="cs-CZ" dirty="0" smtClean="0">
                <a:solidFill>
                  <a:srgbClr val="FF0000"/>
                </a:solidFill>
              </a:rPr>
              <a:t>ochranné nebo ústavní výchovy</a:t>
            </a:r>
            <a:r>
              <a:rPr lang="cs-CZ" dirty="0" smtClean="0"/>
              <a:t> anebo v jiném místě, kde je </a:t>
            </a:r>
            <a:r>
              <a:rPr lang="cs-CZ" dirty="0" smtClean="0">
                <a:solidFill>
                  <a:srgbClr val="FF0000"/>
                </a:solidFill>
              </a:rPr>
              <a:t>omezována osobní svoboda</a:t>
            </a:r>
            <a:r>
              <a:rPr lang="cs-CZ" dirty="0" smtClean="0"/>
              <a:t>,</a:t>
            </a:r>
          </a:p>
          <a:p>
            <a:r>
              <a:rPr lang="cs-CZ" dirty="0"/>
              <a:t>	</a:t>
            </a:r>
            <a:r>
              <a:rPr lang="cs-CZ" dirty="0" smtClean="0"/>
              <a:t>písm. c) - způsobí </a:t>
            </a:r>
            <a:r>
              <a:rPr lang="cs-CZ" dirty="0" smtClean="0">
                <a:solidFill>
                  <a:srgbClr val="FF0000"/>
                </a:solidFill>
              </a:rPr>
              <a:t>těžkou újmu </a:t>
            </a:r>
          </a:p>
          <a:p>
            <a:r>
              <a:rPr lang="cs-CZ" dirty="0" smtClean="0"/>
              <a:t>(5let - 12 let)</a:t>
            </a:r>
          </a:p>
          <a:p>
            <a:endParaRPr lang="cs-CZ" dirty="0" smtClean="0"/>
          </a:p>
          <a:p>
            <a:r>
              <a:rPr lang="cs-CZ" b="1" dirty="0" smtClean="0"/>
              <a:t>odst. 4 </a:t>
            </a:r>
            <a:r>
              <a:rPr lang="cs-CZ" dirty="0" smtClean="0"/>
              <a:t>- způsobí </a:t>
            </a:r>
            <a:r>
              <a:rPr lang="cs-CZ" dirty="0" smtClean="0">
                <a:solidFill>
                  <a:srgbClr val="FF0000"/>
                </a:solidFill>
              </a:rPr>
              <a:t>smrt</a:t>
            </a:r>
            <a:r>
              <a:rPr lang="cs-CZ" dirty="0" smtClean="0"/>
              <a:t> (10let - 18let)</a:t>
            </a:r>
            <a:endParaRPr lang="cs-CZ" dirty="0"/>
          </a:p>
        </p:txBody>
      </p:sp>
    </p:spTree>
    <p:extLst>
      <p:ext uri="{BB962C8B-B14F-4D97-AF65-F5344CB8AC3E}">
        <p14:creationId xmlns:p14="http://schemas.microsoft.com/office/powerpoint/2010/main" val="3435688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323528" y="476672"/>
            <a:ext cx="8280920" cy="5755422"/>
          </a:xfrm>
          <a:prstGeom prst="rect">
            <a:avLst/>
          </a:prstGeom>
          <a:noFill/>
        </p:spPr>
        <p:txBody>
          <a:bodyPr wrap="square" rtlCol="0">
            <a:spAutoFit/>
          </a:bodyPr>
          <a:lstStyle/>
          <a:p>
            <a:pPr marL="1612900" indent="-1612900"/>
            <a:r>
              <a:rPr lang="cs-CZ" b="1" u="sng" dirty="0" smtClean="0">
                <a:solidFill>
                  <a:srgbClr val="FF0000"/>
                </a:solidFill>
              </a:rPr>
              <a:t>Pohlavní styk </a:t>
            </a:r>
            <a:r>
              <a:rPr lang="cs-CZ" dirty="0" smtClean="0"/>
              <a:t>- jakýkoli způsob ukájení pohlavního pudu na těle jiné osoby, ať stejného, či odlišného pohlaví. Jde o široký pojem, zahrnující jednání vyvolaná pohlavním pudem, jejichž podstatou je </a:t>
            </a:r>
            <a:r>
              <a:rPr lang="cs-CZ" dirty="0" smtClean="0">
                <a:solidFill>
                  <a:srgbClr val="FF0000"/>
                </a:solidFill>
              </a:rPr>
              <a:t>fyzický kontakt </a:t>
            </a:r>
            <a:r>
              <a:rPr lang="cs-CZ" dirty="0" smtClean="0"/>
              <a:t>s druhou osobou, tj. </a:t>
            </a:r>
            <a:r>
              <a:rPr lang="cs-CZ" dirty="0" smtClean="0">
                <a:solidFill>
                  <a:srgbClr val="FF0000"/>
                </a:solidFill>
              </a:rPr>
              <a:t>dotyk</a:t>
            </a:r>
            <a:r>
              <a:rPr lang="cs-CZ" dirty="0" smtClean="0"/>
              <a:t>, který směřuje k </a:t>
            </a:r>
            <a:r>
              <a:rPr lang="cs-CZ" dirty="0" smtClean="0">
                <a:solidFill>
                  <a:srgbClr val="FF0000"/>
                </a:solidFill>
              </a:rPr>
              <a:t>ukojení sexuálního nutkání </a:t>
            </a:r>
            <a:r>
              <a:rPr lang="cs-CZ" dirty="0" smtClean="0"/>
              <a:t>(není však nutné, aby k </a:t>
            </a:r>
            <a:r>
              <a:rPr lang="cs-CZ" dirty="0" err="1" smtClean="0"/>
              <a:t>pohavnímu</a:t>
            </a:r>
            <a:r>
              <a:rPr lang="cs-CZ" dirty="0" smtClean="0"/>
              <a:t> ukojení skutečně došlo)</a:t>
            </a:r>
          </a:p>
          <a:p>
            <a:pPr marL="1612900" indent="-1612900"/>
            <a:endParaRPr lang="cs-CZ" dirty="0" smtClean="0">
              <a:solidFill>
                <a:srgbClr val="FF0000"/>
              </a:solidFill>
            </a:endParaRPr>
          </a:p>
          <a:p>
            <a:pPr marL="1612900" indent="-1612900"/>
            <a:r>
              <a:rPr lang="cs-CZ" dirty="0">
                <a:solidFill>
                  <a:srgbClr val="FF0000"/>
                </a:solidFill>
              </a:rPr>
              <a:t>	</a:t>
            </a:r>
            <a:r>
              <a:rPr lang="cs-CZ" dirty="0" smtClean="0"/>
              <a:t>- při pohlavním styku je pachatel sám v osobním kontaktu s obětí a koná na jejím těle nějaké sexuální praktiky, anebo jde o vzájemné pachatelem vynucené jednání.</a:t>
            </a:r>
          </a:p>
          <a:p>
            <a:pPr marL="1612900" indent="-1612900"/>
            <a:endParaRPr lang="cs-CZ" dirty="0" smtClean="0"/>
          </a:p>
          <a:p>
            <a:r>
              <a:rPr lang="cs-CZ" sz="1600" i="1" dirty="0" smtClean="0"/>
              <a:t>Pokud by nedošlo k fyzickému kontaktu pachatele s druhou osobou, tedy nejednalo by se o „styk“, ale pachatel by jen násilím, pohrůžkou násilí nebo jiné těžké újmy působil na druhou osobu, aby sama, bez fyzického kontaktu, s ním činila sexuální praktiky, nejednalo by se o trestný čin znásilnění, ale o trestný čin sexuálního nátlaku podle § 186 tr. zákoníku.</a:t>
            </a:r>
          </a:p>
          <a:p>
            <a:endParaRPr lang="cs-CZ" dirty="0" smtClean="0"/>
          </a:p>
          <a:p>
            <a:endParaRPr lang="cs-CZ" dirty="0"/>
          </a:p>
          <a:p>
            <a:pPr marL="896938" indent="-896938"/>
            <a:r>
              <a:rPr lang="cs-CZ" b="1" u="sng" dirty="0" smtClean="0">
                <a:solidFill>
                  <a:srgbClr val="FF0000"/>
                </a:solidFill>
              </a:rPr>
              <a:t>Soulož</a:t>
            </a:r>
            <a:r>
              <a:rPr lang="cs-CZ" dirty="0" smtClean="0"/>
              <a:t> - </a:t>
            </a:r>
            <a:r>
              <a:rPr lang="cs-CZ" dirty="0" smtClean="0">
                <a:solidFill>
                  <a:srgbClr val="FF0000"/>
                </a:solidFill>
              </a:rPr>
              <a:t>spojení pohlavních orgánů muže a ženy</a:t>
            </a:r>
            <a:r>
              <a:rPr lang="cs-CZ" dirty="0" smtClean="0"/>
              <a:t>. Postačí i jen částečné zasunutí pohlavního údu muže do pochvy ženy, není rozhodné, zda došlo k pohlavnímu ukojení.</a:t>
            </a:r>
            <a:endParaRPr lang="cs-CZ" dirty="0"/>
          </a:p>
        </p:txBody>
      </p:sp>
    </p:spTree>
    <p:extLst>
      <p:ext uri="{BB962C8B-B14F-4D97-AF65-F5344CB8AC3E}">
        <p14:creationId xmlns:p14="http://schemas.microsoft.com/office/powerpoint/2010/main" val="2826460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179512" y="260648"/>
            <a:ext cx="8712968" cy="2862322"/>
          </a:xfrm>
          <a:prstGeom prst="rect">
            <a:avLst/>
          </a:prstGeom>
          <a:noFill/>
        </p:spPr>
        <p:txBody>
          <a:bodyPr wrap="square" rtlCol="0">
            <a:spAutoFit/>
          </a:bodyPr>
          <a:lstStyle/>
          <a:p>
            <a:r>
              <a:rPr lang="cs-CZ" b="1" u="sng" dirty="0" smtClean="0">
                <a:solidFill>
                  <a:srgbClr val="FF0000"/>
                </a:solidFill>
              </a:rPr>
              <a:t>Jiný pohlavní styk provedený způsobem srovnatelným se souloží</a:t>
            </a:r>
          </a:p>
          <a:p>
            <a:endParaRPr lang="cs-CZ" dirty="0"/>
          </a:p>
          <a:p>
            <a:pPr marL="285750" indent="-285750">
              <a:buFontTx/>
              <a:buChar char="-"/>
            </a:pPr>
            <a:r>
              <a:rPr lang="cs-CZ" dirty="0" smtClean="0"/>
              <a:t>takový pohlavní styk, při jehož provedení dochází k obdobné situaci, jako při spojení pohlavních orgánů muže a ženy, tedy při souloži.</a:t>
            </a:r>
          </a:p>
          <a:p>
            <a:pPr marL="285750" indent="-285750">
              <a:buFontTx/>
              <a:buChar char="-"/>
            </a:pPr>
            <a:r>
              <a:rPr lang="cs-CZ" dirty="0" smtClean="0"/>
              <a:t>rozhodná je srovnatelnost provedení, nikoli intenzita zásahu do intimní sféry oběti a traumatického zážitku, který je jí způsobován</a:t>
            </a:r>
          </a:p>
          <a:p>
            <a:pPr marL="285750" indent="-285750">
              <a:buFontTx/>
              <a:buChar char="-"/>
            </a:pPr>
            <a:r>
              <a:rPr lang="cs-CZ" dirty="0" smtClean="0"/>
              <a:t>jde např. o situace, kdy do pochvy ženy vniká jiná část těla, než mužský pohlavní úd (prsty, jazyk atd.), pohlavní úd vniká jinam, než do pochvy (do análního otvoru, do úst atd.), do těla oběti jsou zasunovány jiné předměty (vibrátory apod.)</a:t>
            </a:r>
          </a:p>
          <a:p>
            <a:pPr marL="285750" indent="-285750">
              <a:buFontTx/>
              <a:buChar char="-"/>
            </a:pPr>
            <a:endParaRPr lang="cs-CZ" dirty="0"/>
          </a:p>
        </p:txBody>
      </p:sp>
    </p:spTree>
    <p:extLst>
      <p:ext uri="{BB962C8B-B14F-4D97-AF65-F5344CB8AC3E}">
        <p14:creationId xmlns:p14="http://schemas.microsoft.com/office/powerpoint/2010/main" val="17337306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323528" y="332656"/>
            <a:ext cx="8568952" cy="6463308"/>
          </a:xfrm>
          <a:prstGeom prst="rect">
            <a:avLst/>
          </a:prstGeom>
          <a:noFill/>
        </p:spPr>
        <p:txBody>
          <a:bodyPr wrap="square" rtlCol="0">
            <a:spAutoFit/>
          </a:bodyPr>
          <a:lstStyle/>
          <a:p>
            <a:r>
              <a:rPr lang="cs-CZ" b="1" u="sng" dirty="0" smtClean="0"/>
              <a:t>§ 185 tr. zákoníku – Znásilnění</a:t>
            </a:r>
          </a:p>
          <a:p>
            <a:endParaRPr lang="cs-CZ" dirty="0"/>
          </a:p>
          <a:p>
            <a:pPr marL="985838" indent="-985838"/>
            <a:r>
              <a:rPr lang="cs-CZ" b="1" dirty="0" smtClean="0"/>
              <a:t>odst. 1 </a:t>
            </a:r>
            <a:r>
              <a:rPr lang="cs-CZ" dirty="0" smtClean="0"/>
              <a:t>– Kdo jiného </a:t>
            </a:r>
            <a:r>
              <a:rPr lang="cs-CZ" dirty="0" smtClean="0">
                <a:solidFill>
                  <a:srgbClr val="FF0000"/>
                </a:solidFill>
              </a:rPr>
              <a:t>násilím</a:t>
            </a:r>
            <a:r>
              <a:rPr lang="cs-CZ" dirty="0" smtClean="0"/>
              <a:t>, </a:t>
            </a:r>
            <a:r>
              <a:rPr lang="cs-CZ" dirty="0" smtClean="0">
                <a:solidFill>
                  <a:srgbClr val="FF0000"/>
                </a:solidFill>
              </a:rPr>
              <a:t>pohrůžkou násilí </a:t>
            </a:r>
            <a:r>
              <a:rPr lang="cs-CZ" dirty="0" smtClean="0"/>
              <a:t>nebo </a:t>
            </a:r>
            <a:r>
              <a:rPr lang="cs-CZ" dirty="0" smtClean="0">
                <a:solidFill>
                  <a:srgbClr val="FF0000"/>
                </a:solidFill>
              </a:rPr>
              <a:t>pohrůžkou jiné těžké újmy </a:t>
            </a:r>
            <a:r>
              <a:rPr lang="cs-CZ" b="1" dirty="0" smtClean="0">
                <a:ln w="6600">
                  <a:solidFill>
                    <a:schemeClr val="accent2"/>
                  </a:solidFill>
                  <a:prstDash val="solid"/>
                </a:ln>
                <a:solidFill>
                  <a:srgbClr val="FFFFFF"/>
                </a:solidFill>
                <a:effectLst>
                  <a:outerShdw dist="38100" dir="2700000" algn="tl" rotWithShape="0">
                    <a:schemeClr val="accent2"/>
                  </a:outerShdw>
                </a:effectLst>
              </a:rPr>
              <a:t>donutí</a:t>
            </a:r>
            <a:r>
              <a:rPr lang="cs-CZ" dirty="0" smtClean="0"/>
              <a:t>    k </a:t>
            </a:r>
            <a:r>
              <a:rPr lang="cs-CZ" dirty="0" smtClean="0">
                <a:solidFill>
                  <a:srgbClr val="FF0000"/>
                </a:solidFill>
              </a:rPr>
              <a:t>pohlavnímu styku</a:t>
            </a:r>
            <a:r>
              <a:rPr lang="cs-CZ" dirty="0" smtClean="0"/>
              <a:t>, nebo k takovému činu zneužije jeho </a:t>
            </a:r>
            <a:r>
              <a:rPr lang="cs-CZ" dirty="0" smtClean="0">
                <a:solidFill>
                  <a:srgbClr val="FF0000"/>
                </a:solidFill>
              </a:rPr>
              <a:t>bezbrannosti </a:t>
            </a:r>
            <a:r>
              <a:rPr lang="cs-CZ" dirty="0" smtClean="0"/>
              <a:t>(6měsíců - 5let)</a:t>
            </a:r>
          </a:p>
          <a:p>
            <a:endParaRPr lang="cs-CZ" dirty="0"/>
          </a:p>
          <a:p>
            <a:r>
              <a:rPr lang="cs-CZ" b="1" dirty="0" smtClean="0"/>
              <a:t>odst. 2</a:t>
            </a:r>
          </a:p>
          <a:p>
            <a:pPr marL="1971675" indent="-1074738"/>
            <a:r>
              <a:rPr lang="cs-CZ" dirty="0" smtClean="0"/>
              <a:t>písm. a) - </a:t>
            </a:r>
            <a:r>
              <a:rPr lang="cs-CZ" dirty="0" smtClean="0">
                <a:solidFill>
                  <a:srgbClr val="FF0000"/>
                </a:solidFill>
              </a:rPr>
              <a:t>souloží</a:t>
            </a:r>
            <a:r>
              <a:rPr lang="cs-CZ" dirty="0" smtClean="0"/>
              <a:t> nebo </a:t>
            </a:r>
            <a:r>
              <a:rPr lang="cs-CZ" dirty="0" smtClean="0">
                <a:solidFill>
                  <a:srgbClr val="FF0000"/>
                </a:solidFill>
              </a:rPr>
              <a:t>jiným obdobným pohlavním stykem provedeným způsobem srovnatelným se souloží</a:t>
            </a:r>
          </a:p>
          <a:p>
            <a:r>
              <a:rPr lang="cs-CZ" dirty="0"/>
              <a:t>	</a:t>
            </a:r>
            <a:r>
              <a:rPr lang="cs-CZ" dirty="0" smtClean="0"/>
              <a:t>písm. b) - na </a:t>
            </a:r>
            <a:r>
              <a:rPr lang="cs-CZ" dirty="0" smtClean="0">
                <a:solidFill>
                  <a:srgbClr val="FF0000"/>
                </a:solidFill>
              </a:rPr>
              <a:t>dítěti</a:t>
            </a:r>
          </a:p>
          <a:p>
            <a:r>
              <a:rPr lang="cs-CZ" dirty="0"/>
              <a:t>	</a:t>
            </a:r>
            <a:r>
              <a:rPr lang="cs-CZ" dirty="0" smtClean="0"/>
              <a:t>písm. c) - se </a:t>
            </a:r>
            <a:r>
              <a:rPr lang="cs-CZ" dirty="0" smtClean="0">
                <a:solidFill>
                  <a:srgbClr val="FF0000"/>
                </a:solidFill>
              </a:rPr>
              <a:t>zbraní</a:t>
            </a:r>
            <a:endParaRPr lang="cs-CZ" dirty="0" smtClean="0"/>
          </a:p>
          <a:p>
            <a:r>
              <a:rPr lang="cs-CZ" dirty="0" smtClean="0"/>
              <a:t>(2roky - 10 let)</a:t>
            </a:r>
          </a:p>
          <a:p>
            <a:endParaRPr lang="cs-CZ" dirty="0"/>
          </a:p>
          <a:p>
            <a:r>
              <a:rPr lang="cs-CZ" b="1" dirty="0" smtClean="0"/>
              <a:t>odst. 3</a:t>
            </a:r>
          </a:p>
          <a:p>
            <a:r>
              <a:rPr lang="cs-CZ" dirty="0"/>
              <a:t>	</a:t>
            </a:r>
            <a:r>
              <a:rPr lang="cs-CZ" dirty="0" smtClean="0"/>
              <a:t>písm. a) - na </a:t>
            </a:r>
            <a:r>
              <a:rPr lang="cs-CZ" dirty="0" smtClean="0">
                <a:solidFill>
                  <a:srgbClr val="FF0000"/>
                </a:solidFill>
              </a:rPr>
              <a:t>dítěti mladším patnácti let</a:t>
            </a:r>
          </a:p>
          <a:p>
            <a:pPr marL="1971675" indent="-1074738"/>
            <a:r>
              <a:rPr lang="cs-CZ" dirty="0" smtClean="0"/>
              <a:t>písm. b) - na osobě ve výkonu vazby, trestu odnětí svobody, ochranného léčení, zabezpečovací detence, </a:t>
            </a:r>
            <a:r>
              <a:rPr lang="cs-CZ" dirty="0" smtClean="0">
                <a:solidFill>
                  <a:srgbClr val="FF0000"/>
                </a:solidFill>
              </a:rPr>
              <a:t>ochranné nebo ústavní výchovy</a:t>
            </a:r>
            <a:r>
              <a:rPr lang="cs-CZ" dirty="0" smtClean="0"/>
              <a:t> anebo v jiném místě, kde je </a:t>
            </a:r>
            <a:r>
              <a:rPr lang="cs-CZ" dirty="0" smtClean="0">
                <a:solidFill>
                  <a:srgbClr val="FF0000"/>
                </a:solidFill>
              </a:rPr>
              <a:t>omezována osobní svoboda</a:t>
            </a:r>
            <a:r>
              <a:rPr lang="cs-CZ" dirty="0" smtClean="0"/>
              <a:t>,</a:t>
            </a:r>
          </a:p>
          <a:p>
            <a:r>
              <a:rPr lang="cs-CZ" dirty="0"/>
              <a:t>	</a:t>
            </a:r>
            <a:r>
              <a:rPr lang="cs-CZ" dirty="0" smtClean="0"/>
              <a:t>písm. c) - způsobí </a:t>
            </a:r>
            <a:r>
              <a:rPr lang="cs-CZ" dirty="0" smtClean="0">
                <a:solidFill>
                  <a:srgbClr val="FF0000"/>
                </a:solidFill>
              </a:rPr>
              <a:t>těžkou újmu </a:t>
            </a:r>
          </a:p>
          <a:p>
            <a:r>
              <a:rPr lang="cs-CZ" dirty="0" smtClean="0"/>
              <a:t>(5let - 12 let)</a:t>
            </a:r>
          </a:p>
          <a:p>
            <a:endParaRPr lang="cs-CZ" dirty="0" smtClean="0"/>
          </a:p>
          <a:p>
            <a:r>
              <a:rPr lang="cs-CZ" b="1" dirty="0" smtClean="0"/>
              <a:t>odst. 4 </a:t>
            </a:r>
            <a:r>
              <a:rPr lang="cs-CZ" dirty="0" smtClean="0"/>
              <a:t>- způsobí </a:t>
            </a:r>
            <a:r>
              <a:rPr lang="cs-CZ" dirty="0" smtClean="0">
                <a:solidFill>
                  <a:srgbClr val="FF0000"/>
                </a:solidFill>
              </a:rPr>
              <a:t>smrt</a:t>
            </a:r>
            <a:r>
              <a:rPr lang="cs-CZ" dirty="0" smtClean="0"/>
              <a:t> (10let - 18let)</a:t>
            </a:r>
            <a:endParaRPr lang="cs-CZ" dirty="0"/>
          </a:p>
        </p:txBody>
      </p:sp>
      <p:sp>
        <p:nvSpPr>
          <p:cNvPr id="4" name="Obdélník 3"/>
          <p:cNvSpPr/>
          <p:nvPr/>
        </p:nvSpPr>
        <p:spPr>
          <a:xfrm>
            <a:off x="1331640" y="1196752"/>
            <a:ext cx="864096" cy="288032"/>
          </a:xfrm>
          <a:prstGeom prst="rect">
            <a:avLst/>
          </a:prstGeom>
          <a:noFill/>
          <a:ln>
            <a:solidFill>
              <a:srgbClr val="FF0000"/>
            </a:solidFill>
          </a:ln>
          <a:scene3d>
            <a:camera prst="orthographicFront"/>
            <a:lightRig rig="sunse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9777092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2">
                                            <p:txEl>
                                              <p:pRg st="2" end="2"/>
                                            </p:txEl>
                                          </p:spTgt>
                                        </p:tgtEl>
                                        <p:attrNameLst>
                                          <p:attrName>style.color</p:attrName>
                                        </p:attrNameLst>
                                      </p:cBhvr>
                                      <p:to>
                                        <a:schemeClr val="bg1"/>
                                      </p:to>
                                    </p:animClr>
                                    <p:animClr clrSpc="rgb" dir="cw">
                                      <p:cBhvr>
                                        <p:cTn id="7" dur="250" autoRev="1" fill="remove"/>
                                        <p:tgtEl>
                                          <p:spTgt spid="2">
                                            <p:txEl>
                                              <p:pRg st="2" end="2"/>
                                            </p:txEl>
                                          </p:spTgt>
                                        </p:tgtEl>
                                        <p:attrNameLst>
                                          <p:attrName>fillcolor</p:attrName>
                                        </p:attrNameLst>
                                      </p:cBhvr>
                                      <p:to>
                                        <a:schemeClr val="bg1"/>
                                      </p:to>
                                    </p:animClr>
                                    <p:set>
                                      <p:cBhvr>
                                        <p:cTn id="8" dur="250" autoRev="1" fill="remove"/>
                                        <p:tgtEl>
                                          <p:spTgt spid="2">
                                            <p:txEl>
                                              <p:pRg st="2" end="2"/>
                                            </p:txEl>
                                          </p:spTgt>
                                        </p:tgtEl>
                                        <p:attrNameLst>
                                          <p:attrName>fill.type</p:attrName>
                                        </p:attrNameLst>
                                      </p:cBhvr>
                                      <p:to>
                                        <p:strVal val="solid"/>
                                      </p:to>
                                    </p:set>
                                    <p:set>
                                      <p:cBhvr>
                                        <p:cTn id="9" dur="250" autoRev="1" fill="remove"/>
                                        <p:tgtEl>
                                          <p:spTgt spid="2">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323528" y="476672"/>
            <a:ext cx="8496944" cy="4524315"/>
          </a:xfrm>
          <a:prstGeom prst="rect">
            <a:avLst/>
          </a:prstGeom>
          <a:noFill/>
        </p:spPr>
        <p:txBody>
          <a:bodyPr wrap="square" rtlCol="0">
            <a:spAutoFit/>
          </a:bodyPr>
          <a:lstStyle/>
          <a:p>
            <a:pPr marL="1255713" indent="-1255713"/>
            <a:endParaRPr lang="cs-CZ" b="1" u="sng" dirty="0" smtClean="0">
              <a:solidFill>
                <a:srgbClr val="FF0000"/>
              </a:solidFill>
            </a:endParaRPr>
          </a:p>
          <a:p>
            <a:pPr marL="1255713" indent="-1255713"/>
            <a:endParaRPr lang="cs-CZ" b="1" u="sng" dirty="0">
              <a:solidFill>
                <a:srgbClr val="FF0000"/>
              </a:solidFill>
            </a:endParaRPr>
          </a:p>
          <a:p>
            <a:pPr marL="1255713" indent="-1255713"/>
            <a:endParaRPr lang="cs-CZ" b="1" u="sng" dirty="0" smtClean="0">
              <a:solidFill>
                <a:srgbClr val="FF0000"/>
              </a:solidFill>
            </a:endParaRPr>
          </a:p>
          <a:p>
            <a:pPr marL="1255713" indent="-1255713"/>
            <a:r>
              <a:rPr lang="cs-CZ" b="1" u="sng" dirty="0" smtClean="0">
                <a:solidFill>
                  <a:srgbClr val="FF0000"/>
                </a:solidFill>
              </a:rPr>
              <a:t>Donucení</a:t>
            </a:r>
            <a:r>
              <a:rPr lang="cs-CZ" dirty="0" smtClean="0"/>
              <a:t> - podstatou je překonání nebo zamezení </a:t>
            </a:r>
            <a:r>
              <a:rPr lang="cs-CZ" u="sng" dirty="0" smtClean="0">
                <a:solidFill>
                  <a:srgbClr val="FF0000"/>
                </a:solidFill>
              </a:rPr>
              <a:t>vážně míněného </a:t>
            </a:r>
            <a:r>
              <a:rPr lang="cs-CZ" dirty="0" smtClean="0">
                <a:solidFill>
                  <a:srgbClr val="FF0000"/>
                </a:solidFill>
              </a:rPr>
              <a:t>odporu </a:t>
            </a:r>
            <a:r>
              <a:rPr lang="cs-CZ" dirty="0" smtClean="0"/>
              <a:t>oběti </a:t>
            </a:r>
            <a:r>
              <a:rPr lang="cs-CZ" dirty="0" smtClean="0">
                <a:solidFill>
                  <a:srgbClr val="FF0000"/>
                </a:solidFill>
              </a:rPr>
              <a:t>resp.</a:t>
            </a:r>
            <a:r>
              <a:rPr lang="cs-CZ" dirty="0" smtClean="0"/>
              <a:t> jejího </a:t>
            </a:r>
            <a:r>
              <a:rPr lang="cs-CZ" dirty="0" smtClean="0">
                <a:solidFill>
                  <a:srgbClr val="FF0000"/>
                </a:solidFill>
              </a:rPr>
              <a:t>nesouhlasu</a:t>
            </a:r>
            <a:r>
              <a:rPr lang="cs-CZ" dirty="0" smtClean="0"/>
              <a:t> s pohlavním stykem. Není podstatné, jestli oběť kladla aktivní odpor (za použití fyzické síly), anebo zda od kladení odporu upustila (od samého počátku, nebo až v průběhu útoku) pro </a:t>
            </a:r>
            <a:r>
              <a:rPr lang="cs-CZ" dirty="0" smtClean="0">
                <a:solidFill>
                  <a:srgbClr val="FF0000"/>
                </a:solidFill>
              </a:rPr>
              <a:t>zjevnou</a:t>
            </a:r>
            <a:r>
              <a:rPr lang="cs-CZ" dirty="0" smtClean="0"/>
              <a:t> beznadějnost, </a:t>
            </a:r>
            <a:r>
              <a:rPr lang="cs-CZ" dirty="0" smtClean="0">
                <a:solidFill>
                  <a:srgbClr val="FF0000"/>
                </a:solidFill>
              </a:rPr>
              <a:t>důvodný</a:t>
            </a:r>
            <a:r>
              <a:rPr lang="cs-CZ" dirty="0" smtClean="0"/>
              <a:t> strach či kvůli svému vyčerpání. Postačí, pokud pachateli musela být zjevná nevole této osoby s jeho jednáním.</a:t>
            </a:r>
          </a:p>
          <a:p>
            <a:pPr marL="806450" indent="-806450"/>
            <a:endParaRPr lang="cs-CZ" dirty="0" smtClean="0"/>
          </a:p>
          <a:p>
            <a:pPr marL="806450" indent="-806450"/>
            <a:endParaRPr lang="cs-CZ" dirty="0"/>
          </a:p>
          <a:p>
            <a:pPr marL="806450" indent="-806450"/>
            <a:endParaRPr lang="cs-CZ" dirty="0"/>
          </a:p>
          <a:p>
            <a:pPr marL="806450" indent="-806450"/>
            <a:endParaRPr lang="cs-CZ" dirty="0"/>
          </a:p>
          <a:p>
            <a:pPr marL="806450" indent="-806450"/>
            <a:r>
              <a:rPr lang="cs-CZ" dirty="0" err="1" smtClean="0"/>
              <a:t>ust</a:t>
            </a:r>
            <a:r>
              <a:rPr lang="cs-CZ" dirty="0" smtClean="0"/>
              <a:t>. § 185 tr. zákoníku rozlišuje tři formy donucení</a:t>
            </a:r>
            <a:endParaRPr lang="cs-CZ" b="1" u="sng" dirty="0" smtClean="0">
              <a:solidFill>
                <a:srgbClr val="FF0000"/>
              </a:solidFill>
            </a:endParaRPr>
          </a:p>
          <a:p>
            <a:pPr marL="806450" indent="-806450"/>
            <a:endParaRPr lang="cs-CZ" b="1" u="sng" dirty="0">
              <a:solidFill>
                <a:srgbClr val="FF0000"/>
              </a:solidFill>
            </a:endParaRPr>
          </a:p>
        </p:txBody>
      </p:sp>
    </p:spTree>
    <p:extLst>
      <p:ext uri="{BB962C8B-B14F-4D97-AF65-F5344CB8AC3E}">
        <p14:creationId xmlns:p14="http://schemas.microsoft.com/office/powerpoint/2010/main" val="2965406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79512" y="188639"/>
            <a:ext cx="8640960" cy="6740307"/>
          </a:xfrm>
          <a:prstGeom prst="rect">
            <a:avLst/>
          </a:prstGeom>
        </p:spPr>
        <p:txBody>
          <a:bodyPr wrap="square">
            <a:spAutoFit/>
          </a:bodyPr>
          <a:lstStyle/>
          <a:p>
            <a:pPr marL="806450" indent="-806450"/>
            <a:r>
              <a:rPr lang="cs-CZ" b="1" u="sng" dirty="0">
                <a:solidFill>
                  <a:srgbClr val="FF0000"/>
                </a:solidFill>
              </a:rPr>
              <a:t>Násilí</a:t>
            </a:r>
            <a:r>
              <a:rPr lang="cs-CZ" dirty="0"/>
              <a:t> - použití fyzické síly za účelem překonání, oslabení nebo zamezení </a:t>
            </a:r>
            <a:r>
              <a:rPr lang="cs-CZ" dirty="0">
                <a:solidFill>
                  <a:srgbClr val="FF0000"/>
                </a:solidFill>
              </a:rPr>
              <a:t>vážně míněného odporu </a:t>
            </a:r>
            <a:r>
              <a:rPr lang="cs-CZ" dirty="0"/>
              <a:t>znásilňované osoby a dosažení pohlavního styku </a:t>
            </a:r>
            <a:r>
              <a:rPr lang="cs-CZ" dirty="0">
                <a:solidFill>
                  <a:srgbClr val="FF0000"/>
                </a:solidFill>
              </a:rPr>
              <a:t>proti její vůli. </a:t>
            </a:r>
          </a:p>
          <a:p>
            <a:pPr marL="806450" indent="-806450"/>
            <a:endParaRPr lang="cs-CZ" dirty="0">
              <a:solidFill>
                <a:srgbClr val="FF0000"/>
              </a:solidFill>
            </a:endParaRPr>
          </a:p>
          <a:p>
            <a:pPr marL="806450" indent="-806450"/>
            <a:r>
              <a:rPr lang="cs-CZ" b="1" u="sng" dirty="0">
                <a:solidFill>
                  <a:srgbClr val="FF0000"/>
                </a:solidFill>
              </a:rPr>
              <a:t>Pohrůžka násilí</a:t>
            </a:r>
            <a:r>
              <a:rPr lang="cs-CZ" b="1" u="sng" dirty="0"/>
              <a:t> </a:t>
            </a:r>
            <a:r>
              <a:rPr lang="cs-CZ" dirty="0"/>
              <a:t>- taková pohrůžka, z níž je zřejmé, že nepodrobí-li se napadená osoba vůli útočníka, násilí bude vykonáno ihned (pohrůžka bezprostředního násilí), anebo někdy v budoucnosti</a:t>
            </a:r>
          </a:p>
          <a:p>
            <a:pPr marL="806450" indent="-806450"/>
            <a:endParaRPr lang="cs-CZ" dirty="0">
              <a:solidFill>
                <a:srgbClr val="FF0000"/>
              </a:solidFill>
            </a:endParaRPr>
          </a:p>
          <a:p>
            <a:r>
              <a:rPr lang="cs-CZ" i="1" dirty="0"/>
              <a:t>Na rozdíl od úpravy účinné do 31.12.2009, která vyžadovala pohrůžku bezprostředním násilím.  Podle současné úpravy lze tedy tento znak skutkové podstaty znásilnění naplnit i výhružkou směřovanou vůči nepřítomné osobě (telefonem, emailem apod.), pohrůžka násilím může spočívat i v hrozbě jiné osobě než samotné oběti, či vůči určité věci (zapálení domu) nebo vůči zvířeti. </a:t>
            </a:r>
            <a:r>
              <a:rPr lang="cs-CZ" i="1" dirty="0">
                <a:solidFill>
                  <a:srgbClr val="FF0000"/>
                </a:solidFill>
              </a:rPr>
              <a:t>Musí jít vždy o takovou pohrůžku, z níž je patrné, že pokud se oběť nepodrobí vůli útočníka, násilí bude použito</a:t>
            </a:r>
            <a:r>
              <a:rPr lang="cs-CZ" i="1" dirty="0" smtClean="0"/>
              <a:t>.</a:t>
            </a:r>
          </a:p>
          <a:p>
            <a:endParaRPr lang="cs-CZ" i="1" dirty="0"/>
          </a:p>
          <a:p>
            <a:r>
              <a:rPr lang="cs-CZ" b="1" u="sng" dirty="0">
                <a:solidFill>
                  <a:srgbClr val="FF0000"/>
                </a:solidFill>
              </a:rPr>
              <a:t>Pohrůžka jiné těžké újmy </a:t>
            </a:r>
            <a:r>
              <a:rPr lang="cs-CZ" i="1" dirty="0" smtClean="0"/>
              <a:t>- </a:t>
            </a:r>
            <a:r>
              <a:rPr lang="cs-CZ" dirty="0" smtClean="0"/>
              <a:t>může spočívat v hrozbě způsobení majetkové újmy (např. hrozba snížení mzdy, zastavení vyplácení sociálních dávek, vypovězení z bytu atd.). Může směřovat proti cti a dobré pověsti (např. hrozba zveřejnění intimních fotografií či videonahrávek, zveřejnění podrobností o intimním životě oběti, o jejím způsobu obživy apod. a to bez ohledu na to, zda se jedná o informace pravdivé či smyšlené). Může směřovat k rozvratu manželství (hrozba sdělením pravdivé či smyšlené nevěry). Může jít i o situaci, kdy pachatel hrozí dítěti, že rodičům oznámí nevhodné chování tohoto dítěte.</a:t>
            </a:r>
          </a:p>
        </p:txBody>
      </p:sp>
    </p:spTree>
    <p:extLst>
      <p:ext uri="{BB962C8B-B14F-4D97-AF65-F5344CB8AC3E}">
        <p14:creationId xmlns:p14="http://schemas.microsoft.com/office/powerpoint/2010/main" val="24890970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179512" y="0"/>
            <a:ext cx="8496944" cy="6740307"/>
          </a:xfrm>
          <a:prstGeom prst="rect">
            <a:avLst/>
          </a:prstGeom>
          <a:noFill/>
        </p:spPr>
        <p:txBody>
          <a:bodyPr wrap="square" rtlCol="0">
            <a:spAutoFit/>
          </a:bodyPr>
          <a:lstStyle/>
          <a:p>
            <a:pPr marL="1612900" indent="-1612900"/>
            <a:r>
              <a:rPr lang="cs-CZ" b="1" u="sng" dirty="0" smtClean="0">
                <a:solidFill>
                  <a:srgbClr val="FF0000"/>
                </a:solidFill>
              </a:rPr>
              <a:t>Bezbrannost</a:t>
            </a:r>
            <a:r>
              <a:rPr lang="cs-CZ" dirty="0" smtClean="0"/>
              <a:t> - takový stav, v němž oběť </a:t>
            </a:r>
            <a:r>
              <a:rPr lang="cs-CZ" dirty="0" smtClean="0">
                <a:solidFill>
                  <a:srgbClr val="FF0000"/>
                </a:solidFill>
              </a:rPr>
              <a:t>nemůže klást odpor</a:t>
            </a:r>
            <a:r>
              <a:rPr lang="cs-CZ" dirty="0" smtClean="0"/>
              <a:t>, popřípadě vzhledem k okolnostem vůbec </a:t>
            </a:r>
            <a:r>
              <a:rPr lang="cs-CZ" dirty="0" smtClean="0">
                <a:solidFill>
                  <a:srgbClr val="FF0000"/>
                </a:solidFill>
              </a:rPr>
              <a:t>není schopna projevit svou vůli</a:t>
            </a:r>
            <a:r>
              <a:rPr lang="cs-CZ" dirty="0" smtClean="0"/>
              <a:t>. Stav bezbrannosti může být způsoben </a:t>
            </a:r>
            <a:r>
              <a:rPr lang="cs-CZ" dirty="0" smtClean="0">
                <a:solidFill>
                  <a:srgbClr val="FF0000"/>
                </a:solidFill>
              </a:rPr>
              <a:t>opilostí</a:t>
            </a:r>
            <a:r>
              <a:rPr lang="cs-CZ" dirty="0" smtClean="0"/>
              <a:t>, </a:t>
            </a:r>
            <a:r>
              <a:rPr lang="cs-CZ" dirty="0" smtClean="0">
                <a:solidFill>
                  <a:srgbClr val="FF0000"/>
                </a:solidFill>
              </a:rPr>
              <a:t>drogovým opojením</a:t>
            </a:r>
            <a:r>
              <a:rPr lang="cs-CZ" dirty="0" smtClean="0"/>
              <a:t>, </a:t>
            </a:r>
            <a:r>
              <a:rPr lang="cs-CZ" i="1" u="sng" dirty="0" smtClean="0">
                <a:solidFill>
                  <a:srgbClr val="FF0000"/>
                </a:solidFill>
              </a:rPr>
              <a:t>spoutáním</a:t>
            </a:r>
            <a:r>
              <a:rPr lang="cs-CZ" dirty="0" smtClean="0"/>
              <a:t>, </a:t>
            </a:r>
            <a:r>
              <a:rPr lang="cs-CZ" dirty="0" smtClean="0">
                <a:solidFill>
                  <a:srgbClr val="FF0000"/>
                </a:solidFill>
              </a:rPr>
              <a:t>vysokou horečkou</a:t>
            </a:r>
            <a:r>
              <a:rPr lang="cs-CZ" dirty="0" smtClean="0"/>
              <a:t>, </a:t>
            </a:r>
            <a:r>
              <a:rPr lang="cs-CZ" dirty="0" smtClean="0">
                <a:solidFill>
                  <a:srgbClr val="FF0000"/>
                </a:solidFill>
              </a:rPr>
              <a:t>hlubokým spánkem</a:t>
            </a:r>
            <a:r>
              <a:rPr lang="cs-CZ" dirty="0" smtClean="0"/>
              <a:t>, </a:t>
            </a:r>
            <a:r>
              <a:rPr lang="cs-CZ" dirty="0" smtClean="0">
                <a:solidFill>
                  <a:srgbClr val="FF0000"/>
                </a:solidFill>
              </a:rPr>
              <a:t>duševní chorobou </a:t>
            </a:r>
            <a:r>
              <a:rPr lang="cs-CZ" dirty="0" smtClean="0"/>
              <a:t>apod. Stav bezbrannosti může vyplývat též z toho, že obětí znásilnění je dítě útlého věku</a:t>
            </a:r>
          </a:p>
          <a:p>
            <a:pPr marL="1612900" indent="-1612900"/>
            <a:endParaRPr lang="cs-CZ" dirty="0"/>
          </a:p>
          <a:p>
            <a:pPr marL="2600325" indent="-2600325"/>
            <a:r>
              <a:rPr lang="cs-CZ" dirty="0" smtClean="0">
                <a:solidFill>
                  <a:srgbClr val="FF0000"/>
                </a:solidFill>
              </a:rPr>
              <a:t>Absolutní bezbrannost </a:t>
            </a:r>
            <a:r>
              <a:rPr lang="cs-CZ" dirty="0" smtClean="0"/>
              <a:t>-   stav, kdy oběť vůbec není schopna vnímat situaci, v níž se nachází, a proto není schopna si vytvořit vlastní úsudek (např. v důsledku bezvědomí, silného alkoholického či drogového opojení apod.)</a:t>
            </a:r>
          </a:p>
          <a:p>
            <a:pPr marL="2600325" indent="-2600325"/>
            <a:endParaRPr lang="cs-CZ" dirty="0" smtClean="0"/>
          </a:p>
          <a:p>
            <a:pPr marL="2600325" indent="-2600325"/>
            <a:r>
              <a:rPr lang="cs-CZ" dirty="0" smtClean="0">
                <a:solidFill>
                  <a:srgbClr val="FF0000"/>
                </a:solidFill>
              </a:rPr>
              <a:t>Psychická bezbrannost </a:t>
            </a:r>
            <a:r>
              <a:rPr lang="cs-CZ" dirty="0" smtClean="0"/>
              <a:t>- oběť sice vnímá okolní svět, avšak není schopna vyhodnotit podstatu a význam jednání pachatele (např. v důsledku nízkého věku, mentální zaostalosti apod.)</a:t>
            </a:r>
          </a:p>
          <a:p>
            <a:pPr marL="2600325" indent="-2600325"/>
            <a:endParaRPr lang="cs-CZ" dirty="0" smtClean="0"/>
          </a:p>
          <a:p>
            <a:pPr marL="2330450" indent="-2330450"/>
            <a:r>
              <a:rPr lang="cs-CZ" dirty="0" smtClean="0">
                <a:solidFill>
                  <a:srgbClr val="FF0000"/>
                </a:solidFill>
              </a:rPr>
              <a:t>Fyzická bezbrannost </a:t>
            </a:r>
            <a:r>
              <a:rPr lang="cs-CZ" dirty="0" smtClean="0"/>
              <a:t>- stav, kdy oběť plně vnímá danou situaci a správně chápe význam jednání pachatele, avšak není schopna realizovat svoji vůli a uskutečnění pohlavního styku  jakkoli zabránit. Může se tak stát např. v důsledku spoutání, ochrnutí, znehybnění na lékařském křesle při gynekologickém či urologickém vyšetření, ale také třeba z důvodu opilosti významně narušující možnosti adekvátní komunikace, cíleného motorického projevu a možnosti obrany</a:t>
            </a:r>
            <a:endParaRPr lang="cs-CZ" dirty="0"/>
          </a:p>
        </p:txBody>
      </p:sp>
    </p:spTree>
    <p:extLst>
      <p:ext uri="{BB962C8B-B14F-4D97-AF65-F5344CB8AC3E}">
        <p14:creationId xmlns:p14="http://schemas.microsoft.com/office/powerpoint/2010/main" val="151091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Rozbor kriminality v Olomouckého kraji</Template>
  <TotalTime>18662</TotalTime>
  <Words>3092</Words>
  <Application>Microsoft Office PowerPoint</Application>
  <PresentationFormat>Předvádění na obrazovce (4:3)</PresentationFormat>
  <Paragraphs>174</Paragraphs>
  <Slides>20</Slides>
  <Notes>0</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20</vt:i4>
      </vt:variant>
    </vt:vector>
  </HeadingPairs>
  <TitlesOfParts>
    <vt:vector size="23" baseType="lpstr">
      <vt:lpstr>Arial</vt:lpstr>
      <vt:lpstr>Calibri</vt:lpstr>
      <vt:lpstr>Motiv sady Office</vt:lpstr>
      <vt:lpstr>Problémové chování na školách – postavení, úloha a možnosti policie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Policie ČR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Rozbor kriminality v Olomouckého kraji</dc:title>
  <dc:creator>uživatel OOP Olomouc 4</dc:creator>
  <cp:lastModifiedBy>LISICKÝ Jan</cp:lastModifiedBy>
  <cp:revision>473</cp:revision>
  <dcterms:created xsi:type="dcterms:W3CDTF">2010-02-24T13:44:30Z</dcterms:created>
  <dcterms:modified xsi:type="dcterms:W3CDTF">2023-11-02T15:53:33Z</dcterms:modified>
</cp:coreProperties>
</file>