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96" y="-9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9BF48C-FF5C-4663-8642-0B4DEB5927C0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C1921A-89BB-4328-87BF-A1A7EB8D0E6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20" name="Zástupný symbol pro zápatí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Elipsa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ipsa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6" name="Obdélní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9" name="Vývojový diagram: postup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Vývojový diagram: postup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ýseč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ipsa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Obdélní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Zástupný symbol pro nadpis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9" name="Zástupný symbol pro text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4" name="Zástupný symbol pro datum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A2240A23-3FF0-47D8-9503-DAA12A7DE27B}" type="datetimeFigureOut">
              <a:rPr lang="cs-CZ" smtClean="0"/>
              <a:pPr/>
              <a:t>21.6.2015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cs-CZ"/>
          </a:p>
        </p:txBody>
      </p:sp>
      <p:sp>
        <p:nvSpPr>
          <p:cNvPr id="22" name="Zástupný symbol pro číslo snímku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043258C-6DF3-4E94-B586-FD5C19A2812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5" name="Obdélní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med">
    <p:blinds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71600" y="162880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cs-CZ" dirty="0" smtClean="0"/>
              <a:t>Workshop</a:t>
            </a:r>
            <a:br>
              <a:rPr lang="cs-CZ" dirty="0" smtClean="0"/>
            </a:br>
            <a:r>
              <a:rPr lang="cs-CZ" dirty="0" smtClean="0"/>
              <a:t>„Příklady dobré praxe“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429388" y="6072206"/>
            <a:ext cx="2357454" cy="428628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22. června 2015</a:t>
            </a:r>
          </a:p>
        </p:txBody>
      </p:sp>
      <p:pic>
        <p:nvPicPr>
          <p:cNvPr id="6" name="Obrázek 5" descr="loga pohromadě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476672"/>
            <a:ext cx="8000454" cy="709198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645024"/>
            <a:ext cx="1553396" cy="1553396"/>
          </a:xfrm>
          <a:prstGeom prst="rect">
            <a:avLst/>
          </a:prstGeom>
        </p:spPr>
      </p:pic>
      <p:pic>
        <p:nvPicPr>
          <p:cNvPr id="7" name="Picture 2" descr="D:\Dokumenty\Work\#UTEE\Design\Loga\fekt logo stín velké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8871" y="3717032"/>
            <a:ext cx="1353409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52"/>
          <p:cNvSpPr>
            <a:spLocks noChangeArrowheads="1"/>
          </p:cNvSpPr>
          <p:nvPr/>
        </p:nvSpPr>
        <p:spPr bwMode="auto">
          <a:xfrm>
            <a:off x="3352800" y="1066800"/>
            <a:ext cx="914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cs-CZ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7" name="Picture 16" descr="D:\Obrázky\PW-10\Vazeni a kontrolni akce\D11 Profit Johánek\D11 profit johánek 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350" y="1268413"/>
            <a:ext cx="2566988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Obrázek 7" descr="Rychlý přejezd Chotěbuz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0363" y="1268413"/>
            <a:ext cx="2679700" cy="20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21" descr="D:\Obrázky\loga\Tenzoznak2003-tm_modry_sezlutym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781300"/>
            <a:ext cx="1727200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ázek 10" descr="VM-1 Prerov Dalki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38" y="3933825"/>
            <a:ext cx="2651125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Obrázek 11" descr="P5 in cabin Komatsu_2small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49725"/>
            <a:ext cx="273685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ovéPole 12"/>
          <p:cNvSpPr txBox="1">
            <a:spLocks noChangeArrowheads="1"/>
          </p:cNvSpPr>
          <p:nvPr/>
        </p:nvSpPr>
        <p:spPr bwMode="auto">
          <a:xfrm>
            <a:off x="3132138" y="3284538"/>
            <a:ext cx="52673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altLang="cs-CZ"/>
              <a:t>Váhy pro kontrolní (úřední) vážení vozidel</a:t>
            </a:r>
          </a:p>
        </p:txBody>
      </p:sp>
      <p:sp>
        <p:nvSpPr>
          <p:cNvPr id="23" name="TextovéPole 13"/>
          <p:cNvSpPr txBox="1">
            <a:spLocks noChangeArrowheads="1"/>
          </p:cNvSpPr>
          <p:nvPr/>
        </p:nvSpPr>
        <p:spPr bwMode="auto">
          <a:xfrm>
            <a:off x="2916238" y="5949950"/>
            <a:ext cx="5724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1pPr>
            <a:lvl2pPr marL="742950" indent="-285750"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2pPr>
            <a:lvl3pPr marL="1143000" indent="-228600"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3pPr>
            <a:lvl4pPr marL="1600200" indent="-228600"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4pPr>
            <a:lvl5pPr marL="2057400" indent="-228600"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rgbClr val="000099"/>
                </a:solidFill>
                <a:latin typeface="Arial" panose="020B0604020202020204" pitchFamily="34" charset="0"/>
              </a:defRPr>
            </a:lvl9pPr>
          </a:lstStyle>
          <a:p>
            <a:r>
              <a:rPr lang="cs-CZ" altLang="cs-CZ"/>
              <a:t>Váhy pro obchodní vážení vozidel a materiálu</a:t>
            </a:r>
          </a:p>
        </p:txBody>
      </p:sp>
      <p:cxnSp>
        <p:nvCxnSpPr>
          <p:cNvPr id="24" name="Přímá spojovací šipka 26"/>
          <p:cNvCxnSpPr/>
          <p:nvPr/>
        </p:nvCxnSpPr>
        <p:spPr bwMode="auto">
          <a:xfrm flipV="1">
            <a:off x="1331913" y="2349500"/>
            <a:ext cx="1511300" cy="431800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Přímá spojovací šipka 29"/>
          <p:cNvCxnSpPr/>
          <p:nvPr/>
        </p:nvCxnSpPr>
        <p:spPr bwMode="auto">
          <a:xfrm>
            <a:off x="1331913" y="4505325"/>
            <a:ext cx="1511300" cy="436563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6" name="Obrázek 25" descr="loga pohromadě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114538" y="6500810"/>
            <a:ext cx="4029462" cy="357190"/>
          </a:xfrm>
          <a:prstGeom prst="rect">
            <a:avLst/>
          </a:prstGeom>
        </p:spPr>
      </p:pic>
      <p:sp>
        <p:nvSpPr>
          <p:cNvPr id="14" name="Rectangle 2050"/>
          <p:cNvSpPr txBox="1">
            <a:spLocks noChangeArrowheads="1"/>
          </p:cNvSpPr>
          <p:nvPr/>
        </p:nvSpPr>
        <p:spPr>
          <a:xfrm>
            <a:off x="1115616" y="394792"/>
            <a:ext cx="7416824" cy="5859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s-CZ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Představení společnosti TENZOVÁHY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brázek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24744"/>
            <a:ext cx="3222174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Obrázek 19" descr="loga pohromadě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4538" y="6500810"/>
            <a:ext cx="4029462" cy="357190"/>
          </a:xfrm>
          <a:prstGeom prst="rect">
            <a:avLst/>
          </a:prstGeom>
        </p:spPr>
      </p:pic>
      <p:sp>
        <p:nvSpPr>
          <p:cNvPr id="6" name="Rectangle 2050"/>
          <p:cNvSpPr txBox="1">
            <a:spLocks noChangeArrowheads="1"/>
          </p:cNvSpPr>
          <p:nvPr/>
        </p:nvSpPr>
        <p:spPr>
          <a:xfrm>
            <a:off x="1115616" y="394792"/>
            <a:ext cx="7416824" cy="5859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s-CZ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Nové technologie = nové otázky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707904" y="1412776"/>
            <a:ext cx="5040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Vysokorychlostní váhy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jsou v ČR legislativně řazeny mezi tzv. „stanovená měřidla“  na nichž je možno provádět kontrolní vážení vozidel.</a:t>
            </a:r>
          </a:p>
          <a:p>
            <a:endParaRPr lang="cs-CZ" dirty="0" smtClean="0">
              <a:latin typeface="Arial" pitchFamily="34" charset="0"/>
              <a:cs typeface="Arial" pitchFamily="34" charset="0"/>
            </a:endParaRP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Problematická je jejich nízká provozní přesnost, která omezuje jejich efektivní nasazení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475656" y="3645024"/>
            <a:ext cx="626469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Pro zlepšení vlastností tohoto výrobku bylo nezbytné provést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analýzu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vnějších vlivů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, které v okamžiku měření působí na snímače vysokorychlostních měřidel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hmotnosti: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vliv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stavu a povrchu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vozovky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 vliv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pohybu samotných vozidel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619672" y="5517232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Jak a čím ale tyto vnější vlivy měřit?</a:t>
            </a:r>
            <a:endParaRPr lang="cs-CZ" sz="24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5" descr="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708920"/>
            <a:ext cx="4799283" cy="3334454"/>
          </a:xfrm>
          <a:prstGeom prst="rect">
            <a:avLst/>
          </a:prstGeom>
          <a:noFill/>
        </p:spPr>
      </p:pic>
      <p:pic>
        <p:nvPicPr>
          <p:cNvPr id="7" name="Obrázek 6" descr="loga pohromadě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14538" y="6500810"/>
            <a:ext cx="4029462" cy="357190"/>
          </a:xfrm>
          <a:prstGeom prst="rect">
            <a:avLst/>
          </a:prstGeom>
        </p:spPr>
      </p:pic>
      <p:pic>
        <p:nvPicPr>
          <p:cNvPr id="10" name="obrázek 10" descr="https://www.vutbr.cz/data_storage/webcis/logomanual/LOGA/fakulty/FEKT/FEKT_zakladni_provedeni_loga_barva/FEKT_zakladni_provedeni_loga_barva_CZ/FEKT_zakladni_provedeni_loga_barva_CZ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340768"/>
            <a:ext cx="2304256" cy="2040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7" descr="C:\Users\Dedkova\Desktop\FEKT\FEKT_historie\Foto_T10\DSC02617.jpg"/>
          <p:cNvPicPr>
            <a:picLocks noChangeAspect="1" noChangeArrowheads="1"/>
          </p:cNvPicPr>
          <p:nvPr/>
        </p:nvPicPr>
        <p:blipFill>
          <a:blip r:embed="rId5" cstate="print"/>
          <a:srcRect t="9" b="9"/>
          <a:stretch>
            <a:fillRect/>
          </a:stretch>
        </p:blipFill>
        <p:spPr>
          <a:xfrm>
            <a:off x="827583" y="3789040"/>
            <a:ext cx="3745411" cy="2808312"/>
          </a:xfrm>
          <a:prstGeom prst="rect">
            <a:avLst/>
          </a:prstGeom>
          <a:noFill/>
        </p:spPr>
      </p:pic>
      <p:sp>
        <p:nvSpPr>
          <p:cNvPr id="12" name="Rectangle 2050"/>
          <p:cNvSpPr txBox="1">
            <a:spLocks noChangeArrowheads="1"/>
          </p:cNvSpPr>
          <p:nvPr/>
        </p:nvSpPr>
        <p:spPr>
          <a:xfrm>
            <a:off x="1115616" y="394792"/>
            <a:ext cx="7632848" cy="5859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s-CZ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Spolupracující Vědeckovýzkumná instituce:</a:t>
            </a:r>
            <a:endParaRPr lang="cs-CZ" sz="28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7" name="Text Box 1"/>
          <p:cNvSpPr txBox="1">
            <a:spLocks noChangeArrowheads="1"/>
          </p:cNvSpPr>
          <p:nvPr/>
        </p:nvSpPr>
        <p:spPr bwMode="auto">
          <a:xfrm>
            <a:off x="3923928" y="1412776"/>
            <a:ext cx="4896544" cy="108012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6168" rIns="90000" bIns="45000"/>
          <a:lstStyle/>
          <a:p>
            <a:pPr algn="ctr"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pt-BR" sz="2000" b="1" dirty="0">
                <a:latin typeface="Arial" pitchFamily="34" charset="0"/>
                <a:cs typeface="Arial" pitchFamily="34" charset="0"/>
              </a:rPr>
              <a:t>Ústav automatizace a měř</a:t>
            </a:r>
            <a:r>
              <a:rPr lang="cs-CZ" sz="2000" b="1" dirty="0">
                <a:latin typeface="Arial" pitchFamily="34" charset="0"/>
                <a:cs typeface="Arial" pitchFamily="34" charset="0"/>
              </a:rPr>
              <a:t>i</a:t>
            </a:r>
            <a:r>
              <a:rPr lang="pt-BR" sz="2000" b="1" dirty="0">
                <a:latin typeface="Arial" pitchFamily="34" charset="0"/>
                <a:cs typeface="Arial" pitchFamily="34" charset="0"/>
              </a:rPr>
              <a:t>cí </a:t>
            </a:r>
            <a:r>
              <a:rPr lang="pt-BR" sz="2000" b="1" dirty="0" smtClean="0">
                <a:latin typeface="Arial" pitchFamily="34" charset="0"/>
                <a:cs typeface="Arial" pitchFamily="34" charset="0"/>
              </a:rPr>
              <a:t>techniky</a:t>
            </a:r>
            <a:endParaRPr lang="cs-CZ" sz="20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cs-CZ" sz="2000" dirty="0" smtClean="0">
                <a:latin typeface="Arial" pitchFamily="34" charset="0"/>
                <a:cs typeface="Arial" pitchFamily="34" charset="0"/>
              </a:rPr>
              <a:t>(poskytl potřebné přístrojové vybavení i  odborný tým pod vedením doc. Beneše)</a:t>
            </a:r>
            <a:endParaRPr lang="pt-BR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050"/>
          <p:cNvSpPr txBox="1">
            <a:spLocks noChangeArrowheads="1"/>
          </p:cNvSpPr>
          <p:nvPr/>
        </p:nvSpPr>
        <p:spPr>
          <a:xfrm>
            <a:off x="1115616" y="394792"/>
            <a:ext cx="7632848" cy="5859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s-CZ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Postup realizace projektu</a:t>
            </a:r>
            <a:endParaRPr lang="cs-CZ" sz="28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5" name="Obrázek 4" descr="loga pohromadě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4538" y="6500810"/>
            <a:ext cx="4029462" cy="357190"/>
          </a:xfrm>
          <a:prstGeom prst="rect">
            <a:avLst/>
          </a:prstGeom>
        </p:spPr>
      </p:pic>
      <p:pic>
        <p:nvPicPr>
          <p:cNvPr id="6" name="Obrázek 5" descr="1 - výměna snímače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124744"/>
            <a:ext cx="2939819" cy="2204864"/>
          </a:xfrm>
          <a:prstGeom prst="rect">
            <a:avLst/>
          </a:prstGeom>
        </p:spPr>
      </p:pic>
      <p:pic>
        <p:nvPicPr>
          <p:cNvPr id="8" name="Obrázek 7" descr="3 Ara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52120" y="1052736"/>
            <a:ext cx="3031440" cy="2273580"/>
          </a:xfrm>
          <a:prstGeom prst="rect">
            <a:avLst/>
          </a:prstGeom>
        </p:spPr>
      </p:pic>
      <p:sp>
        <p:nvSpPr>
          <p:cNvPr id="11" name="Zástupný symbol pro obsah 2"/>
          <p:cNvSpPr txBox="1">
            <a:spLocks/>
          </p:cNvSpPr>
          <p:nvPr/>
        </p:nvSpPr>
        <p:spPr>
          <a:xfrm>
            <a:off x="5004048" y="3356992"/>
            <a:ext cx="3960440" cy="28803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2. Skenování profilu vozovky vozidlem ARAN</a:t>
            </a:r>
          </a:p>
        </p:txBody>
      </p:sp>
      <p:sp>
        <p:nvSpPr>
          <p:cNvPr id="12" name="Zástupný symbol pro obsah 2"/>
          <p:cNvSpPr txBox="1">
            <a:spLocks/>
          </p:cNvSpPr>
          <p:nvPr/>
        </p:nvSpPr>
        <p:spPr>
          <a:xfrm>
            <a:off x="1043608" y="6309320"/>
            <a:ext cx="3600400" cy="288032"/>
          </a:xfrm>
          <a:prstGeom prst="rect">
            <a:avLst/>
          </a:prstGeo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3. Montáž snímačů na měřící vozidla</a:t>
            </a:r>
          </a:p>
        </p:txBody>
      </p:sp>
      <p:sp>
        <p:nvSpPr>
          <p:cNvPr id="13" name="Zástupný symbol pro obsah 2"/>
          <p:cNvSpPr txBox="1">
            <a:spLocks/>
          </p:cNvSpPr>
          <p:nvPr/>
        </p:nvSpPr>
        <p:spPr>
          <a:xfrm>
            <a:off x="4572000" y="6165304"/>
            <a:ext cx="4536504" cy="288032"/>
          </a:xfrm>
          <a:prstGeom prst="rect">
            <a:avLst/>
          </a:prstGeo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cs-CZ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4. Sběr dat z měřících vozidel pro následnou analýzu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043608" y="3284984"/>
            <a:ext cx="4104456" cy="288032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cs-CZ" sz="1400" dirty="0" smtClean="0">
                <a:latin typeface="Arial" pitchFamily="34" charset="0"/>
                <a:cs typeface="Arial" pitchFamily="34" charset="0"/>
              </a:rPr>
              <a:t>1. Příprava měřícího stanoviště na R35 km 268</a:t>
            </a:r>
          </a:p>
        </p:txBody>
      </p:sp>
      <p:pic>
        <p:nvPicPr>
          <p:cNvPr id="14" name="Obrázek 13" descr="2 - montáž na vozidl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187624" y="4077072"/>
            <a:ext cx="2867157" cy="2150368"/>
          </a:xfrm>
          <a:prstGeom prst="rect">
            <a:avLst/>
          </a:prstGeom>
        </p:spPr>
      </p:pic>
      <p:pic>
        <p:nvPicPr>
          <p:cNvPr id="15" name="Obrázek 14" descr="IMG_463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788024" y="3933056"/>
            <a:ext cx="2987823" cy="2240868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87624" y="1196752"/>
            <a:ext cx="7498080" cy="1944216"/>
          </a:xfrm>
        </p:spPr>
        <p:txBody>
          <a:bodyPr>
            <a:normAutofit/>
          </a:bodyPr>
          <a:lstStyle/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Stav vozovky má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zásadní vliv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na přesnost a rozptyl měřených hodnot hmotnosti, tento vliv je ale značné odlišný pro různé typy vozidel (např. působí jinak pro </a:t>
            </a:r>
            <a:r>
              <a:rPr lang="cs-CZ" sz="1600" dirty="0" err="1" smtClean="0">
                <a:latin typeface="Arial" pitchFamily="34" charset="0"/>
                <a:cs typeface="Arial" pitchFamily="34" charset="0"/>
              </a:rPr>
              <a:t>dvojnápravové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vozidlo a jinak pro návěsovou soupravu). </a:t>
            </a:r>
            <a:endParaRPr lang="cs-CZ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 smtClean="0">
                <a:latin typeface="Arial" pitchFamily="34" charset="0"/>
                <a:cs typeface="Arial" pitchFamily="34" charset="0"/>
              </a:rPr>
              <a:t>Nepodařila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prokázat jednoznačná závislost mezi stavem vozovky vyjádřenou v IRI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(výstup měření vozidlem ARAN) a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nejistotou měření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hmotnosti ze snímačů vah.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U více opotřebených vozovek totiž vstupují do hry i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další, dosud nekvantifikované vlivy.</a:t>
            </a:r>
          </a:p>
          <a:p>
            <a:endParaRPr lang="cs-CZ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2050"/>
          <p:cNvSpPr txBox="1">
            <a:spLocks noChangeArrowheads="1"/>
          </p:cNvSpPr>
          <p:nvPr/>
        </p:nvSpPr>
        <p:spPr>
          <a:xfrm>
            <a:off x="1115616" y="394792"/>
            <a:ext cx="7632848" cy="5859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s-CZ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Některá zjištění ze závěrů projektu</a:t>
            </a:r>
            <a:endParaRPr lang="cs-CZ" sz="28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5" name="Obrázek 4" descr="loga pohromadě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4538" y="6500810"/>
            <a:ext cx="4029462" cy="357190"/>
          </a:xfrm>
          <a:prstGeom prst="rect">
            <a:avLst/>
          </a:prstGeom>
        </p:spPr>
      </p:pic>
      <p:sp>
        <p:nvSpPr>
          <p:cNvPr id="6" name="Zástupný symbol pro obsah 2"/>
          <p:cNvSpPr txBox="1">
            <a:spLocks/>
          </p:cNvSpPr>
          <p:nvPr/>
        </p:nvSpPr>
        <p:spPr>
          <a:xfrm>
            <a:off x="3491880" y="3429000"/>
            <a:ext cx="5184576" cy="2736304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cs-CZ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 návěsové soupravy použité k měření se jako významný vliv prokázalo nikoliv jen měřené kmitání náprav a rámu vozidla ve svislém směru, ale jako podstatné se ukazují i pohyby vozidla v horizontální rovině a vzájemné pohyby tahače vůči návěsu, protože se navzájem ovlivňují přes spojovací čep. 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cs-CZ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Na kvantifikaci těchto vlivů však bude třeba přepracovat měřící řetězec a provést novou sérii měření, což je příslibem další spolupráce s VUT do budoucna.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cs-CZ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7" name="Obrázek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258000"/>
            <a:ext cx="304754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6" descr="loga pohromadě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4538" y="6500810"/>
            <a:ext cx="4029462" cy="357190"/>
          </a:xfrm>
          <a:prstGeom prst="rect">
            <a:avLst/>
          </a:prstGeom>
        </p:spPr>
      </p:pic>
      <p:sp>
        <p:nvSpPr>
          <p:cNvPr id="9" name="Rectangle 2050"/>
          <p:cNvSpPr txBox="1">
            <a:spLocks noChangeArrowheads="1"/>
          </p:cNvSpPr>
          <p:nvPr/>
        </p:nvSpPr>
        <p:spPr>
          <a:xfrm>
            <a:off x="1115616" y="394792"/>
            <a:ext cx="7632848" cy="5859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s-CZ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Zhodnocení spolupráce s </a:t>
            </a:r>
            <a:r>
              <a:rPr lang="cs-CZ" sz="2800" b="1" dirty="0" err="1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VaV</a:t>
            </a:r>
            <a:r>
              <a:rPr lang="cs-CZ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 institucí</a:t>
            </a:r>
            <a:endParaRPr lang="cs-CZ" sz="28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1187624" y="1412776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 smtClean="0">
                <a:latin typeface="Arial" pitchFamily="34" charset="0"/>
                <a:cs typeface="Arial" pitchFamily="34" charset="0"/>
              </a:rPr>
              <a:t>Zhodnocení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spolupráce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ze strany nositele inovačního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voucheru</a:t>
            </a:r>
          </a:p>
          <a:p>
            <a:endParaRPr lang="cs-CZ" b="1" dirty="0" smtClean="0">
              <a:latin typeface="Arial" pitchFamily="34" charset="0"/>
              <a:cs typeface="Arial" pitchFamily="34" charset="0"/>
            </a:endParaRPr>
          </a:p>
          <a:p>
            <a:r>
              <a:rPr lang="cs-CZ" dirty="0" smtClean="0">
                <a:latin typeface="Arial" pitchFamily="34" charset="0"/>
                <a:cs typeface="Arial" pitchFamily="34" charset="0"/>
              </a:rPr>
              <a:t>Spolupráce s týmem doc. Beneše z VUT Brno – FEKT byla na velmi dobré úrovni jak po stránce odborné a personální, tak i po stránce technického vybavení, kdy byla pro prováděná měření k dispozici řada špičkových snímačů a vyhodnocovacích jednotek zapůjčených z VUT.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6" name="Picture 2" descr="doc. Ing. Petr Beneš, Ph.D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429000"/>
            <a:ext cx="1344871" cy="1728192"/>
          </a:xfrm>
          <a:prstGeom prst="rect">
            <a:avLst/>
          </a:prstGeom>
          <a:noFill/>
        </p:spPr>
      </p:pic>
      <p:pic>
        <p:nvPicPr>
          <p:cNvPr id="13" name="obrázek 10" descr="https://www.vutbr.cz/data_storage/webcis/logomanual/LOGA/fakulty/FEKT/FEKT_zakladni_provedeni_loga_barva/FEKT_zakladni_provedeni_loga_barva_CZ/FEKT_zakladni_provedeni_loga_barva_CZ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429001"/>
            <a:ext cx="2088232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ástupný symbol pro obsah 13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429472"/>
          </a:xfrm>
        </p:spPr>
        <p:txBody>
          <a:bodyPr>
            <a:normAutofit lnSpcReduction="10000"/>
          </a:bodyPr>
          <a:lstStyle/>
          <a:p>
            <a:r>
              <a:rPr lang="cs-CZ" sz="1800" dirty="0" smtClean="0">
                <a:latin typeface="Arial" pitchFamily="34" charset="0"/>
                <a:cs typeface="Arial" pitchFamily="34" charset="0"/>
              </a:rPr>
              <a:t>Dosažené výsledky budou podkladem pro další vývoj a zlepšení užitných vlastností vysokorychlostních měřidel hmotnosti. Potvrdilo se, že vnější vlivy na tato měřidla působí podstatně více, než u jiných měřidel hmotnosti pracujících za nízkých rychlostí a nebo za klidu (staticky</a:t>
            </a:r>
            <a:r>
              <a:rPr lang="cs-CZ" sz="1800" dirty="0" smtClean="0">
                <a:latin typeface="Arial" pitchFamily="34" charset="0"/>
                <a:cs typeface="Arial" pitchFamily="34" charset="0"/>
              </a:rPr>
              <a:t>). Předpokládáme další spolupráci s FEKT VUT v této oblasti.</a:t>
            </a:r>
          </a:p>
          <a:p>
            <a:pPr>
              <a:buNone/>
            </a:pPr>
            <a:endParaRPr lang="cs-CZ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800" dirty="0" smtClean="0">
                <a:latin typeface="Arial" pitchFamily="34" charset="0"/>
                <a:cs typeface="Arial" pitchFamily="34" charset="0"/>
              </a:rPr>
              <a:t>Inovační voucher </a:t>
            </a:r>
            <a:r>
              <a:rPr lang="cs-CZ" sz="1800" dirty="0" smtClean="0">
                <a:latin typeface="Arial" pitchFamily="34" charset="0"/>
                <a:cs typeface="Arial" pitchFamily="34" charset="0"/>
              </a:rPr>
              <a:t>považujeme </a:t>
            </a:r>
            <a:r>
              <a:rPr lang="cs-CZ" sz="1800" dirty="0" smtClean="0">
                <a:latin typeface="Arial" pitchFamily="34" charset="0"/>
                <a:cs typeface="Arial" pitchFamily="34" charset="0"/>
              </a:rPr>
              <a:t>za časově a administrativně nenáročný způsob, který umožňuje žadateli realizovat výzkumný projekt, který by bez podpory realizoval jen obtížně. Lze se soustředit na samotný výzkum a lze realizovat i relativně „malé“ projekty, což u jiných forem podpory není obvyklé a pro menší firmy to bývá překážkou. </a:t>
            </a:r>
            <a:endParaRPr lang="cs-CZ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cs-CZ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cs-CZ" sz="1800" dirty="0" smtClean="0">
                <a:latin typeface="Arial" pitchFamily="34" charset="0"/>
                <a:cs typeface="Arial" pitchFamily="34" charset="0"/>
              </a:rPr>
              <a:t>    Inovační </a:t>
            </a:r>
            <a:r>
              <a:rPr lang="cs-CZ" sz="1800" dirty="0" smtClean="0">
                <a:latin typeface="Arial" pitchFamily="34" charset="0"/>
                <a:cs typeface="Arial" pitchFamily="34" charset="0"/>
              </a:rPr>
              <a:t>vouchery jsou </a:t>
            </a:r>
            <a:r>
              <a:rPr lang="cs-CZ" sz="1800" dirty="0" smtClean="0">
                <a:latin typeface="Arial" pitchFamily="34" charset="0"/>
                <a:cs typeface="Arial" pitchFamily="34" charset="0"/>
              </a:rPr>
              <a:t>jednoznačně dobrý </a:t>
            </a:r>
            <a:r>
              <a:rPr lang="cs-CZ" sz="1800" dirty="0" smtClean="0">
                <a:latin typeface="Arial" pitchFamily="34" charset="0"/>
                <a:cs typeface="Arial" pitchFamily="34" charset="0"/>
              </a:rPr>
              <a:t>nápad.</a:t>
            </a:r>
          </a:p>
          <a:p>
            <a:endParaRPr lang="cs-CZ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2050"/>
          <p:cNvSpPr txBox="1">
            <a:spLocks noChangeArrowheads="1"/>
          </p:cNvSpPr>
          <p:nvPr/>
        </p:nvSpPr>
        <p:spPr>
          <a:xfrm>
            <a:off x="1115616" y="394792"/>
            <a:ext cx="7632848" cy="58593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cs-CZ" sz="28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Zhodnocení účasti na projektu</a:t>
            </a:r>
            <a:endParaRPr lang="cs-CZ" sz="2800" b="1" dirty="0" smtClean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pic>
        <p:nvPicPr>
          <p:cNvPr id="16" name="Obrázek 15" descr="loga pohromadě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14538" y="6500810"/>
            <a:ext cx="4029462" cy="35719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unovrat">
  <a:themeElements>
    <a:clrScheme name="Slu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u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lu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1145</TotalTime>
  <Words>369</Words>
  <Application>Microsoft Office PowerPoint</Application>
  <PresentationFormat>Předvádění na obrazovce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Slunovrat</vt:lpstr>
      <vt:lpstr>Workshop „Příklady dobré praxe“</vt:lpstr>
      <vt:lpstr>Snímek 2</vt:lpstr>
      <vt:lpstr>Snímek 3</vt:lpstr>
      <vt:lpstr>Snímek 4</vt:lpstr>
      <vt:lpstr>Snímek 5</vt:lpstr>
      <vt:lpstr>Snímek 6</vt:lpstr>
      <vt:lpstr>Snímek 7</vt:lpstr>
      <vt:lpstr>Snímek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„Příklady dobré praxe“</dc:title>
  <dc:creator>Petr</dc:creator>
  <cp:lastModifiedBy>Jan Vysloužil</cp:lastModifiedBy>
  <cp:revision>91</cp:revision>
  <dcterms:created xsi:type="dcterms:W3CDTF">2014-06-11T10:06:22Z</dcterms:created>
  <dcterms:modified xsi:type="dcterms:W3CDTF">2015-06-21T19:13:22Z</dcterms:modified>
</cp:coreProperties>
</file>