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95" r:id="rId1"/>
  </p:sldMasterIdLst>
  <p:notesMasterIdLst>
    <p:notesMasterId r:id="rId8"/>
  </p:notesMasterIdLst>
  <p:handoutMasterIdLst>
    <p:handoutMasterId r:id="rId9"/>
  </p:handoutMasterIdLst>
  <p:sldIdLst>
    <p:sldId id="302" r:id="rId2"/>
    <p:sldId id="399" r:id="rId3"/>
    <p:sldId id="417" r:id="rId4"/>
    <p:sldId id="315" r:id="rId5"/>
    <p:sldId id="418" r:id="rId6"/>
    <p:sldId id="319" r:id="rId7"/>
  </p:sldIdLst>
  <p:sldSz cx="9906000" cy="6858000" type="A4"/>
  <p:notesSz cx="9144000" cy="6858000"/>
  <p:defaultTextStyle>
    <a:defPPr>
      <a:defRPr lang="cs-CZ"/>
    </a:defPPr>
    <a:lvl1pPr marL="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Y" initials="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8FC"/>
    <a:srgbClr val="EDF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187" autoAdjust="0"/>
  </p:normalViewPr>
  <p:slideViewPr>
    <p:cSldViewPr>
      <p:cViewPr varScale="1">
        <p:scale>
          <a:sx n="86" d="100"/>
          <a:sy n="86" d="100"/>
        </p:scale>
        <p:origin x="-522" y="-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66"/>
    </p:cViewPr>
  </p:sorterViewPr>
  <p:notesViewPr>
    <p:cSldViewPr>
      <p:cViewPr varScale="1">
        <p:scale>
          <a:sx n="114" d="100"/>
          <a:sy n="114" d="100"/>
        </p:scale>
        <p:origin x="1170" y="96"/>
      </p:cViewPr>
      <p:guideLst/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quarter" idx="1"/>
          </p:nvPr>
        </p:nvSpPr>
        <p:spPr>
          <a:xfrm>
            <a:off x="5181600" y="6505124"/>
            <a:ext cx="3962400" cy="344488"/>
          </a:xfrm>
          <a:prstGeom prst="rect">
            <a:avLst/>
          </a:prstGeom>
        </p:spPr>
        <p:txBody>
          <a:bodyPr vert="horz" lIns="91440" tIns="45720" rIns="612000" bIns="45720" rtlCol="0"/>
          <a:lstStyle>
            <a:lvl1pPr algn="r">
              <a:defRPr sz="1200"/>
            </a:lvl1pPr>
          </a:lstStyle>
          <a:p>
            <a:fld id="{426FD384-D035-43AF-8B3E-D7E26B794101}" type="datetimeFigureOut">
              <a:rPr lang="cs-CZ" sz="800" smtClean="0"/>
              <a:pPr/>
              <a:t>20.10.2019</a:t>
            </a:fld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067352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932004" y="650603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D96F02EE-927F-4DCD-A0F3-42968C968697}" type="datetimeFigureOut">
              <a:rPr lang="cs-CZ" smtClean="0"/>
              <a:pPr/>
              <a:t>20.10.2019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" y="1449388"/>
            <a:ext cx="6389688" cy="4424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42023" y="1448978"/>
            <a:ext cx="2250027" cy="44100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699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780337" y="274645"/>
            <a:ext cx="2414588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6578" y="274645"/>
            <a:ext cx="7078663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am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16039746"/>
              </p:ext>
            </p:extLst>
          </p:nvPr>
        </p:nvGraphicFramePr>
        <p:xfrm>
          <a:off x="-8921" y="2258987"/>
          <a:ext cx="4683125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4" name="CorelDRAW" r:id="rId3" imgW="6239933" imgH="5880100" progId="">
                  <p:embed/>
                </p:oleObj>
              </mc:Choice>
              <mc:Fallback>
                <p:oleObj name="CorelDRAW" r:id="rId3" imgW="6239933" imgH="5880100" progId="">
                  <p:embed/>
                  <p:pic>
                    <p:nvPicPr>
                      <p:cNvPr id="0" name="Object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8921" y="2258987"/>
                        <a:ext cx="4683125" cy="441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04457337"/>
              </p:ext>
            </p:extLst>
          </p:nvPr>
        </p:nvGraphicFramePr>
        <p:xfrm>
          <a:off x="362953" y="207290"/>
          <a:ext cx="1422810" cy="409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5" name="CorelDRAW" r:id="rId5" imgW="9027360" imgH="2598840" progId="">
                  <p:embed/>
                </p:oleObj>
              </mc:Choice>
              <mc:Fallback>
                <p:oleObj name="CorelDRAW" r:id="rId5" imgW="9027360" imgH="2598840" progId="">
                  <p:embed/>
                  <p:pic>
                    <p:nvPicPr>
                      <p:cNvPr id="0" name="Object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53" y="207290"/>
                        <a:ext cx="1422810" cy="4097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9635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00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360000" tIns="180000" rIns="360000" bIns="36000" anchor="ctr" anchorCtr="0"/>
          <a:lstStyle>
            <a:lvl1pPr algn="l">
              <a:defRPr sz="3200" b="0" cap="all" baseline="0">
                <a:solidFill>
                  <a:schemeClr val="bg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2"/>
          <p:cNvSpPr>
            <a:spLocks noGrp="1"/>
          </p:cNvSpPr>
          <p:nvPr>
            <p:ph idx="1"/>
          </p:nvPr>
        </p:nvSpPr>
        <p:spPr>
          <a:xfrm>
            <a:off x="4" y="728970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>
              <a:buFont typeface="Wingdings" panose="05000000000000000000" pitchFamily="2" charset="2"/>
              <a:buNone/>
              <a:defRPr sz="2000" b="0" cap="none" baseline="0"/>
            </a:lvl1pPr>
            <a:lvl2pPr marL="685800" indent="-228600" algn="l">
              <a:buSzPct val="110000"/>
              <a:buFont typeface="Wingdings" panose="05000000000000000000" pitchFamily="2" charset="2"/>
              <a:buChar char="§"/>
              <a:defRPr sz="1800" b="0"/>
            </a:lvl2pPr>
            <a:lvl3pPr marL="1143000" indent="-228600" algn="l">
              <a:buFont typeface="Wingdings" panose="05000000000000000000" pitchFamily="2" charset="2"/>
              <a:buChar char="§"/>
              <a:defRPr sz="2000"/>
            </a:lvl3pPr>
            <a:lvl4pPr algn="r">
              <a:defRPr sz="2800" i="0"/>
            </a:lvl4pPr>
            <a:lvl5pPr algn="r"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2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3" name="Obdélník 2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04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1878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66388911"/>
              </p:ext>
            </p:extLst>
          </p:nvPr>
        </p:nvGraphicFramePr>
        <p:xfrm>
          <a:off x="4" y="2270074"/>
          <a:ext cx="4683125" cy="439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8" name="CorelDRAW" r:id="rId3" imgW="6239160" imgH="5861160" progId="">
                  <p:embed/>
                </p:oleObj>
              </mc:Choice>
              <mc:Fallback>
                <p:oleObj name="CorelDRAW" r:id="rId3" imgW="6239160" imgH="5861160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2270074"/>
                        <a:ext cx="4683125" cy="4398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bdélník 5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77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156731534"/>
              </p:ext>
            </p:extLst>
          </p:nvPr>
        </p:nvGraphicFramePr>
        <p:xfrm>
          <a:off x="4" y="2258987"/>
          <a:ext cx="4683125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2" name="CorelDRAW" r:id="rId3" imgW="6239160" imgH="2903040" progId="">
                  <p:embed/>
                </p:oleObj>
              </mc:Choice>
              <mc:Fallback>
                <p:oleObj name="CorelDRAW" r:id="rId3" imgW="6239160" imgH="2903040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2258987"/>
                        <a:ext cx="4683125" cy="217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élník 8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00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67507121"/>
              </p:ext>
            </p:extLst>
          </p:nvPr>
        </p:nvGraphicFramePr>
        <p:xfrm>
          <a:off x="4322993" y="2298648"/>
          <a:ext cx="5456786" cy="4190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6" name="CorelDRAW" r:id="rId3" imgW="7582680" imgH="5822640" progId="">
                  <p:embed/>
                </p:oleObj>
              </mc:Choice>
              <mc:Fallback>
                <p:oleObj name="CorelDRAW" r:id="rId3" imgW="7582680" imgH="5822640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2993" y="2298648"/>
                        <a:ext cx="5456786" cy="41903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825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381794" y="431800"/>
            <a:ext cx="0" cy="6858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381794" y="6286500"/>
            <a:ext cx="0" cy="39370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0860" y="528479"/>
            <a:ext cx="894111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300" b="1">
                <a:solidFill>
                  <a:srgbClr val="2BC3E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515937" y="6360115"/>
            <a:ext cx="8936038" cy="275761"/>
          </a:xfrm>
          <a:prstGeom prst="rect">
            <a:avLst/>
          </a:prstGeom>
          <a:noFill/>
        </p:spPr>
        <p:txBody>
          <a:bodyPr wrap="square" lIns="53639" tIns="26819" rIns="53639" bIns="26819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zasazení</a:t>
            </a:r>
            <a:r>
              <a:rPr lang="en-US" sz="1600" dirty="0">
                <a:solidFill>
                  <a:schemeClr val="bg2">
                    <a:lumMod val="8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širšího</a:t>
            </a:r>
            <a:r>
              <a:rPr lang="en-US" sz="1600" dirty="0">
                <a:solidFill>
                  <a:schemeClr val="bg2">
                    <a:lumMod val="8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kontextu</a:t>
            </a:r>
            <a:endParaRPr lang="en-US" sz="1600" dirty="0">
              <a:solidFill>
                <a:schemeClr val="bg2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3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381794" y="431800"/>
            <a:ext cx="0" cy="6858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381794" y="6286500"/>
            <a:ext cx="0" cy="39370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0860" y="528479"/>
            <a:ext cx="894111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300" b="1">
                <a:solidFill>
                  <a:srgbClr val="2BC3E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515937" y="6360115"/>
            <a:ext cx="8936038" cy="275761"/>
          </a:xfrm>
          <a:prstGeom prst="rect">
            <a:avLst/>
          </a:prstGeom>
          <a:noFill/>
        </p:spPr>
        <p:txBody>
          <a:bodyPr wrap="square" lIns="53639" tIns="26819" rIns="53639" bIns="26819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zasazení</a:t>
            </a:r>
            <a:r>
              <a:rPr lang="en-US" sz="1600" dirty="0">
                <a:solidFill>
                  <a:schemeClr val="bg2">
                    <a:lumMod val="8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širšího</a:t>
            </a:r>
            <a:r>
              <a:rPr lang="en-US" sz="1600" dirty="0">
                <a:solidFill>
                  <a:schemeClr val="bg2">
                    <a:lumMod val="8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kontextu</a:t>
            </a:r>
            <a:endParaRPr lang="en-US" sz="1600" dirty="0">
              <a:solidFill>
                <a:schemeClr val="bg2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3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03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72972" y="273058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4FDED-5D22-4C11-A990-D19C66CFB067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690" r:id="rId14"/>
    <p:sldLayoutId id="2147483693" r:id="rId15"/>
    <p:sldLayoutId id="2147483694" r:id="rId16"/>
    <p:sldLayoutId id="2147483691" r:id="rId17"/>
    <p:sldLayoutId id="2147483709" r:id="rId18"/>
    <p:sldLayoutId id="2147483710" r:id="rId19"/>
    <p:sldLayoutId id="2147483711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s.pkap.cz/" TargetMode="External"/><Relationship Id="rId2" Type="http://schemas.openxmlformats.org/officeDocument/2006/relationships/hyperlink" Target="http://www.nuv.cz/p-kap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jiri.polasek@nuv.cz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Grp="1" noChangeAspect="1"/>
          </p:cNvGrpSpPr>
          <p:nvPr/>
        </p:nvGrpSpPr>
        <p:grpSpPr bwMode="auto">
          <a:xfrm>
            <a:off x="495300" y="274638"/>
            <a:ext cx="8915400" cy="1143000"/>
            <a:chOff x="4205" y="3032"/>
            <a:chExt cx="3110" cy="416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3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7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3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4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7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5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6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9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146" name="Nadpis 5"/>
          <p:cNvSpPr txBox="1">
            <a:spLocks/>
          </p:cNvSpPr>
          <p:nvPr/>
        </p:nvSpPr>
        <p:spPr>
          <a:xfrm>
            <a:off x="1" y="2078987"/>
            <a:ext cx="10083057" cy="9900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200" b="1" cap="all" spc="5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200" b="1" cap="all" spc="5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200" b="1" cap="all" spc="5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200" b="1" cap="all" spc="5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200" b="1" cap="all" spc="5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3200" b="1" cap="all" spc="5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AKČNÍ PLÁNOVÁNÍ středních škol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3200" b="1" cap="all" spc="5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Olomouckého kraje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200" b="1" cap="all" spc="5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000" b="1" cap="all" spc="5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Informace k tvorbě školních akčních plánů a plánů aktivit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1200" spc="5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r. </a:t>
            </a:r>
            <a:r>
              <a:rPr kumimoji="0" lang="cs-CZ" sz="2000" b="1" i="0" u="none" strike="noStrike" kern="1200" cap="all" spc="5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2019 - 2022</a:t>
            </a:r>
            <a:r>
              <a:rPr kumimoji="0" lang="cs-CZ" sz="3200" b="1" i="0" u="none" strike="noStrike" kern="1200" cap="all" spc="5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cs-CZ" sz="3200" b="1" i="0" u="none" strike="noStrike" kern="1200" cap="all" spc="5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cs-CZ" sz="3200" b="1" i="0" u="none" strike="noStrike" kern="1200" cap="all" spc="5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8" name="Obdélník 147"/>
          <p:cNvSpPr/>
          <p:nvPr/>
        </p:nvSpPr>
        <p:spPr>
          <a:xfrm>
            <a:off x="452950" y="5859035"/>
            <a:ext cx="32400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PaedDr. Jiří Polášek</a:t>
            </a:r>
          </a:p>
          <a:p>
            <a:pPr marL="0" indent="0">
              <a:buNone/>
            </a:pPr>
            <a:r>
              <a:rPr lang="cs-CZ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21.10</a:t>
            </a:r>
            <a:r>
              <a:rPr lang="cs-CZ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2019 </a:t>
            </a:r>
            <a:endParaRPr lang="cs-CZ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Obdélník 149"/>
          <p:cNvSpPr/>
          <p:nvPr/>
        </p:nvSpPr>
        <p:spPr>
          <a:xfrm>
            <a:off x="3692986" y="5679025"/>
            <a:ext cx="41400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800" b="1" dirty="0">
                <a:solidFill>
                  <a:schemeClr val="tx2">
                    <a:lumMod val="75000"/>
                  </a:schemeClr>
                </a:solidFill>
              </a:rPr>
              <a:t>Národní ústav pro vzdělávání</a:t>
            </a:r>
            <a:r>
              <a:rPr lang="cs-CZ" sz="1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cs-CZ" sz="18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800" dirty="0" smtClean="0">
                <a:solidFill>
                  <a:schemeClr val="tx2">
                    <a:lumMod val="75000"/>
                  </a:schemeClr>
                </a:solidFill>
              </a:rPr>
              <a:t>Podpora </a:t>
            </a:r>
            <a:r>
              <a:rPr lang="cs-CZ" sz="1800" dirty="0">
                <a:solidFill>
                  <a:schemeClr val="tx2">
                    <a:lumMod val="75000"/>
                  </a:schemeClr>
                </a:solidFill>
              </a:rPr>
              <a:t>krajského akčního plánování</a:t>
            </a:r>
          </a:p>
          <a:p>
            <a:pPr algn="r"/>
            <a:r>
              <a:rPr lang="cs-CZ" sz="1800" b="1" dirty="0">
                <a:solidFill>
                  <a:schemeClr val="tx2">
                    <a:lumMod val="75000"/>
                  </a:schemeClr>
                </a:solidFill>
              </a:rPr>
              <a:t>www.pkap.cz</a:t>
            </a:r>
          </a:p>
        </p:txBody>
      </p:sp>
      <p:grpSp>
        <p:nvGrpSpPr>
          <p:cNvPr id="151" name="Group 4"/>
          <p:cNvGrpSpPr>
            <a:grpSpLocks noChangeAspect="1"/>
          </p:cNvGrpSpPr>
          <p:nvPr/>
        </p:nvGrpSpPr>
        <p:grpSpPr bwMode="auto">
          <a:xfrm>
            <a:off x="8463040" y="5499023"/>
            <a:ext cx="842879" cy="1031182"/>
            <a:chOff x="5384" y="2780"/>
            <a:chExt cx="752" cy="920"/>
          </a:xfrm>
        </p:grpSpPr>
        <p:sp>
          <p:nvSpPr>
            <p:cNvPr id="152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84" y="2780"/>
              <a:ext cx="752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3" name="Freeform 5"/>
            <p:cNvSpPr>
              <a:spLocks/>
            </p:cNvSpPr>
            <p:nvPr/>
          </p:nvSpPr>
          <p:spPr bwMode="auto">
            <a:xfrm>
              <a:off x="5384" y="2780"/>
              <a:ext cx="346" cy="374"/>
            </a:xfrm>
            <a:custGeom>
              <a:avLst/>
              <a:gdLst>
                <a:gd name="T0" fmla="*/ 1192 w 1491"/>
                <a:gd name="T1" fmla="*/ 1239 h 1629"/>
                <a:gd name="T2" fmla="*/ 1491 w 1491"/>
                <a:gd name="T3" fmla="*/ 391 h 1629"/>
                <a:gd name="T4" fmla="*/ 1444 w 1491"/>
                <a:gd name="T5" fmla="*/ 0 h 1629"/>
                <a:gd name="T6" fmla="*/ 691 w 1491"/>
                <a:gd name="T7" fmla="*/ 0 h 1629"/>
                <a:gd name="T8" fmla="*/ 762 w 1491"/>
                <a:gd name="T9" fmla="*/ 384 h 1629"/>
                <a:gd name="T10" fmla="*/ 248 w 1491"/>
                <a:gd name="T11" fmla="*/ 1056 h 1629"/>
                <a:gd name="T12" fmla="*/ 0 w 1491"/>
                <a:gd name="T13" fmla="*/ 988 h 1629"/>
                <a:gd name="T14" fmla="*/ 0 w 1491"/>
                <a:gd name="T15" fmla="*/ 1609 h 1629"/>
                <a:gd name="T16" fmla="*/ 248 w 1491"/>
                <a:gd name="T17" fmla="*/ 1629 h 1629"/>
                <a:gd name="T18" fmla="*/ 1192 w 1491"/>
                <a:gd name="T19" fmla="*/ 123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1" h="1629">
                  <a:moveTo>
                    <a:pt x="1192" y="1239"/>
                  </a:moveTo>
                  <a:cubicBezTo>
                    <a:pt x="1379" y="1024"/>
                    <a:pt x="1491" y="707"/>
                    <a:pt x="1491" y="391"/>
                  </a:cubicBezTo>
                  <a:cubicBezTo>
                    <a:pt x="1491" y="251"/>
                    <a:pt x="1475" y="122"/>
                    <a:pt x="1444" y="0"/>
                  </a:cubicBezTo>
                  <a:lnTo>
                    <a:pt x="691" y="0"/>
                  </a:lnTo>
                  <a:cubicBezTo>
                    <a:pt x="737" y="105"/>
                    <a:pt x="762" y="235"/>
                    <a:pt x="762" y="384"/>
                  </a:cubicBezTo>
                  <a:cubicBezTo>
                    <a:pt x="762" y="788"/>
                    <a:pt x="556" y="1056"/>
                    <a:pt x="248" y="1056"/>
                  </a:cubicBezTo>
                  <a:cubicBezTo>
                    <a:pt x="154" y="1056"/>
                    <a:pt x="71" y="1032"/>
                    <a:pt x="0" y="988"/>
                  </a:cubicBezTo>
                  <a:lnTo>
                    <a:pt x="0" y="1609"/>
                  </a:lnTo>
                  <a:cubicBezTo>
                    <a:pt x="79" y="1622"/>
                    <a:pt x="162" y="1629"/>
                    <a:pt x="248" y="1629"/>
                  </a:cubicBezTo>
                  <a:cubicBezTo>
                    <a:pt x="641" y="1629"/>
                    <a:pt x="967" y="1493"/>
                    <a:pt x="1192" y="1239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4" name="Freeform 6"/>
            <p:cNvSpPr>
              <a:spLocks noEditPoints="1"/>
            </p:cNvSpPr>
            <p:nvPr/>
          </p:nvSpPr>
          <p:spPr bwMode="auto">
            <a:xfrm>
              <a:off x="5384" y="2780"/>
              <a:ext cx="758" cy="927"/>
            </a:xfrm>
            <a:custGeom>
              <a:avLst/>
              <a:gdLst>
                <a:gd name="T0" fmla="*/ 247 w 3263"/>
                <a:gd name="T1" fmla="*/ 1623 h 4032"/>
                <a:gd name="T2" fmla="*/ 934 w 3263"/>
                <a:gd name="T3" fmla="*/ 2408 h 4032"/>
                <a:gd name="T4" fmla="*/ 1699 w 3263"/>
                <a:gd name="T5" fmla="*/ 2408 h 4032"/>
                <a:gd name="T6" fmla="*/ 2252 w 3263"/>
                <a:gd name="T7" fmla="*/ 2408 h 4032"/>
                <a:gd name="T8" fmla="*/ 2910 w 3263"/>
                <a:gd name="T9" fmla="*/ 2408 h 4032"/>
                <a:gd name="T10" fmla="*/ 3263 w 3263"/>
                <a:gd name="T11" fmla="*/ 0 h 4032"/>
                <a:gd name="T12" fmla="*/ 280 w 3263"/>
                <a:gd name="T13" fmla="*/ 3638 h 4032"/>
                <a:gd name="T14" fmla="*/ 211 w 3263"/>
                <a:gd name="T15" fmla="*/ 3792 h 4032"/>
                <a:gd name="T16" fmla="*/ 143 w 3263"/>
                <a:gd name="T17" fmla="*/ 3638 h 4032"/>
                <a:gd name="T18" fmla="*/ 186 w 3263"/>
                <a:gd name="T19" fmla="*/ 3874 h 4032"/>
                <a:gd name="T20" fmla="*/ 409 w 3263"/>
                <a:gd name="T21" fmla="*/ 3773 h 4032"/>
                <a:gd name="T22" fmla="*/ 322 w 3263"/>
                <a:gd name="T23" fmla="*/ 3510 h 4032"/>
                <a:gd name="T24" fmla="*/ 120 w 3263"/>
                <a:gd name="T25" fmla="*/ 3506 h 4032"/>
                <a:gd name="T26" fmla="*/ 133 w 3263"/>
                <a:gd name="T27" fmla="*/ 3827 h 4032"/>
                <a:gd name="T28" fmla="*/ 434 w 3263"/>
                <a:gd name="T29" fmla="*/ 3693 h 4032"/>
                <a:gd name="T30" fmla="*/ 764 w 3263"/>
                <a:gd name="T31" fmla="*/ 3865 h 4032"/>
                <a:gd name="T32" fmla="*/ 764 w 3263"/>
                <a:gd name="T33" fmla="*/ 3520 h 4032"/>
                <a:gd name="T34" fmla="*/ 720 w 3263"/>
                <a:gd name="T35" fmla="*/ 3635 h 4032"/>
                <a:gd name="T36" fmla="*/ 649 w 3263"/>
                <a:gd name="T37" fmla="*/ 3798 h 4032"/>
                <a:gd name="T38" fmla="*/ 578 w 3263"/>
                <a:gd name="T39" fmla="*/ 3635 h 4032"/>
                <a:gd name="T40" fmla="*/ 1167 w 3263"/>
                <a:gd name="T41" fmla="*/ 3558 h 4032"/>
                <a:gd name="T42" fmla="*/ 899 w 3263"/>
                <a:gd name="T43" fmla="*/ 3586 h 4032"/>
                <a:gd name="T44" fmla="*/ 978 w 3263"/>
                <a:gd name="T45" fmla="*/ 3871 h 4032"/>
                <a:gd name="T46" fmla="*/ 1180 w 3263"/>
                <a:gd name="T47" fmla="*/ 3880 h 4032"/>
                <a:gd name="T48" fmla="*/ 1167 w 3263"/>
                <a:gd name="T49" fmla="*/ 2871 h 4032"/>
                <a:gd name="T50" fmla="*/ 1156 w 3263"/>
                <a:gd name="T51" fmla="*/ 3636 h 4032"/>
                <a:gd name="T52" fmla="*/ 1087 w 3263"/>
                <a:gd name="T53" fmla="*/ 3790 h 4032"/>
                <a:gd name="T54" fmla="*/ 1020 w 3263"/>
                <a:gd name="T55" fmla="*/ 3637 h 4032"/>
                <a:gd name="T56" fmla="*/ 1582 w 3263"/>
                <a:gd name="T57" fmla="*/ 3604 h 4032"/>
                <a:gd name="T58" fmla="*/ 1581 w 3263"/>
                <a:gd name="T59" fmla="*/ 3780 h 4032"/>
                <a:gd name="T60" fmla="*/ 1462 w 3263"/>
                <a:gd name="T61" fmla="*/ 3693 h 4032"/>
                <a:gd name="T62" fmla="*/ 1462 w 3263"/>
                <a:gd name="T63" fmla="*/ 3827 h 4032"/>
                <a:gd name="T64" fmla="*/ 1703 w 3263"/>
                <a:gd name="T65" fmla="*/ 3835 h 4032"/>
                <a:gd name="T66" fmla="*/ 1704 w 3263"/>
                <a:gd name="T67" fmla="*/ 3548 h 4032"/>
                <a:gd name="T68" fmla="*/ 1449 w 3263"/>
                <a:gd name="T69" fmla="*/ 3577 h 4032"/>
                <a:gd name="T70" fmla="*/ 1462 w 3263"/>
                <a:gd name="T71" fmla="*/ 4032 h 4032"/>
                <a:gd name="T72" fmla="*/ 1798 w 3263"/>
                <a:gd name="T73" fmla="*/ 3587 h 4032"/>
                <a:gd name="T74" fmla="*/ 1987 w 3263"/>
                <a:gd name="T75" fmla="*/ 3889 h 4032"/>
                <a:gd name="T76" fmla="*/ 2177 w 3263"/>
                <a:gd name="T77" fmla="*/ 3587 h 4032"/>
                <a:gd name="T78" fmla="*/ 2030 w 3263"/>
                <a:gd name="T79" fmla="*/ 3598 h 4032"/>
                <a:gd name="T80" fmla="*/ 2030 w 3263"/>
                <a:gd name="T81" fmla="*/ 3785 h 4032"/>
                <a:gd name="T82" fmla="*/ 1906 w 3263"/>
                <a:gd name="T83" fmla="*/ 3692 h 4032"/>
                <a:gd name="T84" fmla="*/ 2495 w 3263"/>
                <a:gd name="T85" fmla="*/ 3500 h 4032"/>
                <a:gd name="T86" fmla="*/ 2343 w 3263"/>
                <a:gd name="T87" fmla="*/ 3577 h 4032"/>
                <a:gd name="T88" fmla="*/ 2356 w 3263"/>
                <a:gd name="T89" fmla="*/ 3880 h 4032"/>
                <a:gd name="T90" fmla="*/ 2469 w 3263"/>
                <a:gd name="T91" fmla="*/ 3606 h 4032"/>
                <a:gd name="T92" fmla="*/ 2826 w 3263"/>
                <a:gd name="T93" fmla="*/ 3578 h 4032"/>
                <a:gd name="T94" fmla="*/ 2519 w 3263"/>
                <a:gd name="T95" fmla="*/ 3521 h 4032"/>
                <a:gd name="T96" fmla="*/ 2700 w 3263"/>
                <a:gd name="T97" fmla="*/ 3592 h 4032"/>
                <a:gd name="T98" fmla="*/ 2523 w 3263"/>
                <a:gd name="T99" fmla="*/ 3673 h 4032"/>
                <a:gd name="T100" fmla="*/ 2598 w 3263"/>
                <a:gd name="T101" fmla="*/ 3884 h 4032"/>
                <a:gd name="T102" fmla="*/ 2844 w 3263"/>
                <a:gd name="T103" fmla="*/ 3880 h 4032"/>
                <a:gd name="T104" fmla="*/ 2723 w 3263"/>
                <a:gd name="T105" fmla="*/ 3721 h 4032"/>
                <a:gd name="T106" fmla="*/ 2618 w 3263"/>
                <a:gd name="T107" fmla="*/ 3799 h 4032"/>
                <a:gd name="T108" fmla="*/ 2642 w 3263"/>
                <a:gd name="T109" fmla="*/ 3715 h 4032"/>
                <a:gd name="T110" fmla="*/ 2272 w 3263"/>
                <a:gd name="T111" fmla="*/ 3090 h 4032"/>
                <a:gd name="T112" fmla="*/ 3263 w 3263"/>
                <a:gd name="T113" fmla="*/ 3263 h 4032"/>
                <a:gd name="T114" fmla="*/ 2831 w 3263"/>
                <a:gd name="T115" fmla="*/ 2971 h 4032"/>
                <a:gd name="T116" fmla="*/ 1993 w 3263"/>
                <a:gd name="T117" fmla="*/ 2925 h 4032"/>
                <a:gd name="T118" fmla="*/ 2998 w 3263"/>
                <a:gd name="T119" fmla="*/ 2597 h 4032"/>
                <a:gd name="T120" fmla="*/ 2831 w 3263"/>
                <a:gd name="T121" fmla="*/ 2815 h 4032"/>
                <a:gd name="T122" fmla="*/ 0 w 3263"/>
                <a:gd name="T123" fmla="*/ 0 h 4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3" h="4032">
                  <a:moveTo>
                    <a:pt x="1439" y="0"/>
                  </a:moveTo>
                  <a:cubicBezTo>
                    <a:pt x="1470" y="121"/>
                    <a:pt x="1486" y="251"/>
                    <a:pt x="1486" y="390"/>
                  </a:cubicBezTo>
                  <a:cubicBezTo>
                    <a:pt x="1486" y="705"/>
                    <a:pt x="1374" y="1020"/>
                    <a:pt x="1188" y="1235"/>
                  </a:cubicBezTo>
                  <a:cubicBezTo>
                    <a:pt x="964" y="1487"/>
                    <a:pt x="639" y="1623"/>
                    <a:pt x="247" y="1623"/>
                  </a:cubicBezTo>
                  <a:cubicBezTo>
                    <a:pt x="162" y="1623"/>
                    <a:pt x="79" y="1617"/>
                    <a:pt x="0" y="1604"/>
                  </a:cubicBezTo>
                  <a:lnTo>
                    <a:pt x="0" y="3263"/>
                  </a:lnTo>
                  <a:lnTo>
                    <a:pt x="934" y="3263"/>
                  </a:lnTo>
                  <a:lnTo>
                    <a:pt x="934" y="2408"/>
                  </a:lnTo>
                  <a:lnTo>
                    <a:pt x="1167" y="2408"/>
                  </a:lnTo>
                  <a:lnTo>
                    <a:pt x="1167" y="2782"/>
                  </a:lnTo>
                  <a:lnTo>
                    <a:pt x="1438" y="2408"/>
                  </a:lnTo>
                  <a:lnTo>
                    <a:pt x="1699" y="2408"/>
                  </a:lnTo>
                  <a:lnTo>
                    <a:pt x="1378" y="2805"/>
                  </a:lnTo>
                  <a:lnTo>
                    <a:pt x="1670" y="3191"/>
                  </a:lnTo>
                  <a:lnTo>
                    <a:pt x="1971" y="2408"/>
                  </a:lnTo>
                  <a:lnTo>
                    <a:pt x="2252" y="2408"/>
                  </a:lnTo>
                  <a:lnTo>
                    <a:pt x="2580" y="3263"/>
                  </a:lnTo>
                  <a:lnTo>
                    <a:pt x="2598" y="3263"/>
                  </a:lnTo>
                  <a:lnTo>
                    <a:pt x="2598" y="2408"/>
                  </a:lnTo>
                  <a:lnTo>
                    <a:pt x="2910" y="2408"/>
                  </a:lnTo>
                  <a:cubicBezTo>
                    <a:pt x="2991" y="2408"/>
                    <a:pt x="3058" y="2418"/>
                    <a:pt x="3111" y="2437"/>
                  </a:cubicBezTo>
                  <a:cubicBezTo>
                    <a:pt x="3165" y="2457"/>
                    <a:pt x="3204" y="2487"/>
                    <a:pt x="3231" y="2528"/>
                  </a:cubicBezTo>
                  <a:cubicBezTo>
                    <a:pt x="3246" y="2551"/>
                    <a:pt x="3256" y="2578"/>
                    <a:pt x="3263" y="2608"/>
                  </a:cubicBezTo>
                  <a:lnTo>
                    <a:pt x="3263" y="0"/>
                  </a:lnTo>
                  <a:lnTo>
                    <a:pt x="1439" y="0"/>
                  </a:lnTo>
                  <a:close/>
                  <a:moveTo>
                    <a:pt x="213" y="3592"/>
                  </a:moveTo>
                  <a:cubicBezTo>
                    <a:pt x="228" y="3592"/>
                    <a:pt x="242" y="3596"/>
                    <a:pt x="253" y="3604"/>
                  </a:cubicBezTo>
                  <a:cubicBezTo>
                    <a:pt x="265" y="3612"/>
                    <a:pt x="274" y="3623"/>
                    <a:pt x="280" y="3638"/>
                  </a:cubicBezTo>
                  <a:cubicBezTo>
                    <a:pt x="286" y="3652"/>
                    <a:pt x="290" y="3669"/>
                    <a:pt x="290" y="3689"/>
                  </a:cubicBezTo>
                  <a:cubicBezTo>
                    <a:pt x="290" y="3711"/>
                    <a:pt x="286" y="3730"/>
                    <a:pt x="280" y="3745"/>
                  </a:cubicBezTo>
                  <a:cubicBezTo>
                    <a:pt x="273" y="3760"/>
                    <a:pt x="264" y="3772"/>
                    <a:pt x="252" y="3780"/>
                  </a:cubicBezTo>
                  <a:cubicBezTo>
                    <a:pt x="240" y="3788"/>
                    <a:pt x="226" y="3793"/>
                    <a:pt x="211" y="3792"/>
                  </a:cubicBezTo>
                  <a:cubicBezTo>
                    <a:pt x="195" y="3792"/>
                    <a:pt x="181" y="3788"/>
                    <a:pt x="170" y="3781"/>
                  </a:cubicBezTo>
                  <a:cubicBezTo>
                    <a:pt x="158" y="3773"/>
                    <a:pt x="149" y="3761"/>
                    <a:pt x="143" y="3746"/>
                  </a:cubicBezTo>
                  <a:cubicBezTo>
                    <a:pt x="136" y="3732"/>
                    <a:pt x="133" y="3714"/>
                    <a:pt x="133" y="3693"/>
                  </a:cubicBezTo>
                  <a:cubicBezTo>
                    <a:pt x="133" y="3671"/>
                    <a:pt x="136" y="3653"/>
                    <a:pt x="143" y="3638"/>
                  </a:cubicBezTo>
                  <a:cubicBezTo>
                    <a:pt x="149" y="3623"/>
                    <a:pt x="158" y="3612"/>
                    <a:pt x="170" y="3604"/>
                  </a:cubicBezTo>
                  <a:cubicBezTo>
                    <a:pt x="182" y="3596"/>
                    <a:pt x="196" y="3592"/>
                    <a:pt x="213" y="3592"/>
                  </a:cubicBezTo>
                  <a:close/>
                  <a:moveTo>
                    <a:pt x="133" y="3827"/>
                  </a:moveTo>
                  <a:cubicBezTo>
                    <a:pt x="148" y="3848"/>
                    <a:pt x="165" y="3864"/>
                    <a:pt x="186" y="3874"/>
                  </a:cubicBezTo>
                  <a:cubicBezTo>
                    <a:pt x="206" y="3885"/>
                    <a:pt x="229" y="3890"/>
                    <a:pt x="256" y="3890"/>
                  </a:cubicBezTo>
                  <a:cubicBezTo>
                    <a:pt x="280" y="3890"/>
                    <a:pt x="302" y="3885"/>
                    <a:pt x="322" y="3876"/>
                  </a:cubicBezTo>
                  <a:cubicBezTo>
                    <a:pt x="342" y="3866"/>
                    <a:pt x="360" y="3853"/>
                    <a:pt x="375" y="3835"/>
                  </a:cubicBezTo>
                  <a:cubicBezTo>
                    <a:pt x="389" y="3818"/>
                    <a:pt x="401" y="3797"/>
                    <a:pt x="409" y="3773"/>
                  </a:cubicBezTo>
                  <a:cubicBezTo>
                    <a:pt x="418" y="3748"/>
                    <a:pt x="422" y="3721"/>
                    <a:pt x="422" y="3691"/>
                  </a:cubicBezTo>
                  <a:cubicBezTo>
                    <a:pt x="422" y="3661"/>
                    <a:pt x="418" y="3634"/>
                    <a:pt x="410" y="3610"/>
                  </a:cubicBezTo>
                  <a:cubicBezTo>
                    <a:pt x="402" y="3586"/>
                    <a:pt x="390" y="3565"/>
                    <a:pt x="375" y="3548"/>
                  </a:cubicBezTo>
                  <a:cubicBezTo>
                    <a:pt x="360" y="3531"/>
                    <a:pt x="343" y="3519"/>
                    <a:pt x="322" y="3510"/>
                  </a:cubicBezTo>
                  <a:cubicBezTo>
                    <a:pt x="302" y="3501"/>
                    <a:pt x="279" y="3496"/>
                    <a:pt x="254" y="3496"/>
                  </a:cubicBezTo>
                  <a:cubicBezTo>
                    <a:pt x="225" y="3496"/>
                    <a:pt x="199" y="3503"/>
                    <a:pt x="176" y="3517"/>
                  </a:cubicBezTo>
                  <a:cubicBezTo>
                    <a:pt x="153" y="3531"/>
                    <a:pt x="134" y="3551"/>
                    <a:pt x="120" y="3577"/>
                  </a:cubicBezTo>
                  <a:lnTo>
                    <a:pt x="120" y="3506"/>
                  </a:lnTo>
                  <a:lnTo>
                    <a:pt x="5" y="3506"/>
                  </a:lnTo>
                  <a:lnTo>
                    <a:pt x="5" y="4032"/>
                  </a:lnTo>
                  <a:lnTo>
                    <a:pt x="133" y="4032"/>
                  </a:lnTo>
                  <a:lnTo>
                    <a:pt x="133" y="3827"/>
                  </a:lnTo>
                  <a:close/>
                  <a:moveTo>
                    <a:pt x="649" y="3496"/>
                  </a:moveTo>
                  <a:cubicBezTo>
                    <a:pt x="603" y="3496"/>
                    <a:pt x="565" y="3504"/>
                    <a:pt x="533" y="3520"/>
                  </a:cubicBezTo>
                  <a:cubicBezTo>
                    <a:pt x="501" y="3535"/>
                    <a:pt x="477" y="3558"/>
                    <a:pt x="460" y="3587"/>
                  </a:cubicBezTo>
                  <a:cubicBezTo>
                    <a:pt x="443" y="3617"/>
                    <a:pt x="434" y="3652"/>
                    <a:pt x="434" y="3693"/>
                  </a:cubicBezTo>
                  <a:cubicBezTo>
                    <a:pt x="434" y="3734"/>
                    <a:pt x="443" y="3769"/>
                    <a:pt x="460" y="3798"/>
                  </a:cubicBezTo>
                  <a:cubicBezTo>
                    <a:pt x="477" y="3828"/>
                    <a:pt x="501" y="3850"/>
                    <a:pt x="533" y="3865"/>
                  </a:cubicBezTo>
                  <a:cubicBezTo>
                    <a:pt x="565" y="3881"/>
                    <a:pt x="604" y="3889"/>
                    <a:pt x="649" y="3889"/>
                  </a:cubicBezTo>
                  <a:cubicBezTo>
                    <a:pt x="694" y="3889"/>
                    <a:pt x="732" y="3881"/>
                    <a:pt x="764" y="3865"/>
                  </a:cubicBezTo>
                  <a:cubicBezTo>
                    <a:pt x="796" y="3850"/>
                    <a:pt x="821" y="3828"/>
                    <a:pt x="838" y="3798"/>
                  </a:cubicBezTo>
                  <a:cubicBezTo>
                    <a:pt x="855" y="3769"/>
                    <a:pt x="864" y="3734"/>
                    <a:pt x="864" y="3693"/>
                  </a:cubicBezTo>
                  <a:cubicBezTo>
                    <a:pt x="864" y="3652"/>
                    <a:pt x="855" y="3617"/>
                    <a:pt x="838" y="3587"/>
                  </a:cubicBezTo>
                  <a:cubicBezTo>
                    <a:pt x="821" y="3558"/>
                    <a:pt x="796" y="3535"/>
                    <a:pt x="764" y="3520"/>
                  </a:cubicBezTo>
                  <a:cubicBezTo>
                    <a:pt x="732" y="3504"/>
                    <a:pt x="694" y="3496"/>
                    <a:pt x="649" y="3496"/>
                  </a:cubicBezTo>
                  <a:close/>
                  <a:moveTo>
                    <a:pt x="649" y="3585"/>
                  </a:moveTo>
                  <a:cubicBezTo>
                    <a:pt x="665" y="3585"/>
                    <a:pt x="679" y="3590"/>
                    <a:pt x="691" y="3598"/>
                  </a:cubicBezTo>
                  <a:cubicBezTo>
                    <a:pt x="703" y="3607"/>
                    <a:pt x="713" y="3619"/>
                    <a:pt x="720" y="3635"/>
                  </a:cubicBezTo>
                  <a:cubicBezTo>
                    <a:pt x="726" y="3651"/>
                    <a:pt x="730" y="3670"/>
                    <a:pt x="730" y="3692"/>
                  </a:cubicBezTo>
                  <a:cubicBezTo>
                    <a:pt x="730" y="3714"/>
                    <a:pt x="726" y="3733"/>
                    <a:pt x="720" y="3749"/>
                  </a:cubicBezTo>
                  <a:cubicBezTo>
                    <a:pt x="713" y="3765"/>
                    <a:pt x="703" y="3777"/>
                    <a:pt x="691" y="3785"/>
                  </a:cubicBezTo>
                  <a:cubicBezTo>
                    <a:pt x="679" y="3794"/>
                    <a:pt x="665" y="3798"/>
                    <a:pt x="649" y="3798"/>
                  </a:cubicBezTo>
                  <a:cubicBezTo>
                    <a:pt x="633" y="3798"/>
                    <a:pt x="619" y="3794"/>
                    <a:pt x="607" y="3785"/>
                  </a:cubicBezTo>
                  <a:cubicBezTo>
                    <a:pt x="595" y="3777"/>
                    <a:pt x="585" y="3765"/>
                    <a:pt x="578" y="3749"/>
                  </a:cubicBezTo>
                  <a:cubicBezTo>
                    <a:pt x="571" y="3733"/>
                    <a:pt x="567" y="3714"/>
                    <a:pt x="567" y="3692"/>
                  </a:cubicBezTo>
                  <a:cubicBezTo>
                    <a:pt x="567" y="3670"/>
                    <a:pt x="571" y="3651"/>
                    <a:pt x="578" y="3635"/>
                  </a:cubicBezTo>
                  <a:cubicBezTo>
                    <a:pt x="585" y="3620"/>
                    <a:pt x="594" y="3607"/>
                    <a:pt x="606" y="3599"/>
                  </a:cubicBezTo>
                  <a:cubicBezTo>
                    <a:pt x="619" y="3590"/>
                    <a:pt x="633" y="3585"/>
                    <a:pt x="649" y="3585"/>
                  </a:cubicBezTo>
                  <a:close/>
                  <a:moveTo>
                    <a:pt x="1167" y="3263"/>
                  </a:moveTo>
                  <a:lnTo>
                    <a:pt x="1167" y="3558"/>
                  </a:lnTo>
                  <a:cubicBezTo>
                    <a:pt x="1152" y="3537"/>
                    <a:pt x="1135" y="3522"/>
                    <a:pt x="1114" y="3511"/>
                  </a:cubicBezTo>
                  <a:cubicBezTo>
                    <a:pt x="1093" y="3501"/>
                    <a:pt x="1070" y="3496"/>
                    <a:pt x="1044" y="3496"/>
                  </a:cubicBezTo>
                  <a:cubicBezTo>
                    <a:pt x="1010" y="3496"/>
                    <a:pt x="981" y="3504"/>
                    <a:pt x="957" y="3520"/>
                  </a:cubicBezTo>
                  <a:cubicBezTo>
                    <a:pt x="932" y="3535"/>
                    <a:pt x="913" y="3557"/>
                    <a:pt x="899" y="3586"/>
                  </a:cubicBezTo>
                  <a:cubicBezTo>
                    <a:pt x="886" y="3614"/>
                    <a:pt x="879" y="3648"/>
                    <a:pt x="879" y="3688"/>
                  </a:cubicBezTo>
                  <a:cubicBezTo>
                    <a:pt x="879" y="3718"/>
                    <a:pt x="883" y="3745"/>
                    <a:pt x="891" y="3769"/>
                  </a:cubicBezTo>
                  <a:cubicBezTo>
                    <a:pt x="899" y="3794"/>
                    <a:pt x="910" y="3814"/>
                    <a:pt x="925" y="3832"/>
                  </a:cubicBezTo>
                  <a:cubicBezTo>
                    <a:pt x="940" y="3849"/>
                    <a:pt x="957" y="3862"/>
                    <a:pt x="978" y="3871"/>
                  </a:cubicBezTo>
                  <a:cubicBezTo>
                    <a:pt x="998" y="3881"/>
                    <a:pt x="1021" y="3885"/>
                    <a:pt x="1045" y="3885"/>
                  </a:cubicBezTo>
                  <a:cubicBezTo>
                    <a:pt x="1075" y="3885"/>
                    <a:pt x="1101" y="3878"/>
                    <a:pt x="1124" y="3865"/>
                  </a:cubicBezTo>
                  <a:cubicBezTo>
                    <a:pt x="1147" y="3851"/>
                    <a:pt x="1166" y="3831"/>
                    <a:pt x="1180" y="3805"/>
                  </a:cubicBezTo>
                  <a:lnTo>
                    <a:pt x="1180" y="3880"/>
                  </a:lnTo>
                  <a:lnTo>
                    <a:pt x="1295" y="3880"/>
                  </a:lnTo>
                  <a:lnTo>
                    <a:pt x="1295" y="3263"/>
                  </a:lnTo>
                  <a:lnTo>
                    <a:pt x="1435" y="3263"/>
                  </a:lnTo>
                  <a:lnTo>
                    <a:pt x="1167" y="2871"/>
                  </a:lnTo>
                  <a:lnTo>
                    <a:pt x="1167" y="3263"/>
                  </a:lnTo>
                  <a:close/>
                  <a:moveTo>
                    <a:pt x="1084" y="3590"/>
                  </a:moveTo>
                  <a:cubicBezTo>
                    <a:pt x="1101" y="3590"/>
                    <a:pt x="1115" y="3594"/>
                    <a:pt x="1128" y="3602"/>
                  </a:cubicBezTo>
                  <a:cubicBezTo>
                    <a:pt x="1140" y="3610"/>
                    <a:pt x="1149" y="3621"/>
                    <a:pt x="1156" y="3636"/>
                  </a:cubicBezTo>
                  <a:cubicBezTo>
                    <a:pt x="1163" y="3651"/>
                    <a:pt x="1166" y="3669"/>
                    <a:pt x="1166" y="3690"/>
                  </a:cubicBezTo>
                  <a:cubicBezTo>
                    <a:pt x="1166" y="3711"/>
                    <a:pt x="1163" y="3729"/>
                    <a:pt x="1157" y="3744"/>
                  </a:cubicBezTo>
                  <a:cubicBezTo>
                    <a:pt x="1150" y="3759"/>
                    <a:pt x="1141" y="3770"/>
                    <a:pt x="1129" y="3778"/>
                  </a:cubicBezTo>
                  <a:cubicBezTo>
                    <a:pt x="1118" y="3786"/>
                    <a:pt x="1104" y="3790"/>
                    <a:pt x="1087" y="3790"/>
                  </a:cubicBezTo>
                  <a:cubicBezTo>
                    <a:pt x="1072" y="3790"/>
                    <a:pt x="1058" y="3786"/>
                    <a:pt x="1046" y="3778"/>
                  </a:cubicBezTo>
                  <a:cubicBezTo>
                    <a:pt x="1035" y="3771"/>
                    <a:pt x="1026" y="3759"/>
                    <a:pt x="1019" y="3745"/>
                  </a:cubicBezTo>
                  <a:cubicBezTo>
                    <a:pt x="1013" y="3730"/>
                    <a:pt x="1010" y="3712"/>
                    <a:pt x="1010" y="3691"/>
                  </a:cubicBezTo>
                  <a:cubicBezTo>
                    <a:pt x="1010" y="3671"/>
                    <a:pt x="1013" y="3652"/>
                    <a:pt x="1020" y="3637"/>
                  </a:cubicBezTo>
                  <a:cubicBezTo>
                    <a:pt x="1026" y="3622"/>
                    <a:pt x="1035" y="3610"/>
                    <a:pt x="1047" y="3602"/>
                  </a:cubicBezTo>
                  <a:cubicBezTo>
                    <a:pt x="1058" y="3594"/>
                    <a:pt x="1070" y="3590"/>
                    <a:pt x="1084" y="3590"/>
                  </a:cubicBezTo>
                  <a:close/>
                  <a:moveTo>
                    <a:pt x="1542" y="3592"/>
                  </a:moveTo>
                  <a:cubicBezTo>
                    <a:pt x="1557" y="3592"/>
                    <a:pt x="1570" y="3596"/>
                    <a:pt x="1582" y="3604"/>
                  </a:cubicBezTo>
                  <a:cubicBezTo>
                    <a:pt x="1593" y="3612"/>
                    <a:pt x="1602" y="3623"/>
                    <a:pt x="1609" y="3638"/>
                  </a:cubicBezTo>
                  <a:cubicBezTo>
                    <a:pt x="1615" y="3652"/>
                    <a:pt x="1618" y="3669"/>
                    <a:pt x="1619" y="3689"/>
                  </a:cubicBezTo>
                  <a:cubicBezTo>
                    <a:pt x="1618" y="3711"/>
                    <a:pt x="1615" y="3730"/>
                    <a:pt x="1609" y="3745"/>
                  </a:cubicBezTo>
                  <a:cubicBezTo>
                    <a:pt x="1602" y="3760"/>
                    <a:pt x="1593" y="3772"/>
                    <a:pt x="1581" y="3780"/>
                  </a:cubicBezTo>
                  <a:cubicBezTo>
                    <a:pt x="1569" y="3788"/>
                    <a:pt x="1555" y="3792"/>
                    <a:pt x="1539" y="3792"/>
                  </a:cubicBezTo>
                  <a:cubicBezTo>
                    <a:pt x="1524" y="3792"/>
                    <a:pt x="1510" y="3788"/>
                    <a:pt x="1499" y="3781"/>
                  </a:cubicBezTo>
                  <a:cubicBezTo>
                    <a:pt x="1487" y="3773"/>
                    <a:pt x="1478" y="3761"/>
                    <a:pt x="1471" y="3746"/>
                  </a:cubicBezTo>
                  <a:cubicBezTo>
                    <a:pt x="1465" y="3732"/>
                    <a:pt x="1462" y="3714"/>
                    <a:pt x="1462" y="3693"/>
                  </a:cubicBezTo>
                  <a:cubicBezTo>
                    <a:pt x="1462" y="3671"/>
                    <a:pt x="1465" y="3653"/>
                    <a:pt x="1472" y="3638"/>
                  </a:cubicBezTo>
                  <a:cubicBezTo>
                    <a:pt x="1478" y="3623"/>
                    <a:pt x="1487" y="3612"/>
                    <a:pt x="1499" y="3604"/>
                  </a:cubicBezTo>
                  <a:cubicBezTo>
                    <a:pt x="1511" y="3596"/>
                    <a:pt x="1525" y="3592"/>
                    <a:pt x="1542" y="3592"/>
                  </a:cubicBezTo>
                  <a:close/>
                  <a:moveTo>
                    <a:pt x="1462" y="3827"/>
                  </a:moveTo>
                  <a:cubicBezTo>
                    <a:pt x="1477" y="3848"/>
                    <a:pt x="1494" y="3864"/>
                    <a:pt x="1515" y="3874"/>
                  </a:cubicBezTo>
                  <a:cubicBezTo>
                    <a:pt x="1535" y="3885"/>
                    <a:pt x="1558" y="3890"/>
                    <a:pt x="1584" y="3890"/>
                  </a:cubicBezTo>
                  <a:cubicBezTo>
                    <a:pt x="1608" y="3890"/>
                    <a:pt x="1630" y="3885"/>
                    <a:pt x="1651" y="3876"/>
                  </a:cubicBezTo>
                  <a:cubicBezTo>
                    <a:pt x="1671" y="3866"/>
                    <a:pt x="1688" y="3853"/>
                    <a:pt x="1703" y="3835"/>
                  </a:cubicBezTo>
                  <a:cubicBezTo>
                    <a:pt x="1718" y="3818"/>
                    <a:pt x="1730" y="3797"/>
                    <a:pt x="1738" y="3773"/>
                  </a:cubicBezTo>
                  <a:cubicBezTo>
                    <a:pt x="1746" y="3748"/>
                    <a:pt x="1751" y="3721"/>
                    <a:pt x="1751" y="3691"/>
                  </a:cubicBezTo>
                  <a:cubicBezTo>
                    <a:pt x="1751" y="3661"/>
                    <a:pt x="1747" y="3634"/>
                    <a:pt x="1738" y="3610"/>
                  </a:cubicBezTo>
                  <a:cubicBezTo>
                    <a:pt x="1730" y="3586"/>
                    <a:pt x="1719" y="3565"/>
                    <a:pt x="1704" y="3548"/>
                  </a:cubicBezTo>
                  <a:cubicBezTo>
                    <a:pt x="1689" y="3531"/>
                    <a:pt x="1671" y="3519"/>
                    <a:pt x="1651" y="3510"/>
                  </a:cubicBezTo>
                  <a:cubicBezTo>
                    <a:pt x="1630" y="3501"/>
                    <a:pt x="1608" y="3496"/>
                    <a:pt x="1583" y="3496"/>
                  </a:cubicBezTo>
                  <a:cubicBezTo>
                    <a:pt x="1554" y="3496"/>
                    <a:pt x="1528" y="3503"/>
                    <a:pt x="1505" y="3517"/>
                  </a:cubicBezTo>
                  <a:cubicBezTo>
                    <a:pt x="1482" y="3531"/>
                    <a:pt x="1463" y="3551"/>
                    <a:pt x="1449" y="3577"/>
                  </a:cubicBezTo>
                  <a:lnTo>
                    <a:pt x="1449" y="3506"/>
                  </a:lnTo>
                  <a:lnTo>
                    <a:pt x="1334" y="3506"/>
                  </a:lnTo>
                  <a:lnTo>
                    <a:pt x="1334" y="4032"/>
                  </a:lnTo>
                  <a:lnTo>
                    <a:pt x="1462" y="4032"/>
                  </a:lnTo>
                  <a:lnTo>
                    <a:pt x="1462" y="3827"/>
                  </a:lnTo>
                  <a:close/>
                  <a:moveTo>
                    <a:pt x="1987" y="3496"/>
                  </a:moveTo>
                  <a:cubicBezTo>
                    <a:pt x="1942" y="3496"/>
                    <a:pt x="1903" y="3504"/>
                    <a:pt x="1871" y="3520"/>
                  </a:cubicBezTo>
                  <a:cubicBezTo>
                    <a:pt x="1840" y="3535"/>
                    <a:pt x="1815" y="3558"/>
                    <a:pt x="1798" y="3587"/>
                  </a:cubicBezTo>
                  <a:cubicBezTo>
                    <a:pt x="1781" y="3617"/>
                    <a:pt x="1773" y="3652"/>
                    <a:pt x="1773" y="3693"/>
                  </a:cubicBezTo>
                  <a:cubicBezTo>
                    <a:pt x="1773" y="3734"/>
                    <a:pt x="1781" y="3769"/>
                    <a:pt x="1798" y="3798"/>
                  </a:cubicBezTo>
                  <a:cubicBezTo>
                    <a:pt x="1815" y="3828"/>
                    <a:pt x="1840" y="3850"/>
                    <a:pt x="1872" y="3865"/>
                  </a:cubicBezTo>
                  <a:cubicBezTo>
                    <a:pt x="1904" y="3881"/>
                    <a:pt x="1942" y="3889"/>
                    <a:pt x="1987" y="3889"/>
                  </a:cubicBezTo>
                  <a:cubicBezTo>
                    <a:pt x="2032" y="3889"/>
                    <a:pt x="2071" y="3881"/>
                    <a:pt x="2103" y="3865"/>
                  </a:cubicBezTo>
                  <a:cubicBezTo>
                    <a:pt x="2135" y="3850"/>
                    <a:pt x="2159" y="3828"/>
                    <a:pt x="2177" y="3798"/>
                  </a:cubicBezTo>
                  <a:cubicBezTo>
                    <a:pt x="2193" y="3769"/>
                    <a:pt x="2202" y="3734"/>
                    <a:pt x="2202" y="3693"/>
                  </a:cubicBezTo>
                  <a:cubicBezTo>
                    <a:pt x="2202" y="3652"/>
                    <a:pt x="2193" y="3617"/>
                    <a:pt x="2177" y="3587"/>
                  </a:cubicBezTo>
                  <a:cubicBezTo>
                    <a:pt x="2159" y="3558"/>
                    <a:pt x="2135" y="3535"/>
                    <a:pt x="2103" y="3520"/>
                  </a:cubicBezTo>
                  <a:cubicBezTo>
                    <a:pt x="2071" y="3504"/>
                    <a:pt x="2032" y="3496"/>
                    <a:pt x="1987" y="3496"/>
                  </a:cubicBezTo>
                  <a:close/>
                  <a:moveTo>
                    <a:pt x="1987" y="3585"/>
                  </a:moveTo>
                  <a:cubicBezTo>
                    <a:pt x="2003" y="3585"/>
                    <a:pt x="2017" y="3590"/>
                    <a:pt x="2030" y="3598"/>
                  </a:cubicBezTo>
                  <a:cubicBezTo>
                    <a:pt x="2042" y="3607"/>
                    <a:pt x="2051" y="3619"/>
                    <a:pt x="2058" y="3635"/>
                  </a:cubicBezTo>
                  <a:cubicBezTo>
                    <a:pt x="2065" y="3651"/>
                    <a:pt x="2068" y="3670"/>
                    <a:pt x="2069" y="3692"/>
                  </a:cubicBezTo>
                  <a:cubicBezTo>
                    <a:pt x="2068" y="3714"/>
                    <a:pt x="2065" y="3733"/>
                    <a:pt x="2058" y="3749"/>
                  </a:cubicBezTo>
                  <a:cubicBezTo>
                    <a:pt x="2051" y="3765"/>
                    <a:pt x="2042" y="3777"/>
                    <a:pt x="2030" y="3785"/>
                  </a:cubicBezTo>
                  <a:cubicBezTo>
                    <a:pt x="2017" y="3794"/>
                    <a:pt x="2003" y="3798"/>
                    <a:pt x="1987" y="3798"/>
                  </a:cubicBezTo>
                  <a:cubicBezTo>
                    <a:pt x="1971" y="3798"/>
                    <a:pt x="1958" y="3794"/>
                    <a:pt x="1945" y="3785"/>
                  </a:cubicBezTo>
                  <a:cubicBezTo>
                    <a:pt x="1933" y="3777"/>
                    <a:pt x="1924" y="3765"/>
                    <a:pt x="1917" y="3749"/>
                  </a:cubicBezTo>
                  <a:cubicBezTo>
                    <a:pt x="1909" y="3733"/>
                    <a:pt x="1906" y="3714"/>
                    <a:pt x="1906" y="3692"/>
                  </a:cubicBezTo>
                  <a:cubicBezTo>
                    <a:pt x="1906" y="3670"/>
                    <a:pt x="1909" y="3651"/>
                    <a:pt x="1916" y="3635"/>
                  </a:cubicBezTo>
                  <a:cubicBezTo>
                    <a:pt x="1923" y="3620"/>
                    <a:pt x="1933" y="3607"/>
                    <a:pt x="1945" y="3599"/>
                  </a:cubicBezTo>
                  <a:cubicBezTo>
                    <a:pt x="1957" y="3590"/>
                    <a:pt x="1971" y="3585"/>
                    <a:pt x="1987" y="3585"/>
                  </a:cubicBezTo>
                  <a:close/>
                  <a:moveTo>
                    <a:pt x="2495" y="3500"/>
                  </a:moveTo>
                  <a:cubicBezTo>
                    <a:pt x="2488" y="3499"/>
                    <a:pt x="2481" y="3498"/>
                    <a:pt x="2474" y="3497"/>
                  </a:cubicBezTo>
                  <a:cubicBezTo>
                    <a:pt x="2468" y="3496"/>
                    <a:pt x="2462" y="3496"/>
                    <a:pt x="2457" y="3496"/>
                  </a:cubicBezTo>
                  <a:cubicBezTo>
                    <a:pt x="2431" y="3496"/>
                    <a:pt x="2409" y="3503"/>
                    <a:pt x="2390" y="3516"/>
                  </a:cubicBezTo>
                  <a:cubicBezTo>
                    <a:pt x="2371" y="3529"/>
                    <a:pt x="2356" y="3550"/>
                    <a:pt x="2343" y="3577"/>
                  </a:cubicBezTo>
                  <a:lnTo>
                    <a:pt x="2343" y="3506"/>
                  </a:lnTo>
                  <a:lnTo>
                    <a:pt x="2228" y="3506"/>
                  </a:lnTo>
                  <a:lnTo>
                    <a:pt x="2228" y="3880"/>
                  </a:lnTo>
                  <a:lnTo>
                    <a:pt x="2356" y="3880"/>
                  </a:lnTo>
                  <a:lnTo>
                    <a:pt x="2356" y="3721"/>
                  </a:lnTo>
                  <a:cubicBezTo>
                    <a:pt x="2356" y="3682"/>
                    <a:pt x="2364" y="3653"/>
                    <a:pt x="2380" y="3633"/>
                  </a:cubicBezTo>
                  <a:cubicBezTo>
                    <a:pt x="2395" y="3614"/>
                    <a:pt x="2418" y="3604"/>
                    <a:pt x="2449" y="3604"/>
                  </a:cubicBezTo>
                  <a:cubicBezTo>
                    <a:pt x="2456" y="3604"/>
                    <a:pt x="2463" y="3605"/>
                    <a:pt x="2469" y="3606"/>
                  </a:cubicBezTo>
                  <a:cubicBezTo>
                    <a:pt x="2476" y="3607"/>
                    <a:pt x="2482" y="3608"/>
                    <a:pt x="2489" y="3611"/>
                  </a:cubicBezTo>
                  <a:lnTo>
                    <a:pt x="2495" y="3500"/>
                  </a:lnTo>
                  <a:close/>
                  <a:moveTo>
                    <a:pt x="2844" y="3684"/>
                  </a:moveTo>
                  <a:cubicBezTo>
                    <a:pt x="2844" y="3641"/>
                    <a:pt x="2838" y="3606"/>
                    <a:pt x="2826" y="3578"/>
                  </a:cubicBezTo>
                  <a:cubicBezTo>
                    <a:pt x="2813" y="3550"/>
                    <a:pt x="2794" y="3529"/>
                    <a:pt x="2768" y="3516"/>
                  </a:cubicBezTo>
                  <a:cubicBezTo>
                    <a:pt x="2742" y="3502"/>
                    <a:pt x="2708" y="3495"/>
                    <a:pt x="2667" y="3495"/>
                  </a:cubicBezTo>
                  <a:cubicBezTo>
                    <a:pt x="2639" y="3495"/>
                    <a:pt x="2613" y="3497"/>
                    <a:pt x="2588" y="3502"/>
                  </a:cubicBezTo>
                  <a:cubicBezTo>
                    <a:pt x="2564" y="3506"/>
                    <a:pt x="2541" y="3512"/>
                    <a:pt x="2519" y="3521"/>
                  </a:cubicBezTo>
                  <a:lnTo>
                    <a:pt x="2521" y="3606"/>
                  </a:lnTo>
                  <a:cubicBezTo>
                    <a:pt x="2543" y="3596"/>
                    <a:pt x="2564" y="3588"/>
                    <a:pt x="2582" y="3583"/>
                  </a:cubicBezTo>
                  <a:cubicBezTo>
                    <a:pt x="2601" y="3578"/>
                    <a:pt x="2617" y="3575"/>
                    <a:pt x="2632" y="3575"/>
                  </a:cubicBezTo>
                  <a:cubicBezTo>
                    <a:pt x="2662" y="3575"/>
                    <a:pt x="2684" y="3581"/>
                    <a:pt x="2700" y="3592"/>
                  </a:cubicBezTo>
                  <a:cubicBezTo>
                    <a:pt x="2716" y="3602"/>
                    <a:pt x="2723" y="3618"/>
                    <a:pt x="2723" y="3638"/>
                  </a:cubicBezTo>
                  <a:lnTo>
                    <a:pt x="2723" y="3643"/>
                  </a:lnTo>
                  <a:lnTo>
                    <a:pt x="2673" y="3643"/>
                  </a:lnTo>
                  <a:cubicBezTo>
                    <a:pt x="2606" y="3643"/>
                    <a:pt x="2556" y="3653"/>
                    <a:pt x="2523" y="3673"/>
                  </a:cubicBezTo>
                  <a:cubicBezTo>
                    <a:pt x="2490" y="3693"/>
                    <a:pt x="2473" y="3724"/>
                    <a:pt x="2473" y="3766"/>
                  </a:cubicBezTo>
                  <a:cubicBezTo>
                    <a:pt x="2474" y="3789"/>
                    <a:pt x="2479" y="3810"/>
                    <a:pt x="2489" y="3828"/>
                  </a:cubicBezTo>
                  <a:cubicBezTo>
                    <a:pt x="2499" y="3846"/>
                    <a:pt x="2513" y="3859"/>
                    <a:pt x="2532" y="3869"/>
                  </a:cubicBezTo>
                  <a:cubicBezTo>
                    <a:pt x="2550" y="3879"/>
                    <a:pt x="2572" y="3884"/>
                    <a:pt x="2598" y="3884"/>
                  </a:cubicBezTo>
                  <a:cubicBezTo>
                    <a:pt x="2627" y="3884"/>
                    <a:pt x="2653" y="3879"/>
                    <a:pt x="2674" y="3869"/>
                  </a:cubicBezTo>
                  <a:cubicBezTo>
                    <a:pt x="2696" y="3859"/>
                    <a:pt x="2714" y="3844"/>
                    <a:pt x="2730" y="3822"/>
                  </a:cubicBezTo>
                  <a:lnTo>
                    <a:pt x="2733" y="3880"/>
                  </a:lnTo>
                  <a:lnTo>
                    <a:pt x="2844" y="3880"/>
                  </a:lnTo>
                  <a:lnTo>
                    <a:pt x="2844" y="3684"/>
                  </a:lnTo>
                  <a:close/>
                  <a:moveTo>
                    <a:pt x="2702" y="3710"/>
                  </a:moveTo>
                  <a:lnTo>
                    <a:pt x="2723" y="3710"/>
                  </a:lnTo>
                  <a:lnTo>
                    <a:pt x="2723" y="3721"/>
                  </a:lnTo>
                  <a:cubicBezTo>
                    <a:pt x="2723" y="3738"/>
                    <a:pt x="2720" y="3753"/>
                    <a:pt x="2713" y="3765"/>
                  </a:cubicBezTo>
                  <a:cubicBezTo>
                    <a:pt x="2706" y="3778"/>
                    <a:pt x="2697" y="3788"/>
                    <a:pt x="2685" y="3794"/>
                  </a:cubicBezTo>
                  <a:cubicBezTo>
                    <a:pt x="2673" y="3801"/>
                    <a:pt x="2659" y="3805"/>
                    <a:pt x="2644" y="3805"/>
                  </a:cubicBezTo>
                  <a:cubicBezTo>
                    <a:pt x="2634" y="3805"/>
                    <a:pt x="2626" y="3803"/>
                    <a:pt x="2618" y="3799"/>
                  </a:cubicBezTo>
                  <a:cubicBezTo>
                    <a:pt x="2611" y="3795"/>
                    <a:pt x="2605" y="3790"/>
                    <a:pt x="2602" y="3784"/>
                  </a:cubicBezTo>
                  <a:cubicBezTo>
                    <a:pt x="2598" y="3777"/>
                    <a:pt x="2596" y="3770"/>
                    <a:pt x="2596" y="3761"/>
                  </a:cubicBezTo>
                  <a:cubicBezTo>
                    <a:pt x="2596" y="3749"/>
                    <a:pt x="2599" y="3739"/>
                    <a:pt x="2607" y="3731"/>
                  </a:cubicBezTo>
                  <a:cubicBezTo>
                    <a:pt x="2615" y="3723"/>
                    <a:pt x="2626" y="3718"/>
                    <a:pt x="2642" y="3715"/>
                  </a:cubicBezTo>
                  <a:cubicBezTo>
                    <a:pt x="2658" y="3711"/>
                    <a:pt x="2678" y="3709"/>
                    <a:pt x="2702" y="3710"/>
                  </a:cubicBezTo>
                  <a:close/>
                  <a:moveTo>
                    <a:pt x="1873" y="3263"/>
                  </a:moveTo>
                  <a:lnTo>
                    <a:pt x="2331" y="3263"/>
                  </a:lnTo>
                  <a:lnTo>
                    <a:pt x="2272" y="3090"/>
                  </a:lnTo>
                  <a:lnTo>
                    <a:pt x="1935" y="3090"/>
                  </a:lnTo>
                  <a:lnTo>
                    <a:pt x="1873" y="3263"/>
                  </a:lnTo>
                  <a:close/>
                  <a:moveTo>
                    <a:pt x="2831" y="3263"/>
                  </a:moveTo>
                  <a:lnTo>
                    <a:pt x="3263" y="3263"/>
                  </a:lnTo>
                  <a:lnTo>
                    <a:pt x="3263" y="2758"/>
                  </a:lnTo>
                  <a:cubicBezTo>
                    <a:pt x="3251" y="2816"/>
                    <a:pt x="3224" y="2862"/>
                    <a:pt x="3183" y="2897"/>
                  </a:cubicBezTo>
                  <a:cubicBezTo>
                    <a:pt x="3126" y="2946"/>
                    <a:pt x="3042" y="2971"/>
                    <a:pt x="2931" y="2971"/>
                  </a:cubicBezTo>
                  <a:lnTo>
                    <a:pt x="2831" y="2971"/>
                  </a:lnTo>
                  <a:lnTo>
                    <a:pt x="2831" y="3263"/>
                  </a:lnTo>
                  <a:close/>
                  <a:moveTo>
                    <a:pt x="2107" y="2601"/>
                  </a:moveTo>
                  <a:lnTo>
                    <a:pt x="2217" y="2925"/>
                  </a:lnTo>
                  <a:lnTo>
                    <a:pt x="1993" y="2925"/>
                  </a:lnTo>
                  <a:lnTo>
                    <a:pt x="2107" y="2601"/>
                  </a:lnTo>
                  <a:close/>
                  <a:moveTo>
                    <a:pt x="2831" y="2564"/>
                  </a:moveTo>
                  <a:lnTo>
                    <a:pt x="2894" y="2564"/>
                  </a:lnTo>
                  <a:cubicBezTo>
                    <a:pt x="2940" y="2564"/>
                    <a:pt x="2975" y="2575"/>
                    <a:pt x="2998" y="2597"/>
                  </a:cubicBezTo>
                  <a:cubicBezTo>
                    <a:pt x="3022" y="2620"/>
                    <a:pt x="3034" y="2652"/>
                    <a:pt x="3034" y="2695"/>
                  </a:cubicBezTo>
                  <a:cubicBezTo>
                    <a:pt x="3034" y="2734"/>
                    <a:pt x="3022" y="2765"/>
                    <a:pt x="2998" y="2785"/>
                  </a:cubicBezTo>
                  <a:cubicBezTo>
                    <a:pt x="2975" y="2805"/>
                    <a:pt x="2939" y="2815"/>
                    <a:pt x="2893" y="2815"/>
                  </a:cubicBezTo>
                  <a:lnTo>
                    <a:pt x="2831" y="2815"/>
                  </a:lnTo>
                  <a:lnTo>
                    <a:pt x="2831" y="2564"/>
                  </a:lnTo>
                  <a:close/>
                  <a:moveTo>
                    <a:pt x="763" y="384"/>
                  </a:moveTo>
                  <a:cubicBezTo>
                    <a:pt x="763" y="235"/>
                    <a:pt x="737" y="105"/>
                    <a:pt x="691" y="0"/>
                  </a:cubicBezTo>
                  <a:lnTo>
                    <a:pt x="0" y="0"/>
                  </a:lnTo>
                  <a:lnTo>
                    <a:pt x="0" y="988"/>
                  </a:lnTo>
                  <a:cubicBezTo>
                    <a:pt x="71" y="1032"/>
                    <a:pt x="154" y="1056"/>
                    <a:pt x="248" y="1056"/>
                  </a:cubicBezTo>
                  <a:cubicBezTo>
                    <a:pt x="556" y="1056"/>
                    <a:pt x="763" y="788"/>
                    <a:pt x="763" y="384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5601" y="3334"/>
              <a:ext cx="541" cy="196"/>
            </a:xfrm>
            <a:custGeom>
              <a:avLst/>
              <a:gdLst>
                <a:gd name="T0" fmla="*/ 0 w 2329"/>
                <a:gd name="T1" fmla="*/ 855 h 855"/>
                <a:gd name="T2" fmla="*/ 233 w 2329"/>
                <a:gd name="T3" fmla="*/ 855 h 855"/>
                <a:gd name="T4" fmla="*/ 233 w 2329"/>
                <a:gd name="T5" fmla="*/ 463 h 855"/>
                <a:gd name="T6" fmla="*/ 501 w 2329"/>
                <a:gd name="T7" fmla="*/ 855 h 855"/>
                <a:gd name="T8" fmla="*/ 939 w 2329"/>
                <a:gd name="T9" fmla="*/ 855 h 855"/>
                <a:gd name="T10" fmla="*/ 1001 w 2329"/>
                <a:gd name="T11" fmla="*/ 682 h 855"/>
                <a:gd name="T12" fmla="*/ 1338 w 2329"/>
                <a:gd name="T13" fmla="*/ 682 h 855"/>
                <a:gd name="T14" fmla="*/ 1397 w 2329"/>
                <a:gd name="T15" fmla="*/ 855 h 855"/>
                <a:gd name="T16" fmla="*/ 1646 w 2329"/>
                <a:gd name="T17" fmla="*/ 855 h 855"/>
                <a:gd name="T18" fmla="*/ 1318 w 2329"/>
                <a:gd name="T19" fmla="*/ 0 h 855"/>
                <a:gd name="T20" fmla="*/ 1037 w 2329"/>
                <a:gd name="T21" fmla="*/ 0 h 855"/>
                <a:gd name="T22" fmla="*/ 736 w 2329"/>
                <a:gd name="T23" fmla="*/ 783 h 855"/>
                <a:gd name="T24" fmla="*/ 444 w 2329"/>
                <a:gd name="T25" fmla="*/ 397 h 855"/>
                <a:gd name="T26" fmla="*/ 765 w 2329"/>
                <a:gd name="T27" fmla="*/ 0 h 855"/>
                <a:gd name="T28" fmla="*/ 504 w 2329"/>
                <a:gd name="T29" fmla="*/ 0 h 855"/>
                <a:gd name="T30" fmla="*/ 233 w 2329"/>
                <a:gd name="T31" fmla="*/ 374 h 855"/>
                <a:gd name="T32" fmla="*/ 233 w 2329"/>
                <a:gd name="T33" fmla="*/ 0 h 855"/>
                <a:gd name="T34" fmla="*/ 0 w 2329"/>
                <a:gd name="T35" fmla="*/ 0 h 855"/>
                <a:gd name="T36" fmla="*/ 0 w 2329"/>
                <a:gd name="T37" fmla="*/ 855 h 855"/>
                <a:gd name="T38" fmla="*/ 1664 w 2329"/>
                <a:gd name="T39" fmla="*/ 855 h 855"/>
                <a:gd name="T40" fmla="*/ 1897 w 2329"/>
                <a:gd name="T41" fmla="*/ 855 h 855"/>
                <a:gd name="T42" fmla="*/ 1897 w 2329"/>
                <a:gd name="T43" fmla="*/ 563 h 855"/>
                <a:gd name="T44" fmla="*/ 1997 w 2329"/>
                <a:gd name="T45" fmla="*/ 563 h 855"/>
                <a:gd name="T46" fmla="*/ 2249 w 2329"/>
                <a:gd name="T47" fmla="*/ 489 h 855"/>
                <a:gd name="T48" fmla="*/ 2329 w 2329"/>
                <a:gd name="T49" fmla="*/ 350 h 855"/>
                <a:gd name="T50" fmla="*/ 2329 w 2329"/>
                <a:gd name="T51" fmla="*/ 200 h 855"/>
                <a:gd name="T52" fmla="*/ 2297 w 2329"/>
                <a:gd name="T53" fmla="*/ 120 h 855"/>
                <a:gd name="T54" fmla="*/ 2177 w 2329"/>
                <a:gd name="T55" fmla="*/ 29 h 855"/>
                <a:gd name="T56" fmla="*/ 1976 w 2329"/>
                <a:gd name="T57" fmla="*/ 0 h 855"/>
                <a:gd name="T58" fmla="*/ 1664 w 2329"/>
                <a:gd name="T59" fmla="*/ 0 h 855"/>
                <a:gd name="T60" fmla="*/ 1664 w 2329"/>
                <a:gd name="T61" fmla="*/ 855 h 855"/>
                <a:gd name="T62" fmla="*/ 1173 w 2329"/>
                <a:gd name="T63" fmla="*/ 193 h 855"/>
                <a:gd name="T64" fmla="*/ 1283 w 2329"/>
                <a:gd name="T65" fmla="*/ 517 h 855"/>
                <a:gd name="T66" fmla="*/ 1059 w 2329"/>
                <a:gd name="T67" fmla="*/ 517 h 855"/>
                <a:gd name="T68" fmla="*/ 1173 w 2329"/>
                <a:gd name="T69" fmla="*/ 193 h 855"/>
                <a:gd name="T70" fmla="*/ 1897 w 2329"/>
                <a:gd name="T71" fmla="*/ 156 h 855"/>
                <a:gd name="T72" fmla="*/ 1960 w 2329"/>
                <a:gd name="T73" fmla="*/ 156 h 855"/>
                <a:gd name="T74" fmla="*/ 2064 w 2329"/>
                <a:gd name="T75" fmla="*/ 189 h 855"/>
                <a:gd name="T76" fmla="*/ 2100 w 2329"/>
                <a:gd name="T77" fmla="*/ 287 h 855"/>
                <a:gd name="T78" fmla="*/ 2064 w 2329"/>
                <a:gd name="T79" fmla="*/ 377 h 855"/>
                <a:gd name="T80" fmla="*/ 1959 w 2329"/>
                <a:gd name="T81" fmla="*/ 407 h 855"/>
                <a:gd name="T82" fmla="*/ 1897 w 2329"/>
                <a:gd name="T83" fmla="*/ 407 h 855"/>
                <a:gd name="T84" fmla="*/ 1897 w 2329"/>
                <a:gd name="T85" fmla="*/ 15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29" h="855">
                  <a:moveTo>
                    <a:pt x="0" y="855"/>
                  </a:moveTo>
                  <a:lnTo>
                    <a:pt x="233" y="855"/>
                  </a:lnTo>
                  <a:lnTo>
                    <a:pt x="233" y="463"/>
                  </a:lnTo>
                  <a:lnTo>
                    <a:pt x="501" y="855"/>
                  </a:lnTo>
                  <a:lnTo>
                    <a:pt x="939" y="855"/>
                  </a:lnTo>
                  <a:lnTo>
                    <a:pt x="1001" y="682"/>
                  </a:lnTo>
                  <a:lnTo>
                    <a:pt x="1338" y="682"/>
                  </a:lnTo>
                  <a:lnTo>
                    <a:pt x="1397" y="855"/>
                  </a:lnTo>
                  <a:lnTo>
                    <a:pt x="1646" y="855"/>
                  </a:lnTo>
                  <a:lnTo>
                    <a:pt x="1318" y="0"/>
                  </a:lnTo>
                  <a:lnTo>
                    <a:pt x="1037" y="0"/>
                  </a:lnTo>
                  <a:lnTo>
                    <a:pt x="736" y="783"/>
                  </a:lnTo>
                  <a:lnTo>
                    <a:pt x="444" y="397"/>
                  </a:lnTo>
                  <a:lnTo>
                    <a:pt x="765" y="0"/>
                  </a:lnTo>
                  <a:lnTo>
                    <a:pt x="504" y="0"/>
                  </a:lnTo>
                  <a:lnTo>
                    <a:pt x="233" y="374"/>
                  </a:lnTo>
                  <a:lnTo>
                    <a:pt x="233" y="0"/>
                  </a:lnTo>
                  <a:lnTo>
                    <a:pt x="0" y="0"/>
                  </a:lnTo>
                  <a:lnTo>
                    <a:pt x="0" y="855"/>
                  </a:lnTo>
                  <a:close/>
                  <a:moveTo>
                    <a:pt x="1664" y="855"/>
                  </a:moveTo>
                  <a:lnTo>
                    <a:pt x="1897" y="855"/>
                  </a:lnTo>
                  <a:lnTo>
                    <a:pt x="1897" y="563"/>
                  </a:lnTo>
                  <a:lnTo>
                    <a:pt x="1997" y="563"/>
                  </a:lnTo>
                  <a:cubicBezTo>
                    <a:pt x="2108" y="563"/>
                    <a:pt x="2192" y="538"/>
                    <a:pt x="2249" y="489"/>
                  </a:cubicBezTo>
                  <a:cubicBezTo>
                    <a:pt x="2290" y="454"/>
                    <a:pt x="2317" y="408"/>
                    <a:pt x="2329" y="350"/>
                  </a:cubicBezTo>
                  <a:lnTo>
                    <a:pt x="2329" y="200"/>
                  </a:lnTo>
                  <a:cubicBezTo>
                    <a:pt x="2322" y="170"/>
                    <a:pt x="2312" y="143"/>
                    <a:pt x="2297" y="120"/>
                  </a:cubicBezTo>
                  <a:cubicBezTo>
                    <a:pt x="2270" y="79"/>
                    <a:pt x="2231" y="49"/>
                    <a:pt x="2177" y="29"/>
                  </a:cubicBezTo>
                  <a:cubicBezTo>
                    <a:pt x="2124" y="10"/>
                    <a:pt x="2057" y="0"/>
                    <a:pt x="1976" y="0"/>
                  </a:cubicBezTo>
                  <a:lnTo>
                    <a:pt x="1664" y="0"/>
                  </a:lnTo>
                  <a:lnTo>
                    <a:pt x="1664" y="855"/>
                  </a:lnTo>
                  <a:close/>
                  <a:moveTo>
                    <a:pt x="1173" y="193"/>
                  </a:moveTo>
                  <a:lnTo>
                    <a:pt x="1283" y="517"/>
                  </a:lnTo>
                  <a:lnTo>
                    <a:pt x="1059" y="517"/>
                  </a:lnTo>
                  <a:lnTo>
                    <a:pt x="1173" y="193"/>
                  </a:lnTo>
                  <a:close/>
                  <a:moveTo>
                    <a:pt x="1897" y="156"/>
                  </a:moveTo>
                  <a:lnTo>
                    <a:pt x="1960" y="156"/>
                  </a:lnTo>
                  <a:cubicBezTo>
                    <a:pt x="2006" y="156"/>
                    <a:pt x="2041" y="167"/>
                    <a:pt x="2064" y="189"/>
                  </a:cubicBezTo>
                  <a:cubicBezTo>
                    <a:pt x="2088" y="212"/>
                    <a:pt x="2100" y="244"/>
                    <a:pt x="2100" y="287"/>
                  </a:cubicBezTo>
                  <a:cubicBezTo>
                    <a:pt x="2100" y="326"/>
                    <a:pt x="2088" y="357"/>
                    <a:pt x="2064" y="377"/>
                  </a:cubicBezTo>
                  <a:cubicBezTo>
                    <a:pt x="2041" y="397"/>
                    <a:pt x="2005" y="407"/>
                    <a:pt x="1959" y="407"/>
                  </a:cubicBezTo>
                  <a:lnTo>
                    <a:pt x="1897" y="407"/>
                  </a:lnTo>
                  <a:lnTo>
                    <a:pt x="1897" y="156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stav tvorby  ŠAP / PA   </a:t>
            </a:r>
            <a:r>
              <a:rPr lang="cs-CZ" sz="2800" b="1" cap="none" dirty="0" smtClean="0"/>
              <a:t>v</a:t>
            </a:r>
            <a:r>
              <a:rPr lang="cs-CZ" sz="2800" b="1" dirty="0" smtClean="0"/>
              <a:t>  </a:t>
            </a:r>
            <a:r>
              <a:rPr lang="cs-CZ" sz="2800" b="1" cap="none" dirty="0" smtClean="0"/>
              <a:t>r. </a:t>
            </a:r>
            <a:r>
              <a:rPr lang="cs-CZ" sz="2800" b="1" dirty="0" smtClean="0"/>
              <a:t>2019  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" y="728971"/>
            <a:ext cx="9905995" cy="4860054"/>
          </a:xfrm>
        </p:spPr>
        <p:txBody>
          <a:bodyPr>
            <a:normAutofit fontScale="62500" lnSpcReduction="20000"/>
          </a:bodyPr>
          <a:lstStyle/>
          <a:p>
            <a:pPr marL="457200" indent="-457200"/>
            <a:endParaRPr lang="cs-CZ" sz="3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/>
            <a:endParaRPr lang="cs-CZ" sz="3000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/>
            <a:r>
              <a:rPr lang="cs-CZ" sz="4500" b="1" dirty="0" smtClean="0">
                <a:solidFill>
                  <a:schemeClr val="tx2">
                    <a:lumMod val="75000"/>
                  </a:schemeClr>
                </a:solidFill>
              </a:rPr>
              <a:t>Bilance zapojení středních škol Olomouckého kraje </a:t>
            </a:r>
          </a:p>
          <a:p>
            <a:pPr marL="457200" indent="-457200"/>
            <a:r>
              <a:rPr lang="cs-CZ" sz="4500" b="1" dirty="0" smtClean="0">
                <a:solidFill>
                  <a:schemeClr val="tx2">
                    <a:lumMod val="75000"/>
                  </a:schemeClr>
                </a:solidFill>
              </a:rPr>
              <a:t>do tvorby Školních akčních plánů a Plánů aktivit </a:t>
            </a:r>
          </a:p>
          <a:p>
            <a:pPr marL="457200" indent="-457200"/>
            <a:endParaRPr lang="cs-CZ" sz="3000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/>
            <a:r>
              <a:rPr lang="cs-CZ" sz="3000" b="1" dirty="0" smtClean="0">
                <a:solidFill>
                  <a:srgbClr val="0070C0"/>
                </a:solidFill>
              </a:rPr>
              <a:t>stav k </a:t>
            </a:r>
            <a:r>
              <a:rPr lang="cs-CZ" sz="3000" b="1" dirty="0" smtClean="0">
                <a:solidFill>
                  <a:srgbClr val="0070C0"/>
                </a:solidFill>
              </a:rPr>
              <a:t>21. </a:t>
            </a:r>
            <a:r>
              <a:rPr lang="cs-CZ" sz="3000" b="1" dirty="0" smtClean="0">
                <a:solidFill>
                  <a:srgbClr val="0070C0"/>
                </a:solidFill>
              </a:rPr>
              <a:t>10. 2019</a:t>
            </a:r>
          </a:p>
          <a:p>
            <a:pPr marL="457200" indent="-457200"/>
            <a:endParaRPr lang="cs-CZ" sz="3000" b="1" dirty="0" smtClean="0">
              <a:solidFill>
                <a:srgbClr val="0070C0"/>
              </a:solidFill>
            </a:endParaRP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70C0"/>
                </a:solidFill>
              </a:rPr>
              <a:t>Počet SŠ v Olomouckém kraji 			  99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70C0"/>
                </a:solidFill>
              </a:rPr>
              <a:t>Počet škol které vytvořily ŠAP 	  	  	  61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70C0"/>
                </a:solidFill>
              </a:rPr>
              <a:t>Počet škol, které vytvořily PA 		  	  </a:t>
            </a:r>
            <a:r>
              <a:rPr lang="cs-CZ" sz="3000" b="1" dirty="0" smtClean="0">
                <a:solidFill>
                  <a:srgbClr val="0070C0"/>
                </a:solidFill>
              </a:rPr>
              <a:t>11</a:t>
            </a:r>
            <a:endParaRPr lang="cs-CZ" sz="3000" b="1" dirty="0" smtClean="0">
              <a:solidFill>
                <a:srgbClr val="0070C0"/>
              </a:solidFill>
            </a:endParaRP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70C0"/>
                </a:solidFill>
              </a:rPr>
              <a:t>Zapojení škol Olomouckého kraje        	                72%</a:t>
            </a:r>
          </a:p>
          <a:p>
            <a:pPr marL="457200" indent="-457200">
              <a:buAutoNum type="arabicPeriod"/>
            </a:pPr>
            <a:endParaRPr lang="cs-CZ" dirty="0" smtClean="0">
              <a:solidFill>
                <a:srgbClr val="0070C0"/>
              </a:solidFill>
            </a:endParaRPr>
          </a:p>
          <a:p>
            <a:endParaRPr lang="cs-CZ" dirty="0" smtClean="0"/>
          </a:p>
          <a:p>
            <a:r>
              <a:rPr lang="cs-CZ" sz="4000" b="1" dirty="0" smtClean="0">
                <a:solidFill>
                  <a:srgbClr val="C00000"/>
                </a:solidFill>
              </a:rPr>
              <a:t>                    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34820" name="Picture 4" descr="C:\Users\lenka.navratova\Desktop\otazník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7995" y="4329010"/>
            <a:ext cx="2400027" cy="1800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b="1" dirty="0" smtClean="0"/>
              <a:t/>
            </a:r>
            <a:br>
              <a:rPr lang="cs-CZ" sz="2800" b="1" dirty="0" smtClean="0"/>
            </a:br>
            <a:r>
              <a:rPr lang="cs-CZ" sz="2800" b="1" dirty="0" smtClean="0"/>
              <a:t>žádost </a:t>
            </a:r>
            <a:r>
              <a:rPr lang="cs-CZ" sz="2800" b="1" dirty="0"/>
              <a:t>o podporu projektu na „Šablony pro SŠ a VOŠ II“</a:t>
            </a:r>
            <a:r>
              <a:rPr lang="cs-CZ" sz="2800" dirty="0"/>
              <a:t/>
            </a:r>
            <a:br>
              <a:rPr lang="cs-CZ" sz="2800" dirty="0"/>
            </a:b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>
                <a:solidFill>
                  <a:srgbClr val="0070C0"/>
                </a:solidFill>
              </a:rPr>
              <a:t>PŘIPOMENUTÍ  !!!</a:t>
            </a:r>
            <a:endParaRPr lang="cs-CZ" sz="2400" b="1" dirty="0">
              <a:solidFill>
                <a:srgbClr val="0070C0"/>
              </a:solidFill>
            </a:endParaRPr>
          </a:p>
          <a:p>
            <a:r>
              <a:rPr lang="cs-CZ" sz="2800" b="1" dirty="0" smtClean="0"/>
              <a:t>Žádost </a:t>
            </a:r>
            <a:r>
              <a:rPr lang="cs-CZ" sz="2800" b="1" dirty="0"/>
              <a:t>o podporu Šablony II pro SŠ a VOŠ </a:t>
            </a:r>
            <a:endParaRPr lang="cs-CZ" sz="2800" b="1" dirty="0" smtClean="0"/>
          </a:p>
          <a:p>
            <a:r>
              <a:rPr lang="cs-CZ" sz="2800" b="1" dirty="0" smtClean="0"/>
              <a:t>na </a:t>
            </a:r>
            <a:r>
              <a:rPr lang="cs-CZ" sz="2800" b="1" dirty="0"/>
              <a:t>MŠMT </a:t>
            </a:r>
            <a:r>
              <a:rPr lang="cs-CZ" sz="2800" b="1" dirty="0" smtClean="0"/>
              <a:t>podá škola </a:t>
            </a:r>
            <a:r>
              <a:rPr lang="cs-CZ" sz="2800" b="1" dirty="0"/>
              <a:t>v termínu </a:t>
            </a:r>
            <a:r>
              <a:rPr lang="cs-CZ" sz="2800" b="1" dirty="0" smtClean="0"/>
              <a:t> </a:t>
            </a:r>
          </a:p>
          <a:p>
            <a:endParaRPr lang="cs-CZ" sz="2800" dirty="0" smtClean="0"/>
          </a:p>
          <a:p>
            <a:r>
              <a:rPr lang="cs-CZ" sz="2800" b="1" dirty="0" smtClean="0">
                <a:solidFill>
                  <a:srgbClr val="0070C0"/>
                </a:solidFill>
              </a:rPr>
              <a:t>nejpozději</a:t>
            </a:r>
            <a:r>
              <a:rPr lang="cs-CZ" sz="2800" dirty="0" smtClean="0">
                <a:solidFill>
                  <a:srgbClr val="0070C0"/>
                </a:solidFill>
              </a:rPr>
              <a:t> </a:t>
            </a:r>
            <a:r>
              <a:rPr lang="cs-CZ" sz="2800" b="1" dirty="0" smtClean="0">
                <a:solidFill>
                  <a:srgbClr val="0070C0"/>
                </a:solidFill>
              </a:rPr>
              <a:t>	</a:t>
            </a:r>
            <a:r>
              <a:rPr lang="cs-CZ" sz="3200" b="1" dirty="0" smtClean="0">
                <a:solidFill>
                  <a:srgbClr val="0070C0"/>
                </a:solidFill>
              </a:rPr>
              <a:t>do </a:t>
            </a:r>
            <a:r>
              <a:rPr lang="cs-CZ" sz="3200" b="1" dirty="0" smtClean="0">
                <a:solidFill>
                  <a:srgbClr val="0070C0"/>
                </a:solidFill>
              </a:rPr>
              <a:t>14:00 hod. dne 29</a:t>
            </a:r>
            <a:r>
              <a:rPr lang="cs-CZ" sz="3200" b="1" dirty="0">
                <a:solidFill>
                  <a:srgbClr val="0070C0"/>
                </a:solidFill>
              </a:rPr>
              <a:t>. 11. </a:t>
            </a:r>
            <a:r>
              <a:rPr lang="cs-CZ" sz="3200" b="1" dirty="0" smtClean="0">
                <a:solidFill>
                  <a:srgbClr val="0070C0"/>
                </a:solidFill>
              </a:rPr>
              <a:t>2019</a:t>
            </a:r>
          </a:p>
          <a:p>
            <a:endParaRPr lang="cs-CZ" sz="3200" dirty="0">
              <a:solidFill>
                <a:srgbClr val="0070C0"/>
              </a:solidFill>
            </a:endParaRPr>
          </a:p>
          <a:p>
            <a:r>
              <a:rPr lang="cs-CZ" sz="2400" dirty="0">
                <a:solidFill>
                  <a:srgbClr val="0070C0"/>
                </a:solidFill>
              </a:rPr>
              <a:t> </a:t>
            </a:r>
            <a:r>
              <a:rPr lang="cs-CZ" sz="2400" dirty="0" smtClean="0"/>
              <a:t>Zpracovaná </a:t>
            </a:r>
            <a:r>
              <a:rPr lang="cs-CZ" sz="2400" dirty="0"/>
              <a:t>žádost </a:t>
            </a:r>
            <a:r>
              <a:rPr lang="cs-CZ" sz="2400" dirty="0" smtClean="0"/>
              <a:t>školou o podporu – Šablony II </a:t>
            </a:r>
            <a:r>
              <a:rPr lang="cs-CZ" sz="2400" dirty="0"/>
              <a:t>na </a:t>
            </a:r>
            <a:r>
              <a:rPr lang="cs-CZ" sz="2400" dirty="0" smtClean="0"/>
              <a:t>MŠMT</a:t>
            </a:r>
          </a:p>
          <a:p>
            <a:r>
              <a:rPr lang="cs-CZ" sz="2400" dirty="0" smtClean="0"/>
              <a:t>musí </a:t>
            </a:r>
            <a:r>
              <a:rPr lang="cs-CZ" sz="2400" dirty="0"/>
              <a:t>být doložena:</a:t>
            </a:r>
          </a:p>
          <a:p>
            <a:r>
              <a:rPr lang="cs-CZ" sz="2400" dirty="0"/>
              <a:t>a) výstupem z analýzy dotazníkového šetření na školách </a:t>
            </a:r>
          </a:p>
          <a:p>
            <a:r>
              <a:rPr lang="cs-CZ" sz="2400" dirty="0"/>
              <a:t>b) schvalovací doložkou </a:t>
            </a:r>
            <a:r>
              <a:rPr lang="cs-CZ" sz="2400" dirty="0" smtClean="0"/>
              <a:t>na ŠAP/PA odborného </a:t>
            </a:r>
            <a:r>
              <a:rPr lang="cs-CZ" sz="2400" dirty="0"/>
              <a:t>garanta PKAP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500435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Metodická podpora při tvorbě A REALIZACI ŠAP/ PA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</a:pPr>
            <a:r>
              <a:rPr lang="cs-CZ" sz="2400" b="1" u="sng" dirty="0" smtClean="0">
                <a:solidFill>
                  <a:srgbClr val="0070C0"/>
                </a:solidFill>
              </a:rPr>
              <a:t>Metodické materiály pro školy:</a:t>
            </a:r>
            <a:endParaRPr lang="en-US" sz="2400" b="1" u="sng" dirty="0" smtClean="0">
              <a:solidFill>
                <a:srgbClr val="0070C0"/>
              </a:solidFill>
            </a:endParaRP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Metodika tvorby školního akčního plánu včetně příloh,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err="1" smtClean="0">
                <a:solidFill>
                  <a:schemeClr val="tx2">
                    <a:lumMod val="75000"/>
                  </a:schemeClr>
                </a:solidFill>
              </a:rPr>
              <a:t>Videometodika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  „Proč a jak tvořit ŠAP a PA“  -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zaslána všem školám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err="1" smtClean="0">
                <a:solidFill>
                  <a:schemeClr val="tx2">
                    <a:lumMod val="75000"/>
                  </a:schemeClr>
                </a:solidFill>
              </a:rPr>
              <a:t>Videoprezentace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 pro jednotlivé intervence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Příklady inspirativní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praxe</a:t>
            </a:r>
          </a:p>
          <a:p>
            <a:pPr>
              <a:spcBef>
                <a:spcPts val="1200"/>
              </a:spcBef>
            </a:pPr>
            <a:r>
              <a:rPr lang="cs-CZ" sz="2400" b="1" dirty="0" smtClean="0">
                <a:solidFill>
                  <a:srgbClr val="0070C0"/>
                </a:solidFill>
              </a:rPr>
              <a:t>Vše </a:t>
            </a:r>
            <a:r>
              <a:rPr lang="cs-CZ" sz="2400" b="1" dirty="0">
                <a:solidFill>
                  <a:srgbClr val="0070C0"/>
                </a:solidFill>
              </a:rPr>
              <a:t>na odkazu: </a:t>
            </a:r>
            <a:r>
              <a:rPr lang="cs-CZ" sz="2400" b="1" dirty="0" smtClean="0">
                <a:solidFill>
                  <a:srgbClr val="FF0000"/>
                </a:solidFill>
                <a:hlinkClick r:id="rId2"/>
              </a:rPr>
              <a:t>http</a:t>
            </a:r>
            <a:r>
              <a:rPr lang="cs-CZ" sz="2400" b="1" dirty="0">
                <a:solidFill>
                  <a:srgbClr val="FF0000"/>
                </a:solidFill>
                <a:hlinkClick r:id="rId2"/>
              </a:rPr>
              <a:t>://</a:t>
            </a:r>
            <a:r>
              <a:rPr lang="cs-CZ" sz="2400" b="1" dirty="0" smtClean="0">
                <a:solidFill>
                  <a:srgbClr val="FF0000"/>
                </a:solidFill>
                <a:hlinkClick r:id="rId2"/>
              </a:rPr>
              <a:t>www.nuv.cz/p-kap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0070C0"/>
                </a:solidFill>
              </a:rPr>
              <a:t>a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hlinkClick r:id="rId3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hlinkClick r:id="rId3"/>
              </a:rPr>
              <a:t>https</a:t>
            </a:r>
            <a:r>
              <a:rPr lang="cs-CZ" sz="2400" b="1" dirty="0">
                <a:solidFill>
                  <a:srgbClr val="FF0000"/>
                </a:solidFill>
                <a:hlinkClick r:id="rId3"/>
              </a:rPr>
              <a:t>://is.pkap.cz</a:t>
            </a:r>
            <a:endParaRPr lang="cs-CZ" sz="2400" b="1" dirty="0">
              <a:solidFill>
                <a:srgbClr val="FF0000"/>
              </a:solidFill>
            </a:endParaRP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Semináře  s odborným garantem pro školy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Konzultace s odborným garantem pro tvůrce a s garanty za jednotlivé intervence</a:t>
            </a:r>
          </a:p>
          <a:p>
            <a:pPr marL="457200" indent="-457200">
              <a:spcBef>
                <a:spcPts val="1200"/>
              </a:spcBef>
            </a:pPr>
            <a:endParaRPr lang="cs-CZ" sz="4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OČEKÁVANÉ  POSTUPY A POSUNY  V AKČNÍM PLÁNOVÁNÍ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POSTUPY</a:t>
            </a:r>
          </a:p>
          <a:p>
            <a:pPr marL="457200" indent="-457200">
              <a:buAutoNum type="arabicPeriod"/>
            </a:pPr>
            <a:r>
              <a:rPr lang="cs-CZ" dirty="0" smtClean="0"/>
              <a:t>Akční plán školy schválený doložkou průběžně vyhodnocovat a výsledky uvést </a:t>
            </a:r>
          </a:p>
          <a:p>
            <a:r>
              <a:rPr lang="cs-CZ" dirty="0"/>
              <a:t> </a:t>
            </a:r>
            <a:r>
              <a:rPr lang="cs-CZ" dirty="0" smtClean="0"/>
              <a:t>       do Výroční zprávy o činnosti školy </a:t>
            </a:r>
          </a:p>
          <a:p>
            <a:pPr marL="457200" indent="-457200">
              <a:buAutoNum type="arabicPeriod" startAt="2"/>
            </a:pPr>
            <a:r>
              <a:rPr lang="cs-CZ" dirty="0" smtClean="0"/>
              <a:t>Akční plán je žádoucí v průběhu sledovaného období aktualizovat dle potřeb školy</a:t>
            </a:r>
          </a:p>
          <a:p>
            <a:pPr marL="457200" indent="-457200">
              <a:buAutoNum type="arabicPeriod" startAt="2"/>
            </a:pPr>
            <a:r>
              <a:rPr lang="cs-CZ" dirty="0" smtClean="0"/>
              <a:t>Plánované činnosti a postupy v oblasti plnění intervencí lze konzultovat s garanty intervencí P-KAP</a:t>
            </a:r>
          </a:p>
          <a:p>
            <a:pPr marL="457200" indent="-457200">
              <a:buAutoNum type="arabicPeriod" startAt="2"/>
            </a:pPr>
            <a:r>
              <a:rPr lang="cs-CZ" dirty="0" smtClean="0"/>
              <a:t>Akční plán školy zapracovat do systému plánování vzdělávací činnosti školy</a:t>
            </a:r>
          </a:p>
          <a:p>
            <a:endParaRPr lang="cs-CZ" dirty="0" smtClean="0"/>
          </a:p>
          <a:p>
            <a:r>
              <a:rPr lang="cs-CZ" b="1" dirty="0" smtClean="0"/>
              <a:t>POSUNY</a:t>
            </a:r>
          </a:p>
          <a:p>
            <a:pPr marL="457200" indent="-457200">
              <a:buAutoNum type="arabicPeriod"/>
            </a:pPr>
            <a:r>
              <a:rPr lang="cs-CZ" dirty="0" smtClean="0"/>
              <a:t>Cílovým záměrem posunu je dosáhnout vyšší úrovně, než si vyhodnotila škola v </a:t>
            </a:r>
          </a:p>
          <a:p>
            <a:r>
              <a:rPr lang="cs-CZ" dirty="0"/>
              <a:t> </a:t>
            </a:r>
            <a:r>
              <a:rPr lang="cs-CZ" dirty="0" smtClean="0"/>
              <a:t>       Dotazníkovém šetření škol, které prováděl NUV Praha v r. 2018 </a:t>
            </a:r>
          </a:p>
          <a:p>
            <a:r>
              <a:rPr lang="cs-CZ" dirty="0" smtClean="0"/>
              <a:t>2.     Akční plánování škol je součástí Akčního plánování Olomouckého kraje</a:t>
            </a:r>
          </a:p>
          <a:p>
            <a:pPr marL="457200" indent="-457200">
              <a:buAutoNum type="arabicPeriod" startAt="2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2366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340215" y="2667002"/>
            <a:ext cx="7308120" cy="1203137"/>
            <a:chOff x="4205" y="3032"/>
            <a:chExt cx="3110" cy="41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7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4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5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9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2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5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6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0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2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4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155" name="Obdélník 154"/>
          <p:cNvSpPr/>
          <p:nvPr/>
        </p:nvSpPr>
        <p:spPr>
          <a:xfrm>
            <a:off x="1336846" y="5511801"/>
            <a:ext cx="7619830" cy="946714"/>
          </a:xfrm>
          <a:prstGeom prst="rect">
            <a:avLst/>
          </a:prstGeom>
        </p:spPr>
        <p:txBody>
          <a:bodyPr wrap="square" lIns="53639" tIns="26819" rIns="53639" bIns="26819">
            <a:spAutoFit/>
          </a:bodyPr>
          <a:lstStyle/>
          <a:p>
            <a:r>
              <a:rPr lang="cs-CZ" sz="1400" dirty="0" smtClean="0">
                <a:solidFill>
                  <a:schemeClr val="tx2">
                    <a:lumMod val="75000"/>
                  </a:schemeClr>
                </a:solidFill>
              </a:rPr>
              <a:t>Projekt Podpora krajského akčního plánování zajišťuje metodickou podporu při využívání akčního plánování na středních a vyšších odborných školách.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1400" b="1" dirty="0">
                <a:solidFill>
                  <a:schemeClr val="tx2">
                    <a:lumMod val="75000"/>
                  </a:schemeClr>
                </a:solidFill>
              </a:rPr>
              <a:t>PaedDr. Jiří Polášek </a:t>
            </a:r>
            <a:r>
              <a:rPr lang="cs-CZ" sz="1400" b="1" dirty="0" smtClean="0">
                <a:solidFill>
                  <a:schemeClr val="tx2">
                    <a:lumMod val="75000"/>
                  </a:schemeClr>
                </a:solidFill>
              </a:rPr>
              <a:t>odborný </a:t>
            </a:r>
            <a:r>
              <a:rPr lang="cs-CZ" sz="1400" b="1" dirty="0">
                <a:solidFill>
                  <a:schemeClr val="tx2">
                    <a:lumMod val="75000"/>
                  </a:schemeClr>
                </a:solidFill>
              </a:rPr>
              <a:t>garant pro Olomoucký </a:t>
            </a:r>
            <a:r>
              <a:rPr lang="cs-CZ" sz="1400" b="1" dirty="0" smtClean="0">
                <a:solidFill>
                  <a:schemeClr val="tx2">
                    <a:lumMod val="75000"/>
                  </a:schemeClr>
                </a:solidFill>
              </a:rPr>
              <a:t>kraj </a:t>
            </a:r>
            <a:r>
              <a:rPr lang="cs-CZ" sz="1400" b="1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 </a:t>
            </a:r>
            <a:r>
              <a:rPr lang="cs-CZ" sz="1400" b="1" dirty="0">
                <a:solidFill>
                  <a:schemeClr val="tx2">
                    <a:lumMod val="75000"/>
                  </a:schemeClr>
                </a:solidFill>
                <a:hlinkClick r:id="rId2"/>
              </a:rPr>
              <a:t>jiri.polasek@nuv.cz</a:t>
            </a:r>
            <a:r>
              <a:rPr lang="cs-CZ" sz="1400" b="1" dirty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cs-CZ" sz="1400" b="1" dirty="0" smtClean="0">
                <a:solidFill>
                  <a:schemeClr val="tx2">
                    <a:lumMod val="75000"/>
                  </a:schemeClr>
                </a:solidFill>
              </a:rPr>
              <a:t>mob</a:t>
            </a:r>
            <a:r>
              <a:rPr lang="cs-CZ" sz="1400" b="1" dirty="0">
                <a:solidFill>
                  <a:schemeClr val="tx2">
                    <a:lumMod val="75000"/>
                  </a:schemeClr>
                </a:solidFill>
              </a:rPr>
              <a:t>.: 602 756 746</a:t>
            </a:r>
          </a:p>
          <a:p>
            <a:pPr marL="268194" indent="-268194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172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7022</TotalTime>
  <Words>288</Words>
  <Application>Microsoft Office PowerPoint</Application>
  <PresentationFormat>A4 (210 x 297 mm)</PresentationFormat>
  <Paragraphs>65</Paragraphs>
  <Slides>6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8" baseType="lpstr">
      <vt:lpstr>Motiv sady Office</vt:lpstr>
      <vt:lpstr>CorelDRAW</vt:lpstr>
      <vt:lpstr>Prezentace aplikace PowerPoint</vt:lpstr>
      <vt:lpstr>stav tvorby  ŠAP / PA   v  r. 2019  </vt:lpstr>
      <vt:lpstr> žádost o podporu projektu na „Šablony pro SŠ a VOŠ II“ </vt:lpstr>
      <vt:lpstr>Metodická podpora při tvorbě A REALIZACI ŠAP/ PA</vt:lpstr>
      <vt:lpstr>OČEKÁVANÉ  POSTUPY A POSUNY  V AKČNÍM PLÁNOVÁNÍ</vt:lpstr>
      <vt:lpstr>Prezentace aplikace PowerPoint</vt:lpstr>
    </vt:vector>
  </TitlesOfParts>
  <Company>NUV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Velický Jan</dc:creator>
  <cp:lastModifiedBy>Uživatel systému Windows</cp:lastModifiedBy>
  <cp:revision>403</cp:revision>
  <dcterms:created xsi:type="dcterms:W3CDTF">2014-09-08T12:25:00Z</dcterms:created>
  <dcterms:modified xsi:type="dcterms:W3CDTF">2019-10-20T19:59:11Z</dcterms:modified>
</cp:coreProperties>
</file>