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38" r:id="rId3"/>
    <p:sldId id="257" r:id="rId4"/>
    <p:sldId id="258" r:id="rId5"/>
    <p:sldId id="335" r:id="rId6"/>
    <p:sldId id="336" r:id="rId7"/>
    <p:sldId id="337" r:id="rId8"/>
    <p:sldId id="266" r:id="rId9"/>
    <p:sldId id="262" r:id="rId10"/>
    <p:sldId id="267" r:id="rId11"/>
    <p:sldId id="317" r:id="rId12"/>
    <p:sldId id="265" r:id="rId13"/>
    <p:sldId id="264" r:id="rId14"/>
    <p:sldId id="260" r:id="rId15"/>
    <p:sldId id="292" r:id="rId16"/>
    <p:sldId id="325" r:id="rId17"/>
    <p:sldId id="303" r:id="rId18"/>
    <p:sldId id="301" r:id="rId19"/>
    <p:sldId id="304" r:id="rId20"/>
    <p:sldId id="332" r:id="rId21"/>
    <p:sldId id="328" r:id="rId22"/>
    <p:sldId id="329" r:id="rId23"/>
    <p:sldId id="268" r:id="rId24"/>
    <p:sldId id="305" r:id="rId25"/>
    <p:sldId id="334" r:id="rId26"/>
    <p:sldId id="306" r:id="rId27"/>
    <p:sldId id="333" r:id="rId28"/>
    <p:sldId id="326" r:id="rId29"/>
    <p:sldId id="331" r:id="rId30"/>
    <p:sldId id="327" r:id="rId31"/>
    <p:sldId id="263" r:id="rId32"/>
    <p:sldId id="330" r:id="rId33"/>
  </p:sldIdLst>
  <p:sldSz cx="12192000" cy="6858000"/>
  <p:notesSz cx="9871075" cy="1351438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325AC-3757-4A0A-B239-0879A855E6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01245140-3580-463C-AC40-A2094157FE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E2E223E-1BD4-4A1F-B966-22B13BF07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D187A-0A8A-4533-8404-A636697C48D0}" type="datetimeFigureOut">
              <a:rPr lang="cs-CZ" smtClean="0"/>
              <a:t>07.10.2019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0FD254C-7534-4C68-B1F4-187F1770C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88BC852-8E6B-4C35-B6EE-522D1B5C3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6822-3359-447A-8A9E-864E5A0B88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2207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7716B33-90EE-442D-A1B5-A36C512EA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576C64A8-CF6D-444D-92E4-9BB3E3E329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0AD0BA8-4636-427E-AD6A-54277A1B2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D187A-0A8A-4533-8404-A636697C48D0}" type="datetimeFigureOut">
              <a:rPr lang="cs-CZ" smtClean="0"/>
              <a:t>07.10.2019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E612868-C48E-4C6E-B561-BF9152E84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8FB17BD-5DF8-43E9-9CC5-4852072C9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6822-3359-447A-8A9E-864E5A0B88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9970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6FE3B9BF-EF44-48BB-8491-6F62F1D73A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D9967A28-8770-44CB-8B74-1AEA14759C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C2E6D10-2166-492E-9C84-ACAE4E962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D187A-0A8A-4533-8404-A636697C48D0}" type="datetimeFigureOut">
              <a:rPr lang="cs-CZ" smtClean="0"/>
              <a:t>07.10.2019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F021098-8A88-4853-8489-27538142F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8CE92E2-75BD-464E-8D40-07BA023F7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6822-3359-447A-8A9E-864E5A0B88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5623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0015032-7774-4795-A820-FFB1F0482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EAABC4C-1154-45D4-B6B9-DCAB36AE28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97EE4E-E250-470F-857C-9D7061345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D187A-0A8A-4533-8404-A636697C48D0}" type="datetimeFigureOut">
              <a:rPr lang="cs-CZ" smtClean="0"/>
              <a:t>07.10.2019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4238B63-A7E8-42DD-ACD2-4D9E46AEE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DEF09C2-1424-45C3-9E9D-B9585DCB5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6822-3359-447A-8A9E-864E5A0B88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6995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79770DC-A3CD-417C-B88F-0372CF22E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4A035004-9F23-4047-BDE9-3792ECA712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FE62FF4-5D8C-4A53-B694-65BB8213E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D187A-0A8A-4533-8404-A636697C48D0}" type="datetimeFigureOut">
              <a:rPr lang="cs-CZ" smtClean="0"/>
              <a:t>07.10.2019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262514A-B40B-4466-8C88-846111459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3D977A8-DFCA-4D1B-BBC7-FA70F4DD3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6822-3359-447A-8A9E-864E5A0B88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3150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FADDC01-B64A-4E73-ABE9-FE3F1F197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7D7287F-0285-465B-AA7C-DD11882A98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A2C1382F-2593-4E4C-90ED-994F241CA5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0AD57DFD-52A1-4595-A083-1EBAA0BE5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D187A-0A8A-4533-8404-A636697C48D0}" type="datetimeFigureOut">
              <a:rPr lang="cs-CZ" smtClean="0"/>
              <a:t>07.10.2019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901381D5-F7CE-4B5E-A7E3-FBD3CFC14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69B86-ECAB-4182-BDDF-4BB5DFF03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6822-3359-447A-8A9E-864E5A0B88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9674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B9F40C-8A32-4567-B4D8-9EA544AAA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B981B28C-3F7A-43CA-A447-F8D3F1E275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8DC3AFD4-CFBB-4632-BE72-76C5CB52E1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F6D16B3F-46EF-4F14-869E-C333E237E6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>
            <a:extLst>
              <a:ext uri="{FF2B5EF4-FFF2-40B4-BE49-F238E27FC236}">
                <a16:creationId xmlns:a16="http://schemas.microsoft.com/office/drawing/2014/main" id="{8376A379-0E05-4992-82F8-B8D404DC21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ADD7F9F7-72B6-4299-9E36-10A1374A5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D187A-0A8A-4533-8404-A636697C48D0}" type="datetimeFigureOut">
              <a:rPr lang="cs-CZ" smtClean="0"/>
              <a:t>07.10.2019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A104CC07-26DC-48BA-9604-6E5F73EA8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1EF29E37-D285-48A1-9C49-3C71EC5D8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6822-3359-447A-8A9E-864E5A0B88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9325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7B55533-358F-4F48-89D4-45731A948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D3A704E9-E406-447A-938F-0C0C64C8C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D187A-0A8A-4533-8404-A636697C48D0}" type="datetimeFigureOut">
              <a:rPr lang="cs-CZ" smtClean="0"/>
              <a:t>07.10.2019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D96DFAC8-E63C-486B-BADC-A825B6B61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0B4669EC-07F9-4B0D-9AFF-1C4A36E55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6822-3359-447A-8A9E-864E5A0B88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0277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3338DC21-E5DB-4D03-BF39-1BA635C14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D187A-0A8A-4533-8404-A636697C48D0}" type="datetimeFigureOut">
              <a:rPr lang="cs-CZ" smtClean="0"/>
              <a:t>07.10.2019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4D8CF52C-DDDF-4B34-B6D5-AD3A70B3F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8A8B725-4C7A-41A5-B520-EB1716A65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6822-3359-447A-8A9E-864E5A0B88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3196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5D9DBF9-6D3C-463A-9A98-04DA6897C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3D60096-5636-4A08-ABEC-88A734A7E1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EE938E24-ABC2-4195-A301-D9B81F8947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04C8A3D3-6EF1-4C2D-8FC7-73CC2652B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D187A-0A8A-4533-8404-A636697C48D0}" type="datetimeFigureOut">
              <a:rPr lang="cs-CZ" smtClean="0"/>
              <a:t>07.10.2019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5C8BA67D-CAE0-4ACB-BBFE-654C56C21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3AA31BB-02F7-4B50-85A7-A0315A581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6822-3359-447A-8A9E-864E5A0B88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7096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956FF24-3E77-4DCD-874C-6F691D1EE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345E3745-A068-4C5E-BEAF-4356728C05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87354FB1-4E30-445F-9D69-8507CBDB9D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BA21D4B-2079-4A34-907C-5136B4904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D187A-0A8A-4533-8404-A636697C48D0}" type="datetimeFigureOut">
              <a:rPr lang="cs-CZ" smtClean="0"/>
              <a:t>07.10.2019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25FF4886-52B3-47AC-BB9C-300CDFFB3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667A1162-585E-4BDC-AC82-C6090DA45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6822-3359-447A-8A9E-864E5A0B88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2051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26B0B3EF-1FD6-4F09-838C-33310BD8F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48FD6F51-35C0-415E-8C25-1185112511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FF7E65A-1BE1-471C-A721-39ACF1E84B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D187A-0A8A-4533-8404-A636697C48D0}" type="datetimeFigureOut">
              <a:rPr lang="cs-CZ" smtClean="0"/>
              <a:t>07.10.2019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CEE00C-090D-49A3-97A2-3346B7B535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EAE3533-93E2-4D6B-917F-B8655DD3EA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D6822-3359-447A-8A9E-864E5A0B88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2022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12" Type="http://schemas.openxmlformats.org/officeDocument/2006/relationships/image" Target="../media/image47.jpe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11" Type="http://schemas.openxmlformats.org/officeDocument/2006/relationships/image" Target="../media/image46.jpeg"/><Relationship Id="rId5" Type="http://schemas.openxmlformats.org/officeDocument/2006/relationships/image" Target="../media/image40.jpeg"/><Relationship Id="rId10" Type="http://schemas.openxmlformats.org/officeDocument/2006/relationships/image" Target="../media/image45.jpeg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hyperlink" Target="http://www.deylsestak.cz/cs/" TargetMode="Externa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source=images&amp;cd=&amp;cad=rja&amp;uact=8&amp;ved=2ahUKEwjv6rqKxITlAhWFL1AKHY7FD-4Qjhx6BAgBEAI&amp;url=https%3A%2F%2Fwww.laurelhighlands.org%2Fthings-to-do%2Farts-culture%2Ffrank-lloyd-wright%2F&amp;psig=AOvVaw3rZv-dyOB3G4cH4JNkOyYD&amp;ust=1570344711598755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chiweb.cz/philip-cortelyou-johnson" TargetMode="External"/><Relationship Id="rId7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google.com/search?sxsrf=ACYBGNTZNcuVpLAMBI-bgfzTxKG6mT8UXQ:1568985586978&amp;q=Ludwig+Mies+van+der+Rohe&amp;stick=H4sIAAAAAAAAAOPgE-LUz9U3MCpINzVQ4gAxTbIqCrRUspOt9BOLkjMyS1KTS0qLUvWLS4pKwSwruPAiVgmf0pTyzHQF38zUYoWyxDyFlNQihaD8jFQA5M2-DlgAAAA&amp;sa=X&amp;ved=2ahUKEwj168bkvt_kAhUTShUIHdf2BQ8QmxMoATAiegQIFRAD&amp;sxsrf=ACYBGNTZNcuVpLAMBI-bgfzTxKG6mT8UXQ:1568985586978" TargetMode="External"/><Relationship Id="rId5" Type="http://schemas.openxmlformats.org/officeDocument/2006/relationships/hyperlink" Target="https://www.archiweb.cz/l/amerika/usa/" TargetMode="External"/><Relationship Id="rId4" Type="http://schemas.openxmlformats.org/officeDocument/2006/relationships/hyperlink" Target="https://www.archiweb.cz/l/amerika/usa/new-canaa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1A59ED07-6D58-4549-AA3C-305C119C49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501" y="92279"/>
            <a:ext cx="7381726" cy="6789512"/>
          </a:xfrm>
          <a:prstGeom prst="rect">
            <a:avLst/>
          </a:prstGeom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C1E8C3B2-B2EA-4ABF-848E-FB8569AF057C}"/>
              </a:ext>
            </a:extLst>
          </p:cNvPr>
          <p:cNvSpPr/>
          <p:nvPr/>
        </p:nvSpPr>
        <p:spPr>
          <a:xfrm>
            <a:off x="5226481" y="2785145"/>
            <a:ext cx="35484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5400" dirty="0"/>
              <a:t>Design </a:t>
            </a: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84D18B0A-9E1C-4927-83DD-FEEEB485B947}"/>
              </a:ext>
            </a:extLst>
          </p:cNvPr>
          <p:cNvSpPr/>
          <p:nvPr/>
        </p:nvSpPr>
        <p:spPr>
          <a:xfrm>
            <a:off x="9202723" y="6211723"/>
            <a:ext cx="2810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err="1"/>
              <a:t>Ing.arch</a:t>
            </a:r>
            <a:r>
              <a:rPr lang="cs-CZ" dirty="0"/>
              <a:t>. Anna Šlapetová</a:t>
            </a:r>
          </a:p>
        </p:txBody>
      </p:sp>
    </p:spTree>
    <p:extLst>
      <p:ext uri="{BB962C8B-B14F-4D97-AF65-F5344CB8AC3E}">
        <p14:creationId xmlns:p14="http://schemas.microsoft.com/office/powerpoint/2010/main" val="25306280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4E14F30-3BAC-416A-AA44-049CDB6D4E57}"/>
              </a:ext>
            </a:extLst>
          </p:cNvPr>
          <p:cNvSpPr/>
          <p:nvPr/>
        </p:nvSpPr>
        <p:spPr>
          <a:xfrm>
            <a:off x="269066" y="215909"/>
            <a:ext cx="25077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Nápad – jasná myšlenka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67DF4BD-C255-4040-8F23-4B7AB68C3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CA653AF5-3568-4502-923E-439A58EB7CFE}"/>
              </a:ext>
            </a:extLst>
          </p:cNvPr>
          <p:cNvSpPr/>
          <p:nvPr/>
        </p:nvSpPr>
        <p:spPr>
          <a:xfrm>
            <a:off x="6012110" y="6322489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cap="all" dirty="0"/>
              <a:t>SPORADICAL 2018   Dolní </a:t>
            </a:r>
            <a:r>
              <a:rPr lang="cs-CZ" cap="all" dirty="0" err="1"/>
              <a:t>břežany</a:t>
            </a:r>
            <a:endParaRPr kumimoji="0" lang="cs-CZ" altLang="cs-CZ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kkuratPro"/>
            </a:endParaRP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1737C39B-F9DC-4405-82C3-3F47A10BB305}"/>
              </a:ext>
            </a:extLst>
          </p:cNvPr>
          <p:cNvSpPr/>
          <p:nvPr/>
        </p:nvSpPr>
        <p:spPr>
          <a:xfrm>
            <a:off x="8199527" y="1740259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0" i="0" dirty="0">
                <a:effectLst/>
              </a:rPr>
              <a:t> </a:t>
            </a:r>
            <a:endParaRPr lang="cs-CZ" dirty="0"/>
          </a:p>
        </p:txBody>
      </p:sp>
      <p:pic>
        <p:nvPicPr>
          <p:cNvPr id="8194" name="Picture 2" descr="http://www.sporadical.cz/img/projects/6/proj_pic_3.jpg">
            <a:extLst>
              <a:ext uri="{FF2B5EF4-FFF2-40B4-BE49-F238E27FC236}">
                <a16:creationId xmlns:a16="http://schemas.microsoft.com/office/drawing/2014/main" id="{BB131160-ED09-4634-B8A1-7B59E58469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692" y="276999"/>
            <a:ext cx="9045338" cy="603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0445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322" y="-402334"/>
            <a:ext cx="10269606" cy="7260334"/>
          </a:xfrm>
          <a:prstGeom prst="rect">
            <a:avLst/>
          </a:prstGeom>
        </p:spPr>
      </p:pic>
      <p:sp>
        <p:nvSpPr>
          <p:cNvPr id="3" name="Obdélník 2"/>
          <p:cNvSpPr/>
          <p:nvPr/>
        </p:nvSpPr>
        <p:spPr>
          <a:xfrm>
            <a:off x="362166" y="6121092"/>
            <a:ext cx="10090517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dirty="0">
                <a:ea typeface="Tahoma" panose="020B0604030504040204" pitchFamily="34" charset="0"/>
                <a:cs typeface="Tahoma" panose="020B0604030504040204" pitchFamily="34" charset="0"/>
              </a:rPr>
              <a:t>2017</a:t>
            </a:r>
          </a:p>
          <a:p>
            <a:r>
              <a:rPr lang="cs-CZ" dirty="0">
                <a:ea typeface="Tahoma" panose="020B0604030504040204" pitchFamily="34" charset="0"/>
                <a:cs typeface="Tahoma" panose="020B0604030504040204" pitchFamily="34" charset="0"/>
              </a:rPr>
              <a:t>Dolní Břežany – Soutěž na parkovací dům                                                                              Arch. Zdeněk FRÁNEK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1E6800C1-C587-40B3-92D4-B62011EE0800}"/>
              </a:ext>
            </a:extLst>
          </p:cNvPr>
          <p:cNvSpPr/>
          <p:nvPr/>
        </p:nvSpPr>
        <p:spPr>
          <a:xfrm>
            <a:off x="282493" y="215026"/>
            <a:ext cx="2432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Nápad – jasná myšlenka</a:t>
            </a:r>
          </a:p>
        </p:txBody>
      </p:sp>
    </p:spTree>
    <p:extLst>
      <p:ext uri="{BB962C8B-B14F-4D97-AF65-F5344CB8AC3E}">
        <p14:creationId xmlns:p14="http://schemas.microsoft.com/office/powerpoint/2010/main" val="3744283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4E14F30-3BAC-416A-AA44-049CDB6D4E57}"/>
              </a:ext>
            </a:extLst>
          </p:cNvPr>
          <p:cNvSpPr/>
          <p:nvPr/>
        </p:nvSpPr>
        <p:spPr>
          <a:xfrm>
            <a:off x="269066" y="215909"/>
            <a:ext cx="846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Funkce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67DF4BD-C255-4040-8F23-4B7AB68C3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CA653AF5-3568-4502-923E-439A58EB7CFE}"/>
              </a:ext>
            </a:extLst>
          </p:cNvPr>
          <p:cNvSpPr/>
          <p:nvPr/>
        </p:nvSpPr>
        <p:spPr>
          <a:xfrm>
            <a:off x="6096000" y="6288613"/>
            <a:ext cx="6096000" cy="5693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dirty="0"/>
              <a:t>Smuteční síň a úpravy hřbitova, Valašské Meziříčí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cs-CZ" altLang="cs-CZ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kkuratPro"/>
              </a:rPr>
              <a:t>ARCHISLUŽBA Arch. Lukáš  Pecka + arch. Ivana </a:t>
            </a:r>
            <a:r>
              <a:rPr kumimoji="0" lang="cs-CZ" altLang="cs-CZ" sz="13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kkuratPro"/>
              </a:rPr>
              <a:t>Smětáková</a:t>
            </a:r>
            <a:r>
              <a:rPr kumimoji="0" lang="cs-CZ" altLang="cs-CZ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kkuratPro"/>
              </a:rPr>
              <a:t>      2018</a:t>
            </a:r>
          </a:p>
        </p:txBody>
      </p:sp>
      <p:pic>
        <p:nvPicPr>
          <p:cNvPr id="5122" name="Picture 2" descr="002_archisluzba_smutecni_sin_valmez">
            <a:extLst>
              <a:ext uri="{FF2B5EF4-FFF2-40B4-BE49-F238E27FC236}">
                <a16:creationId xmlns:a16="http://schemas.microsoft.com/office/drawing/2014/main" id="{D3B68307-8363-430B-A5D5-2DC36A0DF7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700" y="123090"/>
            <a:ext cx="9362101" cy="623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571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4E14F30-3BAC-416A-AA44-049CDB6D4E57}"/>
              </a:ext>
            </a:extLst>
          </p:cNvPr>
          <p:cNvSpPr/>
          <p:nvPr/>
        </p:nvSpPr>
        <p:spPr>
          <a:xfrm>
            <a:off x="269066" y="215909"/>
            <a:ext cx="846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Funkce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67DF4BD-C255-4040-8F23-4B7AB68C3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CA653AF5-3568-4502-923E-439A58EB7CFE}"/>
              </a:ext>
            </a:extLst>
          </p:cNvPr>
          <p:cNvSpPr/>
          <p:nvPr/>
        </p:nvSpPr>
        <p:spPr>
          <a:xfrm>
            <a:off x="6096000" y="6288613"/>
            <a:ext cx="6096000" cy="5693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cap="all" dirty="0"/>
              <a:t>RD Střední </a:t>
            </a:r>
            <a:r>
              <a:rPr lang="cs-CZ" cap="all" dirty="0" err="1"/>
              <a:t>čechy</a:t>
            </a:r>
            <a:r>
              <a:rPr lang="cs-CZ" cap="all" dirty="0"/>
              <a:t> 2018-</a:t>
            </a:r>
            <a:endParaRPr kumimoji="0" lang="cs-CZ" altLang="cs-CZ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kkuratPro"/>
            </a:endParaRP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cs-CZ" altLang="cs-CZ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kkuratPro"/>
              </a:rPr>
              <a:t>BOQ architekti - Arch. </a:t>
            </a:r>
            <a:r>
              <a:rPr kumimoji="0" lang="cs-CZ" altLang="cs-CZ" sz="13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kkuratPro"/>
              </a:rPr>
              <a:t>Strachovi</a:t>
            </a:r>
            <a:endParaRPr kumimoji="0" lang="cs-CZ" altLang="cs-CZ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kkuratPro"/>
            </a:endParaRPr>
          </a:p>
        </p:txBody>
      </p:sp>
      <p:pic>
        <p:nvPicPr>
          <p:cNvPr id="6146" name="Picture 2" descr="foto realizace boq architekti">
            <a:extLst>
              <a:ext uri="{FF2B5EF4-FFF2-40B4-BE49-F238E27FC236}">
                <a16:creationId xmlns:a16="http://schemas.microsoft.com/office/drawing/2014/main" id="{9BCFA061-8DA6-4B58-BE99-6C3F6BF866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550" y="708886"/>
            <a:ext cx="10880456" cy="5440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3809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4E14F30-3BAC-416A-AA44-049CDB6D4E57}"/>
              </a:ext>
            </a:extLst>
          </p:cNvPr>
          <p:cNvSpPr/>
          <p:nvPr/>
        </p:nvSpPr>
        <p:spPr>
          <a:xfrm>
            <a:off x="269066" y="215909"/>
            <a:ext cx="8247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Pokora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67DF4BD-C255-4040-8F23-4B7AB68C3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CA653AF5-3568-4502-923E-439A58EB7CFE}"/>
              </a:ext>
            </a:extLst>
          </p:cNvPr>
          <p:cNvSpPr/>
          <p:nvPr/>
        </p:nvSpPr>
        <p:spPr>
          <a:xfrm>
            <a:off x="6096000" y="6288613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cap="all" dirty="0"/>
              <a:t>Rodinná kaple Sedlčany 2018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cs-CZ" altLang="cs-CZ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kkuratPro"/>
              </a:rPr>
              <a:t>Ing. arch. Ondřej Fiala, Ing. arch. Tomáš </a:t>
            </a:r>
            <a:r>
              <a:rPr kumimoji="0" lang="cs-CZ" altLang="cs-CZ" sz="13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kkuratPro"/>
              </a:rPr>
              <a:t>Henel</a:t>
            </a:r>
            <a:endParaRPr kumimoji="0" lang="cs-CZ" altLang="cs-CZ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kkuratPro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cs-CZ" altLang="cs-CZ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kkuratPro"/>
            </a:endParaRPr>
          </a:p>
        </p:txBody>
      </p:sp>
      <p:pic>
        <p:nvPicPr>
          <p:cNvPr id="4098" name="Picture 2" descr="http://makemake.aarchive.space/data/project/o-t-a/2019/01/231/gallery/4_1400x1050/0x12ivs7fl.5c2cbe9aa2024.jpg">
            <a:extLst>
              <a:ext uri="{FF2B5EF4-FFF2-40B4-BE49-F238E27FC236}">
                <a16:creationId xmlns:a16="http://schemas.microsoft.com/office/drawing/2014/main" id="{B3ADB52A-9683-4D1B-83A9-344D237B97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067" y="276999"/>
            <a:ext cx="9017421" cy="6011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6CC2DAC3-9A14-45DE-94C8-DDCA68645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9923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55" y="434239"/>
            <a:ext cx="11462489" cy="6321168"/>
          </a:xfrm>
          <a:prstGeom prst="rect">
            <a:avLst/>
          </a:prstGeom>
        </p:spPr>
      </p:pic>
      <p:sp>
        <p:nvSpPr>
          <p:cNvPr id="3" name="Obdélník 2">
            <a:extLst>
              <a:ext uri="{FF2B5EF4-FFF2-40B4-BE49-F238E27FC236}">
                <a16:creationId xmlns:a16="http://schemas.microsoft.com/office/drawing/2014/main" id="{76E05EF6-0094-47D6-84A2-976BC31C3AC6}"/>
              </a:ext>
            </a:extLst>
          </p:cNvPr>
          <p:cNvSpPr/>
          <p:nvPr/>
        </p:nvSpPr>
        <p:spPr>
          <a:xfrm>
            <a:off x="237357" y="64907"/>
            <a:ext cx="8247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Pokora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0FC214DF-76CF-499D-945B-5D59D17DF478}"/>
              </a:ext>
            </a:extLst>
          </p:cNvPr>
          <p:cNvSpPr/>
          <p:nvPr/>
        </p:nvSpPr>
        <p:spPr>
          <a:xfrm>
            <a:off x="5731244" y="621166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dirty="0">
                <a:ea typeface="Tahoma" panose="020B0604030504040204" pitchFamily="34" charset="0"/>
                <a:cs typeface="Tahoma" panose="020B0604030504040204" pitchFamily="34" charset="0"/>
              </a:rPr>
              <a:t>Návrh nový – přestavba Zámku </a:t>
            </a:r>
            <a:r>
              <a:rPr lang="cs-CZ" sz="1400" dirty="0">
                <a:ea typeface="Tahoma" panose="020B0604030504040204" pitchFamily="34" charset="0"/>
                <a:cs typeface="Tahoma" panose="020B0604030504040204" pitchFamily="34" charset="0"/>
              </a:rPr>
              <a:t>na Hotel – vysvěcení Kaple</a:t>
            </a:r>
            <a:r>
              <a:rPr lang="cs-CZ" dirty="0">
                <a:ea typeface="Tahoma" panose="020B0604030504040204" pitchFamily="34" charset="0"/>
                <a:cs typeface="Tahoma" panose="020B0604030504040204" pitchFamily="34" charset="0"/>
              </a:rPr>
              <a:t>, návrh SHA – architekti Oldřich Hájek, Jaroslav </a:t>
            </a:r>
            <a:r>
              <a:rPr lang="cs-CZ" dirty="0" err="1">
                <a:ea typeface="Tahoma" panose="020B0604030504040204" pitchFamily="34" charset="0"/>
                <a:cs typeface="Tahoma" panose="020B0604030504040204" pitchFamily="34" charset="0"/>
              </a:rPr>
              <a:t>Šafer</a:t>
            </a:r>
            <a:r>
              <a:rPr lang="cs-CZ" dirty="0">
                <a:ea typeface="Tahoma" panose="020B0604030504040204" pitchFamily="34" charset="0"/>
                <a:cs typeface="Tahoma" panose="020B0604030504040204" pitchFamily="34" charset="0"/>
              </a:rPr>
              <a:t>   2017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506487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904" y="44476"/>
            <a:ext cx="4927760" cy="3276436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560" y="44477"/>
            <a:ext cx="4927761" cy="3276436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904" y="3429000"/>
            <a:ext cx="5391251" cy="302977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52" y="3424133"/>
            <a:ext cx="4464269" cy="296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055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869" y="445149"/>
            <a:ext cx="10906491" cy="5967701"/>
          </a:xfrm>
          <a:prstGeom prst="rect">
            <a:avLst/>
          </a:prstGeom>
        </p:spPr>
      </p:pic>
      <p:sp>
        <p:nvSpPr>
          <p:cNvPr id="2" name="Obdélník 1">
            <a:extLst>
              <a:ext uri="{FF2B5EF4-FFF2-40B4-BE49-F238E27FC236}">
                <a16:creationId xmlns:a16="http://schemas.microsoft.com/office/drawing/2014/main" id="{CD01F2F0-B27E-42DC-9DD7-B555646A766C}"/>
              </a:ext>
            </a:extLst>
          </p:cNvPr>
          <p:cNvSpPr/>
          <p:nvPr/>
        </p:nvSpPr>
        <p:spPr>
          <a:xfrm>
            <a:off x="277378" y="84897"/>
            <a:ext cx="2040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Součinnost s okolím</a:t>
            </a:r>
          </a:p>
        </p:txBody>
      </p:sp>
    </p:spTree>
    <p:extLst>
      <p:ext uri="{BB962C8B-B14F-4D97-AF65-F5344CB8AC3E}">
        <p14:creationId xmlns:p14="http://schemas.microsoft.com/office/powerpoint/2010/main" val="2111989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156" y="237661"/>
            <a:ext cx="3652824" cy="6620339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193" y="3269702"/>
            <a:ext cx="5339872" cy="3550447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202058" y="321538"/>
            <a:ext cx="1760966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dirty="0">
                <a:ea typeface="Tahoma" panose="020B0604030504040204" pitchFamily="34" charset="0"/>
                <a:cs typeface="Tahoma" panose="020B0604030504040204" pitchFamily="34" charset="0"/>
              </a:rPr>
              <a:t>2016</a:t>
            </a:r>
          </a:p>
          <a:p>
            <a:r>
              <a:rPr lang="cs-CZ" dirty="0">
                <a:ea typeface="Tahoma" panose="020B0604030504040204" pitchFamily="34" charset="0"/>
                <a:cs typeface="Tahoma" panose="020B0604030504040204" pitchFamily="34" charset="0"/>
              </a:rPr>
              <a:t>Dolní Břežany – HŘBITOV</a:t>
            </a:r>
          </a:p>
          <a:p>
            <a:endParaRPr lang="cs-CZ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cs-CZ" dirty="0">
                <a:ea typeface="Tahoma" panose="020B0604030504040204" pitchFamily="34" charset="0"/>
                <a:cs typeface="Tahoma" panose="020B0604030504040204" pitchFamily="34" charset="0"/>
              </a:rPr>
              <a:t>Arch. Z. </a:t>
            </a:r>
            <a:r>
              <a:rPr lang="cs-CZ" dirty="0" err="1">
                <a:ea typeface="Tahoma" panose="020B0604030504040204" pitchFamily="34" charset="0"/>
                <a:cs typeface="Tahoma" panose="020B0604030504040204" pitchFamily="34" charset="0"/>
              </a:rPr>
              <a:t>Sendler</a:t>
            </a:r>
            <a:endParaRPr lang="cs-CZ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cs-CZ" dirty="0">
                <a:ea typeface="Tahoma" panose="020B0604030504040204" pitchFamily="34" charset="0"/>
                <a:cs typeface="Tahoma" panose="020B0604030504040204" pitchFamily="34" charset="0"/>
              </a:rPr>
              <a:t>Arch. V. Babka</a:t>
            </a:r>
          </a:p>
          <a:p>
            <a:endParaRPr lang="cs-CZ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cs-CZ" dirty="0">
                <a:ea typeface="Tahoma" panose="020B0604030504040204" pitchFamily="34" charset="0"/>
                <a:cs typeface="Tahoma" panose="020B0604030504040204" pitchFamily="34" charset="0"/>
              </a:rPr>
              <a:t>Cena Grand </a:t>
            </a:r>
            <a:r>
              <a:rPr lang="cs-CZ" dirty="0" err="1">
                <a:ea typeface="Tahoma" panose="020B0604030504040204" pitchFamily="34" charset="0"/>
                <a:cs typeface="Tahoma" panose="020B0604030504040204" pitchFamily="34" charset="0"/>
              </a:rPr>
              <a:t>Price</a:t>
            </a:r>
            <a:r>
              <a:rPr lang="cs-CZ" dirty="0">
                <a:ea typeface="Tahoma" panose="020B0604030504040204" pitchFamily="34" charset="0"/>
                <a:cs typeface="Tahoma" panose="020B0604030504040204" pitchFamily="34" charset="0"/>
              </a:rPr>
              <a:t> OA</a:t>
            </a:r>
          </a:p>
          <a:p>
            <a:r>
              <a:rPr lang="cs-CZ" dirty="0">
                <a:ea typeface="Tahoma" panose="020B0604030504040204" pitchFamily="34" charset="0"/>
                <a:cs typeface="Tahoma" panose="020B0604030504040204" pitchFamily="34" charset="0"/>
              </a:rPr>
              <a:t>2017</a:t>
            </a:r>
          </a:p>
          <a:p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cs-CZ" dirty="0"/>
          </a:p>
        </p:txBody>
      </p:sp>
      <p:pic>
        <p:nvPicPr>
          <p:cNvPr id="6" name="Picture 2" descr="hřbitov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193" y="237661"/>
            <a:ext cx="5339872" cy="2997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40204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4E14F30-3BAC-416A-AA44-049CDB6D4E57}"/>
              </a:ext>
            </a:extLst>
          </p:cNvPr>
          <p:cNvSpPr/>
          <p:nvPr/>
        </p:nvSpPr>
        <p:spPr>
          <a:xfrm>
            <a:off x="269066" y="215909"/>
            <a:ext cx="578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Tvar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67DF4BD-C255-4040-8F23-4B7AB68C3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CA653AF5-3568-4502-923E-439A58EB7CFE}"/>
              </a:ext>
            </a:extLst>
          </p:cNvPr>
          <p:cNvSpPr/>
          <p:nvPr/>
        </p:nvSpPr>
        <p:spPr>
          <a:xfrm>
            <a:off x="6096000" y="6288613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cap="all" dirty="0"/>
              <a:t>Hnízdo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cs-CZ" altLang="cs-CZ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kkuratPro"/>
              </a:rPr>
              <a:t>Ing. arch. Jan </a:t>
            </a:r>
            <a:r>
              <a:rPr kumimoji="0" lang="cs-CZ" altLang="cs-CZ" sz="13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kkuratPro"/>
              </a:rPr>
              <a:t>Tyrpekl</a:t>
            </a:r>
            <a:r>
              <a:rPr kumimoji="0" lang="cs-CZ" altLang="cs-CZ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kkuratPro"/>
              </a:rPr>
              <a:t> 2018, Stránčice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cs-CZ" altLang="cs-CZ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kkuratPro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6CC2DAC3-9A14-45DE-94C8-DDCA68645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218" name="Picture 2" descr="https://www.archiweb.cz/cache/images/buildings/gallery/picture_4681_10.jpg-1600x1200-hnizdo.jpg?algorithm=1&amp;mtime=1443768068">
            <a:extLst>
              <a:ext uri="{FF2B5EF4-FFF2-40B4-BE49-F238E27FC236}">
                <a16:creationId xmlns:a16="http://schemas.microsoft.com/office/drawing/2014/main" id="{718F2BBD-CEED-446C-89A7-BE0B793603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03" t="-535" r="3384" b="535"/>
          <a:stretch/>
        </p:blipFill>
        <p:spPr bwMode="auto">
          <a:xfrm>
            <a:off x="67112" y="1066840"/>
            <a:ext cx="5846502" cy="490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www.archiweb.cz/cache/images/buildings/gallery/picture_4681_7.jpg-1600x1200-hnizdo.jpg?algorithm=1&amp;mtime=1443768066">
            <a:extLst>
              <a:ext uri="{FF2B5EF4-FFF2-40B4-BE49-F238E27FC236}">
                <a16:creationId xmlns:a16="http://schemas.microsoft.com/office/drawing/2014/main" id="{9BF1C25D-4A98-4748-A18F-802715B572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4" r="7549"/>
          <a:stretch/>
        </p:blipFill>
        <p:spPr bwMode="auto">
          <a:xfrm>
            <a:off x="6028888" y="1091618"/>
            <a:ext cx="6096000" cy="487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666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82319AB5-BDF0-4211-9F51-D7D517D923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984" y="0"/>
            <a:ext cx="68640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4565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4E14F30-3BAC-416A-AA44-049CDB6D4E57}"/>
              </a:ext>
            </a:extLst>
          </p:cNvPr>
          <p:cNvSpPr/>
          <p:nvPr/>
        </p:nvSpPr>
        <p:spPr>
          <a:xfrm>
            <a:off x="142746" y="215909"/>
            <a:ext cx="11013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Tvar</a:t>
            </a:r>
          </a:p>
          <a:p>
            <a:endParaRPr lang="cs-CZ" dirty="0"/>
          </a:p>
          <a:p>
            <a:r>
              <a:rPr lang="cs-CZ" dirty="0" err="1"/>
              <a:t>Saraceni</a:t>
            </a:r>
            <a:endParaRPr lang="cs-CZ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67DF4BD-C255-4040-8F23-4B7AB68C3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6CC2DAC3-9A14-45DE-94C8-DDCA68645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2530" name="Picture 2" descr="SouvisejÃ­cÃ­ obrÃ¡zek">
            <a:extLst>
              <a:ext uri="{FF2B5EF4-FFF2-40B4-BE49-F238E27FC236}">
                <a16:creationId xmlns:a16="http://schemas.microsoft.com/office/drawing/2014/main" id="{C4AA76D6-1ECB-4F0C-A801-D79FD46B63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611" y="139567"/>
            <a:ext cx="10077649" cy="671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7547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AB8CB34B-1DAB-4A67-9D73-189389902D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681" y="136787"/>
            <a:ext cx="9395669" cy="6263780"/>
          </a:xfrm>
          <a:prstGeom prst="rect">
            <a:avLst/>
          </a:prstGeom>
        </p:spPr>
      </p:pic>
      <p:sp>
        <p:nvSpPr>
          <p:cNvPr id="4" name="Obdélník 3">
            <a:extLst>
              <a:ext uri="{FF2B5EF4-FFF2-40B4-BE49-F238E27FC236}">
                <a16:creationId xmlns:a16="http://schemas.microsoft.com/office/drawing/2014/main" id="{4FB24853-890A-4949-B8F2-7C545BCF0D47}"/>
              </a:ext>
            </a:extLst>
          </p:cNvPr>
          <p:cNvSpPr/>
          <p:nvPr/>
        </p:nvSpPr>
        <p:spPr>
          <a:xfrm>
            <a:off x="228299" y="199131"/>
            <a:ext cx="578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Tvar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D17FF508-43DD-4C2E-A76A-666651E05372}"/>
              </a:ext>
            </a:extLst>
          </p:cNvPr>
          <p:cNvSpPr/>
          <p:nvPr/>
        </p:nvSpPr>
        <p:spPr>
          <a:xfrm>
            <a:off x="7912615" y="6323094"/>
            <a:ext cx="40249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Manta- </a:t>
            </a:r>
            <a:r>
              <a:rPr lang="cs-CZ" dirty="0" err="1"/>
              <a:t>Virgin</a:t>
            </a:r>
            <a:r>
              <a:rPr lang="cs-CZ" dirty="0"/>
              <a:t> </a:t>
            </a:r>
            <a:r>
              <a:rPr lang="cs-CZ" dirty="0" err="1"/>
              <a:t>Galactic</a:t>
            </a:r>
            <a:r>
              <a:rPr lang="cs-CZ" dirty="0"/>
              <a:t> Norman </a:t>
            </a:r>
            <a:r>
              <a:rPr lang="cs-CZ" dirty="0" err="1"/>
              <a:t>Foster</a:t>
            </a:r>
            <a:endParaRPr lang="cs-CZ" dirty="0"/>
          </a:p>
          <a:p>
            <a:r>
              <a:rPr lang="cs-CZ" dirty="0"/>
              <a:t>Nové Mexiko 2008</a:t>
            </a:r>
          </a:p>
        </p:txBody>
      </p:sp>
    </p:spTree>
    <p:extLst>
      <p:ext uri="{BB962C8B-B14F-4D97-AF65-F5344CB8AC3E}">
        <p14:creationId xmlns:p14="http://schemas.microsoft.com/office/powerpoint/2010/main" val="12845100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D67527AC-4600-4A1E-AFBF-34233389B8FA}"/>
              </a:ext>
            </a:extLst>
          </p:cNvPr>
          <p:cNvSpPr/>
          <p:nvPr/>
        </p:nvSpPr>
        <p:spPr>
          <a:xfrm>
            <a:off x="144409" y="200977"/>
            <a:ext cx="578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Tvar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A1AE027E-7FA6-4B79-AA18-BB6972352A76}"/>
              </a:ext>
            </a:extLst>
          </p:cNvPr>
          <p:cNvSpPr/>
          <p:nvPr/>
        </p:nvSpPr>
        <p:spPr>
          <a:xfrm>
            <a:off x="9934362" y="3471372"/>
            <a:ext cx="1238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err="1"/>
              <a:t>Zaha</a:t>
            </a:r>
            <a:r>
              <a:rPr lang="cs-CZ" dirty="0"/>
              <a:t> </a:t>
            </a:r>
            <a:r>
              <a:rPr lang="cs-CZ" dirty="0" err="1"/>
              <a:t>Hadid</a:t>
            </a:r>
            <a:endParaRPr lang="cs-CZ" dirty="0"/>
          </a:p>
        </p:txBody>
      </p:sp>
      <p:pic>
        <p:nvPicPr>
          <p:cNvPr id="18434" name="Picture 2" descr="VÃ½sledek obrÃ¡zku pro zaha hadid">
            <a:extLst>
              <a:ext uri="{FF2B5EF4-FFF2-40B4-BE49-F238E27FC236}">
                <a16:creationId xmlns:a16="http://schemas.microsoft.com/office/drawing/2014/main" id="{FBC4AB8E-DAE0-415E-9156-91CC94DD90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425" y="200977"/>
            <a:ext cx="9203937" cy="6144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46F1B45C-9489-44C3-9BD3-A10E417A1F76}"/>
              </a:ext>
            </a:extLst>
          </p:cNvPr>
          <p:cNvSpPr/>
          <p:nvPr/>
        </p:nvSpPr>
        <p:spPr>
          <a:xfrm>
            <a:off x="3274502" y="6333857"/>
            <a:ext cx="80003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0" i="0" dirty="0" err="1">
                <a:solidFill>
                  <a:srgbClr val="000000"/>
                </a:solidFill>
                <a:effectLst/>
                <a:latin typeface="Chronicle Text G1 A"/>
              </a:rPr>
              <a:t>Heydar</a:t>
            </a:r>
            <a:r>
              <a:rPr lang="cs-CZ" b="0" i="0" dirty="0">
                <a:solidFill>
                  <a:srgbClr val="000000"/>
                </a:solidFill>
                <a:effectLst/>
                <a:latin typeface="Chronicle Text G1 A"/>
              </a:rPr>
              <a:t> </a:t>
            </a:r>
            <a:r>
              <a:rPr lang="cs-CZ" b="0" i="0" dirty="0" err="1">
                <a:solidFill>
                  <a:srgbClr val="000000"/>
                </a:solidFill>
                <a:effectLst/>
                <a:latin typeface="Chronicle Text G1 A"/>
              </a:rPr>
              <a:t>Aliyev</a:t>
            </a:r>
            <a:r>
              <a:rPr lang="cs-CZ" b="0" i="0" dirty="0">
                <a:solidFill>
                  <a:srgbClr val="000000"/>
                </a:solidFill>
                <a:effectLst/>
                <a:latin typeface="Chronicle Text G1 A"/>
              </a:rPr>
              <a:t> Center, </a:t>
            </a:r>
            <a:r>
              <a:rPr lang="cs-CZ" b="0" i="0" dirty="0" err="1">
                <a:solidFill>
                  <a:srgbClr val="000000"/>
                </a:solidFill>
                <a:effectLst/>
                <a:latin typeface="Chronicle Text G1 A"/>
              </a:rPr>
              <a:t>cultural</a:t>
            </a:r>
            <a:r>
              <a:rPr lang="cs-CZ" b="0" i="0" dirty="0">
                <a:solidFill>
                  <a:srgbClr val="000000"/>
                </a:solidFill>
                <a:effectLst/>
                <a:latin typeface="Chronicle Text G1 A"/>
              </a:rPr>
              <a:t> centre in Baku, </a:t>
            </a:r>
            <a:r>
              <a:rPr lang="cs-CZ" b="0" i="0" dirty="0" err="1">
                <a:solidFill>
                  <a:srgbClr val="000000"/>
                </a:solidFill>
                <a:effectLst/>
                <a:latin typeface="Chronicle Text G1 A"/>
              </a:rPr>
              <a:t>Azerbaijan</a:t>
            </a:r>
            <a:r>
              <a:rPr lang="cs-CZ" b="0" i="0" dirty="0">
                <a:solidFill>
                  <a:srgbClr val="000000"/>
                </a:solidFill>
                <a:effectLst/>
                <a:latin typeface="Chronicle Text G1 A"/>
              </a:rPr>
              <a:t>, 2013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528425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4E14F30-3BAC-416A-AA44-049CDB6D4E57}"/>
              </a:ext>
            </a:extLst>
          </p:cNvPr>
          <p:cNvSpPr/>
          <p:nvPr/>
        </p:nvSpPr>
        <p:spPr>
          <a:xfrm>
            <a:off x="269066" y="215909"/>
            <a:ext cx="578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Tvar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67DF4BD-C255-4040-8F23-4B7AB68C3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CA653AF5-3568-4502-923E-439A58EB7CFE}"/>
              </a:ext>
            </a:extLst>
          </p:cNvPr>
          <p:cNvSpPr/>
          <p:nvPr/>
        </p:nvSpPr>
        <p:spPr>
          <a:xfrm>
            <a:off x="7413071" y="6573306"/>
            <a:ext cx="6096000" cy="5693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cap="all" dirty="0"/>
              <a:t>Okno do krajiny Durch Valašsko </a:t>
            </a:r>
            <a:endParaRPr kumimoji="0" lang="cs-CZ" altLang="cs-CZ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kkuratPro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cs-CZ" altLang="cs-CZ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kkuratPro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6CC2DAC3-9A14-45DE-94C8-DDCA68645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44" name="Picture 4" descr="VÃ½sledek obrÃ¡zku pro okno do krajiny">
            <a:extLst>
              <a:ext uri="{FF2B5EF4-FFF2-40B4-BE49-F238E27FC236}">
                <a16:creationId xmlns:a16="http://schemas.microsoft.com/office/drawing/2014/main" id="{600833FF-5220-4345-ABF3-3DA9BA0D42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110" y="225632"/>
            <a:ext cx="9610102" cy="6406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>
            <a:extLst>
              <a:ext uri="{FF2B5EF4-FFF2-40B4-BE49-F238E27FC236}">
                <a16:creationId xmlns:a16="http://schemas.microsoft.com/office/drawing/2014/main" id="{986FE20B-50D6-4767-A197-AD3F0BC432A3}"/>
              </a:ext>
            </a:extLst>
          </p:cNvPr>
          <p:cNvSpPr/>
          <p:nvPr/>
        </p:nvSpPr>
        <p:spPr>
          <a:xfrm>
            <a:off x="3512997" y="6573306"/>
            <a:ext cx="20724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0" i="0" dirty="0">
                <a:solidFill>
                  <a:srgbClr val="000000"/>
                </a:solidFill>
                <a:effectLst/>
                <a:latin typeface="Matter"/>
              </a:rPr>
              <a:t>arch. Zdeněk </a:t>
            </a:r>
            <a:r>
              <a:rPr lang="cs-CZ" b="0" i="0" dirty="0" err="1">
                <a:solidFill>
                  <a:srgbClr val="000000"/>
                </a:solidFill>
                <a:effectLst/>
                <a:latin typeface="Matter"/>
              </a:rPr>
              <a:t>Fránek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336281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4E14F30-3BAC-416A-AA44-049CDB6D4E57}"/>
              </a:ext>
            </a:extLst>
          </p:cNvPr>
          <p:cNvSpPr/>
          <p:nvPr/>
        </p:nvSpPr>
        <p:spPr>
          <a:xfrm>
            <a:off x="269066" y="215909"/>
            <a:ext cx="5181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Koordinace realizace – okolí a omezení vzít jako výzvu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67DF4BD-C255-4040-8F23-4B7AB68C3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6CC2DAC3-9A14-45DE-94C8-DDCA68645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9C74452F-45C7-4AA6-A71B-222D86CEE91D}"/>
              </a:ext>
            </a:extLst>
          </p:cNvPr>
          <p:cNvSpPr/>
          <p:nvPr/>
        </p:nvSpPr>
        <p:spPr>
          <a:xfrm>
            <a:off x="486561" y="6155582"/>
            <a:ext cx="1219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dirty="0">
                <a:solidFill>
                  <a:srgbClr val="444444"/>
                </a:solidFill>
                <a:cs typeface="Times New Roman" panose="02020603050405020304" pitchFamily="18" charset="0"/>
              </a:rPr>
              <a:t>ARCH. Jiří Ondráček ARCHOO</a:t>
            </a:r>
          </a:p>
          <a:p>
            <a:r>
              <a:rPr lang="cs-CZ" sz="1400" dirty="0">
                <a:solidFill>
                  <a:srgbClr val="444444"/>
                </a:solidFill>
                <a:cs typeface="Times New Roman" panose="02020603050405020304" pitchFamily="18" charset="0"/>
              </a:rPr>
              <a:t>                                    Telč 2018</a:t>
            </a:r>
          </a:p>
        </p:txBody>
      </p:sp>
      <p:pic>
        <p:nvPicPr>
          <p:cNvPr id="1026" name="Picture 2" descr="VÃ½sledek obrÃ¡zku pro ondrÃ¡Äek telÄ">
            <a:extLst>
              <a:ext uri="{FF2B5EF4-FFF2-40B4-BE49-F238E27FC236}">
                <a16:creationId xmlns:a16="http://schemas.microsoft.com/office/drawing/2014/main" id="{833D2589-EE36-4D19-86D1-F4A0766866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967" y="588269"/>
            <a:ext cx="9080733" cy="6053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Å¯m nad vodopÃ¡dem, ARCHOO s.r.o. Â© Jaroslav Svoboda/ JSPHOTO.CZ">
            <a:extLst>
              <a:ext uri="{FF2B5EF4-FFF2-40B4-BE49-F238E27FC236}">
                <a16:creationId xmlns:a16="http://schemas.microsoft.com/office/drawing/2014/main" id="{C21BEEDF-4450-428D-93D3-E9C08B8BE8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982" y="2643484"/>
            <a:ext cx="1706551" cy="170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Å¯m nad vodopÃ¡dem, ARCHOO s.r.o. Â© Jaroslav Svoboda/ JSPHOTO.CZ">
            <a:extLst>
              <a:ext uri="{FF2B5EF4-FFF2-40B4-BE49-F238E27FC236}">
                <a16:creationId xmlns:a16="http://schemas.microsoft.com/office/drawing/2014/main" id="{B040CF1C-625F-4F08-B90C-9532CC6EB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982" y="866955"/>
            <a:ext cx="1706551" cy="170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Å¯m nad vodopÃ¡dem, ARCHOO s.r.o. Â© Jaroslav Svoboda/ JSPHOTO.CZ">
            <a:extLst>
              <a:ext uri="{FF2B5EF4-FFF2-40B4-BE49-F238E27FC236}">
                <a16:creationId xmlns:a16="http://schemas.microsoft.com/office/drawing/2014/main" id="{2A7DB52F-97A4-4636-BECE-6EC7F93DC0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983" y="4379053"/>
            <a:ext cx="1706551" cy="170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53830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4E14F30-3BAC-416A-AA44-049CDB6D4E57}"/>
              </a:ext>
            </a:extLst>
          </p:cNvPr>
          <p:cNvSpPr/>
          <p:nvPr/>
        </p:nvSpPr>
        <p:spPr>
          <a:xfrm>
            <a:off x="269066" y="215909"/>
            <a:ext cx="2905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Koordinace realizace - příběh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67DF4BD-C255-4040-8F23-4B7AB68C3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6CC2DAC3-9A14-45DE-94C8-DDCA68645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D5599650-D497-4780-957F-A6B943504B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44" b="19327"/>
          <a:stretch/>
        </p:blipFill>
        <p:spPr>
          <a:xfrm>
            <a:off x="1972663" y="3666935"/>
            <a:ext cx="9989839" cy="2608976"/>
          </a:xfrm>
          <a:prstGeom prst="rect">
            <a:avLst/>
          </a:prstGeom>
        </p:spPr>
      </p:pic>
      <p:sp>
        <p:nvSpPr>
          <p:cNvPr id="10" name="Obdélník 9">
            <a:extLst>
              <a:ext uri="{FF2B5EF4-FFF2-40B4-BE49-F238E27FC236}">
                <a16:creationId xmlns:a16="http://schemas.microsoft.com/office/drawing/2014/main" id="{9C74452F-45C7-4AA6-A71B-222D86CEE91D}"/>
              </a:ext>
            </a:extLst>
          </p:cNvPr>
          <p:cNvSpPr/>
          <p:nvPr/>
        </p:nvSpPr>
        <p:spPr>
          <a:xfrm>
            <a:off x="0" y="6252116"/>
            <a:ext cx="1219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dirty="0">
                <a:solidFill>
                  <a:srgbClr val="444444"/>
                </a:solidFill>
                <a:cs typeface="Times New Roman" panose="02020603050405020304" pitchFamily="18" charset="0"/>
              </a:rPr>
              <a:t>ARCH. ANNA ŠLAPETOVÁ        Dolní Břežany </a:t>
            </a:r>
          </a:p>
          <a:p>
            <a:r>
              <a:rPr lang="cs-CZ" sz="1400" dirty="0">
                <a:solidFill>
                  <a:srgbClr val="444444"/>
                </a:solidFill>
                <a:cs typeface="Times New Roman" panose="02020603050405020304" pitchFamily="18" charset="0"/>
              </a:rPr>
              <a:t>Umělci 14.-20.st: Mistr Třeboňského oltáře, Madona Svojšínská, </a:t>
            </a:r>
            <a:r>
              <a:rPr lang="cs-CZ" sz="1400" dirty="0" err="1">
                <a:solidFill>
                  <a:srgbClr val="444444"/>
                </a:solidFill>
                <a:cs typeface="Times New Roman" panose="02020603050405020304" pitchFamily="18" charset="0"/>
              </a:rPr>
              <a:t>Archimboldo</a:t>
            </a:r>
            <a:r>
              <a:rPr lang="cs-CZ" sz="1400" dirty="0">
                <a:solidFill>
                  <a:srgbClr val="444444"/>
                </a:solidFill>
                <a:cs typeface="Times New Roman" panose="02020603050405020304" pitchFamily="18" charset="0"/>
              </a:rPr>
              <a:t>, Karel Škréta, Petr Brandl, Josef Mánes, Alfons Mucha, Josef Čapek, Emil Filla, Jan Zrzavý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C320F656-BA3C-4BEC-B62C-28C2B84F3D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03" y="585241"/>
            <a:ext cx="1106568" cy="3107766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29BB5B04-88EF-4FBF-9B19-704352E3CC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871" y="599279"/>
            <a:ext cx="1139814" cy="3079690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F0FF1104-F2C5-40E0-96CF-A5F5A33955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841" y="620477"/>
            <a:ext cx="1076881" cy="3061050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D6E9A172-0E37-4BD5-B1E1-FF20F5B888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436" y="605884"/>
            <a:ext cx="1151997" cy="3068118"/>
          </a:xfrm>
          <a:prstGeom prst="rect">
            <a:avLst/>
          </a:prstGeom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6ED8D566-D59B-4B76-A40B-BC0895F555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616" y="620477"/>
            <a:ext cx="1235832" cy="3047874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125B1D50-AC88-499E-B62C-54F9EEE843C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616" y="641182"/>
            <a:ext cx="1260381" cy="3018382"/>
          </a:xfrm>
          <a:prstGeom prst="rect">
            <a:avLst/>
          </a:prstGeom>
        </p:spPr>
      </p:pic>
      <p:pic>
        <p:nvPicPr>
          <p:cNvPr id="21" name="Obrázek 20">
            <a:extLst>
              <a:ext uri="{FF2B5EF4-FFF2-40B4-BE49-F238E27FC236}">
                <a16:creationId xmlns:a16="http://schemas.microsoft.com/office/drawing/2014/main" id="{81EF16D0-0411-4CD0-88EC-74BE43F3DB9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736" y="641182"/>
            <a:ext cx="1054903" cy="3019411"/>
          </a:xfrm>
          <a:prstGeom prst="rect">
            <a:avLst/>
          </a:prstGeom>
        </p:spPr>
      </p:pic>
      <p:pic>
        <p:nvPicPr>
          <p:cNvPr id="23" name="Obrázek 22">
            <a:extLst>
              <a:ext uri="{FF2B5EF4-FFF2-40B4-BE49-F238E27FC236}">
                <a16:creationId xmlns:a16="http://schemas.microsoft.com/office/drawing/2014/main" id="{1DAEDF7B-0607-4346-940D-D8543B4B772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6639" y="620477"/>
            <a:ext cx="1097595" cy="3039087"/>
          </a:xfrm>
          <a:prstGeom prst="rect">
            <a:avLst/>
          </a:prstGeom>
        </p:spPr>
      </p:pic>
      <p:pic>
        <p:nvPicPr>
          <p:cNvPr id="25" name="Obrázek 24">
            <a:extLst>
              <a:ext uri="{FF2B5EF4-FFF2-40B4-BE49-F238E27FC236}">
                <a16:creationId xmlns:a16="http://schemas.microsoft.com/office/drawing/2014/main" id="{CFB182C2-EEC3-453C-812D-025FEC6051B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4275" y="641182"/>
            <a:ext cx="1130905" cy="3018382"/>
          </a:xfrm>
          <a:prstGeom prst="rect">
            <a:avLst/>
          </a:prstGeom>
        </p:spPr>
      </p:pic>
      <p:pic>
        <p:nvPicPr>
          <p:cNvPr id="27" name="Obrázek 26">
            <a:extLst>
              <a:ext uri="{FF2B5EF4-FFF2-40B4-BE49-F238E27FC236}">
                <a16:creationId xmlns:a16="http://schemas.microsoft.com/office/drawing/2014/main" id="{0F2CC602-DF0A-44B0-98DC-7CB3F366403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5221" y="634515"/>
            <a:ext cx="1217281" cy="3018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2606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4E14F30-3BAC-416A-AA44-049CDB6D4E57}"/>
              </a:ext>
            </a:extLst>
          </p:cNvPr>
          <p:cNvSpPr/>
          <p:nvPr/>
        </p:nvSpPr>
        <p:spPr>
          <a:xfrm>
            <a:off x="337432" y="660035"/>
            <a:ext cx="33727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dirty="0"/>
              <a:t>Detail – instalace – jiný výraz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67DF4BD-C255-4040-8F23-4B7AB68C3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CA653AF5-3568-4502-923E-439A58EB7CFE}"/>
              </a:ext>
            </a:extLst>
          </p:cNvPr>
          <p:cNvSpPr/>
          <p:nvPr/>
        </p:nvSpPr>
        <p:spPr>
          <a:xfrm>
            <a:off x="5520950" y="660035"/>
            <a:ext cx="6096000" cy="5693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cap="all" dirty="0" err="1"/>
              <a:t>Ak.soch</a:t>
            </a:r>
            <a:r>
              <a:rPr lang="cs-CZ" cap="all" dirty="0"/>
              <a:t>. Lukáš </a:t>
            </a:r>
            <a:r>
              <a:rPr lang="cs-CZ" cap="all" dirty="0" err="1"/>
              <a:t>Rittstein</a:t>
            </a:r>
            <a:r>
              <a:rPr lang="cs-CZ" cap="all" dirty="0"/>
              <a:t> 2015</a:t>
            </a:r>
            <a:endParaRPr kumimoji="0" lang="cs-CZ" altLang="cs-CZ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kkuratPro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cs-CZ" altLang="cs-CZ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kkuratPro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6CC2DAC3-9A14-45DE-94C8-DDCA68645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B6A40703-645C-4B7B-A3B2-DADDB0741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1" r="4983" b="18133"/>
          <a:stretch/>
        </p:blipFill>
        <p:spPr>
          <a:xfrm>
            <a:off x="17124" y="1060145"/>
            <a:ext cx="8802135" cy="3964780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6CB36ECF-03F9-4540-B205-1CD05A237D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34"/>
          <a:stretch/>
        </p:blipFill>
        <p:spPr>
          <a:xfrm rot="5400000">
            <a:off x="7606702" y="2272704"/>
            <a:ext cx="5797854" cy="3372739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1369286D-F8AD-4F16-B558-8953ABA8233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0" r="25638" b="5566"/>
          <a:stretch/>
        </p:blipFill>
        <p:spPr>
          <a:xfrm>
            <a:off x="5084722" y="4131399"/>
            <a:ext cx="3372740" cy="2726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8604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4E14F30-3BAC-416A-AA44-049CDB6D4E57}"/>
              </a:ext>
            </a:extLst>
          </p:cNvPr>
          <p:cNvSpPr/>
          <p:nvPr/>
        </p:nvSpPr>
        <p:spPr>
          <a:xfrm>
            <a:off x="269066" y="215909"/>
            <a:ext cx="732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Detail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67DF4BD-C255-4040-8F23-4B7AB68C3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CA653AF5-3568-4502-923E-439A58EB7CFE}"/>
              </a:ext>
            </a:extLst>
          </p:cNvPr>
          <p:cNvSpPr/>
          <p:nvPr/>
        </p:nvSpPr>
        <p:spPr>
          <a:xfrm>
            <a:off x="7620000" y="6301432"/>
            <a:ext cx="6096000" cy="5693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cap="all" dirty="0" err="1"/>
              <a:t>Floating</a:t>
            </a:r>
            <a:r>
              <a:rPr lang="cs-CZ" cap="all" dirty="0"/>
              <a:t> </a:t>
            </a:r>
            <a:r>
              <a:rPr lang="cs-CZ" cap="all" dirty="0" err="1"/>
              <a:t>fountains</a:t>
            </a:r>
            <a:r>
              <a:rPr lang="cs-CZ" cap="all" dirty="0"/>
              <a:t> </a:t>
            </a:r>
            <a:r>
              <a:rPr lang="cs-CZ" cap="all" dirty="0" err="1"/>
              <a:t>osaka</a:t>
            </a:r>
            <a:r>
              <a:rPr lang="cs-CZ" cap="all" dirty="0"/>
              <a:t> japan</a:t>
            </a:r>
            <a:endParaRPr kumimoji="0" lang="cs-CZ" altLang="cs-CZ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kkuratPro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cs-CZ" altLang="cs-CZ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kkuratPro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6CC2DAC3-9A14-45DE-94C8-DDCA68645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14784C48-A924-497C-845E-32E13C7FB1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718915"/>
            <a:ext cx="7524750" cy="5600700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FD6E5924-2C33-4E97-882E-8302AC6275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767" y="718914"/>
            <a:ext cx="4024119" cy="2263567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348AD7DB-36FF-4364-817E-A8282C8B42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287" y="3480631"/>
            <a:ext cx="4386463" cy="2838984"/>
          </a:xfrm>
          <a:prstGeom prst="rect">
            <a:avLst/>
          </a:prstGeom>
        </p:spPr>
      </p:pic>
      <p:sp>
        <p:nvSpPr>
          <p:cNvPr id="15" name="Obdélník 14">
            <a:extLst>
              <a:ext uri="{FF2B5EF4-FFF2-40B4-BE49-F238E27FC236}">
                <a16:creationId xmlns:a16="http://schemas.microsoft.com/office/drawing/2014/main" id="{83A01161-47C3-4623-B731-DF4E10988406}"/>
              </a:ext>
            </a:extLst>
          </p:cNvPr>
          <p:cNvSpPr/>
          <p:nvPr/>
        </p:nvSpPr>
        <p:spPr>
          <a:xfrm>
            <a:off x="7887767" y="3042931"/>
            <a:ext cx="1673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cap="all" dirty="0"/>
              <a:t>Madrid </a:t>
            </a:r>
            <a:r>
              <a:rPr lang="cs-CZ" cap="all" dirty="0" err="1"/>
              <a:t>ghesa</a:t>
            </a:r>
            <a:endParaRPr kumimoji="0" lang="cs-CZ" altLang="cs-CZ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kkuratPro"/>
            </a:endParaRPr>
          </a:p>
        </p:txBody>
      </p:sp>
    </p:spTree>
    <p:extLst>
      <p:ext uri="{BB962C8B-B14F-4D97-AF65-F5344CB8AC3E}">
        <p14:creationId xmlns:p14="http://schemas.microsoft.com/office/powerpoint/2010/main" val="36888266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4E14F30-3BAC-416A-AA44-049CDB6D4E57}"/>
              </a:ext>
            </a:extLst>
          </p:cNvPr>
          <p:cNvSpPr/>
          <p:nvPr/>
        </p:nvSpPr>
        <p:spPr>
          <a:xfrm>
            <a:off x="269066" y="215909"/>
            <a:ext cx="9767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Materiál</a:t>
            </a:r>
          </a:p>
          <a:p>
            <a:r>
              <a:rPr lang="cs-CZ" dirty="0" err="1"/>
              <a:t>Barrisol</a:t>
            </a:r>
            <a:endParaRPr lang="cs-CZ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67DF4BD-C255-4040-8F23-4B7AB68C3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CA653AF5-3568-4502-923E-439A58EB7CFE}"/>
              </a:ext>
            </a:extLst>
          </p:cNvPr>
          <p:cNvSpPr/>
          <p:nvPr/>
        </p:nvSpPr>
        <p:spPr>
          <a:xfrm>
            <a:off x="7413071" y="6573306"/>
            <a:ext cx="6096000" cy="5693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cs-CZ" dirty="0"/>
              <a:t>Vodafone studio  Architekt: </a:t>
            </a:r>
            <a:r>
              <a:rPr lang="cs-CZ" dirty="0">
                <a:hlinkClick r:id="rId2"/>
              </a:rPr>
              <a:t>IO Studio</a:t>
            </a:r>
            <a:endParaRPr lang="cs-CZ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cs-CZ" altLang="cs-CZ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kkuratPro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6CC2DAC3-9A14-45DE-94C8-DDCA68645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5362" name="Picture 2" descr="https://www.barrisol.cz/wp-content/uploads/2018/12/MG_2657-1080x720.jpg">
            <a:extLst>
              <a:ext uri="{FF2B5EF4-FFF2-40B4-BE49-F238E27FC236}">
                <a16:creationId xmlns:a16="http://schemas.microsoft.com/office/drawing/2014/main" id="{92F32E27-A497-4DC6-9D5A-F98AD59E92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640" y="747685"/>
            <a:ext cx="8738431" cy="5825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9056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4E14F30-3BAC-416A-AA44-049CDB6D4E57}"/>
              </a:ext>
            </a:extLst>
          </p:cNvPr>
          <p:cNvSpPr/>
          <p:nvPr/>
        </p:nvSpPr>
        <p:spPr>
          <a:xfrm>
            <a:off x="727964" y="585024"/>
            <a:ext cx="11054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Materiál</a:t>
            </a:r>
          </a:p>
          <a:p>
            <a:r>
              <a:rPr lang="cs-CZ" dirty="0"/>
              <a:t>Sklo, uran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67DF4BD-C255-4040-8F23-4B7AB68C3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CA653AF5-3568-4502-923E-439A58EB7CFE}"/>
              </a:ext>
            </a:extLst>
          </p:cNvPr>
          <p:cNvSpPr/>
          <p:nvPr/>
        </p:nvSpPr>
        <p:spPr>
          <a:xfrm>
            <a:off x="727964" y="6258731"/>
            <a:ext cx="6096000" cy="5693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cs-CZ" dirty="0"/>
              <a:t>Rony </a:t>
            </a:r>
            <a:r>
              <a:rPr lang="cs-CZ" dirty="0" err="1"/>
              <a:t>Plesl</a:t>
            </a:r>
            <a:r>
              <a:rPr lang="cs-CZ" dirty="0"/>
              <a:t> - </a:t>
            </a:r>
            <a:r>
              <a:rPr lang="cs-CZ" dirty="0" err="1"/>
              <a:t>Uovo</a:t>
            </a:r>
            <a:endParaRPr lang="cs-CZ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cs-CZ" altLang="cs-CZ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kkuratPro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6CC2DAC3-9A14-45DE-94C8-DDCA68645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82" name="Picture 2" descr="VÃ½sledek obrÃ¡zku pro rony plesl uovo">
            <a:extLst>
              <a:ext uri="{FF2B5EF4-FFF2-40B4-BE49-F238E27FC236}">
                <a16:creationId xmlns:a16="http://schemas.microsoft.com/office/drawing/2014/main" id="{66F2EE62-516C-4562-9DDE-8E99CA6B2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813" y="3674382"/>
            <a:ext cx="49530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VÃ½sledek obrÃ¡zku pro rony plesl uovo">
            <a:extLst>
              <a:ext uri="{FF2B5EF4-FFF2-40B4-BE49-F238E27FC236}">
                <a16:creationId xmlns:a16="http://schemas.microsoft.com/office/drawing/2014/main" id="{0AE13520-2A62-4014-8DC5-571C0EDC45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198" y="29881"/>
            <a:ext cx="5060176" cy="6798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4376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8C9E146-4258-429B-B7B5-2C2C8826D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84" y="0"/>
            <a:ext cx="12197984" cy="6861365"/>
          </a:xfrm>
          <a:prstGeom prst="rect">
            <a:avLst/>
          </a:prstGeom>
        </p:spPr>
      </p:pic>
      <p:sp>
        <p:nvSpPr>
          <p:cNvPr id="3" name="Obdélník 2">
            <a:extLst>
              <a:ext uri="{FF2B5EF4-FFF2-40B4-BE49-F238E27FC236}">
                <a16:creationId xmlns:a16="http://schemas.microsoft.com/office/drawing/2014/main" id="{CBDDBA18-50FB-4484-A2B3-D1B446094921}"/>
              </a:ext>
            </a:extLst>
          </p:cNvPr>
          <p:cNvSpPr/>
          <p:nvPr/>
        </p:nvSpPr>
        <p:spPr>
          <a:xfrm>
            <a:off x="9873869" y="222567"/>
            <a:ext cx="231813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+mj-lt"/>
              </a:rPr>
              <a:t>Nadčasovost</a:t>
            </a:r>
          </a:p>
          <a:p>
            <a:r>
              <a:rPr lang="cs-CZ" b="1" dirty="0">
                <a:latin typeface="+mj-lt"/>
              </a:rPr>
              <a:t>Nápad, jasná myšlenka</a:t>
            </a:r>
          </a:p>
          <a:p>
            <a:r>
              <a:rPr lang="cs-CZ" b="1" dirty="0">
                <a:latin typeface="+mj-lt"/>
              </a:rPr>
              <a:t>Funkčnost</a:t>
            </a:r>
          </a:p>
          <a:p>
            <a:r>
              <a:rPr lang="cs-CZ" b="1" dirty="0">
                <a:latin typeface="+mj-lt"/>
              </a:rPr>
              <a:t>Pokora</a:t>
            </a:r>
          </a:p>
          <a:p>
            <a:r>
              <a:rPr lang="cs-CZ" b="1" dirty="0">
                <a:latin typeface="+mj-lt"/>
              </a:rPr>
              <a:t>Součinnost s okolím</a:t>
            </a:r>
          </a:p>
          <a:p>
            <a:r>
              <a:rPr lang="cs-CZ" b="1" dirty="0">
                <a:latin typeface="+mj-lt"/>
              </a:rPr>
              <a:t>Tvar </a:t>
            </a:r>
          </a:p>
          <a:p>
            <a:r>
              <a:rPr lang="cs-CZ" b="1" dirty="0">
                <a:latin typeface="+mj-lt"/>
              </a:rPr>
              <a:t>Koordinace realizace</a:t>
            </a:r>
          </a:p>
          <a:p>
            <a:r>
              <a:rPr lang="cs-CZ" b="1" dirty="0">
                <a:latin typeface="+mj-lt"/>
              </a:rPr>
              <a:t>Detail</a:t>
            </a:r>
          </a:p>
          <a:p>
            <a:r>
              <a:rPr lang="cs-CZ" b="1" dirty="0">
                <a:latin typeface="+mj-lt"/>
              </a:rPr>
              <a:t>Materiál</a:t>
            </a:r>
          </a:p>
          <a:p>
            <a:r>
              <a:rPr lang="cs-CZ" b="1" dirty="0">
                <a:latin typeface="+mj-lt"/>
              </a:rPr>
              <a:t>Barvy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6CC5AB87-6662-499F-99EB-541ADBFE5797}"/>
              </a:ext>
            </a:extLst>
          </p:cNvPr>
          <p:cNvSpPr/>
          <p:nvPr/>
        </p:nvSpPr>
        <p:spPr>
          <a:xfrm>
            <a:off x="8256820" y="6549597"/>
            <a:ext cx="3935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Obrázky Mgr. </a:t>
            </a:r>
            <a:r>
              <a:rPr lang="cs-CZ" dirty="0" err="1"/>
              <a:t>Ak.mal</a:t>
            </a:r>
            <a:r>
              <a:rPr lang="cs-CZ" dirty="0"/>
              <a:t>. Barbora Šlapetová</a:t>
            </a:r>
          </a:p>
        </p:txBody>
      </p:sp>
    </p:spTree>
    <p:extLst>
      <p:ext uri="{BB962C8B-B14F-4D97-AF65-F5344CB8AC3E}">
        <p14:creationId xmlns:p14="http://schemas.microsoft.com/office/powerpoint/2010/main" val="2476994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4E14F30-3BAC-416A-AA44-049CDB6D4E57}"/>
              </a:ext>
            </a:extLst>
          </p:cNvPr>
          <p:cNvSpPr/>
          <p:nvPr/>
        </p:nvSpPr>
        <p:spPr>
          <a:xfrm>
            <a:off x="269066" y="215909"/>
            <a:ext cx="12410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Materiál</a:t>
            </a:r>
          </a:p>
          <a:p>
            <a:r>
              <a:rPr lang="cs-CZ" dirty="0"/>
              <a:t>s příběhem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67DF4BD-C255-4040-8F23-4B7AB68C3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CA653AF5-3568-4502-923E-439A58EB7CFE}"/>
              </a:ext>
            </a:extLst>
          </p:cNvPr>
          <p:cNvSpPr/>
          <p:nvPr/>
        </p:nvSpPr>
        <p:spPr>
          <a:xfrm>
            <a:off x="7413071" y="6573306"/>
            <a:ext cx="6096000" cy="5693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cap="all" dirty="0"/>
              <a:t>RD 2002 – Anna </a:t>
            </a:r>
            <a:endParaRPr kumimoji="0" lang="cs-CZ" altLang="cs-CZ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kkuratPro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cs-CZ" altLang="cs-CZ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kkuratPro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6CC2DAC3-9A14-45DE-94C8-DDCA68645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888DF93F-CD1B-4179-91EA-15F97F63BA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111" y="311053"/>
            <a:ext cx="9343942" cy="6235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8743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4E14F30-3BAC-416A-AA44-049CDB6D4E57}"/>
              </a:ext>
            </a:extLst>
          </p:cNvPr>
          <p:cNvSpPr/>
          <p:nvPr/>
        </p:nvSpPr>
        <p:spPr>
          <a:xfrm>
            <a:off x="269066" y="215909"/>
            <a:ext cx="712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Barvy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67DF4BD-C255-4040-8F23-4B7AB68C3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CA653AF5-3568-4502-923E-439A58EB7CFE}"/>
              </a:ext>
            </a:extLst>
          </p:cNvPr>
          <p:cNvSpPr/>
          <p:nvPr/>
        </p:nvSpPr>
        <p:spPr>
          <a:xfrm>
            <a:off x="6096000" y="6048375"/>
            <a:ext cx="6096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dirty="0"/>
              <a:t>Centre </a:t>
            </a:r>
            <a:r>
              <a:rPr lang="cs-CZ" dirty="0" err="1"/>
              <a:t>Pompidou</a:t>
            </a:r>
            <a:r>
              <a:rPr lang="cs-CZ" dirty="0"/>
              <a:t> Malaga</a:t>
            </a:r>
            <a:r>
              <a:rPr lang="cs-CZ" cap="all" dirty="0"/>
              <a:t>         </a:t>
            </a:r>
            <a:r>
              <a:rPr kumimoji="0" lang="cs-CZ" altLang="cs-CZ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kkuratPro"/>
              </a:rPr>
              <a:t>2015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1600" dirty="0"/>
              <a:t>architekt</a:t>
            </a:r>
            <a:r>
              <a:rPr lang="cs-CZ" sz="1600" dirty="0"/>
              <a:t>i</a:t>
            </a:r>
            <a:r>
              <a:rPr lang="es-ES" sz="1600" dirty="0"/>
              <a:t> Javier Pérez de la Fuente a Juan Antonio Marín Malavé</a:t>
            </a:r>
            <a:endParaRPr kumimoji="0" lang="cs-CZ" altLang="cs-CZ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kkuratPro"/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0B843D20-9F3C-47F7-8AE6-739753E20C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281" y="276999"/>
            <a:ext cx="10111583" cy="5700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0390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4E14F30-3BAC-416A-AA44-049CDB6D4E57}"/>
              </a:ext>
            </a:extLst>
          </p:cNvPr>
          <p:cNvSpPr/>
          <p:nvPr/>
        </p:nvSpPr>
        <p:spPr>
          <a:xfrm>
            <a:off x="269066" y="215909"/>
            <a:ext cx="13193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Barvy světlo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67DF4BD-C255-4040-8F23-4B7AB68C3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CA653AF5-3568-4502-923E-439A58EB7CFE}"/>
              </a:ext>
            </a:extLst>
          </p:cNvPr>
          <p:cNvSpPr/>
          <p:nvPr/>
        </p:nvSpPr>
        <p:spPr>
          <a:xfrm>
            <a:off x="6582561" y="648866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dirty="0"/>
              <a:t>James </a:t>
            </a:r>
            <a:r>
              <a:rPr lang="cs-CZ" dirty="0" err="1"/>
              <a:t>Turrell</a:t>
            </a:r>
            <a:endParaRPr kumimoji="0" lang="cs-CZ" altLang="cs-CZ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kkuratPro"/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B853B893-8991-456A-B393-E89EFEF07B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403" y="153432"/>
            <a:ext cx="9588466" cy="6335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567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4E14F30-3BAC-416A-AA44-049CDB6D4E57}"/>
              </a:ext>
            </a:extLst>
          </p:cNvPr>
          <p:cNvSpPr/>
          <p:nvPr/>
        </p:nvSpPr>
        <p:spPr>
          <a:xfrm>
            <a:off x="176787" y="677303"/>
            <a:ext cx="1371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Nadčasovost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67DF4BD-C255-4040-8F23-4B7AB68C3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31" name="Picture 7" descr="https://www.tugendhat.eu/data/images/pages/tugendhat_villa_f2710.jpg?timestamp=1568986845544">
            <a:extLst>
              <a:ext uri="{FF2B5EF4-FFF2-40B4-BE49-F238E27FC236}">
                <a16:creationId xmlns:a16="http://schemas.microsoft.com/office/drawing/2014/main" id="{11E29248-398E-431A-8DC5-1CF0F66B4A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58349"/>
            <a:ext cx="12185367" cy="5159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bdélník 6">
            <a:extLst>
              <a:ext uri="{FF2B5EF4-FFF2-40B4-BE49-F238E27FC236}">
                <a16:creationId xmlns:a16="http://schemas.microsoft.com/office/drawing/2014/main" id="{C78AB3BC-5094-4C13-9F1D-9F54B00337BB}"/>
              </a:ext>
            </a:extLst>
          </p:cNvPr>
          <p:cNvSpPr/>
          <p:nvPr/>
        </p:nvSpPr>
        <p:spPr>
          <a:xfrm>
            <a:off x="8758966" y="6343247"/>
            <a:ext cx="35194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i="0" dirty="0">
                <a:solidFill>
                  <a:srgbClr val="000000"/>
                </a:solidFill>
                <a:effectLst/>
              </a:rPr>
              <a:t>Ludwig </a:t>
            </a:r>
            <a:r>
              <a:rPr lang="cs-CZ" i="0" dirty="0" err="1">
                <a:solidFill>
                  <a:srgbClr val="000000"/>
                </a:solidFill>
                <a:effectLst/>
              </a:rPr>
              <a:t>Mies</a:t>
            </a:r>
            <a:r>
              <a:rPr lang="cs-CZ" i="0" dirty="0">
                <a:solidFill>
                  <a:srgbClr val="000000"/>
                </a:solidFill>
                <a:effectLst/>
              </a:rPr>
              <a:t> van der </a:t>
            </a:r>
            <a:r>
              <a:rPr lang="cs-CZ" i="0" dirty="0" err="1">
                <a:solidFill>
                  <a:srgbClr val="000000"/>
                </a:solidFill>
                <a:effectLst/>
              </a:rPr>
              <a:t>Rohe</a:t>
            </a:r>
            <a:r>
              <a:rPr lang="cs-CZ" i="0" dirty="0">
                <a:solidFill>
                  <a:srgbClr val="000000"/>
                </a:solidFill>
                <a:effectLst/>
              </a:rPr>
              <a:t> 1928-3</a:t>
            </a:r>
            <a:r>
              <a:rPr lang="cs-CZ" i="0" dirty="0">
                <a:solidFill>
                  <a:srgbClr val="000000"/>
                </a:solidFill>
                <a:effectLst/>
                <a:latin typeface="DINWebPro"/>
              </a:rPr>
              <a:t>0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03994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231522F6-4877-497A-9D65-802547B8A02C}"/>
              </a:ext>
            </a:extLst>
          </p:cNvPr>
          <p:cNvSpPr/>
          <p:nvPr/>
        </p:nvSpPr>
        <p:spPr>
          <a:xfrm>
            <a:off x="108521" y="1518299"/>
            <a:ext cx="3584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Nadčasovost, důslednost v detailech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04C902DE-03D5-4204-A8EC-97DD50FA1F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1987"/>
            <a:ext cx="6632761" cy="3728513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4538E52B-A0FA-4F5D-8980-5AF6720801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156" y="1702965"/>
            <a:ext cx="5452844" cy="4089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051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ýsledek obrázku pro wright falling water">
            <a:extLst>
              <a:ext uri="{FF2B5EF4-FFF2-40B4-BE49-F238E27FC236}">
                <a16:creationId xmlns:a16="http://schemas.microsoft.com/office/drawing/2014/main" id="{06E4D3B6-62BA-4EA2-9E98-0110B934E9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894" y="899252"/>
            <a:ext cx="8787118" cy="5858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bdélník 1">
            <a:extLst>
              <a:ext uri="{FF2B5EF4-FFF2-40B4-BE49-F238E27FC236}">
                <a16:creationId xmlns:a16="http://schemas.microsoft.com/office/drawing/2014/main" id="{1B887473-51FF-481F-8C6D-720D141C4DEF}"/>
              </a:ext>
            </a:extLst>
          </p:cNvPr>
          <p:cNvSpPr/>
          <p:nvPr/>
        </p:nvSpPr>
        <p:spPr>
          <a:xfrm>
            <a:off x="1351194" y="450800"/>
            <a:ext cx="627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Nadčasovost , jasná myšlenka - </a:t>
            </a:r>
            <a:r>
              <a:rPr lang="cs-CZ" dirty="0" err="1"/>
              <a:t>Fallingwater</a:t>
            </a:r>
            <a:r>
              <a:rPr lang="cs-CZ" dirty="0"/>
              <a:t> – </a:t>
            </a:r>
            <a:r>
              <a:rPr lang="cs-CZ" u="sng" dirty="0">
                <a:solidFill>
                  <a:schemeClr val="accent6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Frank </a:t>
            </a:r>
            <a:r>
              <a:rPr lang="cs-CZ" u="sng" dirty="0" err="1">
                <a:solidFill>
                  <a:schemeClr val="accent6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Lloyd</a:t>
            </a:r>
            <a:r>
              <a:rPr lang="cs-CZ" u="sng" dirty="0">
                <a:solidFill>
                  <a:schemeClr val="accent6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cs-CZ" u="sng" dirty="0" err="1">
                <a:solidFill>
                  <a:schemeClr val="accent6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Wright</a:t>
            </a:r>
            <a:r>
              <a:rPr lang="cs-CZ" u="sng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012311CC-4778-4E09-8D02-A1AE72867923}"/>
              </a:ext>
            </a:extLst>
          </p:cNvPr>
          <p:cNvSpPr/>
          <p:nvPr/>
        </p:nvSpPr>
        <p:spPr>
          <a:xfrm>
            <a:off x="8399878" y="529920"/>
            <a:ext cx="18011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1935 Pensylvánie</a:t>
            </a:r>
          </a:p>
        </p:txBody>
      </p:sp>
    </p:spTree>
    <p:extLst>
      <p:ext uri="{BB962C8B-B14F-4D97-AF65-F5344CB8AC3E}">
        <p14:creationId xmlns:p14="http://schemas.microsoft.com/office/powerpoint/2010/main" val="3322940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Výsledek obrázku pro wright falling water">
            <a:extLst>
              <a:ext uri="{FF2B5EF4-FFF2-40B4-BE49-F238E27FC236}">
                <a16:creationId xmlns:a16="http://schemas.microsoft.com/office/drawing/2014/main" id="{CEB6B23F-ED39-486C-9912-67514F3A41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7664740" y="875121"/>
            <a:ext cx="4105275" cy="547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bdélník 1">
            <a:extLst>
              <a:ext uri="{FF2B5EF4-FFF2-40B4-BE49-F238E27FC236}">
                <a16:creationId xmlns:a16="http://schemas.microsoft.com/office/drawing/2014/main" id="{B927AEDE-FCDE-4038-AA33-CD8205470823}"/>
              </a:ext>
            </a:extLst>
          </p:cNvPr>
          <p:cNvSpPr/>
          <p:nvPr/>
        </p:nvSpPr>
        <p:spPr>
          <a:xfrm>
            <a:off x="421985" y="780418"/>
            <a:ext cx="32542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Nadčasovost – od celku po detail</a:t>
            </a:r>
          </a:p>
        </p:txBody>
      </p:sp>
      <p:pic>
        <p:nvPicPr>
          <p:cNvPr id="2052" name="Picture 4" descr="Výsledek obrázku pro wright falling water">
            <a:extLst>
              <a:ext uri="{FF2B5EF4-FFF2-40B4-BE49-F238E27FC236}">
                <a16:creationId xmlns:a16="http://schemas.microsoft.com/office/drawing/2014/main" id="{74065A35-6B26-4361-8AAF-A75878A3B5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85" y="1476164"/>
            <a:ext cx="7170052" cy="441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3768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4E14F30-3BAC-416A-AA44-049CDB6D4E57}"/>
              </a:ext>
            </a:extLst>
          </p:cNvPr>
          <p:cNvSpPr/>
          <p:nvPr/>
        </p:nvSpPr>
        <p:spPr>
          <a:xfrm>
            <a:off x="269066" y="215909"/>
            <a:ext cx="1371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Nadčasovost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67DF4BD-C255-4040-8F23-4B7AB68C3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CA653AF5-3568-4502-923E-439A58EB7CFE}"/>
              </a:ext>
            </a:extLst>
          </p:cNvPr>
          <p:cNvSpPr/>
          <p:nvPr/>
        </p:nvSpPr>
        <p:spPr>
          <a:xfrm>
            <a:off x="6096000" y="6288613"/>
            <a:ext cx="6096000" cy="5693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cap="all" dirty="0"/>
              <a:t>DOSTAVBA JÍDELNY DOLNÍ BŘEŽANY 2015</a:t>
            </a:r>
            <a:endParaRPr kumimoji="0" lang="cs-CZ" altLang="cs-CZ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kkuratPro"/>
            </a:endParaRP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cs-CZ" altLang="cs-CZ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kkuratPro"/>
              </a:rPr>
              <a:t>Arch. Anna Šlapetová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A7D81CEB-B816-4621-B0E6-B296C2FC8C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063" y="276999"/>
            <a:ext cx="9055728" cy="603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267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4E14F30-3BAC-416A-AA44-049CDB6D4E57}"/>
              </a:ext>
            </a:extLst>
          </p:cNvPr>
          <p:cNvSpPr/>
          <p:nvPr/>
        </p:nvSpPr>
        <p:spPr>
          <a:xfrm>
            <a:off x="269066" y="215909"/>
            <a:ext cx="25077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Nápad – jasná myšlenka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67DF4BD-C255-4040-8F23-4B7AB68C3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CA653AF5-3568-4502-923E-439A58EB7CFE}"/>
              </a:ext>
            </a:extLst>
          </p:cNvPr>
          <p:cNvSpPr/>
          <p:nvPr/>
        </p:nvSpPr>
        <p:spPr>
          <a:xfrm>
            <a:off x="6096000" y="604837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cap="all" dirty="0"/>
              <a:t>MANIFESTO MARKET,         </a:t>
            </a:r>
            <a:endParaRPr kumimoji="0" lang="cs-CZ" altLang="cs-CZ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kkuratPro"/>
            </a:endParaRPr>
          </a:p>
        </p:txBody>
      </p:sp>
      <p:pic>
        <p:nvPicPr>
          <p:cNvPr id="3074" name="Picture 2" descr="http://www.archiweb.cz/Image/Zahranicni_stavby/2006_2/Glass%20panorama.jpeg">
            <a:extLst>
              <a:ext uri="{FF2B5EF4-FFF2-40B4-BE49-F238E27FC236}">
                <a16:creationId xmlns:a16="http://schemas.microsoft.com/office/drawing/2014/main" id="{BD1F4D82-3A0B-4AB4-8462-2A74CDED26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2439" y="215909"/>
            <a:ext cx="5334000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5FB46DE0-0067-4598-850E-47B0E5085394}"/>
              </a:ext>
            </a:extLst>
          </p:cNvPr>
          <p:cNvSpPr/>
          <p:nvPr/>
        </p:nvSpPr>
        <p:spPr>
          <a:xfrm>
            <a:off x="8276439" y="21590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i="0" dirty="0" err="1">
                <a:effectLst/>
              </a:rPr>
              <a:t>Autor:</a:t>
            </a:r>
            <a:r>
              <a:rPr lang="cs-CZ" i="0" strike="noStrike" dirty="0" err="1">
                <a:effectLst/>
                <a:hlinkClick r:id="rId3" tooltip="philip-cortelyou-johns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Philip</a:t>
            </a:r>
            <a:r>
              <a:rPr lang="cs-CZ" i="0" strike="noStrike" dirty="0">
                <a:effectLst/>
                <a:hlinkClick r:id="rId3" tooltip="philip-cortelyou-johns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Johnson</a:t>
            </a:r>
            <a:endParaRPr lang="cs-CZ" i="0" dirty="0">
              <a:effectLst/>
            </a:endParaRPr>
          </a:p>
          <a:p>
            <a:r>
              <a:rPr lang="cs-CZ" i="0" dirty="0">
                <a:effectLst/>
              </a:rPr>
              <a:t>Adresa: </a:t>
            </a:r>
            <a:r>
              <a:rPr lang="cs-CZ" i="0" strike="noStrike" dirty="0"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New </a:t>
            </a:r>
            <a:r>
              <a:rPr lang="cs-CZ" i="0" strike="noStrike" dirty="0" err="1"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Canaan</a:t>
            </a:r>
            <a:r>
              <a:rPr lang="cs-CZ" i="0" dirty="0">
                <a:effectLst/>
              </a:rPr>
              <a:t>, </a:t>
            </a:r>
            <a:r>
              <a:rPr lang="cs-CZ" i="0" strike="noStrike" dirty="0"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USA</a:t>
            </a:r>
            <a:endParaRPr lang="cs-CZ" i="0" dirty="0">
              <a:effectLst/>
            </a:endParaRPr>
          </a:p>
          <a:p>
            <a:r>
              <a:rPr lang="cs-CZ" i="0" dirty="0">
                <a:effectLst/>
              </a:rPr>
              <a:t>Realizace:1949</a:t>
            </a: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1737C39B-F9DC-4405-82C3-3F47A10BB305}"/>
              </a:ext>
            </a:extLst>
          </p:cNvPr>
          <p:cNvSpPr/>
          <p:nvPr/>
        </p:nvSpPr>
        <p:spPr>
          <a:xfrm>
            <a:off x="8199527" y="1740259"/>
            <a:ext cx="3276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0" i="0" dirty="0">
                <a:effectLst/>
              </a:rPr>
              <a:t> Barcelonský pavilon</a:t>
            </a:r>
          </a:p>
          <a:p>
            <a:r>
              <a:rPr lang="cs-CZ" b="1" dirty="0"/>
              <a:t> </a:t>
            </a:r>
            <a:r>
              <a:rPr lang="cs-CZ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Ludwig </a:t>
            </a:r>
            <a:r>
              <a:rPr lang="cs-CZ" dirty="0" err="1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Mies</a:t>
            </a:r>
            <a:r>
              <a:rPr lang="cs-CZ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van der </a:t>
            </a:r>
            <a:r>
              <a:rPr lang="cs-CZ" dirty="0" err="1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Rohe</a:t>
            </a:r>
            <a:r>
              <a:rPr lang="cs-CZ" dirty="0"/>
              <a:t>  1929</a:t>
            </a:r>
          </a:p>
        </p:txBody>
      </p:sp>
      <p:pic>
        <p:nvPicPr>
          <p:cNvPr id="3076" name="Picture 4" descr="VÃ½sledek obrÃ¡zku pro mies van der rohe barcelona">
            <a:extLst>
              <a:ext uri="{FF2B5EF4-FFF2-40B4-BE49-F238E27FC236}">
                <a16:creationId xmlns:a16="http://schemas.microsoft.com/office/drawing/2014/main" id="{C9730452-31A8-4D41-A495-02D3060162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786" y="1740259"/>
            <a:ext cx="6823654" cy="5117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625993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381</Words>
  <Application>Microsoft Office PowerPoint</Application>
  <PresentationFormat>Širokoúhlá obrazovka</PresentationFormat>
  <Paragraphs>96</Paragraphs>
  <Slides>32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9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32</vt:i4>
      </vt:variant>
    </vt:vector>
  </HeadingPairs>
  <TitlesOfParts>
    <vt:vector size="42" baseType="lpstr">
      <vt:lpstr>AkkuratPro</vt:lpstr>
      <vt:lpstr>Arial</vt:lpstr>
      <vt:lpstr>Calibri</vt:lpstr>
      <vt:lpstr>Calibri Light</vt:lpstr>
      <vt:lpstr>DINWebPro</vt:lpstr>
      <vt:lpstr>Chronicle Text G1 A</vt:lpstr>
      <vt:lpstr>Matter</vt:lpstr>
      <vt:lpstr>Tahoma</vt:lpstr>
      <vt:lpstr>Times New Roman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User</dc:creator>
  <cp:lastModifiedBy>User</cp:lastModifiedBy>
  <cp:revision>28</cp:revision>
  <cp:lastPrinted>2019-10-05T17:10:17Z</cp:lastPrinted>
  <dcterms:created xsi:type="dcterms:W3CDTF">2019-09-20T12:02:58Z</dcterms:created>
  <dcterms:modified xsi:type="dcterms:W3CDTF">2019-10-07T16:24:32Z</dcterms:modified>
</cp:coreProperties>
</file>