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58" r:id="rId3"/>
    <p:sldId id="266" r:id="rId4"/>
    <p:sldId id="265" r:id="rId5"/>
    <p:sldId id="267" r:id="rId6"/>
    <p:sldId id="260" r:id="rId7"/>
    <p:sldId id="268" r:id="rId8"/>
    <p:sldId id="269" r:id="rId9"/>
    <p:sldId id="261" r:id="rId10"/>
    <p:sldId id="273" r:id="rId11"/>
    <p:sldId id="270" r:id="rId12"/>
    <p:sldId id="271" r:id="rId13"/>
    <p:sldId id="272" r:id="rId14"/>
    <p:sldId id="264" r:id="rId15"/>
    <p:sldId id="274" r:id="rId16"/>
  </p:sldIdLst>
  <p:sldSz cx="12192000" cy="6858000"/>
  <p:notesSz cx="7010400" cy="92964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95B9222-8B96-4403-A9C5-E83FD36A5CC4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BE6A1F6-BF1D-4883-AB14-B57C5F8A48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198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BEA0985-CEB0-4479-8F34-6F97212D4F1F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1A8818-52F6-4942-92CD-5F5731695F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7617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8818-52F6-4942-92CD-5F5731695FB6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9152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A8818-52F6-4942-92CD-5F5731695FB6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556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</p:grpSp>
      <p:pic>
        <p:nvPicPr>
          <p:cNvPr id="15" name="Obrázek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844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88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6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45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011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314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84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53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54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255C2-9B2B-456E-9663-B2AAE2467F97}" type="datetimeFigureOut">
              <a:rPr lang="cs-CZ" smtClean="0"/>
              <a:t>14.10.2022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83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kap.cz/krajske-centrum-karieroveho-poradenstvi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Krajské centrum kariérového poradenství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4000" b="1" dirty="0"/>
              <a:t>Implementace krajského akčního plánu </a:t>
            </a:r>
            <a:br>
              <a:rPr lang="cs-CZ" sz="4000" b="1" dirty="0"/>
            </a:br>
            <a:r>
              <a:rPr lang="cs-CZ" sz="4000" b="1" dirty="0"/>
              <a:t> v Olomouckém kraji II</a:t>
            </a:r>
            <a:br>
              <a:rPr lang="cs-CZ" sz="4000" b="1" dirty="0"/>
            </a:br>
            <a:br>
              <a:rPr lang="cs-CZ" sz="4000" b="1" dirty="0"/>
            </a:br>
            <a:r>
              <a:rPr lang="cs-CZ" sz="2400" b="1" dirty="0"/>
              <a:t>registrační číslo projektu: CZ.02.3.68/0.0./0.0/19_078/0017425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7352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C72B43-CD75-4CD0-8FBD-8B6F00E29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Střední školy s jedinečným zaměřením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374C3E2-05AE-1084-E993-7B80A5A3F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rámci projektu realizujeme pro kariérové poradce on-line setkání se školami, které mají obory, jež nejsou zastoupeny ve všech okresech, a proto se na ně hlásí žáci z jiných okresů. Setkání se účastní i vzorek budoucích zaměstnavatelů absolventů těchto škol.</a:t>
            </a:r>
          </a:p>
          <a:p>
            <a:r>
              <a:rPr lang="cs-CZ" dirty="0"/>
              <a:t>V září proběhlo setkání na Střední škole designu a módy v Prostějově a účastnili se jej i zástupci firmy Koutný, spol. s r.o., a BOCA studio.</a:t>
            </a:r>
          </a:p>
          <a:p>
            <a:r>
              <a:rPr lang="cs-CZ" dirty="0"/>
              <a:t>Dále plánujeme setkání například se SŠ </a:t>
            </a:r>
            <a:r>
              <a:rPr lang="cs-CZ" dirty="0" err="1"/>
              <a:t>gastromie</a:t>
            </a:r>
            <a:r>
              <a:rPr lang="cs-CZ" dirty="0"/>
              <a:t>, farmářství a služeb Jeseník – pracoviště Heřmanice - nebo Střední škola řezbářská, Tovačov.</a:t>
            </a:r>
          </a:p>
        </p:txBody>
      </p:sp>
    </p:spTree>
    <p:extLst>
      <p:ext uri="{BB962C8B-B14F-4D97-AF65-F5344CB8AC3E}">
        <p14:creationId xmlns:p14="http://schemas.microsoft.com/office/powerpoint/2010/main" val="1554921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380B60-BDBC-A978-1B1B-0F134E68C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Platformy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F419D1-1B14-2D1B-3737-4F7CB8AFD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Pro kariérové poradce jsou pořádány jednou za půl roku platformy na předem zvolené téma, ke kterému si každý účastník připravuje příspěvek a zapojuje se do diskuse. </a:t>
            </a:r>
          </a:p>
          <a:p>
            <a:r>
              <a:rPr lang="cs-CZ" dirty="0"/>
              <a:t>Platforem se, dle daného tématu, účastní Úřad práce ČR, střední školy, zaměstnavatelé apod.</a:t>
            </a:r>
          </a:p>
          <a:p>
            <a:r>
              <a:rPr lang="cs-CZ" dirty="0"/>
              <a:t>Tématem plánovaných platforem (listopad – prosinec 2022) bude zdravotnictví.</a:t>
            </a:r>
          </a:p>
        </p:txBody>
      </p:sp>
    </p:spTree>
    <p:extLst>
      <p:ext uri="{BB962C8B-B14F-4D97-AF65-F5344CB8AC3E}">
        <p14:creationId xmlns:p14="http://schemas.microsoft.com/office/powerpoint/2010/main" val="1717872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FDBA7D-ABBA-5463-3E23-CB0572494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Budoucí zaměstnavatelé</a:t>
            </a:r>
          </a:p>
        </p:txBody>
      </p:sp>
      <p:pic>
        <p:nvPicPr>
          <p:cNvPr id="7" name="Zástupný obsah 6" descr="Obsah obrázku exteriér, budova&#10;&#10;Popis byl vytvořen automaticky">
            <a:extLst>
              <a:ext uri="{FF2B5EF4-FFF2-40B4-BE49-F238E27FC236}">
                <a16:creationId xmlns:a16="http://schemas.microsoft.com/office/drawing/2014/main" id="{FC800665-5C82-319D-BA90-C5668FCFAB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009" y="1247680"/>
            <a:ext cx="5816852" cy="4362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8365D280-BC1C-38FD-3A36-031C823F38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695" y="1490980"/>
            <a:ext cx="3596640" cy="47955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9EFA5282-0CA0-2A52-1C1E-E1A8465B1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78BA7757-11E1-FC86-7965-920DE58BA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0980"/>
            <a:ext cx="3596640" cy="479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653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61B538-F748-70B5-1FB4-6F8B1E971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Střední školy</a:t>
            </a:r>
          </a:p>
        </p:txBody>
      </p:sp>
      <p:pic>
        <p:nvPicPr>
          <p:cNvPr id="4" name="Zástupný obsah 3" descr="Obsah obrázku interiér, osoba, lidé, skupina&#10;&#10;Popis byl vytvořen automaticky">
            <a:extLst>
              <a:ext uri="{FF2B5EF4-FFF2-40B4-BE49-F238E27FC236}">
                <a16:creationId xmlns:a16="http://schemas.microsoft.com/office/drawing/2014/main" id="{8FD197A5-B766-6918-A257-F9EC0E6C0E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5542" y="1602965"/>
            <a:ext cx="3486458" cy="4648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 descr="Obsah obrázku text, exteriér, budova, země&#10;&#10;Popis byl vytvořen automaticky">
            <a:extLst>
              <a:ext uri="{FF2B5EF4-FFF2-40B4-BE49-F238E27FC236}">
                <a16:creationId xmlns:a16="http://schemas.microsoft.com/office/drawing/2014/main" id="{C1FDBA83-788D-329E-E66D-9C105210CA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459" y="1198491"/>
            <a:ext cx="5212080" cy="3909060"/>
          </a:xfrm>
          <a:prstGeom prst="rect">
            <a:avLst/>
          </a:prstGeom>
        </p:spPr>
      </p:pic>
      <p:pic>
        <p:nvPicPr>
          <p:cNvPr id="6" name="Obrázek 5" descr="Obsah obrázku text, interiér, strop&#10;&#10;Popis byl vytvořen automaticky">
            <a:extLst>
              <a:ext uri="{FF2B5EF4-FFF2-40B4-BE49-F238E27FC236}">
                <a16:creationId xmlns:a16="http://schemas.microsoft.com/office/drawing/2014/main" id="{7167D945-AE49-5A2E-5C32-47C0393494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1602965"/>
            <a:ext cx="3486458" cy="4648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9175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D8A0D5-CB2C-4038-9267-E2EE3620D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/>
              <a:t>Poradenské centrum - web</a:t>
            </a:r>
            <a:br>
              <a:rPr lang="cs-CZ" sz="4000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5AE17ED-8ABC-4622-9562-FBB81C8AD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sz="2800" b="0" i="0" dirty="0">
              <a:solidFill>
                <a:srgbClr val="1F497D"/>
              </a:solidFill>
              <a:effectLst/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cs-CZ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cs-CZ" sz="2800" b="0" i="0" dirty="0">
              <a:solidFill>
                <a:srgbClr val="1F497D"/>
              </a:solidFill>
              <a:effectLst/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cs-CZ" sz="2800" b="0" i="0" dirty="0">
                <a:solidFill>
                  <a:srgbClr val="1F497D"/>
                </a:solidFill>
                <a:effectLst/>
                <a:latin typeface="Calibri" panose="020F0502020204030204" pitchFamily="34" charset="0"/>
              </a:rPr>
              <a:t>Na webových stránkách projektu najdete odpovědi na nejčastější otázky spojené s kariérovým poradenstvím a doporučenou literaturu a odkazy k tématům kariérového poradenství</a:t>
            </a:r>
          </a:p>
          <a:p>
            <a:pPr marL="0" indent="0" algn="ctr">
              <a:buNone/>
            </a:pPr>
            <a:r>
              <a:rPr lang="cs-CZ" sz="2800" b="0" i="0" dirty="0">
                <a:solidFill>
                  <a:srgbClr val="1F497D"/>
                </a:solidFill>
                <a:effectLst/>
                <a:latin typeface="Calibri" panose="020F0502020204030204" pitchFamily="34" charset="0"/>
                <a:hlinkClick r:id="rId2"/>
              </a:rPr>
              <a:t>https://www.ikap.cz/krajske-centrum-karieroveho-poradenstvi</a:t>
            </a:r>
            <a:endParaRPr lang="cs-CZ" sz="2800" b="0" i="0" dirty="0">
              <a:solidFill>
                <a:srgbClr val="1F497D"/>
              </a:solidFill>
              <a:effectLst/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cs-CZ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cs-CZ" sz="2800" b="0" i="0" dirty="0">
              <a:solidFill>
                <a:srgbClr val="1F497D"/>
              </a:solidFill>
              <a:effectLst/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496411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D3D529-09BA-4100-E866-FA206D9AF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Poděkování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B6539E-52F1-CB0A-804D-06B32C777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8697" y="1181098"/>
            <a:ext cx="9724104" cy="5070927"/>
          </a:xfrm>
        </p:spPr>
        <p:txBody>
          <a:bodyPr/>
          <a:lstStyle/>
          <a:p>
            <a:r>
              <a:rPr lang="cs-CZ" dirty="0"/>
              <a:t>Všem kariérovým poradcům za skvěle odváděnou práci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/>
              <a:t>Gymnáziu, </a:t>
            </a:r>
            <a:r>
              <a:rPr lang="cs-CZ" dirty="0"/>
              <a:t>Olomouc – </a:t>
            </a:r>
            <a:r>
              <a:rPr lang="cs-CZ" dirty="0" err="1"/>
              <a:t>Hejčín</a:t>
            </a:r>
            <a:r>
              <a:rPr lang="cs-CZ" dirty="0"/>
              <a:t> za příjemné prostředí sídla KCKP</a:t>
            </a:r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Děkuji za pozornost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Mgr. Kateřina Petrová</a:t>
            </a:r>
          </a:p>
          <a:p>
            <a:pPr marL="0" indent="0" algn="ctr">
              <a:buNone/>
            </a:pPr>
            <a:r>
              <a:rPr lang="cs-CZ" dirty="0"/>
              <a:t> </a:t>
            </a:r>
          </a:p>
        </p:txBody>
      </p:sp>
      <p:pic>
        <p:nvPicPr>
          <p:cNvPr id="5" name="Grafický objekt 4" descr="Obrys usmívajícího se obličeje obrys">
            <a:extLst>
              <a:ext uri="{FF2B5EF4-FFF2-40B4-BE49-F238E27FC236}">
                <a16:creationId xmlns:a16="http://schemas.microsoft.com/office/drawing/2014/main" id="{E2ADD4F7-88F9-33A7-B479-966585B10B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8800" y="476250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356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8412480" cy="684402"/>
          </a:xfrm>
        </p:spPr>
        <p:txBody>
          <a:bodyPr>
            <a:normAutofit fontScale="90000"/>
          </a:bodyPr>
          <a:lstStyle/>
          <a:p>
            <a:r>
              <a:rPr lang="cs-CZ" sz="4000" b="1" dirty="0"/>
              <a:t>Kariérové poradenství v projektu IKAP OK 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5910" y="1313411"/>
            <a:ext cx="11366090" cy="4139738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lvl="0">
              <a:lnSpc>
                <a:spcPct val="80000"/>
              </a:lnSpc>
            </a:pPr>
            <a:r>
              <a:rPr lang="cs-CZ" dirty="0"/>
              <a:t>Krajské centrum kariérového poradenství (KCKP)</a:t>
            </a:r>
          </a:p>
          <a:p>
            <a:pPr marL="0" lvl="0" indent="0">
              <a:lnSpc>
                <a:spcPct val="80000"/>
              </a:lnSpc>
              <a:buNone/>
            </a:pPr>
            <a:r>
              <a:rPr lang="cs-CZ" dirty="0"/>
              <a:t>            sídlí na Gymnáziu, Olomouc – Hejčín, budova C.</a:t>
            </a:r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lvl="0">
              <a:lnSpc>
                <a:spcPct val="80000"/>
              </a:lnSpc>
            </a:pPr>
            <a:r>
              <a:rPr lang="cs-CZ" dirty="0"/>
              <a:t>Do projektu je zapojeno 96 kariérových poradců Olomouckého kraje</a:t>
            </a:r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sz="2800" dirty="0"/>
              <a:t>80 ze základních škol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sz="2800" dirty="0"/>
              <a:t>16 z gymnázií</a:t>
            </a:r>
          </a:p>
          <a:p>
            <a:pPr lvl="0">
              <a:lnSpc>
                <a:spcPct val="80000"/>
              </a:lnSpc>
            </a:pPr>
            <a:endParaRPr lang="cs-CZ" dirty="0"/>
          </a:p>
          <a:p>
            <a:pPr lvl="0">
              <a:lnSpc>
                <a:spcPct val="8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604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7FFF1C-76F7-7F77-92C6-1E21570D3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Co v rámci projektu děláme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9E91123-BC87-6F55-DDC7-2572F3ECA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Kariéroví poradci pomáhají žákům základních škol na svých domovských školách   s výběrem střední školy, která odpovídá jejich schopnostem a zájmům. Pomáhají jim k tomu programy </a:t>
            </a:r>
            <a:r>
              <a:rPr lang="cs-CZ" dirty="0" err="1"/>
              <a:t>Salmondo</a:t>
            </a:r>
            <a:r>
              <a:rPr lang="cs-CZ" dirty="0"/>
              <a:t> Junior a </a:t>
            </a:r>
            <a:r>
              <a:rPr lang="cs-CZ" dirty="0" err="1"/>
              <a:t>Salmondo</a:t>
            </a:r>
            <a:r>
              <a:rPr lang="cs-CZ" dirty="0"/>
              <a:t> student, které byly pro KP zakoupeny z prostředků projektu.</a:t>
            </a:r>
          </a:p>
          <a:p>
            <a:r>
              <a:rPr lang="cs-CZ" dirty="0"/>
              <a:t>Vyhledávají nadané děti a věnují se rozvoji jejich nadání.</a:t>
            </a:r>
          </a:p>
          <a:p>
            <a:r>
              <a:rPr lang="cs-CZ" dirty="0"/>
              <a:t>Jsou nápomocni rodičům ve všech oblastech kariérového poradenství.</a:t>
            </a:r>
          </a:p>
          <a:p>
            <a:r>
              <a:rPr lang="cs-CZ" dirty="0"/>
              <a:t>Navštěvují regionální střední školy a budoucí zaměstnavatele, kde navazují kontakty a domlouvají návštěvy se žáky.</a:t>
            </a:r>
          </a:p>
          <a:p>
            <a:r>
              <a:rPr lang="cs-CZ" dirty="0"/>
              <a:t>Vyměňují si mezi sebou zkušenosti a aktuální informace z realizací kariérového poradenství.</a:t>
            </a:r>
          </a:p>
        </p:txBody>
      </p:sp>
    </p:spTree>
    <p:extLst>
      <p:ext uri="{BB962C8B-B14F-4D97-AF65-F5344CB8AC3E}">
        <p14:creationId xmlns:p14="http://schemas.microsoft.com/office/powerpoint/2010/main" val="1535694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8412480" cy="684402"/>
          </a:xfrm>
        </p:spPr>
        <p:txBody>
          <a:bodyPr>
            <a:normAutofit/>
          </a:bodyPr>
          <a:lstStyle/>
          <a:p>
            <a:r>
              <a:rPr lang="cs-CZ" sz="4000" b="1" dirty="0"/>
              <a:t>Co jsme realizovali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313410"/>
            <a:ext cx="12192000" cy="4689183"/>
          </a:xfrm>
        </p:spPr>
        <p:txBody>
          <a:bodyPr/>
          <a:lstStyle/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dirty="0"/>
              <a:t>Seminář Nadané děti – osmihodinový on-line seminář </a:t>
            </a: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Charakteristika nadaných dětí, popis typu nadání a jejich specifika, co obnáší péče o nadané děti, formy práce s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těmito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dětmi, problémy plynoucí z nadání</a:t>
            </a: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Identifikace nadaných žáků, druhy nadání,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jejich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diagnostika</a:t>
            </a: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Práce s emocemi nadaných dětí, jejich emoční projevy, začlenění nadaných dětí do běžného kolektivu, úskalí při práci učitelů s nadanými dětmi, praktické návody, jak s nimi pracovat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Práce s emocemi u nadaných dětí - zvládání vzteku, frustrace. Práce s bezpečím jako se základním předpokladem pro efektivní osvojení si učiva. Praktické návody pro práci a komunikace s nadanými dětmi. 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2234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8412480" cy="684402"/>
          </a:xfrm>
        </p:spPr>
        <p:txBody>
          <a:bodyPr>
            <a:normAutofit fontScale="90000"/>
          </a:bodyPr>
          <a:lstStyle/>
          <a:p>
            <a:r>
              <a:rPr lang="cs-CZ" sz="4000" b="1" dirty="0"/>
              <a:t>Co jsme realizovali</a:t>
            </a:r>
            <a:br>
              <a:rPr lang="cs-CZ" sz="4000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313410"/>
            <a:ext cx="12192000" cy="4910409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r>
              <a:rPr lang="cs-CZ" dirty="0"/>
              <a:t>Seminář Hard skills – osmihodinový on-line seminář </a:t>
            </a: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Kariérové poradenství v kostce: co lze udělat, kde hledat informace, testy              a možnosti testování, kariérní karty, metody</a:t>
            </a: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Kariérové poradenství a spolupráce se zaměstnavateli, z hlediska jejich potřeb, jak je vtáhnout do děje, jak do kariérového poradenství zapojit rodiče dětí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Kooperace zahrnuje i jednání s VŠ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Trh práce - Statistika není nuda!  Porovnání, žádané profese a obory vzdělávání, Predikce trhu práce KOMPAS, další zdroje dat, pracovní veletrhy, Olomoucký kraj vs. Česká republika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Profese budoucnosti? Profese, které mohou naopak zaniknout? Kariérové poradenství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n-line, aneb jak lze radit i v době covidové?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0583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4833C6-0FA8-46F5-AA18-9FC537CFD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Co jsme realizovali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BBDA37E-0D6F-49EB-8743-7A02DE145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101715"/>
          </a:xfrm>
        </p:spPr>
        <p:txBody>
          <a:bodyPr>
            <a:normAutofit fontScale="85000" lnSpcReduction="10000"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cs-CZ" dirty="0"/>
              <a:t>Seminář Soft skills – prezenční (16 hodin 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Fáze komunikace: navázání vztahu, zjištění potřeb, nabídka řešení, závěr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Tipy pro vzbuzení zájmu při komunikaci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Techniky pro zvládání námitek a výmluv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Prezentace bez přípravy: improvizační etudy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Vzorec úspěchu: Výkon - Potenciál – Bariéry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Oceňující ptaní (</a:t>
            </a:r>
            <a:r>
              <a:rPr lang="cs-CZ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Appreciative</a:t>
            </a: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Inquiry</a:t>
            </a: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 - fáze, využití pro osobní rozvoj 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Koučovací přístup v komunikaci – síla otevřených otázek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Trendy a doporučení pro komunikaci a vedení lidí napříč generacemi /Baby </a:t>
            </a:r>
            <a:r>
              <a:rPr lang="cs-CZ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Boomers</a:t>
            </a:r>
            <a:r>
              <a:rPr lang="cs-CZ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X,Y,Z)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cs-CZ" dirty="0"/>
          </a:p>
        </p:txBody>
      </p:sp>
      <p:pic>
        <p:nvPicPr>
          <p:cNvPr id="5" name="Obrázek 4" descr="Obsah obrázku osoba, interiér, mlynář&#10;&#10;Popis byl vytvořen automaticky">
            <a:extLst>
              <a:ext uri="{FF2B5EF4-FFF2-40B4-BE49-F238E27FC236}">
                <a16:creationId xmlns:a16="http://schemas.microsoft.com/office/drawing/2014/main" id="{D1646FC4-DECE-AE6F-C4C7-C5D63DFF0C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17492" y="1925178"/>
            <a:ext cx="4287684" cy="321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881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4833C6-0FA8-46F5-AA18-9FC537CFD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Co jsme realizovali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BBDA37E-0D6F-49EB-8743-7A02DE145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dirty="0"/>
              <a:t>Seminář Mentoring – prezenční (16 hodin )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Seznámení s definicí a podstatou mentoringu, Autoritativní a </a:t>
            </a:r>
            <a:r>
              <a:rPr lang="cs-CZ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facilitativní</a:t>
            </a: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styl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Rozdíly mezi mentorováním a koučováním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Kompetence mentora a jejich procvičování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Nastavení vztahu při mentorování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Aktivní naslouchání, práce s otázkami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Nastavení cíle mentoringu, principy přímé komunikace 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Rozvoj sebeuvědomění, plánování a řízení procesu a pravidla etického jednání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Fáze procesu mentoringu a postoj mentora, shrnující inventura mentora</a:t>
            </a:r>
            <a:endParaRPr lang="cs-CZ" sz="2000" dirty="0"/>
          </a:p>
        </p:txBody>
      </p:sp>
      <p:pic>
        <p:nvPicPr>
          <p:cNvPr id="5" name="Obrázek 4" descr="Obsah obrázku zeď, interiér, osoba, strop&#10;&#10;Popis byl vytvořen automaticky">
            <a:extLst>
              <a:ext uri="{FF2B5EF4-FFF2-40B4-BE49-F238E27FC236}">
                <a16:creationId xmlns:a16="http://schemas.microsoft.com/office/drawing/2014/main" id="{BC9FAD00-270C-1F0D-03B0-8520EEF55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453" y="1368426"/>
            <a:ext cx="2113321" cy="469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99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EFAA20-951A-5634-C048-E473B254B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Co jsme realizovali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34B0D60-0975-7A2B-97DD-D1D46A0C2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Školení k programu </a:t>
            </a:r>
            <a:r>
              <a:rPr lang="cs-CZ" dirty="0" err="1"/>
              <a:t>Salmondo</a:t>
            </a:r>
            <a:endParaRPr lang="cs-CZ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2100" dirty="0"/>
              <a:t>Intenzivní on-line čtyřhodinový seminář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100" dirty="0"/>
              <a:t>Seminář vedli tvůrci programu a obratem reagovali na všechny připomínky, otázky a náměty ze strany kariérových poradců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100" dirty="0"/>
              <a:t>Firma </a:t>
            </a:r>
            <a:r>
              <a:rPr lang="cs-CZ" sz="2100" dirty="0" err="1"/>
              <a:t>Salmondo</a:t>
            </a:r>
            <a:r>
              <a:rPr lang="cs-CZ" sz="2100" dirty="0"/>
              <a:t> je stále k dispozici při řešení problémů a nejasností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100" dirty="0"/>
              <a:t>Co </a:t>
            </a:r>
            <a:r>
              <a:rPr lang="cs-CZ" sz="2100" dirty="0" err="1"/>
              <a:t>Salmondo</a:t>
            </a:r>
            <a:r>
              <a:rPr lang="cs-CZ" sz="2100" dirty="0"/>
              <a:t> umí:</a:t>
            </a:r>
          </a:p>
          <a:p>
            <a:pPr marL="457200" lvl="0" indent="-3238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Helvetica Neue"/>
              <a:buChar char="●"/>
            </a:pPr>
            <a:r>
              <a:rPr lang="cs-CZ" sz="2600" dirty="0">
                <a:solidFill>
                  <a:schemeClr val="dk2"/>
                </a:solidFill>
                <a:ea typeface="Helvetica Neue"/>
                <a:cs typeface="Helvetica Neue"/>
                <a:sym typeface="Helvetica Neue"/>
              </a:rPr>
              <a:t>Žák pracuje s jednotlivými nástroji – psychologickými testy, dotazníky, informacemi                  o vhodných profesích, školách</a:t>
            </a: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Helvetica Neue"/>
              <a:buChar char="●"/>
            </a:pPr>
            <a:r>
              <a:rPr lang="cs-CZ" sz="2600" dirty="0">
                <a:solidFill>
                  <a:schemeClr val="dk2"/>
                </a:solidFill>
                <a:ea typeface="Helvetica Neue"/>
                <a:cs typeface="Helvetica Neue"/>
                <a:sym typeface="Helvetica Neue"/>
              </a:rPr>
              <a:t>Díky aplikaci zjistí silné stránky, oblasti zájmů, vyhraněnost x nevyhraněnost, přirozené zdroje motivace, získá informace o trhu práce, profesích, možnostech studia, školách</a:t>
            </a: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Helvetica Neue"/>
              <a:buChar char="●"/>
            </a:pPr>
            <a:r>
              <a:rPr lang="cs-CZ" sz="2600" dirty="0">
                <a:solidFill>
                  <a:schemeClr val="dk2"/>
                </a:solidFill>
                <a:ea typeface="Helvetica Neue"/>
                <a:cs typeface="Helvetica Neue"/>
                <a:sym typeface="Helvetica Neue"/>
              </a:rPr>
              <a:t>Výsledky je možné jednoduše sdílet s poradcem a mohou sloužit jako podklad pro navazující poradenství</a:t>
            </a: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Helvetica Neue"/>
              <a:buChar char="●"/>
            </a:pPr>
            <a:r>
              <a:rPr lang="cs-CZ" sz="2600" dirty="0">
                <a:solidFill>
                  <a:schemeClr val="dk2"/>
                </a:solidFill>
                <a:ea typeface="Helvetica Neue"/>
                <a:cs typeface="Helvetica Neue"/>
                <a:sym typeface="Helvetica Neue"/>
              </a:rPr>
              <a:t>Pro poradce aplikace nabízí metodické materiály pro práci s výsledky, včetně pracovních listů pro skupinové aktivity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3870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EE61A7-16E2-42A9-A2C8-A641C48C0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/>
              <a:t>Odborníci z praxe</a:t>
            </a:r>
            <a:br>
              <a:rPr lang="cs-CZ" sz="4000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E4EBCBF-6DE8-4EC4-ABC5-B59E54798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Kariérovým poradcům jsou k dispozici odborníci, se kterými se dle potřeby setkávají on-line a probírají s nimi problematiku kariérového poradenství v daných oblastech. </a:t>
            </a:r>
          </a:p>
          <a:p>
            <a:endParaRPr lang="cs-CZ" dirty="0"/>
          </a:p>
          <a:p>
            <a:r>
              <a:rPr lang="cs-CZ" dirty="0"/>
              <a:t>Jedná se o odborníky: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Hard skills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Soft skills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Nadané děti</a:t>
            </a:r>
          </a:p>
        </p:txBody>
      </p:sp>
    </p:spTree>
    <p:extLst>
      <p:ext uri="{BB962C8B-B14F-4D97-AF65-F5344CB8AC3E}">
        <p14:creationId xmlns:p14="http://schemas.microsoft.com/office/powerpoint/2010/main" val="149806341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955</Words>
  <Application>Microsoft Office PowerPoint</Application>
  <PresentationFormat>Širokoúhlá obrazovka</PresentationFormat>
  <Paragraphs>94</Paragraphs>
  <Slides>15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Helvetica Neue</vt:lpstr>
      <vt:lpstr>Wingdings</vt:lpstr>
      <vt:lpstr>Motiv Office</vt:lpstr>
      <vt:lpstr>Krajské centrum kariérového poradenství</vt:lpstr>
      <vt:lpstr>Kariérové poradenství v projektu IKAP OK II</vt:lpstr>
      <vt:lpstr>Co v rámci projektu děláme</vt:lpstr>
      <vt:lpstr>Co jsme realizovali</vt:lpstr>
      <vt:lpstr>Co jsme realizovali </vt:lpstr>
      <vt:lpstr>Co jsme realizovali</vt:lpstr>
      <vt:lpstr>Co jsme realizovali</vt:lpstr>
      <vt:lpstr>Co jsme realizovali</vt:lpstr>
      <vt:lpstr>Odborníci z praxe </vt:lpstr>
      <vt:lpstr>Střední školy s jedinečným zaměřením</vt:lpstr>
      <vt:lpstr>Platformy</vt:lpstr>
      <vt:lpstr>Budoucí zaměstnavatelé</vt:lpstr>
      <vt:lpstr>Střední školy</vt:lpstr>
      <vt:lpstr>Poradenské centrum - web </vt:lpstr>
      <vt:lpstr>Poděkování </vt:lpstr>
    </vt:vector>
  </TitlesOfParts>
  <Company>AQE advisors,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Sedláček</dc:creator>
  <cp:lastModifiedBy>Petrova, Katerina</cp:lastModifiedBy>
  <cp:revision>13</cp:revision>
  <cp:lastPrinted>2022-10-13T07:54:00Z</cp:lastPrinted>
  <dcterms:created xsi:type="dcterms:W3CDTF">2021-01-19T15:31:23Z</dcterms:created>
  <dcterms:modified xsi:type="dcterms:W3CDTF">2022-10-14T11:49:44Z</dcterms:modified>
</cp:coreProperties>
</file>