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slideshow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82" r:id="rId5"/>
    <p:sldId id="28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284" r:id="rId15"/>
    <p:sldId id="312" r:id="rId16"/>
    <p:sldId id="285" r:id="rId17"/>
    <p:sldId id="286" r:id="rId18"/>
    <p:sldId id="302" r:id="rId19"/>
    <p:sldId id="287" r:id="rId20"/>
    <p:sldId id="303" r:id="rId21"/>
    <p:sldId id="313" r:id="rId22"/>
    <p:sldId id="292" r:id="rId23"/>
    <p:sldId id="288" r:id="rId24"/>
    <p:sldId id="280" r:id="rId2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80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4" autoAdjust="0"/>
    <p:restoredTop sz="94690" autoAdjust="0"/>
  </p:normalViewPr>
  <p:slideViewPr>
    <p:cSldViewPr>
      <p:cViewPr>
        <p:scale>
          <a:sx n="70" d="100"/>
          <a:sy n="70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191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191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704C13-9247-4D24-B63D-4B1E7EC2DB85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cs-CZ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cs-CZ"/>
          </a:p>
        </p:txBody>
      </p:sp>
      <p:sp>
        <p:nvSpPr>
          <p:cNvPr id="189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9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cs-CZ"/>
          </a:p>
        </p:txBody>
      </p:sp>
      <p:sp>
        <p:nvSpPr>
          <p:cNvPr id="189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FC8D5A19-73D2-4262-963E-42301D4C5E13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1E10EE-EC10-4B73-A880-E818974CB4B9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4AE49-45DC-4B41-BC75-852D7FE33D1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0A1D24-492A-4A52-9543-6D58F809A5D9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48341-F019-4A6A-86DA-5376E107C57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957844-46BF-44C0-A572-8681D0CF82BE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6AAF5-C095-4716-B80C-64D2AA249481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0DE425-81E7-4AE1-998A-AA0A4E90ADA7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64EFC-7245-4513-844E-59C2610FA7C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6BAAA-3379-49B8-BC5D-71191F066E3F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A36A9-6504-4EFD-840E-AF475C33B51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54ED18-9781-4129-9E6A-4C4C9F105156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45976-8C4C-42EA-B7B7-C610F7906B9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22C8D-D6AF-4D02-BD82-F47E70BA0069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E4091-6C57-4DB3-A816-0E2A154D73C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9651E-2248-4DA2-8584-E73237E2B2A6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F1C7B-1964-4876-9FCF-A522EEDF4ED1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575B44-F5E8-498E-9A60-C535E187E824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0FE4AE-74AF-4492-974A-5F97B66C30A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F9F0F0-BE98-4F32-A220-EF1554E76F59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3BD73-CD3E-456A-8643-1D786B89668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55C84-9555-4BB7-8851-0E47E8C25925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7DB8B-AC3E-4C7F-8516-738436A87ED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5000">
              <a:schemeClr val="bg1">
                <a:alpha val="20000"/>
              </a:schemeClr>
            </a:gs>
            <a:gs pos="50000">
              <a:schemeClr val="bg1"/>
            </a:gs>
            <a:gs pos="100000">
              <a:srgbClr val="3780D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87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0FA29C3-6BE5-4CC1-B52F-BFC472D508C6}" type="datetime1">
              <a:rPr lang="cs-CZ"/>
              <a:pPr/>
              <a:t>14.11.2011</a:t>
            </a:fld>
            <a:endParaRPr lang="cs-CZ"/>
          </a:p>
        </p:txBody>
      </p:sp>
      <p:sp>
        <p:nvSpPr>
          <p:cNvPr id="187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cs-CZ"/>
          </a:p>
        </p:txBody>
      </p:sp>
      <p:sp>
        <p:nvSpPr>
          <p:cNvPr id="187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E532042-4490-4432-AA13-202A7B3386A4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282" y="1556792"/>
            <a:ext cx="8643998" cy="4443976"/>
          </a:xfrm>
        </p:spPr>
        <p:txBody>
          <a:bodyPr/>
          <a:lstStyle/>
          <a:p>
            <a:r>
              <a:rPr lang="cs-CZ" sz="5400" b="1" dirty="0" smtClean="0"/>
              <a:t>POHYB PRO VŠECHNY</a:t>
            </a:r>
          </a:p>
          <a:p>
            <a:endParaRPr lang="cs-CZ" sz="1600" b="1" dirty="0" smtClean="0">
              <a:solidFill>
                <a:srgbClr val="3780D2"/>
              </a:solidFill>
            </a:endParaRPr>
          </a:p>
          <a:p>
            <a:r>
              <a:rPr lang="cs-CZ" sz="2000" b="1" dirty="0" smtClean="0">
                <a:solidFill>
                  <a:srgbClr val="3780D2"/>
                </a:solidFill>
              </a:rPr>
              <a:t>projekt Evropského sociálního fondu</a:t>
            </a:r>
          </a:p>
          <a:p>
            <a:r>
              <a:rPr lang="cs-CZ" sz="2000" b="1" dirty="0" smtClean="0">
                <a:solidFill>
                  <a:srgbClr val="3780D2"/>
                </a:solidFill>
              </a:rPr>
              <a:t>realizovaný na Gymnáziu Jiřího Wolkera v Prostějově</a:t>
            </a:r>
            <a:endParaRPr lang="cs-CZ" sz="2000" b="1" dirty="0">
              <a:solidFill>
                <a:srgbClr val="3780D2"/>
              </a:solidFill>
            </a:endParaRPr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0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35696" y="4149080"/>
            <a:ext cx="5760640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412776"/>
            <a:ext cx="7704856" cy="4536504"/>
          </a:xfrm>
        </p:spPr>
        <p:txBody>
          <a:bodyPr/>
          <a:lstStyle/>
          <a:p>
            <a:pPr algn="l"/>
            <a:r>
              <a:rPr lang="cs-CZ" sz="2000" b="1" dirty="0" smtClean="0"/>
              <a:t>III. Využití informačních technologií v hodinách tělesné </a:t>
            </a:r>
          </a:p>
          <a:p>
            <a:pPr algn="l"/>
            <a:r>
              <a:rPr lang="cs-CZ" sz="2000" b="1" dirty="0" smtClean="0"/>
              <a:t>     výchovy</a:t>
            </a:r>
          </a:p>
          <a:p>
            <a:pPr algn="l"/>
            <a:endParaRPr lang="cs-CZ" sz="2000" b="1" dirty="0" smtClean="0"/>
          </a:p>
          <a:p>
            <a:pPr algn="l"/>
            <a:r>
              <a:rPr lang="cs-CZ" sz="1600" dirty="0" smtClean="0"/>
              <a:t>Hodinová dotace:	30 hod. prezenčně + 10 hod. distančně</a:t>
            </a:r>
          </a:p>
          <a:p>
            <a:pPr algn="l"/>
            <a:r>
              <a:rPr lang="cs-CZ" sz="1600" dirty="0" smtClean="0"/>
              <a:t>Lektoři: 		Mgr. František </a:t>
            </a:r>
            <a:r>
              <a:rPr lang="cs-CZ" sz="1600" dirty="0" err="1" smtClean="0"/>
              <a:t>Střídecký</a:t>
            </a:r>
            <a:r>
              <a:rPr lang="cs-CZ" sz="1600" dirty="0" smtClean="0"/>
              <a:t>, Mgr. Jaroslav Vašíček</a:t>
            </a:r>
          </a:p>
          <a:p>
            <a:pPr algn="l"/>
            <a:endParaRPr lang="cs-CZ" sz="1600" dirty="0" smtClean="0"/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1) </a:t>
            </a:r>
            <a:r>
              <a:rPr lang="cs-CZ" sz="1800" b="1" dirty="0" smtClean="0"/>
              <a:t>digitální videokamera, </a:t>
            </a:r>
            <a:r>
              <a:rPr lang="cs-CZ" sz="1800" b="1" dirty="0" err="1" smtClean="0"/>
              <a:t>hw</a:t>
            </a:r>
            <a:r>
              <a:rPr lang="cs-CZ" sz="1800" b="1" dirty="0" smtClean="0"/>
              <a:t>, </a:t>
            </a:r>
            <a:r>
              <a:rPr lang="cs-CZ" sz="1800" b="1" dirty="0" err="1" smtClean="0"/>
              <a:t>sw</a:t>
            </a:r>
            <a:r>
              <a:rPr lang="cs-CZ" sz="1800" b="1" dirty="0" smtClean="0"/>
              <a:t> 				</a:t>
            </a:r>
            <a:r>
              <a:rPr lang="cs-CZ" sz="1800" dirty="0" smtClean="0"/>
              <a:t>(2+0)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2) </a:t>
            </a:r>
            <a:r>
              <a:rPr lang="cs-CZ" sz="1800" b="1" dirty="0" smtClean="0"/>
              <a:t>natáčení kamerou, přenos záznamu do počítače		</a:t>
            </a:r>
            <a:r>
              <a:rPr lang="cs-CZ" sz="1800" dirty="0" smtClean="0"/>
              <a:t>(8+0)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3) </a:t>
            </a:r>
            <a:r>
              <a:rPr lang="cs-CZ" sz="1800" b="1" dirty="0" smtClean="0"/>
              <a:t>úprava videa 						</a:t>
            </a:r>
            <a:r>
              <a:rPr lang="cs-CZ" sz="1800" dirty="0" smtClean="0"/>
              <a:t>(8+0)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4) </a:t>
            </a:r>
            <a:r>
              <a:rPr lang="cs-CZ" sz="1800" b="1" dirty="0" smtClean="0"/>
              <a:t>export videa 						</a:t>
            </a:r>
            <a:r>
              <a:rPr lang="cs-CZ" sz="1800" dirty="0" smtClean="0"/>
              <a:t>(4+0)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5) </a:t>
            </a:r>
            <a:r>
              <a:rPr lang="cs-CZ" sz="1800" b="1" dirty="0" smtClean="0"/>
              <a:t>navigační systémy GPS 				</a:t>
            </a:r>
            <a:r>
              <a:rPr lang="cs-CZ" sz="1800" dirty="0" smtClean="0"/>
              <a:t>(8+0)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6) </a:t>
            </a:r>
            <a:r>
              <a:rPr lang="cs-CZ" sz="1800" b="1" dirty="0" smtClean="0"/>
              <a:t>seminární práce 					</a:t>
            </a:r>
            <a:r>
              <a:rPr lang="cs-CZ" sz="1800" dirty="0" smtClean="0"/>
              <a:t>(0+10)</a:t>
            </a:r>
          </a:p>
          <a:p>
            <a:pPr algn="l"/>
            <a:endParaRPr lang="cs-CZ" sz="1600" dirty="0" smtClean="0"/>
          </a:p>
          <a:p>
            <a:pPr algn="l"/>
            <a:endParaRPr lang="cs-CZ" sz="20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10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11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  <p:pic>
        <p:nvPicPr>
          <p:cNvPr id="1026" name="Picture 2" descr="D:\eu\foto\já oveč – kopie\P10109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350096"/>
            <a:ext cx="3657600" cy="27432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 descr="D:\eu\foto\já oveč – kopie\P10108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1052736"/>
            <a:ext cx="3657600" cy="27432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8" name="Picture 4" descr="D:\eu\foto\já oveč – kopie\P10108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5211" y="2636912"/>
            <a:ext cx="3951245" cy="296343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268760"/>
            <a:ext cx="7416824" cy="4608512"/>
          </a:xfrm>
        </p:spPr>
        <p:txBody>
          <a:bodyPr/>
          <a:lstStyle/>
          <a:p>
            <a:pPr algn="l"/>
            <a:r>
              <a:rPr lang="cs-CZ" sz="2000" b="1" dirty="0" smtClean="0"/>
              <a:t>IV. Tělesná a zdravotní výchova pro pedagogické kolektivy</a:t>
            </a:r>
          </a:p>
          <a:p>
            <a:pPr algn="l"/>
            <a:r>
              <a:rPr lang="cs-CZ" sz="2000" b="1" dirty="0" smtClean="0"/>
              <a:t>      jako prvek k vytvoření mezipředmětových vazeb</a:t>
            </a:r>
          </a:p>
          <a:p>
            <a:pPr algn="l"/>
            <a:endParaRPr lang="cs-CZ" sz="2000" b="1" dirty="0" smtClean="0"/>
          </a:p>
          <a:p>
            <a:pPr algn="l"/>
            <a:r>
              <a:rPr lang="cs-CZ" sz="1600" dirty="0" smtClean="0"/>
              <a:t>Hodinová dotace:	30 hod. prezenčně + 10 hod. distančně</a:t>
            </a:r>
          </a:p>
          <a:p>
            <a:pPr algn="l"/>
            <a:r>
              <a:rPr lang="cs-CZ" sz="1600" dirty="0" smtClean="0"/>
              <a:t>Lektoři: 		Mgr. Jaroslav Vašíček, Mgr. František </a:t>
            </a:r>
            <a:r>
              <a:rPr lang="cs-CZ" sz="1600" dirty="0" err="1" smtClean="0"/>
              <a:t>Střídecký</a:t>
            </a:r>
            <a:endParaRPr lang="cs-CZ" sz="1600" dirty="0" smtClean="0"/>
          </a:p>
          <a:p>
            <a:pPr algn="l"/>
            <a:endParaRPr lang="cs-CZ" sz="1600" dirty="0" smtClean="0"/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1) </a:t>
            </a:r>
            <a:r>
              <a:rPr lang="cs-CZ" sz="1800" b="1" dirty="0" smtClean="0"/>
              <a:t>vodní turistika 					</a:t>
            </a:r>
            <a:r>
              <a:rPr lang="cs-CZ" sz="1800" dirty="0" smtClean="0"/>
              <a:t>(8+2)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2) </a:t>
            </a:r>
            <a:r>
              <a:rPr lang="cs-CZ" sz="1800" b="1" dirty="0" smtClean="0"/>
              <a:t>lanové aktivity 					</a:t>
            </a:r>
            <a:r>
              <a:rPr lang="cs-CZ" sz="1800" dirty="0" smtClean="0"/>
              <a:t>(6+2)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3) </a:t>
            </a:r>
            <a:r>
              <a:rPr lang="cs-CZ" sz="1800" b="1" dirty="0" smtClean="0"/>
              <a:t>lezení na umělé stěně 					</a:t>
            </a:r>
            <a:r>
              <a:rPr lang="cs-CZ" sz="1800" dirty="0" smtClean="0"/>
              <a:t>(2+1)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4) </a:t>
            </a:r>
            <a:r>
              <a:rPr lang="cs-CZ" sz="1800" b="1" dirty="0" smtClean="0"/>
              <a:t>In-line bruslení 					</a:t>
            </a:r>
            <a:r>
              <a:rPr lang="cs-CZ" sz="1800" dirty="0" smtClean="0"/>
              <a:t>(4+2)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5) </a:t>
            </a:r>
            <a:r>
              <a:rPr lang="cs-CZ" sz="1800" b="1" dirty="0" smtClean="0"/>
              <a:t>badminton, squash, tenis, </a:t>
            </a:r>
            <a:r>
              <a:rPr lang="cs-CZ" sz="1800" b="1" dirty="0" err="1" smtClean="0"/>
              <a:t>beach</a:t>
            </a:r>
            <a:r>
              <a:rPr lang="cs-CZ" sz="1800" b="1" dirty="0" smtClean="0"/>
              <a:t> volejbal 		</a:t>
            </a:r>
            <a:r>
              <a:rPr lang="cs-CZ" sz="1800" dirty="0" smtClean="0"/>
              <a:t>(8+2)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6) </a:t>
            </a:r>
            <a:r>
              <a:rPr lang="cs-CZ" sz="1800" b="1" dirty="0" smtClean="0"/>
              <a:t>zdravotní výchova 					</a:t>
            </a:r>
            <a:r>
              <a:rPr lang="cs-CZ" sz="1800" dirty="0" smtClean="0"/>
              <a:t>(2+1)</a:t>
            </a:r>
          </a:p>
          <a:p>
            <a:pPr algn="l"/>
            <a:endParaRPr lang="cs-CZ" sz="20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12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13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052736"/>
            <a:ext cx="3877236" cy="280831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196752"/>
            <a:ext cx="3528392" cy="466737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6" name="Picture 2" descr="C:\Users\f.stridecky\Desktop\pohyb pro všechny opvk 1.3\publicita\vysouvací banner, cedule, trika\foto II\P100036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3212976"/>
            <a:ext cx="3864189" cy="289784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124744"/>
            <a:ext cx="7416824" cy="4968552"/>
          </a:xfrm>
        </p:spPr>
        <p:txBody>
          <a:bodyPr/>
          <a:lstStyle/>
          <a:p>
            <a:pPr algn="l"/>
            <a:r>
              <a:rPr lang="cs-CZ" sz="2000" b="1" dirty="0" smtClean="0"/>
              <a:t>Partneři projektu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Střední zdravotnická škola, Prostějov, Vápenice 3</a:t>
            </a:r>
          </a:p>
          <a:p>
            <a:pPr algn="l"/>
            <a:r>
              <a:rPr lang="cs-CZ" sz="1800" dirty="0" smtClean="0"/>
              <a:t>Tenisový klub Železárny Prostějov</a:t>
            </a:r>
          </a:p>
          <a:p>
            <a:pPr algn="l"/>
            <a:endParaRPr lang="cs-CZ" sz="1800" dirty="0" smtClean="0"/>
          </a:p>
          <a:p>
            <a:pPr algn="l"/>
            <a:endParaRPr lang="cs-CZ" sz="1800" dirty="0" smtClean="0"/>
          </a:p>
          <a:p>
            <a:pPr algn="l"/>
            <a:endParaRPr lang="cs-CZ" sz="1800" dirty="0" smtClean="0"/>
          </a:p>
          <a:p>
            <a:pPr algn="l"/>
            <a:endParaRPr lang="cs-CZ" sz="1800" dirty="0" smtClean="0"/>
          </a:p>
          <a:p>
            <a:pPr algn="l"/>
            <a:endParaRPr lang="cs-CZ" sz="1800" dirty="0" smtClean="0"/>
          </a:p>
          <a:p>
            <a:pPr algn="l"/>
            <a:endParaRPr lang="cs-CZ" sz="1800" dirty="0" smtClean="0"/>
          </a:p>
          <a:p>
            <a:pPr algn="l"/>
            <a:endParaRPr lang="cs-CZ" sz="1800" dirty="0" smtClean="0"/>
          </a:p>
          <a:p>
            <a:pPr algn="l"/>
            <a:endParaRPr lang="cs-CZ" sz="1800" dirty="0" smtClean="0"/>
          </a:p>
          <a:p>
            <a:pPr algn="l"/>
            <a:endParaRPr lang="cs-CZ" sz="1800" dirty="0" smtClean="0"/>
          </a:p>
          <a:p>
            <a:pPr algn="l"/>
            <a:endParaRPr lang="cs-CZ" sz="1800" dirty="0" smtClean="0"/>
          </a:p>
          <a:p>
            <a:pPr algn="l"/>
            <a:r>
              <a:rPr lang="cs-CZ" sz="1600" dirty="0" smtClean="0"/>
              <a:t>Partneři významně svými konzultacemi přispěli ke zkvalitnění výukových materiálů a průběhu pilotních školení.</a:t>
            </a:r>
          </a:p>
          <a:p>
            <a:pPr algn="l"/>
            <a:endParaRPr lang="cs-CZ" sz="2000" dirty="0" smtClean="0"/>
          </a:p>
          <a:p>
            <a:pPr algn="l"/>
            <a:endParaRPr lang="cs-CZ" sz="20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14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  <p:pic>
        <p:nvPicPr>
          <p:cNvPr id="1026" name="Picture 2" descr="C:\Users\f.stridecky\Desktop\pohyb pro všechny opvk 1.3\publicita\foto\porady\P1000167m.jpg"/>
          <p:cNvPicPr>
            <a:picLocks noChangeAspect="1" noChangeArrowheads="1"/>
          </p:cNvPicPr>
          <p:nvPr/>
        </p:nvPicPr>
        <p:blipFill>
          <a:blip r:embed="rId4" cstate="print"/>
          <a:srcRect t="19577"/>
          <a:stretch>
            <a:fillRect/>
          </a:stretch>
        </p:blipFill>
        <p:spPr bwMode="auto">
          <a:xfrm>
            <a:off x="1979712" y="2348880"/>
            <a:ext cx="5167921" cy="311715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412776"/>
            <a:ext cx="7416824" cy="4536504"/>
          </a:xfrm>
        </p:spPr>
        <p:txBody>
          <a:bodyPr/>
          <a:lstStyle/>
          <a:p>
            <a:pPr algn="l"/>
            <a:r>
              <a:rPr lang="cs-CZ" sz="2000" b="1" dirty="0" smtClean="0"/>
              <a:t>Realizační tým</a:t>
            </a:r>
          </a:p>
          <a:p>
            <a:pPr algn="l"/>
            <a:endParaRPr lang="cs-CZ" sz="2000" b="1" dirty="0" smtClean="0"/>
          </a:p>
          <a:p>
            <a:pPr algn="l">
              <a:spcBef>
                <a:spcPts val="0"/>
              </a:spcBef>
            </a:pPr>
            <a:r>
              <a:rPr lang="cs-CZ" sz="2000" dirty="0" smtClean="0"/>
              <a:t>Vedoucí projektového týmu</a:t>
            </a:r>
          </a:p>
          <a:p>
            <a:pPr algn="l"/>
            <a:r>
              <a:rPr lang="cs-CZ" sz="2000" dirty="0" smtClean="0"/>
              <a:t>Manažer projektu – administrátor</a:t>
            </a:r>
          </a:p>
          <a:p>
            <a:pPr algn="l"/>
            <a:r>
              <a:rPr lang="cs-CZ" sz="2000" dirty="0" smtClean="0"/>
              <a:t>Manažer projektu – koordinátor 	</a:t>
            </a:r>
          </a:p>
          <a:p>
            <a:pPr algn="l"/>
            <a:r>
              <a:rPr lang="cs-CZ" sz="2000" dirty="0" err="1" smtClean="0"/>
              <a:t>Webmaster</a:t>
            </a:r>
            <a:r>
              <a:rPr lang="cs-CZ" sz="2000" dirty="0" smtClean="0"/>
              <a:t> projektu</a:t>
            </a:r>
          </a:p>
          <a:p>
            <a:pPr algn="l">
              <a:spcBef>
                <a:spcPts val="1200"/>
              </a:spcBef>
            </a:pPr>
            <a:r>
              <a:rPr lang="cs-CZ" sz="2000" dirty="0" smtClean="0"/>
              <a:t>Ekonom projektového týmu</a:t>
            </a:r>
          </a:p>
          <a:p>
            <a:pPr algn="l"/>
            <a:r>
              <a:rPr lang="cs-CZ" sz="2000" dirty="0" smtClean="0"/>
              <a:t>Administrativní pracovník</a:t>
            </a:r>
          </a:p>
          <a:p>
            <a:pPr algn="l">
              <a:spcBef>
                <a:spcPts val="1200"/>
              </a:spcBef>
            </a:pPr>
            <a:r>
              <a:rPr lang="cs-CZ" sz="2000" dirty="0" smtClean="0"/>
              <a:t>4 odborní pracovníci projektu</a:t>
            </a:r>
          </a:p>
          <a:p>
            <a:pPr algn="l"/>
            <a:endParaRPr lang="cs-CZ" sz="2000" dirty="0" smtClean="0"/>
          </a:p>
          <a:p>
            <a:pPr algn="l"/>
            <a:r>
              <a:rPr lang="cs-CZ" sz="1600" dirty="0" smtClean="0"/>
              <a:t>Při tvorbě úvazků realizačního týmu se neodhadla nadměrná administrativa projektu.</a:t>
            </a:r>
            <a:endParaRPr lang="cs-CZ" sz="2000" dirty="0" smtClean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15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1412776"/>
            <a:ext cx="7128792" cy="4320480"/>
          </a:xfrm>
        </p:spPr>
        <p:txBody>
          <a:bodyPr/>
          <a:lstStyle/>
          <a:p>
            <a:pPr algn="l"/>
            <a:r>
              <a:rPr lang="cs-CZ" sz="2000" b="1" dirty="0" smtClean="0"/>
              <a:t>Klíčové aktivity projektu</a:t>
            </a:r>
          </a:p>
          <a:p>
            <a:pPr algn="l"/>
            <a:endParaRPr lang="cs-CZ" sz="2000" b="1" dirty="0" smtClean="0"/>
          </a:p>
          <a:p>
            <a:pPr algn="l">
              <a:spcBef>
                <a:spcPts val="1200"/>
              </a:spcBef>
            </a:pPr>
            <a:r>
              <a:rPr lang="cs-CZ" sz="1800" b="1" dirty="0" smtClean="0"/>
              <a:t>1. Tvorba materiálu ke školení</a:t>
            </a:r>
            <a:br>
              <a:rPr lang="cs-CZ" sz="1800" b="1" dirty="0" smtClean="0"/>
            </a:br>
            <a:r>
              <a:rPr lang="cs-CZ" sz="1800" dirty="0" smtClean="0"/>
              <a:t>     24 měsíců (únor 2009 – leden 2011)</a:t>
            </a:r>
          </a:p>
          <a:p>
            <a:pPr algn="l">
              <a:spcBef>
                <a:spcPts val="1200"/>
              </a:spcBef>
            </a:pPr>
            <a:r>
              <a:rPr lang="cs-CZ" sz="1800" b="1" dirty="0" smtClean="0"/>
              <a:t>2. Proškolení školitelů a akreditace programů</a:t>
            </a:r>
            <a:br>
              <a:rPr lang="cs-CZ" sz="1800" b="1" dirty="0" smtClean="0"/>
            </a:br>
            <a:r>
              <a:rPr lang="cs-CZ" sz="1800" b="1" dirty="0" smtClean="0"/>
              <a:t>     </a:t>
            </a:r>
            <a:r>
              <a:rPr lang="cs-CZ" sz="1800" dirty="0" smtClean="0"/>
              <a:t>8 měsíců (červen 2009 – leden 2010)</a:t>
            </a:r>
            <a:endParaRPr lang="cs-CZ" sz="1800" b="1" dirty="0" smtClean="0"/>
          </a:p>
          <a:p>
            <a:pPr algn="l">
              <a:spcBef>
                <a:spcPts val="1200"/>
              </a:spcBef>
            </a:pPr>
            <a:r>
              <a:rPr lang="cs-CZ" sz="1800" b="1" dirty="0" smtClean="0"/>
              <a:t>3. Pořádání pilotních vzdělávacích kurzů</a:t>
            </a:r>
            <a:br>
              <a:rPr lang="cs-CZ" sz="1800" b="1" dirty="0" smtClean="0"/>
            </a:br>
            <a:r>
              <a:rPr lang="cs-CZ" sz="1800" b="1" dirty="0" smtClean="0"/>
              <a:t>     </a:t>
            </a:r>
            <a:r>
              <a:rPr lang="cs-CZ" sz="1800" dirty="0" smtClean="0"/>
              <a:t>24 měsíců (únor 2009 – leden 2011)</a:t>
            </a:r>
          </a:p>
          <a:p>
            <a:pPr algn="l">
              <a:spcBef>
                <a:spcPts val="1200"/>
              </a:spcBef>
            </a:pPr>
            <a:r>
              <a:rPr lang="cs-CZ" sz="1800" b="1" dirty="0" smtClean="0"/>
              <a:t>4. Uspořádání odborné jednodenní konference</a:t>
            </a:r>
          </a:p>
          <a:p>
            <a:pPr algn="l"/>
            <a:r>
              <a:rPr lang="cs-CZ" sz="1800" b="1" dirty="0" smtClean="0"/>
              <a:t>    </a:t>
            </a:r>
            <a:r>
              <a:rPr lang="cs-CZ" sz="1800" dirty="0" smtClean="0"/>
              <a:t>8 měsíců (červen 2010 – leden 2011)</a:t>
            </a:r>
            <a:endParaRPr lang="cs-CZ" sz="18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16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628800"/>
            <a:ext cx="6984776" cy="4104456"/>
          </a:xfrm>
        </p:spPr>
        <p:txBody>
          <a:bodyPr/>
          <a:lstStyle/>
          <a:p>
            <a:pPr algn="l"/>
            <a:r>
              <a:rPr lang="cs-CZ" sz="2000" b="1" dirty="0" smtClean="0"/>
              <a:t>1. Tvorba </a:t>
            </a:r>
            <a:r>
              <a:rPr lang="cs-CZ" sz="2000" b="1" dirty="0" smtClean="0"/>
              <a:t>materiálu ke </a:t>
            </a:r>
            <a:r>
              <a:rPr lang="cs-CZ" sz="2000" b="1" dirty="0" smtClean="0"/>
              <a:t>školení</a:t>
            </a:r>
          </a:p>
          <a:p>
            <a:pPr algn="l">
              <a:spcBef>
                <a:spcPts val="0"/>
              </a:spcBef>
            </a:pPr>
            <a:endParaRPr lang="cs-CZ" sz="1800" dirty="0" smtClean="0"/>
          </a:p>
          <a:p>
            <a:pPr algn="l">
              <a:spcBef>
                <a:spcPts val="0"/>
              </a:spcBef>
            </a:pPr>
            <a:r>
              <a:rPr lang="cs-CZ" sz="1800" dirty="0" smtClean="0"/>
              <a:t>n</a:t>
            </a:r>
            <a:r>
              <a:rPr lang="cs-CZ" sz="1800" dirty="0" smtClean="0"/>
              <a:t>ákup a studium odborné literatury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s</a:t>
            </a:r>
            <a:r>
              <a:rPr lang="cs-CZ" sz="1800" dirty="0" smtClean="0"/>
              <a:t>tudium internetových zdrojů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realizace výběrového řízení na získání výpočetní techniky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n</a:t>
            </a:r>
            <a:r>
              <a:rPr lang="cs-CZ" sz="1800" dirty="0" smtClean="0"/>
              <a:t>ákup 4 notebooků pro odborné </a:t>
            </a:r>
            <a:r>
              <a:rPr lang="cs-CZ" sz="1800" dirty="0" err="1" smtClean="0"/>
              <a:t>pracovníkyt</a:t>
            </a:r>
            <a:r>
              <a:rPr lang="cs-CZ" sz="1800" dirty="0" err="1" smtClean="0"/>
              <a:t>Tvorba</a:t>
            </a:r>
            <a:r>
              <a:rPr lang="cs-CZ" sz="1800" dirty="0" smtClean="0"/>
              <a:t> výukových materiálů v papírové a elektronické podobě pro 4 vzdělávací moduly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v</a:t>
            </a:r>
            <a:r>
              <a:rPr lang="cs-CZ" sz="1800" dirty="0" smtClean="0"/>
              <a:t> interakci s pilotními kurzy doplňování a aktualizace výukových materiálů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endParaRPr lang="cs-CZ" sz="2000" b="1" dirty="0" smtClean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17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412776"/>
            <a:ext cx="7416824" cy="4536504"/>
          </a:xfrm>
        </p:spPr>
        <p:txBody>
          <a:bodyPr/>
          <a:lstStyle/>
          <a:p>
            <a:pPr algn="l"/>
            <a:r>
              <a:rPr lang="cs-CZ" sz="2000" b="1" dirty="0" smtClean="0"/>
              <a:t>2. Proškolení školitelů a akreditace programů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p</a:t>
            </a:r>
            <a:r>
              <a:rPr lang="cs-CZ" sz="1800" dirty="0" smtClean="0"/>
              <a:t>růzkum trhu s kurzy pro odborné pracovníky s danou tematikou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ú</a:t>
            </a:r>
            <a:r>
              <a:rPr lang="cs-CZ" sz="1800" dirty="0" smtClean="0"/>
              <a:t>čast na vybraných kurzech za účelem zvýšení kvalifikace a získání osvědčení pro vedení specializovaných aktivit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v</a:t>
            </a:r>
            <a:r>
              <a:rPr lang="cs-CZ" sz="1800" dirty="0" smtClean="0"/>
              <a:t>ypracována žádost o akreditaci 4 vzdělávacích programů MŠMT</a:t>
            </a:r>
            <a:endParaRPr lang="cs-CZ" sz="1800" dirty="0" smtClean="0"/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získání akreditace </a:t>
            </a:r>
            <a:r>
              <a:rPr lang="cs-CZ" sz="1800" dirty="0" smtClean="0"/>
              <a:t>MŠMT č. 21 367/2009-25-448 v rámci DVPP všem čtyřem modulům projektu</a:t>
            </a:r>
            <a:endParaRPr lang="cs-CZ" sz="2000" dirty="0" smtClean="0"/>
          </a:p>
          <a:p>
            <a:pPr algn="l"/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1800" b="1" dirty="0" smtClean="0"/>
              <a:t>Touto klíčovou aktivitou byly splněny monitorovací indikátory: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počet  osob poskytujících služby 				      4</a:t>
            </a:r>
          </a:p>
          <a:p>
            <a:pPr algn="l"/>
            <a:r>
              <a:rPr lang="cs-CZ" sz="1800" dirty="0" smtClean="0"/>
              <a:t>počet </a:t>
            </a:r>
            <a:r>
              <a:rPr lang="cs-CZ" sz="1800" dirty="0" smtClean="0"/>
              <a:t>nově </a:t>
            </a:r>
            <a:r>
              <a:rPr lang="cs-CZ" sz="1800" dirty="0" smtClean="0"/>
              <a:t>vytvořených produktů  (z toho s komponentou ICT)       4 (1)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endParaRPr lang="cs-CZ" sz="2000" b="1" dirty="0" smtClean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18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268760"/>
            <a:ext cx="7776864" cy="4464496"/>
          </a:xfrm>
        </p:spPr>
        <p:txBody>
          <a:bodyPr/>
          <a:lstStyle/>
          <a:p>
            <a:pPr algn="l"/>
            <a:r>
              <a:rPr lang="cs-CZ" sz="2000" b="1" dirty="0" smtClean="0"/>
              <a:t>3. Pořádání pilotních vzdělávacích </a:t>
            </a:r>
            <a:r>
              <a:rPr lang="cs-CZ" sz="2000" b="1" dirty="0" smtClean="0"/>
              <a:t>kurzů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Realizace výběrového řízení na pronájem sportovního areálu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oslovení potencionálních </a:t>
            </a:r>
            <a:r>
              <a:rPr lang="cs-CZ" sz="1800" dirty="0" smtClean="0"/>
              <a:t>účastníků kurzů, administrace přihlášek a rozdělení účastníků do </a:t>
            </a:r>
            <a:r>
              <a:rPr lang="cs-CZ" sz="1800" dirty="0" smtClean="0"/>
              <a:t>kurzů</a:t>
            </a:r>
            <a:endParaRPr lang="cs-CZ" sz="1800" dirty="0" smtClean="0"/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vytvoření harmonogramu 12 kurzů (pro každý vzdělávací program 3 kurzy po 8 účastnících) a vlastní </a:t>
            </a:r>
            <a:r>
              <a:rPr lang="cs-CZ" sz="1800" dirty="0" smtClean="0"/>
              <a:t>realizace těchto pilotních kurzů</a:t>
            </a:r>
          </a:p>
          <a:p>
            <a:pPr algn="l">
              <a:spcBef>
                <a:spcPts val="1200"/>
              </a:spcBef>
            </a:pPr>
            <a:endParaRPr lang="cs-CZ" sz="1800" b="1" dirty="0" smtClean="0"/>
          </a:p>
          <a:p>
            <a:pPr algn="l">
              <a:spcBef>
                <a:spcPts val="1200"/>
              </a:spcBef>
            </a:pPr>
            <a:r>
              <a:rPr lang="cs-CZ" sz="1800" b="1" dirty="0" smtClean="0"/>
              <a:t>Touto klíčovou aktivitou byly splněny monitorovací </a:t>
            </a:r>
            <a:r>
              <a:rPr lang="cs-CZ" sz="1800" b="1" dirty="0" smtClean="0"/>
              <a:t>indikátory: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Počet </a:t>
            </a:r>
            <a:r>
              <a:rPr lang="cs-CZ" sz="1800" dirty="0" smtClean="0"/>
              <a:t>podpořených klientů služeb - celkem </a:t>
            </a:r>
            <a:r>
              <a:rPr lang="cs-CZ" sz="1800" dirty="0" smtClean="0"/>
              <a:t>(z toho úspěšně) 	100 (100)</a:t>
            </a:r>
            <a:endParaRPr lang="cs-CZ" sz="1800" dirty="0" smtClean="0"/>
          </a:p>
          <a:p>
            <a:pPr algn="l">
              <a:spcBef>
                <a:spcPts val="0"/>
              </a:spcBef>
            </a:pPr>
            <a:r>
              <a:rPr lang="cs-CZ" sz="1800" dirty="0" smtClean="0"/>
              <a:t>Počet </a:t>
            </a:r>
            <a:r>
              <a:rPr lang="cs-CZ" sz="1800" dirty="0" smtClean="0"/>
              <a:t>podpořených klientů služeb -</a:t>
            </a:r>
            <a:r>
              <a:rPr lang="cs-CZ" sz="1800" dirty="0" smtClean="0"/>
              <a:t> muži </a:t>
            </a:r>
            <a:r>
              <a:rPr lang="cs-CZ" sz="1800" dirty="0" smtClean="0"/>
              <a:t>(z toho úspěšně) </a:t>
            </a:r>
            <a:r>
              <a:rPr lang="cs-CZ" sz="1800" dirty="0" smtClean="0"/>
              <a:t> 	  45 (45)</a:t>
            </a:r>
          </a:p>
          <a:p>
            <a:pPr algn="l">
              <a:spcBef>
                <a:spcPts val="0"/>
              </a:spcBef>
            </a:pPr>
            <a:r>
              <a:rPr lang="cs-CZ" sz="1800" dirty="0" smtClean="0"/>
              <a:t>Počet podpořených klientů služeb - ženy (z toho úspěšně) </a:t>
            </a:r>
            <a:r>
              <a:rPr lang="cs-CZ" sz="1800" dirty="0" smtClean="0"/>
              <a:t>	  55 (55)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endParaRPr lang="cs-CZ" sz="20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19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282" y="1428736"/>
            <a:ext cx="8643998" cy="4572032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cs-CZ" sz="2800" b="1" dirty="0" smtClean="0"/>
              <a:t>Evropský sociální fond v ČR</a:t>
            </a:r>
          </a:p>
          <a:p>
            <a:endParaRPr lang="cs-CZ" sz="2000" dirty="0" smtClean="0">
              <a:solidFill>
                <a:srgbClr val="3780D2"/>
              </a:solidFill>
            </a:endParaRPr>
          </a:p>
          <a:p>
            <a:r>
              <a:rPr lang="cs-CZ" sz="2000" dirty="0" smtClean="0">
                <a:solidFill>
                  <a:srgbClr val="3780D2"/>
                </a:solidFill>
              </a:rPr>
              <a:t>Evropský sociální fond (ESF) je jedním ze tří strukturálních fondů Evropské unie. Je klíčovým finančním nástrojem pro realizování Evropské strategie zaměstnanosti.</a:t>
            </a:r>
          </a:p>
          <a:p>
            <a:endParaRPr lang="cs-CZ" sz="2000" dirty="0" smtClean="0">
              <a:solidFill>
                <a:srgbClr val="3780D2"/>
              </a:solidFill>
            </a:endParaRPr>
          </a:p>
          <a:p>
            <a:r>
              <a:rPr lang="cs-CZ" sz="2000" dirty="0" smtClean="0">
                <a:solidFill>
                  <a:srgbClr val="3780D2"/>
                </a:solidFill>
              </a:rPr>
              <a:t>Hlavním posláním ESF je rozvíjení zaměstnanosti, snižování nezaměstnanosti, podpora sociálního začleňování osob a rovných příležitostí se zaměřením na rozvoj trhu práce a lidských zdrojů.</a:t>
            </a:r>
          </a:p>
          <a:p>
            <a:endParaRPr lang="cs-CZ" sz="2200" dirty="0" smtClean="0">
              <a:solidFill>
                <a:srgbClr val="3780D2"/>
              </a:solidFill>
            </a:endParaRPr>
          </a:p>
          <a:p>
            <a:r>
              <a:rPr lang="cs-CZ" sz="1600" b="1" dirty="0" smtClean="0"/>
              <a:t>http://www.</a:t>
            </a:r>
            <a:r>
              <a:rPr lang="cs-CZ" sz="1600" b="1" dirty="0" err="1" smtClean="0"/>
              <a:t>esfcr.cz</a:t>
            </a:r>
            <a:endParaRPr lang="cs-CZ" sz="1600" b="1" dirty="0" smtClean="0"/>
          </a:p>
          <a:p>
            <a:endParaRPr lang="cs-CZ" sz="2200" dirty="0">
              <a:solidFill>
                <a:srgbClr val="3780D2"/>
              </a:solidFill>
            </a:endParaRPr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2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1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5212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412776"/>
            <a:ext cx="7416824" cy="4320480"/>
          </a:xfrm>
        </p:spPr>
        <p:txBody>
          <a:bodyPr/>
          <a:lstStyle/>
          <a:p>
            <a:pPr algn="l"/>
            <a:r>
              <a:rPr lang="cs-CZ" sz="2000" b="1" dirty="0" smtClean="0"/>
              <a:t>4. Uspořádání odborné jednodenní konference</a:t>
            </a:r>
          </a:p>
          <a:p>
            <a:pPr algn="l"/>
            <a:endParaRPr lang="cs-CZ" sz="1800" dirty="0" smtClean="0"/>
          </a:p>
          <a:p>
            <a:pPr algn="l">
              <a:spcBef>
                <a:spcPts val="0"/>
              </a:spcBef>
            </a:pPr>
            <a:r>
              <a:rPr lang="cs-CZ" sz="1800" dirty="0" smtClean="0"/>
              <a:t>rozeslání pozvánek účastníkům pilotních kurzů a hostům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realizace výběrového řízení na zajištění konference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příprava odborných materiálů na workshopy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příprava materiálů publicity</a:t>
            </a:r>
            <a:endParaRPr lang="cs-CZ" sz="1800" dirty="0" smtClean="0"/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13</a:t>
            </a:r>
            <a:r>
              <a:rPr lang="cs-CZ" sz="1800" dirty="0" smtClean="0"/>
              <a:t>. 12. </a:t>
            </a:r>
            <a:r>
              <a:rPr lang="cs-CZ" sz="1800" dirty="0" smtClean="0"/>
              <a:t>2010 </a:t>
            </a:r>
            <a:r>
              <a:rPr lang="cs-CZ" sz="1800" dirty="0" smtClean="0"/>
              <a:t>uskutečnění odborné </a:t>
            </a:r>
            <a:r>
              <a:rPr lang="cs-CZ" sz="1800" dirty="0" smtClean="0"/>
              <a:t>jednodenní </a:t>
            </a:r>
            <a:r>
              <a:rPr lang="cs-CZ" sz="1800" dirty="0" smtClean="0"/>
              <a:t>konference</a:t>
            </a:r>
            <a:br>
              <a:rPr lang="cs-CZ" sz="1800" dirty="0" smtClean="0"/>
            </a:br>
            <a:r>
              <a:rPr lang="cs-CZ" sz="1800" dirty="0" smtClean="0"/>
              <a:t>  - prezentace výstupů z pilotních školení</a:t>
            </a:r>
            <a:br>
              <a:rPr lang="cs-CZ" sz="1800" dirty="0" smtClean="0"/>
            </a:br>
            <a:r>
              <a:rPr lang="cs-CZ" sz="1800" dirty="0" smtClean="0"/>
              <a:t>  - předvedení vzorových seminárních prací</a:t>
            </a:r>
            <a:br>
              <a:rPr lang="cs-CZ" sz="1800" dirty="0" smtClean="0"/>
            </a:br>
            <a:r>
              <a:rPr lang="cs-CZ" sz="1800" dirty="0" smtClean="0"/>
              <a:t>  - odborné diskuse a výměny názorů na tematických workshopech</a:t>
            </a:r>
            <a:br>
              <a:rPr lang="cs-CZ" sz="1800" dirty="0" smtClean="0"/>
            </a:br>
            <a:r>
              <a:rPr lang="cs-CZ" sz="1800" dirty="0" smtClean="0"/>
              <a:t>  - vyhodnocení projektu</a:t>
            </a:r>
            <a:endParaRPr lang="cs-CZ" sz="1800" b="1" dirty="0" smtClean="0"/>
          </a:p>
          <a:p>
            <a:pPr algn="l"/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/>
            </a:r>
            <a:br>
              <a:rPr lang="cs-CZ" sz="2000" b="1" dirty="0" smtClean="0"/>
            </a:br>
            <a:endParaRPr lang="cs-CZ" sz="20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20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21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  <p:pic>
        <p:nvPicPr>
          <p:cNvPr id="2050" name="Picture 2" descr="D:\eu\foto\konference 13.12.2010\P1020050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984" y="1196752"/>
            <a:ext cx="3487936" cy="261595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1" name="Picture 3" descr="D:\eu\foto\konference 13.12.2010\P1020084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556792"/>
            <a:ext cx="2808312" cy="37444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2" name="Picture 4" descr="D:\eu\foto\konference 13.12.2010\P1020067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3140968"/>
            <a:ext cx="3816424" cy="28623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412776"/>
            <a:ext cx="7416824" cy="4320480"/>
          </a:xfrm>
        </p:spPr>
        <p:txBody>
          <a:bodyPr/>
          <a:lstStyle/>
          <a:p>
            <a:pPr algn="l"/>
            <a:r>
              <a:rPr lang="cs-CZ" sz="2000" b="1" dirty="0" smtClean="0"/>
              <a:t>Výběrová řízení</a:t>
            </a:r>
          </a:p>
          <a:p>
            <a:pPr algn="l"/>
            <a:endParaRPr lang="cs-CZ" sz="2000" b="1" dirty="0" smtClean="0"/>
          </a:p>
          <a:p>
            <a:pPr algn="l">
              <a:spcBef>
                <a:spcPts val="1200"/>
              </a:spcBef>
            </a:pPr>
            <a:r>
              <a:rPr lang="cs-CZ" sz="1800" b="1" dirty="0" smtClean="0"/>
              <a:t>1. Dodávka výpočetní techniky </a:t>
            </a:r>
            <a:r>
              <a:rPr lang="cs-CZ" sz="1800" dirty="0" smtClean="0"/>
              <a:t>- zrušeno</a:t>
            </a:r>
          </a:p>
          <a:p>
            <a:pPr algn="l">
              <a:spcBef>
                <a:spcPts val="1200"/>
              </a:spcBef>
            </a:pPr>
            <a:r>
              <a:rPr lang="cs-CZ" sz="1800" b="1" dirty="0" smtClean="0"/>
              <a:t>2. Dodávka výpočetní techniky II </a:t>
            </a:r>
            <a:r>
              <a:rPr lang="cs-CZ" sz="1800" dirty="0" smtClean="0"/>
              <a:t>– 6 notebooků, 2 tiskárny</a:t>
            </a:r>
          </a:p>
          <a:p>
            <a:pPr algn="l">
              <a:spcBef>
                <a:spcPts val="1200"/>
              </a:spcBef>
            </a:pPr>
            <a:r>
              <a:rPr lang="cs-CZ" sz="1800" b="1" dirty="0" smtClean="0"/>
              <a:t>3. Dodávka projekční techniky </a:t>
            </a:r>
            <a:r>
              <a:rPr lang="cs-CZ" sz="1800" dirty="0" smtClean="0"/>
              <a:t>– 1 </a:t>
            </a:r>
            <a:r>
              <a:rPr lang="cs-CZ" sz="1800" dirty="0" err="1" smtClean="0"/>
              <a:t>dataprojektor</a:t>
            </a:r>
            <a:endParaRPr lang="cs-CZ" sz="1800" dirty="0" smtClean="0"/>
          </a:p>
          <a:p>
            <a:pPr algn="l">
              <a:spcBef>
                <a:spcPts val="1200"/>
              </a:spcBef>
            </a:pPr>
            <a:r>
              <a:rPr lang="cs-CZ" sz="1800" b="1" dirty="0" smtClean="0"/>
              <a:t>4. Pronájem sportovního areálu </a:t>
            </a:r>
            <a:r>
              <a:rPr lang="cs-CZ" sz="1800" dirty="0" smtClean="0"/>
              <a:t>– na realizaci pilotních kurzů</a:t>
            </a:r>
          </a:p>
          <a:p>
            <a:pPr algn="l">
              <a:spcBef>
                <a:spcPts val="1200"/>
              </a:spcBef>
            </a:pPr>
            <a:r>
              <a:rPr lang="cs-CZ" sz="1800" b="1" dirty="0" smtClean="0"/>
              <a:t>5. Zajištění konference </a:t>
            </a:r>
          </a:p>
          <a:p>
            <a:pPr algn="l">
              <a:spcBef>
                <a:spcPts val="1200"/>
              </a:spcBef>
            </a:pPr>
            <a:endParaRPr lang="cs-CZ" sz="1800" b="1" dirty="0" smtClean="0"/>
          </a:p>
          <a:p>
            <a:pPr algn="l">
              <a:spcBef>
                <a:spcPts val="1200"/>
              </a:spcBef>
            </a:pPr>
            <a:r>
              <a:rPr lang="cs-CZ" sz="1600" dirty="0" smtClean="0"/>
              <a:t>Problém u výběrových řízení nastává, pokud se realizuje více projektů najednou a nákup techniky se musí provádět ve společném výběrovém řízení.</a:t>
            </a:r>
            <a:endParaRPr lang="cs-CZ" sz="1800" dirty="0" smtClean="0"/>
          </a:p>
          <a:p>
            <a:pPr algn="l"/>
            <a:endParaRPr lang="cs-CZ" sz="2000" b="1" dirty="0" smtClean="0"/>
          </a:p>
          <a:p>
            <a:pPr algn="l"/>
            <a:endParaRPr lang="cs-CZ" sz="20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22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196752"/>
            <a:ext cx="7848872" cy="4896544"/>
          </a:xfrm>
        </p:spPr>
        <p:txBody>
          <a:bodyPr/>
          <a:lstStyle/>
          <a:p>
            <a:pPr algn="l"/>
            <a:r>
              <a:rPr lang="cs-CZ" sz="2000" b="1" dirty="0" smtClean="0"/>
              <a:t>Financování </a:t>
            </a:r>
            <a:r>
              <a:rPr lang="cs-CZ" sz="2000" b="1" dirty="0" smtClean="0"/>
              <a:t>projektu</a:t>
            </a:r>
          </a:p>
          <a:p>
            <a:pPr algn="l"/>
            <a:endParaRPr lang="cs-CZ" sz="2000" b="1" dirty="0" smtClean="0"/>
          </a:p>
          <a:p>
            <a:pPr algn="l"/>
            <a:endParaRPr lang="cs-CZ" sz="2000" b="1" dirty="0" smtClean="0"/>
          </a:p>
          <a:p>
            <a:pPr algn="l"/>
            <a:endParaRPr lang="cs-CZ" sz="2000" b="1" dirty="0" smtClean="0"/>
          </a:p>
          <a:p>
            <a:pPr algn="l"/>
            <a:endParaRPr lang="cs-CZ" sz="2000" b="1" dirty="0" smtClean="0"/>
          </a:p>
          <a:p>
            <a:pPr algn="l"/>
            <a:endParaRPr lang="cs-CZ" sz="2000" b="1" dirty="0" smtClean="0"/>
          </a:p>
          <a:p>
            <a:pPr algn="l"/>
            <a:endParaRPr lang="cs-CZ" sz="2000" b="1" dirty="0" smtClean="0"/>
          </a:p>
          <a:p>
            <a:pPr algn="l"/>
            <a:endParaRPr lang="cs-CZ" sz="2000" b="1" dirty="0" smtClean="0"/>
          </a:p>
          <a:p>
            <a:pPr algn="l"/>
            <a:endParaRPr lang="cs-CZ" sz="2000" b="1" dirty="0" smtClean="0"/>
          </a:p>
          <a:p>
            <a:pPr algn="l"/>
            <a:endParaRPr lang="cs-CZ" sz="2000" b="1" dirty="0" smtClean="0"/>
          </a:p>
          <a:p>
            <a:pPr algn="l"/>
            <a:endParaRPr lang="cs-CZ" sz="2000" b="1" dirty="0" smtClean="0"/>
          </a:p>
          <a:p>
            <a:pPr algn="l">
              <a:spcBef>
                <a:spcPts val="0"/>
              </a:spcBef>
            </a:pPr>
            <a:endParaRPr lang="cs-CZ" sz="1600" dirty="0" smtClean="0"/>
          </a:p>
          <a:p>
            <a:pPr algn="l">
              <a:spcBef>
                <a:spcPts val="0"/>
              </a:spcBef>
            </a:pPr>
            <a:r>
              <a:rPr lang="cs-CZ" sz="1600" dirty="0" smtClean="0"/>
              <a:t>Z důvodu neustálého zpožďování plateb se musely dluhy projektu krýt z rozpočtu školy, což vedlo na podzim roku 2010 k situaci, že si škola musela vzít úvěr.</a:t>
            </a:r>
            <a:endParaRPr lang="cs-CZ" sz="20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23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  <p:graphicFrame>
        <p:nvGraphicFramePr>
          <p:cNvPr id="10" name="Tabulka 9"/>
          <p:cNvGraphicFramePr>
            <a:graphicFrameLocks noGrp="1"/>
          </p:cNvGraphicFramePr>
          <p:nvPr/>
        </p:nvGraphicFramePr>
        <p:xfrm>
          <a:off x="539552" y="1830342"/>
          <a:ext cx="8136903" cy="3326850"/>
        </p:xfrm>
        <a:graphic>
          <a:graphicData uri="http://schemas.openxmlformats.org/drawingml/2006/table">
            <a:tbl>
              <a:tblPr/>
              <a:tblGrid>
                <a:gridCol w="1564653"/>
                <a:gridCol w="1378238"/>
                <a:gridCol w="1377354"/>
                <a:gridCol w="1251899"/>
                <a:gridCol w="1208608"/>
                <a:gridCol w="1356151"/>
              </a:tblGrid>
              <a:tr h="47319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 dirty="0" err="1">
                          <a:latin typeface="Calibri"/>
                          <a:ea typeface="Times New Roman"/>
                          <a:cs typeface="Times New Roman"/>
                        </a:rPr>
                        <a:t>Poř</a:t>
                      </a:r>
                      <a:r>
                        <a:rPr lang="cs-CZ" sz="1600" dirty="0">
                          <a:latin typeface="Calibri"/>
                          <a:ea typeface="Times New Roman"/>
                          <a:cs typeface="Times New Roman"/>
                        </a:rPr>
                        <a:t>. č. MZ s </a:t>
                      </a:r>
                      <a:r>
                        <a:rPr lang="cs-CZ" sz="1600" dirty="0" err="1">
                          <a:latin typeface="Calibri"/>
                          <a:ea typeface="Times New Roman"/>
                          <a:cs typeface="Times New Roman"/>
                        </a:rPr>
                        <a:t>ŽoP</a:t>
                      </a: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Datum podání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Připomínky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Limit platby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Skut. platba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prodleva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9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2.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28. 8. 2009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15.10. a 5.11.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10.10.2009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11. 11. 2009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 </a:t>
                      </a:r>
                      <a:r>
                        <a:rPr lang="cs-CZ" sz="1600" b="1" dirty="0" err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prac</a:t>
                      </a:r>
                      <a:r>
                        <a:rPr lang="cs-C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dnů</a:t>
                      </a: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9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4.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22.12.2009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4.2.2010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10.2.2010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15. 2. 2010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 prac. dny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9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5.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30. 3. 2010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22. 6. 2010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12. 5. 2010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28. 6. 2010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 prac. dnů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9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6.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30. 6. 2010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23. 9. 2010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13. 8. 2010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6. 10. 2010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 </a:t>
                      </a:r>
                      <a:r>
                        <a:rPr lang="cs-CZ" sz="1600" b="1" dirty="0" err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prac</a:t>
                      </a:r>
                      <a:r>
                        <a:rPr lang="cs-C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dnů</a:t>
                      </a: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9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7.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30. 9. 2010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22. 11. 2010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>
                          <a:latin typeface="Calibri"/>
                          <a:ea typeface="Times New Roman"/>
                          <a:cs typeface="Times New Roman"/>
                        </a:rPr>
                        <a:t>14. 12. 2010</a:t>
                      </a:r>
                      <a:endParaRPr lang="cs-CZ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cs-CZ" sz="1600" b="1" dirty="0" err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prac</a:t>
                      </a:r>
                      <a:r>
                        <a:rPr lang="cs-C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dnů</a:t>
                      </a:r>
                      <a:endParaRPr lang="cs-CZ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9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Calibri"/>
                          <a:ea typeface="Times New Roman"/>
                          <a:cs typeface="Times New Roman"/>
                        </a:rPr>
                        <a:t>9.</a:t>
                      </a:r>
                      <a:endParaRPr lang="cs-CZ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Calibri"/>
                          <a:ea typeface="Times New Roman"/>
                          <a:cs typeface="Times New Roman"/>
                        </a:rPr>
                        <a:t>2. 3. 2011</a:t>
                      </a:r>
                      <a:endParaRPr lang="cs-CZ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Calibri"/>
                          <a:ea typeface="Times New Roman"/>
                          <a:cs typeface="Times New Roman"/>
                        </a:rPr>
                        <a:t>18. 3. 2011</a:t>
                      </a:r>
                      <a:endParaRPr lang="cs-CZ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cs-CZ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Calibri"/>
                          <a:ea typeface="Times New Roman"/>
                          <a:cs typeface="Times New Roman"/>
                        </a:rPr>
                        <a:t>9. 5. 2011</a:t>
                      </a:r>
                      <a:endParaRPr lang="cs-CZ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cs-CZ" sz="1200" b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endParaRPr lang="cs-CZ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91880" y="4221088"/>
            <a:ext cx="4968552" cy="785818"/>
          </a:xfrm>
        </p:spPr>
        <p:txBody>
          <a:bodyPr/>
          <a:lstStyle/>
          <a:p>
            <a:r>
              <a:rPr lang="cs-CZ" sz="2000" b="1" dirty="0" smtClean="0"/>
              <a:t>Děkuji za pozornost</a:t>
            </a:r>
            <a:endParaRPr lang="cs-CZ" sz="20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24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6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76328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b="1" kern="0" dirty="0" smtClean="0">
                <a:latin typeface="+mn-lt"/>
              </a:rPr>
              <a:t>Závěr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Realizace</a:t>
            </a:r>
            <a:r>
              <a:rPr kumimoji="0" lang="cs-CZ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projektů ESF přináší škole nemalé prostředky ke zkvalitnění výuky a podmínek činnosti pedagogického sboru.</a:t>
            </a:r>
            <a:r>
              <a:rPr lang="cs-CZ" sz="2000" kern="0" dirty="0">
                <a:latin typeface="+mn-lt"/>
              </a:rPr>
              <a:t> </a:t>
            </a:r>
            <a:endParaRPr lang="cs-CZ" sz="2000" kern="0" dirty="0" smtClean="0">
              <a:latin typeface="+mn-lt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kern="0" noProof="0" dirty="0" smtClean="0">
                <a:latin typeface="+mn-lt"/>
              </a:rPr>
              <a:t>Administrace projektů má ale ještě velké rezervy.</a:t>
            </a:r>
            <a:endParaRPr kumimoji="0" lang="cs-CZ" sz="2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44008" y="1628800"/>
            <a:ext cx="4214272" cy="4464496"/>
          </a:xfrm>
        </p:spPr>
        <p:txBody>
          <a:bodyPr/>
          <a:lstStyle/>
          <a:p>
            <a:r>
              <a:rPr lang="cs-CZ" sz="1400" b="1" dirty="0" smtClean="0"/>
              <a:t>OP RLZ (2004 – 2006)</a:t>
            </a:r>
          </a:p>
          <a:p>
            <a:pPr>
              <a:spcBef>
                <a:spcPts val="600"/>
              </a:spcBef>
            </a:pPr>
            <a:r>
              <a:rPr lang="cs-CZ" sz="1400" b="1" dirty="0" smtClean="0">
                <a:solidFill>
                  <a:srgbClr val="3780D2"/>
                </a:solidFill>
              </a:rPr>
              <a:t>UČITEL NA PRAHU 21. STOLETÍ</a:t>
            </a:r>
          </a:p>
          <a:p>
            <a:pPr lvl="0">
              <a:spcBef>
                <a:spcPts val="0"/>
              </a:spcBef>
            </a:pPr>
            <a:r>
              <a:rPr lang="cs-CZ" sz="1200" dirty="0" smtClean="0"/>
              <a:t>období realizace:  3.11.2006 – 30.6.2008</a:t>
            </a:r>
            <a:endParaRPr lang="cs-CZ" sz="1400" dirty="0" smtClean="0"/>
          </a:p>
          <a:p>
            <a:pPr>
              <a:spcBef>
                <a:spcPts val="1200"/>
              </a:spcBef>
            </a:pPr>
            <a:r>
              <a:rPr lang="cs-CZ" sz="1400" b="1" dirty="0" smtClean="0">
                <a:solidFill>
                  <a:srgbClr val="3780D2"/>
                </a:solidFill>
              </a:rPr>
              <a:t>E-LEARNINGEM K VYŠŠÍ PROSPERITĚ</a:t>
            </a:r>
            <a:endParaRPr lang="cs-CZ" sz="1600" b="1" dirty="0" smtClean="0">
              <a:solidFill>
                <a:srgbClr val="3780D2"/>
              </a:solidFill>
            </a:endParaRPr>
          </a:p>
          <a:p>
            <a:pPr lvl="0">
              <a:spcBef>
                <a:spcPts val="0"/>
              </a:spcBef>
            </a:pPr>
            <a:r>
              <a:rPr lang="cs-CZ" sz="1200" dirty="0" smtClean="0"/>
              <a:t>období realizace:  1.10.2006 – 30.6.2008</a:t>
            </a:r>
            <a:endParaRPr lang="cs-CZ" sz="1400" b="1" dirty="0" smtClean="0"/>
          </a:p>
          <a:p>
            <a:pPr marL="342900" indent="-342900"/>
            <a:endParaRPr lang="cs-CZ" sz="1800" b="1" dirty="0" smtClean="0"/>
          </a:p>
          <a:p>
            <a:pPr marL="342900" indent="-342900">
              <a:spcBef>
                <a:spcPts val="0"/>
              </a:spcBef>
            </a:pPr>
            <a:r>
              <a:rPr lang="cs-CZ" sz="1400" b="1" dirty="0" smtClean="0"/>
              <a:t>OP VK (2007 – 2013), 1. výzva</a:t>
            </a:r>
            <a:endParaRPr lang="cs-CZ" sz="1600" b="1" dirty="0" smtClean="0"/>
          </a:p>
          <a:p>
            <a:pPr marL="342900" indent="-342900">
              <a:spcBef>
                <a:spcPts val="600"/>
              </a:spcBef>
            </a:pPr>
            <a:r>
              <a:rPr lang="cs-CZ" sz="1400" b="1" dirty="0" smtClean="0">
                <a:solidFill>
                  <a:srgbClr val="3780D2"/>
                </a:solidFill>
              </a:rPr>
              <a:t>STUDENT NA PRAHU 21. STOLETÍ </a:t>
            </a:r>
          </a:p>
          <a:p>
            <a:pPr lvl="0">
              <a:spcBef>
                <a:spcPts val="0"/>
              </a:spcBef>
            </a:pPr>
            <a:r>
              <a:rPr lang="cs-CZ" sz="1200" dirty="0" smtClean="0"/>
              <a:t>období realizace:  9.2.2009 – 31.10.2010</a:t>
            </a:r>
          </a:p>
          <a:p>
            <a:pPr>
              <a:spcBef>
                <a:spcPts val="1200"/>
              </a:spcBef>
            </a:pPr>
            <a:r>
              <a:rPr lang="cs-CZ" sz="1400" b="1" dirty="0" smtClean="0">
                <a:solidFill>
                  <a:srgbClr val="3780D2"/>
                </a:solidFill>
              </a:rPr>
              <a:t>POHYB PRO VŠECHNY </a:t>
            </a:r>
          </a:p>
          <a:p>
            <a:pPr lvl="0">
              <a:spcBef>
                <a:spcPts val="0"/>
              </a:spcBef>
            </a:pPr>
            <a:r>
              <a:rPr lang="cs-CZ" sz="1200" dirty="0" smtClean="0"/>
              <a:t>období realizace:  9.2.2009 – 31.1.2011</a:t>
            </a:r>
          </a:p>
          <a:p>
            <a:r>
              <a:rPr lang="cs-CZ" sz="1800" b="1" dirty="0" smtClean="0"/>
              <a:t> </a:t>
            </a:r>
            <a:endParaRPr lang="cs-CZ" sz="1600" b="1" dirty="0" smtClean="0"/>
          </a:p>
          <a:p>
            <a:pPr>
              <a:spcBef>
                <a:spcPts val="0"/>
              </a:spcBef>
            </a:pPr>
            <a:r>
              <a:rPr lang="cs-CZ" sz="1400" b="1" dirty="0" smtClean="0"/>
              <a:t>OP VK (2007 – 2013), 2. výzva</a:t>
            </a:r>
            <a:endParaRPr lang="cs-CZ" sz="1800" b="1" dirty="0" smtClean="0"/>
          </a:p>
          <a:p>
            <a:pPr>
              <a:spcBef>
                <a:spcPts val="600"/>
              </a:spcBef>
            </a:pPr>
            <a:r>
              <a:rPr lang="cs-CZ" sz="1400" b="1" dirty="0" smtClean="0">
                <a:solidFill>
                  <a:srgbClr val="3780D2"/>
                </a:solidFill>
              </a:rPr>
              <a:t> NOVÉ FORMY VÝUKY S PODPOROU ICT</a:t>
            </a:r>
          </a:p>
          <a:p>
            <a:pPr lvl="0">
              <a:spcBef>
                <a:spcPts val="0"/>
              </a:spcBef>
            </a:pPr>
            <a:r>
              <a:rPr lang="cs-CZ" sz="1200" dirty="0" smtClean="0"/>
              <a:t>období realizace:  1.2.2010 – 30.6.2012</a:t>
            </a:r>
          </a:p>
          <a:p>
            <a:pPr>
              <a:spcBef>
                <a:spcPts val="1200"/>
              </a:spcBef>
            </a:pPr>
            <a:r>
              <a:rPr lang="cs-CZ" sz="1400" b="1" dirty="0" smtClean="0">
                <a:solidFill>
                  <a:srgbClr val="3780D2"/>
                </a:solidFill>
              </a:rPr>
              <a:t>UČME FYZIKU JINAK ! </a:t>
            </a:r>
          </a:p>
          <a:p>
            <a:pPr lvl="0">
              <a:spcBef>
                <a:spcPts val="0"/>
              </a:spcBef>
            </a:pPr>
            <a:r>
              <a:rPr lang="cs-CZ" sz="1200" dirty="0" smtClean="0"/>
              <a:t>období realizace:  1.3.2010 – 29.2.2012</a:t>
            </a:r>
            <a:endParaRPr lang="cs-CZ" sz="1200" b="1" dirty="0" smtClean="0"/>
          </a:p>
          <a:p>
            <a:pPr lvl="0">
              <a:spcBef>
                <a:spcPts val="0"/>
              </a:spcBef>
            </a:pPr>
            <a:endParaRPr lang="cs-CZ" sz="1600" dirty="0" smtClean="0"/>
          </a:p>
          <a:p>
            <a:pPr algn="l"/>
            <a:endParaRPr lang="cs-CZ" sz="24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3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7496" y="908720"/>
            <a:ext cx="4284984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Souhrn již realizovaných projektů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" name="Picture 2" descr="D:\škola\ESF projekty\pohyb pro všechny opvk 1.3\publicita\vysouvací banner, cedule, trika\GJW-EUbaner 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952" y="0"/>
            <a:ext cx="3429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1484784"/>
            <a:ext cx="8496944" cy="4248472"/>
          </a:xfrm>
        </p:spPr>
        <p:txBody>
          <a:bodyPr/>
          <a:lstStyle/>
          <a:p>
            <a:r>
              <a:rPr lang="cs-CZ" sz="2800" b="1" dirty="0" smtClean="0"/>
              <a:t>POHYB PRO VŠECHNY </a:t>
            </a:r>
          </a:p>
          <a:p>
            <a:r>
              <a:rPr lang="cs-CZ" sz="1800" b="1" dirty="0" smtClean="0"/>
              <a:t>– více motivace, žádný závod, žádná diskriminace</a:t>
            </a:r>
          </a:p>
          <a:p>
            <a:pPr algn="l"/>
            <a:endParaRPr lang="cs-CZ" sz="2000" b="1" dirty="0" smtClean="0">
              <a:solidFill>
                <a:srgbClr val="3780D2"/>
              </a:solidFill>
            </a:endParaRPr>
          </a:p>
          <a:p>
            <a:pPr algn="l"/>
            <a:endParaRPr lang="cs-CZ" sz="2000" b="1" dirty="0" smtClean="0">
              <a:solidFill>
                <a:srgbClr val="3780D2"/>
              </a:solidFill>
            </a:endParaRPr>
          </a:p>
          <a:p>
            <a:pPr algn="l"/>
            <a:r>
              <a:rPr lang="cs-CZ" sz="1800" dirty="0" smtClean="0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Operační program:     Vzdělávání pro konkurenceschopnost - 1. výzva</a:t>
            </a:r>
          </a:p>
          <a:p>
            <a:pPr algn="l"/>
            <a:r>
              <a:rPr lang="cs-CZ" sz="1800" dirty="0" smtClean="0">
                <a:solidFill>
                  <a:srgbClr val="3780D2"/>
                </a:solidFill>
              </a:rPr>
              <a:t>oblast podpory:          1.3 - Další vzdělávání pracovníků škol a školských zařízení</a:t>
            </a:r>
          </a:p>
          <a:p>
            <a:pPr lvl="0" algn="l">
              <a:spcBef>
                <a:spcPts val="600"/>
              </a:spcBef>
            </a:pPr>
            <a:r>
              <a:rPr lang="cs-CZ" sz="1800" dirty="0" smtClean="0">
                <a:solidFill>
                  <a:srgbClr val="3780D2"/>
                </a:solidFill>
              </a:rPr>
              <a:t>zaměření:                   vytvoření sady vzdělávacích kurzů pro učitele</a:t>
            </a:r>
          </a:p>
          <a:p>
            <a:pPr lvl="0" algn="l">
              <a:spcBef>
                <a:spcPts val="600"/>
              </a:spcBef>
            </a:pPr>
            <a:endParaRPr lang="cs-CZ" sz="1800" dirty="0" smtClean="0"/>
          </a:p>
          <a:p>
            <a:pPr lvl="0" algn="l">
              <a:spcBef>
                <a:spcPts val="600"/>
              </a:spcBef>
            </a:pPr>
            <a:r>
              <a:rPr lang="cs-CZ" sz="1800" dirty="0" smtClean="0">
                <a:solidFill>
                  <a:srgbClr val="3780D2"/>
                </a:solidFill>
              </a:rPr>
              <a:t>období realizace:   	9.2.2009 – 31.1.2011</a:t>
            </a:r>
          </a:p>
          <a:p>
            <a:pPr lvl="0" algn="l"/>
            <a:r>
              <a:rPr lang="cs-CZ" sz="1800" dirty="0" smtClean="0">
                <a:solidFill>
                  <a:srgbClr val="3780D2"/>
                </a:solidFill>
              </a:rPr>
              <a:t>výše finanční podpory:   	</a:t>
            </a:r>
            <a:r>
              <a:rPr lang="cs-CZ" sz="1800" b="1" dirty="0" smtClean="0">
                <a:solidFill>
                  <a:srgbClr val="3780D2"/>
                </a:solidFill>
              </a:rPr>
              <a:t>4.094.058,80 Kč</a:t>
            </a:r>
            <a:r>
              <a:rPr lang="cs-CZ" sz="1800" dirty="0" smtClean="0">
                <a:solidFill>
                  <a:srgbClr val="3780D2"/>
                </a:solidFill>
              </a:rPr>
              <a:t> </a:t>
            </a:r>
          </a:p>
          <a:p>
            <a:pPr lvl="0" algn="l">
              <a:spcBef>
                <a:spcPts val="600"/>
              </a:spcBef>
            </a:pPr>
            <a:endParaRPr lang="cs-CZ" sz="1800" dirty="0" smtClean="0"/>
          </a:p>
          <a:p>
            <a:pPr algn="l"/>
            <a:endParaRPr lang="cs-CZ" sz="1400" b="1" dirty="0" smtClean="0">
              <a:solidFill>
                <a:srgbClr val="3780D2"/>
              </a:solidFill>
            </a:endParaRPr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4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1340768"/>
            <a:ext cx="7848872" cy="4392488"/>
          </a:xfrm>
        </p:spPr>
        <p:txBody>
          <a:bodyPr/>
          <a:lstStyle/>
          <a:p>
            <a:pPr algn="l"/>
            <a:r>
              <a:rPr lang="cs-CZ" sz="2000" b="1" dirty="0" smtClean="0"/>
              <a:t>Cíl projektu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Projekt Pohyb pro všechny byl zaměřen na vytvoření pilotní sady vzdělávacích kurzů pro učitele nejen tělesné výchovy zaměřených na rozšíření klíčových dovedností pro lepší motivaci všech studentů k aktivnímu pohybu, ale i k získání schopnosti vytvářet inovativní výukové a metodické materiály za pomoci moderních informačních a komunikačních technologií.</a:t>
            </a:r>
          </a:p>
          <a:p>
            <a:pPr algn="l"/>
            <a:endParaRPr lang="cs-CZ" sz="1800" b="1" dirty="0" smtClean="0"/>
          </a:p>
          <a:p>
            <a:pPr algn="l"/>
            <a:r>
              <a:rPr lang="cs-CZ" sz="1800" b="1" dirty="0" smtClean="0"/>
              <a:t>1. Motivace studentů v hodinách tělesné výchovy formou netradičních</a:t>
            </a:r>
            <a:br>
              <a:rPr lang="cs-CZ" sz="1800" b="1" dirty="0" smtClean="0"/>
            </a:br>
            <a:r>
              <a:rPr lang="cs-CZ" sz="1800" b="1" dirty="0" smtClean="0"/>
              <a:t>    sportů</a:t>
            </a:r>
            <a:endParaRPr lang="cs-CZ" sz="1800" dirty="0" smtClean="0"/>
          </a:p>
          <a:p>
            <a:pPr algn="l"/>
            <a:r>
              <a:rPr lang="cs-CZ" sz="1800" b="1" dirty="0" smtClean="0"/>
              <a:t>2. Zařazení zdravotní tělesné výchovy do hodin tělesné výchovy</a:t>
            </a:r>
            <a:endParaRPr lang="cs-CZ" sz="1800" dirty="0" smtClean="0"/>
          </a:p>
          <a:p>
            <a:pPr algn="l"/>
            <a:r>
              <a:rPr lang="cs-CZ" sz="1800" b="1" dirty="0" smtClean="0"/>
              <a:t>3. Využití informačních technologií v hodinách tělesné výchovy</a:t>
            </a:r>
          </a:p>
          <a:p>
            <a:pPr algn="l"/>
            <a:r>
              <a:rPr lang="cs-CZ" sz="1800" b="1" dirty="0" smtClean="0"/>
              <a:t>4. Tělesná a zdravotní výchova pro pedagogické kolektivy </a:t>
            </a:r>
            <a:endParaRPr lang="cs-CZ" sz="18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5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412776"/>
            <a:ext cx="7416824" cy="4320480"/>
          </a:xfrm>
        </p:spPr>
        <p:txBody>
          <a:bodyPr/>
          <a:lstStyle/>
          <a:p>
            <a:pPr algn="l"/>
            <a:r>
              <a:rPr lang="cs-CZ" sz="2000" b="1" dirty="0" smtClean="0"/>
              <a:t>I. Motivace studentů v hodinách tělesné výchovy formou </a:t>
            </a:r>
          </a:p>
          <a:p>
            <a:pPr algn="l"/>
            <a:r>
              <a:rPr lang="cs-CZ" sz="2000" b="1" dirty="0" smtClean="0"/>
              <a:t>   netradičních sportů</a:t>
            </a:r>
            <a:r>
              <a:rPr lang="cs-CZ" sz="2000" dirty="0" smtClean="0"/>
              <a:t/>
            </a:r>
            <a:br>
              <a:rPr lang="cs-CZ" sz="2000" dirty="0" smtClean="0"/>
            </a:br>
            <a:endParaRPr lang="cs-CZ" sz="2000" dirty="0" smtClean="0"/>
          </a:p>
          <a:p>
            <a:pPr algn="l"/>
            <a:r>
              <a:rPr lang="cs-CZ" sz="1600" dirty="0" smtClean="0"/>
              <a:t>Hodinová dotace:	30 hod. prezenčně + 10 hod. distančně</a:t>
            </a:r>
            <a:br>
              <a:rPr lang="cs-CZ" sz="1600" dirty="0" smtClean="0"/>
            </a:br>
            <a:r>
              <a:rPr lang="cs-CZ" sz="1600" dirty="0" smtClean="0"/>
              <a:t>Lektoři: 		Mgr. Ivan Mlateček, Mgr. Radka Svobodová</a:t>
            </a:r>
            <a:endParaRPr lang="cs-CZ" sz="2000" dirty="0" smtClean="0"/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/>
            </a:r>
            <a:br>
              <a:rPr lang="cs-CZ" sz="1800" dirty="0" smtClean="0"/>
            </a:br>
            <a:r>
              <a:rPr lang="cs-CZ" sz="1800" dirty="0" smtClean="0"/>
              <a:t>1) </a:t>
            </a:r>
            <a:r>
              <a:rPr lang="cs-CZ" sz="1800" b="1" dirty="0" smtClean="0"/>
              <a:t>badminton, squash, soft tenis a tenis</a:t>
            </a:r>
            <a:r>
              <a:rPr lang="cs-CZ" sz="1800" dirty="0" smtClean="0"/>
              <a:t> v hodinách </a:t>
            </a:r>
            <a:r>
              <a:rPr lang="cs-CZ" sz="1800" dirty="0" err="1" smtClean="0"/>
              <a:t>Tv</a:t>
            </a:r>
            <a:r>
              <a:rPr lang="cs-CZ" sz="1800" dirty="0" smtClean="0"/>
              <a:t> 	(8+2)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2) </a:t>
            </a:r>
            <a:r>
              <a:rPr lang="cs-CZ" sz="1800" b="1" dirty="0" smtClean="0"/>
              <a:t>lakros, softball, </a:t>
            </a:r>
            <a:r>
              <a:rPr lang="cs-CZ" sz="1800" b="1" dirty="0" err="1" smtClean="0"/>
              <a:t>hakisak</a:t>
            </a:r>
            <a:r>
              <a:rPr lang="cs-CZ" sz="1800" b="1" dirty="0" smtClean="0"/>
              <a:t> a </a:t>
            </a:r>
            <a:r>
              <a:rPr lang="cs-CZ" sz="1800" b="1" dirty="0" err="1" smtClean="0"/>
              <a:t>frisbee</a:t>
            </a:r>
            <a:r>
              <a:rPr lang="cs-CZ" sz="1800" dirty="0" smtClean="0"/>
              <a:t> v hodinách </a:t>
            </a:r>
            <a:r>
              <a:rPr lang="cs-CZ" sz="1800" dirty="0" err="1" smtClean="0"/>
              <a:t>Tv</a:t>
            </a:r>
            <a:r>
              <a:rPr lang="cs-CZ" sz="1800" dirty="0" smtClean="0"/>
              <a:t> 		(6+2)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3) </a:t>
            </a:r>
            <a:r>
              <a:rPr lang="cs-CZ" sz="1800" b="1" dirty="0" err="1" smtClean="0"/>
              <a:t>ringo</a:t>
            </a:r>
            <a:r>
              <a:rPr lang="cs-CZ" sz="1800" b="1" dirty="0" smtClean="0"/>
              <a:t>, nohejbal a </a:t>
            </a:r>
            <a:r>
              <a:rPr lang="cs-CZ" sz="1800" b="1" dirty="0" err="1" smtClean="0"/>
              <a:t>beach</a:t>
            </a:r>
            <a:r>
              <a:rPr lang="cs-CZ" sz="1800" b="1" dirty="0" smtClean="0"/>
              <a:t> volejbal </a:t>
            </a:r>
            <a:r>
              <a:rPr lang="cs-CZ" sz="1800" dirty="0" smtClean="0"/>
              <a:t> v hodinách </a:t>
            </a:r>
            <a:r>
              <a:rPr lang="cs-CZ" sz="1800" dirty="0" err="1" smtClean="0"/>
              <a:t>Tv</a:t>
            </a:r>
            <a:r>
              <a:rPr lang="cs-CZ" sz="1800" dirty="0" smtClean="0"/>
              <a:t> 		(6+2)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4) </a:t>
            </a:r>
            <a:r>
              <a:rPr lang="cs-CZ" sz="1800" b="1" dirty="0" err="1" smtClean="0"/>
              <a:t>tchoukball</a:t>
            </a:r>
            <a:r>
              <a:rPr lang="cs-CZ" sz="1800" b="1" dirty="0" smtClean="0"/>
              <a:t>, </a:t>
            </a:r>
            <a:r>
              <a:rPr lang="cs-CZ" sz="1800" b="1" dirty="0" err="1" smtClean="0"/>
              <a:t>korfbal</a:t>
            </a:r>
            <a:r>
              <a:rPr lang="cs-CZ" sz="1800" b="1" dirty="0" smtClean="0"/>
              <a:t> a florbal </a:t>
            </a:r>
            <a:r>
              <a:rPr lang="cs-CZ" sz="1800" dirty="0" smtClean="0"/>
              <a:t>v hodinách </a:t>
            </a:r>
            <a:r>
              <a:rPr lang="cs-CZ" sz="1800" dirty="0" err="1" smtClean="0"/>
              <a:t>Tv</a:t>
            </a:r>
            <a:r>
              <a:rPr lang="cs-CZ" sz="1800" dirty="0" smtClean="0"/>
              <a:t> 		(6+2)</a:t>
            </a:r>
          </a:p>
          <a:p>
            <a:pPr algn="l">
              <a:spcBef>
                <a:spcPts val="1200"/>
              </a:spcBef>
            </a:pPr>
            <a:r>
              <a:rPr lang="cs-CZ" sz="1800" dirty="0" smtClean="0"/>
              <a:t>5) </a:t>
            </a:r>
            <a:r>
              <a:rPr lang="cs-CZ" sz="1800" b="1" dirty="0" smtClean="0"/>
              <a:t>pétanque a bowling</a:t>
            </a:r>
            <a:r>
              <a:rPr lang="cs-CZ" sz="1800" dirty="0" smtClean="0"/>
              <a:t> v hodinách </a:t>
            </a:r>
            <a:r>
              <a:rPr lang="cs-CZ" sz="1800" dirty="0" err="1" smtClean="0"/>
              <a:t>Tv</a:t>
            </a:r>
            <a:r>
              <a:rPr lang="cs-CZ" sz="1800" dirty="0" smtClean="0"/>
              <a:t> 			(4+2)</a:t>
            </a:r>
          </a:p>
          <a:p>
            <a:pPr algn="l"/>
            <a:endParaRPr lang="cs-CZ" sz="20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6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D:\škola\ESF projekty\EU Foto\ivan radka Ála – kopie\P10105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052736"/>
            <a:ext cx="3657600" cy="27432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3313" name="Picture 1" descr="D:\škola\ESF projekty\EU Foto\ivan radka oveč – kopie\P10007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284984"/>
            <a:ext cx="3657600" cy="27432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7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3314" name="Picture 2" descr="D:\škola\ESF projekty\EU Foto\ivan radka oveč – kopie\P10107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052736"/>
            <a:ext cx="3657600" cy="27432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" name="Obrázek 0" descr="OPVK_hor_zakladni_logolink_RGB_cz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  <p:pic>
        <p:nvPicPr>
          <p:cNvPr id="17" name="Picture 2" descr="C:\Documents and Settings\i.mlatecek.GJWPV\Plocha\ivan radka oveč\P101095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8032" y="3267288"/>
            <a:ext cx="3672000" cy="2754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412776"/>
            <a:ext cx="7416824" cy="4320480"/>
          </a:xfrm>
        </p:spPr>
        <p:txBody>
          <a:bodyPr/>
          <a:lstStyle/>
          <a:p>
            <a:pPr algn="l"/>
            <a:r>
              <a:rPr lang="cs-CZ" sz="2000" b="1" dirty="0" smtClean="0"/>
              <a:t>II. Zařazení zdravotní tělesné výchovy do hodin tělesné</a:t>
            </a:r>
          </a:p>
          <a:p>
            <a:pPr algn="l"/>
            <a:r>
              <a:rPr lang="cs-CZ" sz="2000" b="1" dirty="0" smtClean="0"/>
              <a:t>    výchovy</a:t>
            </a:r>
          </a:p>
          <a:p>
            <a:pPr algn="l"/>
            <a:endParaRPr lang="cs-CZ" sz="2000" b="1" dirty="0" smtClean="0"/>
          </a:p>
          <a:p>
            <a:pPr algn="l"/>
            <a:r>
              <a:rPr lang="cs-CZ" sz="1600" dirty="0" smtClean="0"/>
              <a:t>Hodinová dotace:	30 hod. prezenčně + 10 hod. distančně</a:t>
            </a:r>
          </a:p>
          <a:p>
            <a:pPr algn="l"/>
            <a:r>
              <a:rPr lang="cs-CZ" sz="1600" dirty="0" smtClean="0"/>
              <a:t>Lektoři: 		Mgr. Radka Svobodová, Mgr. Ivan Mlateček</a:t>
            </a:r>
            <a:endParaRPr lang="cs-CZ" sz="2000" dirty="0" smtClean="0"/>
          </a:p>
          <a:p>
            <a:pPr algn="l"/>
            <a:endParaRPr lang="cs-CZ" sz="2000" b="1" dirty="0" smtClean="0"/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cs-CZ" sz="1800" dirty="0" smtClean="0"/>
              <a:t>1)  </a:t>
            </a:r>
            <a:r>
              <a:rPr lang="cs-CZ" sz="1800" b="1" dirty="0" smtClean="0"/>
              <a:t>zdravotní tělesná výchova</a:t>
            </a:r>
            <a:r>
              <a:rPr lang="cs-CZ" sz="1800" dirty="0" smtClean="0"/>
              <a:t> 				(10+2)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cs-CZ" sz="1800" dirty="0" smtClean="0"/>
              <a:t>2)  </a:t>
            </a:r>
            <a:r>
              <a:rPr lang="cs-CZ" sz="1800" b="1" dirty="0" smtClean="0"/>
              <a:t>cvičení na </a:t>
            </a:r>
            <a:r>
              <a:rPr lang="cs-CZ" sz="1800" b="1" dirty="0" err="1" smtClean="0"/>
              <a:t>overballech</a:t>
            </a:r>
            <a:r>
              <a:rPr lang="cs-CZ" sz="1800" dirty="0" smtClean="0"/>
              <a:t> 				(8+2)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cs-CZ" sz="1800" dirty="0" smtClean="0"/>
              <a:t>3)  </a:t>
            </a:r>
            <a:r>
              <a:rPr lang="cs-CZ" sz="1800" b="1" dirty="0" err="1" smtClean="0"/>
              <a:t>Pilates</a:t>
            </a:r>
            <a:r>
              <a:rPr lang="cs-CZ" sz="1800" b="1" dirty="0" smtClean="0"/>
              <a:t> ve zdravotní tělesné výchově – I</a:t>
            </a:r>
            <a:r>
              <a:rPr lang="cs-CZ" sz="1800" dirty="0" smtClean="0"/>
              <a:t> 		(5+2)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cs-CZ" sz="1800" dirty="0" smtClean="0"/>
              <a:t>4)  </a:t>
            </a:r>
            <a:r>
              <a:rPr lang="cs-CZ" sz="1800" b="1" dirty="0" err="1" smtClean="0"/>
              <a:t>Pilates</a:t>
            </a:r>
            <a:r>
              <a:rPr lang="cs-CZ" sz="1800" b="1" dirty="0" smtClean="0"/>
              <a:t> ve zdravotní  tělesné výchově - II</a:t>
            </a:r>
            <a:r>
              <a:rPr lang="cs-CZ" sz="1800" dirty="0" smtClean="0"/>
              <a:t> 		(5+2)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cs-CZ" sz="1800" dirty="0" smtClean="0"/>
              <a:t>5)  </a:t>
            </a:r>
            <a:r>
              <a:rPr lang="cs-CZ" sz="1800" b="1" dirty="0" smtClean="0"/>
              <a:t>cvičení s míči</a:t>
            </a:r>
            <a:r>
              <a:rPr lang="cs-CZ" sz="1800" dirty="0" smtClean="0"/>
              <a:t>						(2+2)</a:t>
            </a:r>
            <a:endParaRPr lang="cs-CZ" sz="1800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8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ástupný symbol pro obsah 3" descr="P10108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339752" y="2996952"/>
            <a:ext cx="4104456" cy="307834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14"/>
            <a:ext cx="6715172" cy="765175"/>
          </a:xfrm>
        </p:spPr>
        <p:txBody>
          <a:bodyPr/>
          <a:lstStyle/>
          <a:p>
            <a:pPr algn="l"/>
            <a:r>
              <a:rPr lang="cs-C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Pohyb pro všechny</a:t>
            </a:r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 rot="5400000">
            <a:off x="4518000" y="-3588768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8640794" y="5795207"/>
            <a:ext cx="43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9B027A8C-0D91-4950-BF49-B22A0798465E}" type="slidenum">
              <a:rPr lang="cs-CZ" sz="1200" b="1">
                <a:solidFill>
                  <a:srgbClr val="3780D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pPr algn="ctr">
                <a:spcBef>
                  <a:spcPct val="50000"/>
                </a:spcBef>
              </a:pPr>
              <a:t>9</a:t>
            </a:fld>
            <a:endParaRPr lang="cs-CZ" sz="1200" b="1" dirty="0">
              <a:solidFill>
                <a:srgbClr val="3780D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-32" y="6239224"/>
            <a:ext cx="77867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rgbClr val="3780D2"/>
                </a:solidFill>
                <a:latin typeface="Calibri" pitchFamily="34" charset="0"/>
              </a:rPr>
              <a:t>Realizované projekty jsou spolufinancovány Evropským sociálním fondem a státním rozpočtem České republiky</a:t>
            </a:r>
            <a:endParaRPr lang="cs-CZ" sz="1100" dirty="0">
              <a:solidFill>
                <a:srgbClr val="3780D2"/>
              </a:solidFill>
              <a:latin typeface="Calibri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 rot="5400000">
            <a:off x="4518000" y="1697644"/>
            <a:ext cx="108000" cy="9000000"/>
          </a:xfrm>
          <a:prstGeom prst="rect">
            <a:avLst/>
          </a:prstGeom>
          <a:gradFill flip="none" rotWithShape="1">
            <a:gsLst>
              <a:gs pos="0">
                <a:srgbClr val="3780D2"/>
              </a:gs>
              <a:gs pos="50000">
                <a:schemeClr val="bg1"/>
              </a:gs>
              <a:gs pos="100000">
                <a:srgbClr val="3780D2"/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000628" y="6571142"/>
            <a:ext cx="40719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cs-CZ" sz="800" dirty="0" smtClean="0"/>
              <a:t>© 2011, Gymnázium Jiřího Wolkera, Prostějov, </a:t>
            </a:r>
            <a:r>
              <a:rPr lang="cs-CZ" sz="800" dirty="0" err="1" smtClean="0"/>
              <a:t>Kollárova</a:t>
            </a:r>
            <a:r>
              <a:rPr lang="cs-CZ" sz="800" dirty="0" smtClean="0"/>
              <a:t> 3</a:t>
            </a:r>
          </a:p>
        </p:txBody>
      </p:sp>
      <p:pic>
        <p:nvPicPr>
          <p:cNvPr id="15" name="Obrázek 0" descr="OPVK_hor_zakladni_logolink_RGB_cz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39750" y="94840"/>
            <a:ext cx="3396746" cy="741872"/>
          </a:xfrm>
          <a:prstGeom prst="rect">
            <a:avLst/>
          </a:prstGeom>
        </p:spPr>
      </p:pic>
      <p:pic>
        <p:nvPicPr>
          <p:cNvPr id="11" name="Picture 4" descr="D:\škola\ESF projekty\EU Foto\ivan radka oveč – kopie\P10006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8336" y="1124744"/>
            <a:ext cx="3657600" cy="27432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Zástupný symbol pro obsah 3" descr="P101076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076056" y="1124744"/>
            <a:ext cx="3648405" cy="273630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F_modul_3">
  <a:themeElements>
    <a:clrScheme name="ESF_modul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F_modul_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F_modul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F_modul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F_modul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F_modul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F_modul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F_modul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F_modul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F_modul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F_modul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F_modul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F_modul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F_modul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</TotalTime>
  <Words>1408</Words>
  <Application>Microsoft Office PowerPoint</Application>
  <PresentationFormat>Předvádění na obrazovce (4:3)</PresentationFormat>
  <Paragraphs>310</Paragraphs>
  <Slides>24</Slides>
  <Notes>24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ESF_modul_3</vt:lpstr>
      <vt:lpstr>Snímek 1</vt:lpstr>
      <vt:lpstr>Snímek 2</vt:lpstr>
      <vt:lpstr>Souhrn již realizovaných projektů</vt:lpstr>
      <vt:lpstr>Snímek 4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Pohyb pro všechny</vt:lpstr>
      <vt:lpstr>Snímek 24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zak</dc:creator>
  <cp:lastModifiedBy>f.stridecky</cp:lastModifiedBy>
  <cp:revision>89</cp:revision>
  <cp:lastPrinted>1601-01-01T00:00:00Z</cp:lastPrinted>
  <dcterms:created xsi:type="dcterms:W3CDTF">2009-11-22T22:09:10Z</dcterms:created>
  <dcterms:modified xsi:type="dcterms:W3CDTF">2011-11-14T02:31:49Z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