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1"/>
  </p:notesMasterIdLst>
  <p:sldIdLst>
    <p:sldId id="291" r:id="rId5"/>
    <p:sldId id="266" r:id="rId6"/>
    <p:sldId id="322" r:id="rId7"/>
    <p:sldId id="321" r:id="rId8"/>
    <p:sldId id="267" r:id="rId9"/>
    <p:sldId id="298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BB7EB"/>
    <a:srgbClr val="00549F"/>
    <a:srgbClr val="578A4C"/>
    <a:srgbClr val="A5C659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3A74210-F91D-B914-299D-70699A32CD2E}" v="102" dt="2024-06-25T12:54:24.1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23" d="100"/>
          <a:sy n="123" d="100"/>
        </p:scale>
        <p:origin x="114" y="25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25.06.2024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8380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3" name="Google Shape;9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828380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/>
              <a:t>Kliknutím můžete upravit styl předlohy.</a:t>
            </a:r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/>
              <a:t>Upravte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82229" y="2915614"/>
            <a:ext cx="9836295" cy="1015291"/>
          </a:xfrm>
        </p:spPr>
        <p:txBody>
          <a:bodyPr anchor="b">
            <a:normAutofit/>
          </a:bodyPr>
          <a:lstStyle/>
          <a:p>
            <a:r>
              <a:rPr lang="cs-CZ" b="1" dirty="0">
                <a:solidFill>
                  <a:schemeClr val="accent5">
                    <a:lumMod val="75000"/>
                  </a:schemeClr>
                </a:solidFill>
                <a:ea typeface="Inter" panose="02000503000000020004" pitchFamily="2" charset="0"/>
                <a:cs typeface="Arial"/>
              </a:rPr>
              <a:t>Implementace dlouhodobého záměru OK</a:t>
            </a:r>
            <a:endParaRPr lang="cs-CZ" sz="3600" b="1" dirty="0">
              <a:solidFill>
                <a:schemeClr val="accent5">
                  <a:lumMod val="75000"/>
                </a:schemeClr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671036"/>
            <a:ext cx="6751435" cy="640387"/>
          </a:xfrm>
        </p:spPr>
        <p:txBody>
          <a:bodyPr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cs-CZ" b="1" dirty="0">
                <a:solidFill>
                  <a:srgbClr val="0070C0"/>
                </a:solidFill>
              </a:rPr>
              <a:t>MVŠO/KCPP</a:t>
            </a:r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cs-CZ" sz="2000" dirty="0">
                <a:solidFill>
                  <a:srgbClr val="0070C0"/>
                </a:solidFill>
              </a:rPr>
              <a:t>RNDr. Ida Wiedermannová, MBA.</a:t>
            </a:r>
          </a:p>
          <a:p>
            <a:pPr algn="r"/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5" name="Google Shape;96;p2">
            <a:extLst>
              <a:ext uri="{FF2B5EF4-FFF2-40B4-BE49-F238E27FC236}">
                <a16:creationId xmlns:a16="http://schemas.microsoft.com/office/drawing/2014/main" id="{AC8B8BD0-2230-292B-E19F-121B28AE58A6}"/>
              </a:ext>
            </a:extLst>
          </p:cNvPr>
          <p:cNvSpPr txBox="1">
            <a:spLocks/>
          </p:cNvSpPr>
          <p:nvPr/>
        </p:nvSpPr>
        <p:spPr>
          <a:xfrm>
            <a:off x="575784" y="3589019"/>
            <a:ext cx="11235595" cy="225594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t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rgbClr val="00549F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7800" algn="l">
              <a:spcBef>
                <a:spcPts val="0"/>
              </a:spcBef>
              <a:buClr>
                <a:schemeClr val="accent5">
                  <a:lumMod val="75000"/>
                </a:schemeClr>
              </a:buClr>
              <a:buSzPts val="2800"/>
            </a:pPr>
            <a:endParaRPr lang="cs-CZ" b="1" cap="small" dirty="0">
              <a:solidFill>
                <a:schemeClr val="accent5">
                  <a:lumMod val="75000"/>
                </a:schemeClr>
              </a:solidFill>
            </a:endParaRPr>
          </a:p>
          <a:p>
            <a:pPr marL="177800" algn="l">
              <a:spcBef>
                <a:spcPts val="0"/>
              </a:spcBef>
              <a:buClr>
                <a:schemeClr val="accent5">
                  <a:lumMod val="75000"/>
                </a:schemeClr>
              </a:buClr>
              <a:buSzPts val="2800"/>
            </a:pPr>
            <a:endParaRPr lang="cs-CZ" b="1" cap="small" dirty="0">
              <a:solidFill>
                <a:schemeClr val="accent5">
                  <a:lumMod val="75000"/>
                </a:schemeClr>
              </a:solidFill>
            </a:endParaRPr>
          </a:p>
          <a:p>
            <a:pPr marL="177800">
              <a:spcBef>
                <a:spcPts val="0"/>
              </a:spcBef>
              <a:buClr>
                <a:schemeClr val="accent5">
                  <a:lumMod val="75000"/>
                </a:schemeClr>
              </a:buClr>
              <a:buSzPts val="2800"/>
            </a:pPr>
            <a:r>
              <a:rPr lang="cs-CZ" sz="2800" b="1" cap="small" dirty="0">
                <a:solidFill>
                  <a:schemeClr val="accent5">
                    <a:lumMod val="75000"/>
                  </a:schemeClr>
                </a:solidFill>
              </a:rPr>
              <a:t>Podpora rozvoje kompetencí k podnikavosti</a:t>
            </a:r>
            <a:endParaRPr lang="cs-CZ" sz="2800" b="1" cap="small" dirty="0">
              <a:solidFill>
                <a:schemeClr val="accent5">
                  <a:lumMod val="75000"/>
                </a:schemeClr>
              </a:solidFill>
              <a:cs typeface="Arial"/>
            </a:endParaRPr>
          </a:p>
          <a:p>
            <a:pPr marL="177800">
              <a:spcBef>
                <a:spcPts val="0"/>
              </a:spcBef>
              <a:buSzPts val="2800"/>
            </a:pPr>
            <a:endParaRPr lang="cs-CZ" sz="2800" b="1" cap="small" dirty="0">
              <a:solidFill>
                <a:schemeClr val="accent5">
                  <a:lumMod val="75000"/>
                </a:schemeClr>
              </a:solidFill>
            </a:endParaRPr>
          </a:p>
          <a:p>
            <a:pPr marL="177800">
              <a:spcBef>
                <a:spcPts val="0"/>
              </a:spcBef>
              <a:buSzPts val="2800"/>
            </a:pPr>
            <a:r>
              <a:rPr lang="cs-CZ" sz="2800" b="1" cap="small" dirty="0">
                <a:solidFill>
                  <a:schemeClr val="accent5">
                    <a:lumMod val="75000"/>
                  </a:schemeClr>
                </a:solidFill>
              </a:rPr>
              <a:t> prostřednictvím Krajského centra podpory podnikavosti.</a:t>
            </a:r>
            <a:endParaRPr lang="cs-CZ" sz="2800" b="1" cap="small">
              <a:solidFill>
                <a:schemeClr val="accent5">
                  <a:lumMod val="75000"/>
                </a:schemeClr>
              </a:solidFill>
              <a:cs typeface="Arial"/>
            </a:endParaRPr>
          </a:p>
          <a:p>
            <a:pPr marL="177800" algn="l">
              <a:spcBef>
                <a:spcPts val="0"/>
              </a:spcBef>
              <a:buClr>
                <a:schemeClr val="accent5">
                  <a:lumMod val="75000"/>
                </a:schemeClr>
              </a:buClr>
              <a:buSzPts val="2800"/>
            </a:pPr>
            <a:endParaRPr lang="cs-CZ" sz="2400" b="1" cap="small" dirty="0">
              <a:solidFill>
                <a:schemeClr val="accent5">
                  <a:lumMod val="75000"/>
                </a:schemeClr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922149" y="976394"/>
            <a:ext cx="7143678" cy="790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r>
              <a:rPr lang="cs-CZ" sz="3600" b="1" dirty="0">
                <a:solidFill>
                  <a:schemeClr val="accent5">
                    <a:lumMod val="75000"/>
                  </a:schemeClr>
                </a:solidFill>
              </a:rPr>
              <a:t>Kontinuita aktivit</a:t>
            </a:r>
            <a:endParaRPr lang="cs-CZ" sz="3600" b="1" dirty="0">
              <a:solidFill>
                <a:schemeClr val="accent5">
                  <a:lumMod val="75000"/>
                </a:schemeClr>
              </a:solidFill>
              <a:cs typeface="Arial"/>
            </a:endParaRP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9BCDE63-1933-294D-B806-51229BE641EE}"/>
              </a:ext>
            </a:extLst>
          </p:cNvPr>
          <p:cNvSpPr txBox="1"/>
          <p:nvPr/>
        </p:nvSpPr>
        <p:spPr bwMode="auto">
          <a:xfrm>
            <a:off x="729204" y="1711960"/>
            <a:ext cx="10786037" cy="2727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cap="flat" cmpd="sng">
                <a:solidFill>
                  <a:srgbClr val="000000"/>
                </a:solidFill>
                <a:prstDash val="solid"/>
                <a:miter lim="400000"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38100" tIns="38100" rIns="38100" bIns="38100" rtlCol="0" anchor="t">
            <a:spAutoFit/>
          </a:bodyPr>
          <a:lstStyle/>
          <a:p>
            <a:pPr marL="342900" indent="-342900">
              <a:lnSpc>
                <a:spcPts val="3500"/>
              </a:lnSpc>
              <a:buFont typeface="Wingdings"/>
              <a:buChar char="Ø"/>
            </a:pPr>
            <a:endParaRPr lang="cs-CZ" sz="2400" b="1" dirty="0">
              <a:solidFill>
                <a:schemeClr val="accent1">
                  <a:lumMod val="60000"/>
                  <a:lumOff val="40000"/>
                </a:schemeClr>
              </a:solidFill>
              <a:ea typeface="+mj-ea"/>
              <a:cs typeface="Calibri"/>
            </a:endParaRPr>
          </a:p>
          <a:p>
            <a:pPr marL="342900" indent="-342900">
              <a:lnSpc>
                <a:spcPts val="3500"/>
              </a:lnSpc>
              <a:buFont typeface="Wingdings"/>
              <a:buChar char="Ø"/>
            </a:pPr>
            <a:r>
              <a:rPr lang="cs-CZ" sz="24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j-ea"/>
                <a:cs typeface="Calibri"/>
              </a:rPr>
              <a:t>V oblasti podpory podnikavosti navazujeme na předcházející období. </a:t>
            </a:r>
          </a:p>
          <a:p>
            <a:pPr>
              <a:lnSpc>
                <a:spcPts val="3500"/>
              </a:lnSpc>
            </a:pPr>
            <a:endParaRPr lang="cs-CZ" sz="2400" b="1" dirty="0">
              <a:solidFill>
                <a:schemeClr val="accent1">
                  <a:lumMod val="60000"/>
                  <a:lumOff val="40000"/>
                </a:schemeClr>
              </a:solidFill>
              <a:ea typeface="+mj-ea"/>
              <a:cs typeface="Calibri"/>
            </a:endParaRPr>
          </a:p>
          <a:p>
            <a:pPr marL="342900" indent="-342900">
              <a:lnSpc>
                <a:spcPts val="3500"/>
              </a:lnSpc>
              <a:buFont typeface="Wingdings"/>
              <a:buChar char="Ø"/>
            </a:pPr>
            <a:r>
              <a:rPr lang="cs-CZ" sz="24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j-ea"/>
                <a:cs typeface="Calibri"/>
              </a:rPr>
              <a:t>Za největší přínos považujeme aktivní zapojení škol. </a:t>
            </a:r>
          </a:p>
          <a:p>
            <a:pPr>
              <a:lnSpc>
                <a:spcPts val="3500"/>
              </a:lnSpc>
            </a:pPr>
            <a:endParaRPr lang="cs-CZ" sz="2400" b="1" dirty="0">
              <a:solidFill>
                <a:schemeClr val="accent1">
                  <a:lumMod val="60000"/>
                  <a:lumOff val="40000"/>
                </a:schemeClr>
              </a:solidFill>
              <a:ea typeface="+mj-ea"/>
              <a:cs typeface="Calibri"/>
            </a:endParaRPr>
          </a:p>
          <a:p>
            <a:pPr marL="342900" indent="-342900" algn="l">
              <a:lnSpc>
                <a:spcPts val="3500"/>
              </a:lnSpc>
              <a:buFont typeface="Wingdings"/>
              <a:buChar char="Ø"/>
            </a:pPr>
            <a:r>
              <a:rPr lang="cs-CZ" sz="2400" b="1" dirty="0">
                <a:solidFill>
                  <a:schemeClr val="accent1">
                    <a:lumMod val="60000"/>
                    <a:lumOff val="40000"/>
                  </a:schemeClr>
                </a:solidFill>
                <a:ea typeface="+mj-ea"/>
                <a:cs typeface="Calibri"/>
              </a:rPr>
              <a:t>Ověřili jsme strukturu a přínos – aktivní zapojení mělo pozitivní ohlas.</a:t>
            </a:r>
          </a:p>
        </p:txBody>
      </p:sp>
    </p:spTree>
    <p:extLst>
      <p:ext uri="{BB962C8B-B14F-4D97-AF65-F5344CB8AC3E}">
        <p14:creationId xmlns:p14="http://schemas.microsoft.com/office/powerpoint/2010/main" val="4060508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F72B319-D914-4FAE-7998-1C7FE513F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88576"/>
            <a:ext cx="10515600" cy="4542224"/>
          </a:xfrm>
        </p:spPr>
        <p:txBody>
          <a:bodyPr>
            <a:normAutofit/>
          </a:bodyPr>
          <a:lstStyle/>
          <a:p>
            <a:pPr lvl="0" algn="just">
              <a:lnSpc>
                <a:spcPct val="10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457200" algn="l"/>
              </a:tabLst>
            </a:pPr>
            <a:endParaRPr lang="cs-CZ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lvl="0" indent="-457200" algn="just">
              <a:lnSpc>
                <a:spcPct val="10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Učitelé středních škol</a:t>
            </a:r>
          </a:p>
          <a:p>
            <a:pPr marL="114300" lvl="0" indent="0" algn="just">
              <a:lnSpc>
                <a:spcPct val="100000"/>
              </a:lnSpc>
              <a:buClr>
                <a:schemeClr val="accent5">
                  <a:lumMod val="75000"/>
                </a:schemeClr>
              </a:buClr>
              <a:buNone/>
              <a:tabLst>
                <a:tab pos="457200" algn="l"/>
              </a:tabLst>
              <a:defRPr/>
            </a:pPr>
            <a:endParaRPr lang="cs-CZ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457200" algn="just">
              <a:lnSpc>
                <a:spcPct val="10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Studenti</a:t>
            </a:r>
          </a:p>
          <a:p>
            <a:pPr marL="114300" indent="0" algn="just">
              <a:lnSpc>
                <a:spcPct val="100000"/>
              </a:lnSpc>
              <a:buClr>
                <a:schemeClr val="accent5">
                  <a:lumMod val="75000"/>
                </a:schemeClr>
              </a:buClr>
              <a:buNone/>
              <a:tabLst>
                <a:tab pos="457200" algn="l"/>
              </a:tabLst>
              <a:defRPr/>
            </a:pPr>
            <a:endParaRPr lang="cs-CZ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457200" algn="just">
              <a:lnSpc>
                <a:spcPct val="100000"/>
              </a:lnSpc>
              <a:buClr>
                <a:schemeClr val="accent5">
                  <a:lumMod val="75000"/>
                </a:schemeClr>
              </a:buClr>
              <a:buFont typeface="Wingdings" panose="05000000000000000000" pitchFamily="2" charset="2"/>
              <a:buChar char="Ø"/>
              <a:tabLst>
                <a:tab pos="457200" algn="l"/>
              </a:tabLst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Vedení škol, školských zařízení a zřizovatelé – setkávání</a:t>
            </a:r>
          </a:p>
          <a:p>
            <a:endParaRPr lang="cs-CZ" sz="2400" kern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2FA6AEE9-482D-78D7-0E59-2526B2F66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21409"/>
            <a:ext cx="8597462" cy="852407"/>
          </a:xfrm>
        </p:spPr>
        <p:txBody>
          <a:bodyPr>
            <a:noAutofit/>
          </a:bodyPr>
          <a:lstStyle/>
          <a:p>
            <a:r>
              <a:rPr lang="cs-CZ" sz="3200" b="1" dirty="0">
                <a:solidFill>
                  <a:schemeClr val="accent5">
                    <a:lumMod val="75000"/>
                  </a:schemeClr>
                </a:solidFill>
              </a:rPr>
              <a:t> Cílové skupiny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0183575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F72B319-D914-4FAE-7998-1C7FE513F3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635071"/>
            <a:ext cx="10515600" cy="4495729"/>
          </a:xfrm>
        </p:spPr>
        <p:txBody>
          <a:bodyPr>
            <a:normAutofit fontScale="85000" lnSpcReduction="20000"/>
          </a:bodyPr>
          <a:lstStyle/>
          <a:p>
            <a:pPr marL="0" lvl="0" indent="0" algn="just">
              <a:lnSpc>
                <a:spcPct val="110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endParaRPr lang="cs-CZ" sz="2200" b="1" kern="0" dirty="0">
              <a:solidFill>
                <a:schemeClr val="accent5">
                  <a:lumMod val="75000"/>
                </a:schemeClr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571500" indent="-457200" algn="just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Workshopy  </a:t>
            </a:r>
          </a:p>
          <a:p>
            <a:pPr marL="571500" indent="-457200" algn="just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Semináře </a:t>
            </a:r>
          </a:p>
          <a:p>
            <a:pPr marL="571500" indent="-457200" algn="just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E-learningový kurz </a:t>
            </a:r>
          </a:p>
          <a:p>
            <a:pPr marL="571500" marR="0" lvl="0" indent="-45720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nspirativní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setkání s TOP podnikateli</a:t>
            </a:r>
          </a:p>
          <a:p>
            <a:pPr marL="571500" marR="0" lvl="0" indent="-45720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ewslettery</a:t>
            </a:r>
            <a:endParaRPr kumimoji="0" lang="cs-CZ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60000"/>
                  <a:lumOff val="40000"/>
                </a:schemeClr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Calibri" panose="020F0502020204030204" pitchFamily="34" charset="0"/>
            </a:endParaRPr>
          </a:p>
          <a:p>
            <a:pPr marL="571500" marR="0" lvl="0" indent="-45720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iskusní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fóra se zaměřením na sdílení 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best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practice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z podnikatelské praxe </a:t>
            </a:r>
          </a:p>
          <a:p>
            <a:pPr marL="571500" marR="0" lvl="0" indent="-457200" algn="just" defTabSz="914400" rtl="0" eaLnBrk="1" fontAlgn="auto" latinLnBrk="0" hangingPunct="1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kumimoji="0" lang="cs-CZ" b="1" i="0" u="none" strike="noStrike" kern="1200" cap="none" spc="0" normalizeH="0" baseline="0" noProof="0" dirty="0" err="1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etkání</a:t>
            </a:r>
            <a:r>
              <a:rPr kumimoji="0" lang="cs-CZ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vedení škol se zástupci odborných zájmových organizací</a:t>
            </a:r>
          </a:p>
          <a:p>
            <a:pPr marL="114300" marR="0" lvl="0" indent="0" algn="just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cs-CZ" sz="2600" b="1" i="0" u="none" strike="noStrike" kern="1200" cap="none" spc="0" normalizeH="0" baseline="0" noProof="0" dirty="0">
                <a:ln>
                  <a:noFill/>
                </a:ln>
                <a:solidFill>
                  <a:srgbClr val="02539F">
                    <a:lumMod val="60000"/>
                    <a:lumOff val="40000"/>
                  </a:srgbClr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Calibri" panose="020F0502020204030204" pitchFamily="34" charset="0"/>
              </a:rPr>
              <a:t>  </a:t>
            </a:r>
          </a:p>
          <a:p>
            <a:pPr marL="0" lvl="0" indent="0" algn="just">
              <a:lnSpc>
                <a:spcPct val="107000"/>
              </a:lnSpc>
              <a:spcAft>
                <a:spcPts val="800"/>
              </a:spcAft>
              <a:buSzPts val="1000"/>
              <a:buNone/>
              <a:tabLst>
                <a:tab pos="457200" algn="l"/>
              </a:tabLst>
            </a:pPr>
            <a:endParaRPr lang="cs-CZ" sz="2000" kern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 algn="just">
              <a:lnSpc>
                <a:spcPct val="107000"/>
              </a:lnSpc>
              <a:spcAft>
                <a:spcPts val="800"/>
              </a:spcAft>
              <a:buSzPts val="1000"/>
              <a:tabLst>
                <a:tab pos="457200" algn="l"/>
              </a:tabLst>
            </a:pPr>
            <a:endParaRPr lang="cs-CZ" sz="2000" kern="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endParaRPr lang="cs-CZ" dirty="0"/>
          </a:p>
        </p:txBody>
      </p:sp>
      <p:sp>
        <p:nvSpPr>
          <p:cNvPr id="6" name="Nadpis 1">
            <a:extLst>
              <a:ext uri="{FF2B5EF4-FFF2-40B4-BE49-F238E27FC236}">
                <a16:creationId xmlns:a16="http://schemas.microsoft.com/office/drawing/2014/main" id="{2FA6AEE9-482D-78D7-0E59-2526B2F669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875654"/>
            <a:ext cx="8979976" cy="1108128"/>
          </a:xfrm>
        </p:spPr>
        <p:txBody>
          <a:bodyPr>
            <a:noAutofit/>
          </a:bodyPr>
          <a:lstStyle/>
          <a:p>
            <a:r>
              <a:rPr lang="cs-CZ" sz="3200" b="1" dirty="0">
                <a:solidFill>
                  <a:schemeClr val="accent5">
                    <a:lumMod val="75000"/>
                  </a:schemeClr>
                </a:solidFill>
              </a:rPr>
              <a:t>Přehled aktivit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0641504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"/>
          <p:cNvSpPr txBox="1">
            <a:spLocks noGrp="1"/>
          </p:cNvSpPr>
          <p:nvPr>
            <p:ph type="title"/>
          </p:nvPr>
        </p:nvSpPr>
        <p:spPr>
          <a:xfrm>
            <a:off x="891669" y="883402"/>
            <a:ext cx="10801802" cy="14955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</a:pPr>
            <a:r>
              <a:rPr lang="cs-CZ" sz="3600" b="1" cap="small" dirty="0">
                <a:solidFill>
                  <a:schemeClr val="accent5">
                    <a:lumMod val="75000"/>
                  </a:schemeClr>
                </a:solidFill>
              </a:rPr>
              <a:t>aktivity zaměřené na přeměnu podnikatelských nápadů do podoby podnikatelských záměrů</a:t>
            </a:r>
            <a:endParaRPr sz="3600" b="1" cap="small" dirty="0">
              <a:solidFill>
                <a:srgbClr val="008080"/>
              </a:solidFill>
            </a:endParaRPr>
          </a:p>
        </p:txBody>
      </p:sp>
      <p:sp>
        <p:nvSpPr>
          <p:cNvPr id="96" name="Google Shape;96;p2"/>
          <p:cNvSpPr txBox="1">
            <a:spLocks noGrp="1"/>
          </p:cNvSpPr>
          <p:nvPr>
            <p:ph type="body" idx="1"/>
          </p:nvPr>
        </p:nvSpPr>
        <p:spPr>
          <a:xfrm>
            <a:off x="813660" y="2378989"/>
            <a:ext cx="9283486" cy="38288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indent="-457200" algn="just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Diskusní panely</a:t>
            </a:r>
          </a:p>
          <a:p>
            <a:pPr marL="114300" indent="0" algn="just">
              <a:lnSpc>
                <a:spcPct val="120000"/>
              </a:lnSpc>
              <a:buNone/>
              <a:defRPr/>
            </a:pPr>
            <a:endParaRPr lang="cs-CZ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457200" algn="just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Realizace fiktivních firem</a:t>
            </a:r>
          </a:p>
          <a:p>
            <a:pPr marL="114300" indent="0" algn="just">
              <a:lnSpc>
                <a:spcPct val="120000"/>
              </a:lnSpc>
              <a:buNone/>
              <a:defRPr/>
            </a:pPr>
            <a:endParaRPr lang="cs-CZ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indent="-457200" algn="just">
              <a:lnSpc>
                <a:spcPct val="120000"/>
              </a:lnSpc>
              <a:buFont typeface="Wingdings" panose="05000000000000000000" pitchFamily="2" charset="2"/>
              <a:buChar char="Ø"/>
              <a:defRPr/>
            </a:pPr>
            <a:r>
              <a:rPr lang="cs-CZ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Konference „začni podnikat“</a:t>
            </a:r>
          </a:p>
          <a:p>
            <a:pPr marL="0" indent="0" algn="just">
              <a:lnSpc>
                <a:spcPct val="120000"/>
              </a:lnSpc>
              <a:spcBef>
                <a:spcPts val="600"/>
              </a:spcBef>
              <a:spcAft>
                <a:spcPts val="600"/>
              </a:spcAft>
              <a:buClr>
                <a:srgbClr val="008080"/>
              </a:buClr>
              <a:buNone/>
            </a:pPr>
            <a:endParaRPr lang="cs-CZ" b="1" dirty="0">
              <a:solidFill>
                <a:schemeClr val="accent1">
                  <a:lumMod val="60000"/>
                  <a:lumOff val="4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571500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cs-CZ" sz="1100" dirty="0">
              <a:solidFill>
                <a:schemeClr val="tx1"/>
              </a:solidFill>
              <a:latin typeface="Calibri" panose="020F0502020204030204" pitchFamily="34" charset="0"/>
            </a:endParaRPr>
          </a:p>
          <a:p>
            <a:pPr marL="571500" lvl="1" indent="0" algn="just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  <a:buNone/>
            </a:pPr>
            <a:endParaRPr lang="cs-CZ" sz="1100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6" name="Google Shape;96;p2">
            <a:extLst>
              <a:ext uri="{FF2B5EF4-FFF2-40B4-BE49-F238E27FC236}">
                <a16:creationId xmlns:a16="http://schemas.microsoft.com/office/drawing/2014/main" id="{30A91452-56E0-2B57-3842-0747BF4EB979}"/>
              </a:ext>
            </a:extLst>
          </p:cNvPr>
          <p:cNvSpPr txBox="1">
            <a:spLocks/>
          </p:cNvSpPr>
          <p:nvPr/>
        </p:nvSpPr>
        <p:spPr>
          <a:xfrm>
            <a:off x="2698675" y="5801139"/>
            <a:ext cx="6480114" cy="45504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114300" indent="0">
              <a:buNone/>
            </a:pPr>
            <a:endParaRPr lang="cs-CZ" sz="2200" b="0" i="0" dirty="0">
              <a:solidFill>
                <a:srgbClr val="000000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5333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20020" y="1527858"/>
            <a:ext cx="10594386" cy="44886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Pro zajištění aktivit bude využíváno zázemí MVŠO a BEA Campusu Olomouc.</a:t>
            </a:r>
          </a:p>
          <a:p>
            <a:pPr marL="0" indent="0">
              <a:buNone/>
            </a:pPr>
            <a:endParaRPr lang="cs-CZ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Součinnost a spolupráce s Olomouckým krajem umožní upřesňovat aktivity dle potřeb školského systému Olomouckého kraje.</a:t>
            </a:r>
          </a:p>
          <a:p>
            <a:pPr marL="0" indent="0">
              <a:buNone/>
            </a:pPr>
            <a:endParaRPr lang="cs-CZ" dirty="0">
              <a:solidFill>
                <a:schemeClr val="accent5">
                  <a:lumMod val="7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r>
              <a:rPr lang="cs-CZ" b="1" dirty="0">
                <a:solidFill>
                  <a:schemeClr val="accent5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Společně podporujeme podnikavost v Olomouckém kraji. </a:t>
            </a:r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/>
              <a:t>Implementace dlouhodobého záměru v Olomouckém kraji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7ff4e472-0423-4349-ae25-177127c1a3ce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AC6702270C808F49ACD9DDE5A15AF52A" ma:contentTypeVersion="16" ma:contentTypeDescription="Vytvoří nový dokument" ma:contentTypeScope="" ma:versionID="24ca293db8a61fb93c5df456010e1d37">
  <xsd:schema xmlns:xsd="http://www.w3.org/2001/XMLSchema" xmlns:xs="http://www.w3.org/2001/XMLSchema" xmlns:p="http://schemas.microsoft.com/office/2006/metadata/properties" xmlns:ns3="5690e369-3590-4d90-be64-34729685c722" xmlns:ns4="7ff4e472-0423-4349-ae25-177127c1a3ce" targetNamespace="http://schemas.microsoft.com/office/2006/metadata/properties" ma:root="true" ma:fieldsID="80bb66cc235c9237569bcc10563f8607" ns3:_="" ns4:_="">
    <xsd:import namespace="5690e369-3590-4d90-be64-34729685c722"/>
    <xsd:import namespace="7ff4e472-0423-4349-ae25-177127c1a3ce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DateTaken" minOccurs="0"/>
                <xsd:element ref="ns4:MediaServiceOCR" minOccurs="0"/>
                <xsd:element ref="ns4:_activity" minOccurs="0"/>
                <xsd:element ref="ns4:MediaServiceLocation" minOccurs="0"/>
                <xsd:element ref="ns4:MediaLengthInSeconds" minOccurs="0"/>
                <xsd:element ref="ns4:MediaServiceObjectDetectorVersions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690e369-3590-4d90-be64-34729685c72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Hodnota hash upozornění na sdílení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f4e472-0423-4349-ae25-177127c1a3c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activity" ma:index="18" nillable="true" ma:displayName="_activity" ma:hidden="true" ma:internalName="_activity">
      <xsd:simpleType>
        <xsd:restriction base="dms:Note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6EFF9C6-AA13-4DCC-8265-8BFCF749619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E61307F-9183-4FEA-BC52-981608F37779}">
  <ds:schemaRefs>
    <ds:schemaRef ds:uri="http://schemas.microsoft.com/office/2006/metadata/properties"/>
    <ds:schemaRef ds:uri="http://schemas.microsoft.com/office/2006/documentManagement/types"/>
    <ds:schemaRef ds:uri="7ff4e472-0423-4349-ae25-177127c1a3ce"/>
    <ds:schemaRef ds:uri="http://schemas.openxmlformats.org/package/2006/metadata/core-properties"/>
    <ds:schemaRef ds:uri="http://www.w3.org/XML/1998/namespace"/>
    <ds:schemaRef ds:uri="http://purl.org/dc/dcmitype/"/>
    <ds:schemaRef ds:uri="5690e369-3590-4d90-be64-34729685c722"/>
    <ds:schemaRef ds:uri="http://purl.org/dc/elements/1.1/"/>
    <ds:schemaRef ds:uri="http://schemas.microsoft.com/office/infopath/2007/PartnerControl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82FF38F1-C81A-489A-B316-818136E01F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690e369-3590-4d90-be64-34729685c722"/>
    <ds:schemaRef ds:uri="7ff4e472-0423-4349-ae25-177127c1a3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378</TotalTime>
  <Words>167</Words>
  <Application>Microsoft Office PowerPoint</Application>
  <PresentationFormat>Širokoúhlá obrazovka</PresentationFormat>
  <Paragraphs>47</Paragraphs>
  <Slides>6</Slides>
  <Notes>2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Motiv Office</vt:lpstr>
      <vt:lpstr>Implementace dlouhodobého záměru OK</vt:lpstr>
      <vt:lpstr>Kontinuita aktivit</vt:lpstr>
      <vt:lpstr> Cílové skupiny</vt:lpstr>
      <vt:lpstr>Přehled aktivit </vt:lpstr>
      <vt:lpstr>aktivity zaměřené na přeměnu podnikatelských nápadů do podoby podnikatelských záměrů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Popko Mariia</cp:lastModifiedBy>
  <cp:revision>75</cp:revision>
  <dcterms:created xsi:type="dcterms:W3CDTF">2022-03-10T07:10:19Z</dcterms:created>
  <dcterms:modified xsi:type="dcterms:W3CDTF">2024-06-25T13:01:12Z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0x010100AC6702270C808F49ACD9DDE5A15AF52A</vt:lpwstr>
  </property>
</Properties>
</file>