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80" r:id="rId3"/>
    <p:sldId id="306" r:id="rId4"/>
    <p:sldId id="307" r:id="rId5"/>
    <p:sldId id="304" r:id="rId6"/>
    <p:sldId id="288" r:id="rId7"/>
    <p:sldId id="308" r:id="rId8"/>
    <p:sldId id="310" r:id="rId9"/>
    <p:sldId id="328" r:id="rId10"/>
    <p:sldId id="311" r:id="rId11"/>
    <p:sldId id="313" r:id="rId12"/>
    <p:sldId id="312" r:id="rId13"/>
    <p:sldId id="322" r:id="rId14"/>
    <p:sldId id="314" r:id="rId15"/>
    <p:sldId id="321" r:id="rId16"/>
    <p:sldId id="319" r:id="rId17"/>
    <p:sldId id="320" r:id="rId18"/>
    <p:sldId id="317" r:id="rId19"/>
    <p:sldId id="323" r:id="rId20"/>
    <p:sldId id="324" r:id="rId21"/>
    <p:sldId id="327" r:id="rId22"/>
    <p:sldId id="325" r:id="rId23"/>
    <p:sldId id="326" r:id="rId24"/>
    <p:sldId id="309" r:id="rId25"/>
    <p:sldId id="258" r:id="rId26"/>
    <p:sldId id="296" r:id="rId27"/>
    <p:sldId id="298" r:id="rId28"/>
    <p:sldId id="299" r:id="rId29"/>
    <p:sldId id="300" r:id="rId30"/>
    <p:sldId id="302" r:id="rId31"/>
    <p:sldId id="297" r:id="rId32"/>
    <p:sldId id="285" r:id="rId33"/>
    <p:sldId id="287" r:id="rId34"/>
    <p:sldId id="291" r:id="rId35"/>
    <p:sldId id="259" r:id="rId36"/>
    <p:sldId id="290" r:id="rId37"/>
    <p:sldId id="292" r:id="rId38"/>
    <p:sldId id="293" r:id="rId39"/>
    <p:sldId id="263" r:id="rId40"/>
    <p:sldId id="294" r:id="rId41"/>
    <p:sldId id="270" r:id="rId42"/>
    <p:sldId id="295" r:id="rId43"/>
    <p:sldId id="275" r:id="rId44"/>
    <p:sldId id="277" r:id="rId45"/>
    <p:sldId id="276" r:id="rId46"/>
    <p:sldId id="278" r:id="rId47"/>
    <p:sldId id="318" r:id="rId48"/>
    <p:sldId id="279" r:id="rId49"/>
    <p:sldId id="305" r:id="rId50"/>
    <p:sldId id="303" r:id="rId51"/>
  </p:sldIdLst>
  <p:sldSz cx="9144000" cy="6858000" type="screen4x3"/>
  <p:notesSz cx="6796088" cy="99250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C1"/>
    <a:srgbClr val="6699FF"/>
    <a:srgbClr val="663300"/>
    <a:srgbClr val="FF6699"/>
    <a:srgbClr val="ACB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545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C7CD4A66-D694-407F-BADF-66392D21F8AA}" type="datetimeFigureOut">
              <a:rPr lang="cs-CZ" smtClean="0"/>
              <a:t>18.11.2020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545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C82BDB55-F5CF-44AC-83E1-18C7AEF420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269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7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013" y="1"/>
            <a:ext cx="2945456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A8DB2659-8A15-4620-B29F-5CC01D7C9F27}" type="datetimeFigureOut">
              <a:rPr lang="cs-CZ" smtClean="0"/>
              <a:t>18.11.2020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096" y="4714122"/>
            <a:ext cx="5435898" cy="4466510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6656"/>
            <a:ext cx="2945457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013" y="9426656"/>
            <a:ext cx="2945456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29D273A5-1078-43FB-AC60-34B60AD6BD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5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273A5-1078-43FB-AC60-34B60AD6BD33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5536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273A5-1078-43FB-AC60-34B60AD6BD33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489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43-09C0-4806-BEE6-282F4DD34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8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50EF-D1F4-4E5D-8EFD-C4D1B9A5D9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78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5910D-5B17-4737-B181-AC1963B207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29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B03A-8747-418A-80DD-5B3312A77D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6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2BE1-5234-4BDB-8292-F8102E2084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00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B3E7-15C0-451D-AA1A-D70D633134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56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28C9-15CD-4424-9829-D6390ABB65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25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E79AE-B947-45AE-A584-AEA31580F9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20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38621-789F-4785-9C3E-0175133891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45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A8AA4-3645-46C4-BCAB-AA88E98218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40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D85D-9900-472F-9599-F81BC95B7C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04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A9623-C36A-4FAE-BE98-DB665AE6C0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vzdelavani/stredni-vzdelavani/tiskopisy-prihlasek-ke-strednimu-vzdelavani-a-vzdelavani-v-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prijimaci-rizeni-cl-50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prijimaci-rizeni-cl-50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mailto:a.stouracova@kr-olomoucky.c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1"/>
            <a:ext cx="7772400" cy="4495799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Setkání </a:t>
            </a: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výchovných poradců </a:t>
            </a: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Olomouckého </a:t>
            </a: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kraje</a:t>
            </a: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cs-CZ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10200"/>
            <a:ext cx="7391400" cy="228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cs-CZ" sz="1800" b="1" dirty="0">
                <a:latin typeface="Calibri" pitchFamily="34" charset="0"/>
                <a:cs typeface="Calibri" pitchFamily="34" charset="0"/>
              </a:rPr>
              <a:t>19. listopadu 2020</a:t>
            </a:r>
            <a:br>
              <a:rPr lang="cs-CZ" sz="1800" b="1" dirty="0">
                <a:latin typeface="Calibri" pitchFamily="34" charset="0"/>
                <a:cs typeface="Calibri" pitchFamily="34" charset="0"/>
              </a:rPr>
            </a:br>
            <a:r>
              <a:rPr lang="cs-CZ" sz="1800" b="1" dirty="0">
                <a:latin typeface="Calibri" pitchFamily="34" charset="0"/>
                <a:cs typeface="Calibri" pitchFamily="34" charset="0"/>
              </a:rPr>
              <a:t>on-line konference</a:t>
            </a:r>
            <a:endParaRPr lang="cs-CZ" sz="18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Uchazeč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může podat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nejvýše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dvě přihlášky pro obor vzdělání s talentovou zkouškou</a:t>
            </a:r>
            <a:r>
              <a:rPr lang="cs-CZ" sz="2400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2400" b="1" u="sng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nejvýše</a:t>
            </a:r>
            <a:r>
              <a:rPr lang="cs-CZ" sz="2400" b="1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dvě přihlášky pro ostatní obory </a:t>
            </a:r>
            <a:r>
              <a:rPr lang="cs-CZ" sz="2400" b="1" dirty="0" smtClean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vzdělání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cs-CZ" sz="2400" dirty="0">
                <a:latin typeface="Calibri" panose="020F0502020204030204" pitchFamily="34" charset="0"/>
              </a:rPr>
              <a:t>Pokud uchazeč podává dvě přihlášky, </a:t>
            </a:r>
            <a:r>
              <a:rPr lang="cs-CZ" sz="2400" b="1" u="sng" dirty="0">
                <a:latin typeface="Calibri" panose="020F0502020204030204" pitchFamily="34" charset="0"/>
              </a:rPr>
              <a:t>uvede na každé přihlášce také údaj o škole a oboru vzdělání, kam podává druhou přihlášku </a:t>
            </a:r>
            <a:r>
              <a:rPr lang="cs-CZ" sz="2400" b="1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v tomtéž pořadí.</a:t>
            </a:r>
          </a:p>
          <a:p>
            <a:pPr algn="just">
              <a:spcAft>
                <a:spcPts val="1200"/>
              </a:spcAft>
            </a:pPr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Pořadí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obou uvedených škol v příslušném tiskopise je </a:t>
            </a:r>
            <a:r>
              <a:rPr lang="cs-CZ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vždy shodné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nevyjadřuje preferenci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té které školy. </a:t>
            </a:r>
            <a:endParaRPr lang="cs-CZ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50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Celostátně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stanovené termíny pro </a:t>
            </a:r>
            <a:r>
              <a:rPr lang="cs-CZ" sz="26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jednotnou přijímací zkoušku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v přihlášce neuvádí.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Termín konání jednotné zkoušky, na který se uchazeč hlásí, vyplývá z pořadí škol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zapsaných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na 1. nebo 2. místě v přihlášce. </a:t>
            </a:r>
            <a:endParaRPr lang="cs-CZ" sz="2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algn="just">
              <a:spcAft>
                <a:spcPts val="1200"/>
              </a:spcAft>
              <a:buNone/>
            </a:pPr>
            <a:r>
              <a:rPr lang="cs-CZ" sz="24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v </a:t>
            </a: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cs-CZ" sz="24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termínu </a:t>
            </a: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 škole </a:t>
            </a:r>
            <a:r>
              <a:rPr lang="cs-CZ" sz="24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(oboru </a:t>
            </a: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vzdělání, zaměření ŠVP) </a:t>
            </a:r>
            <a:r>
              <a:rPr lang="cs-CZ" sz="24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uvedené </a:t>
            </a: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přihlášce jako první, </a:t>
            </a:r>
            <a:endParaRPr lang="cs-CZ" sz="2400" i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algn="just">
              <a:spcAft>
                <a:spcPts val="1200"/>
              </a:spcAft>
              <a:buNone/>
            </a:pPr>
            <a:r>
              <a:rPr lang="cs-CZ" sz="24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ve 2. </a:t>
            </a: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stanoveném termínu ve škole (oboru vzdělání, zaměření ŠVP) uvedené na přihlášce jako </a:t>
            </a:r>
            <a:r>
              <a:rPr lang="cs-CZ" sz="24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druhé</a:t>
            </a:r>
          </a:p>
        </p:txBody>
      </p:sp>
    </p:spTree>
    <p:extLst>
      <p:ext uri="{BB962C8B-B14F-4D97-AF65-F5344CB8AC3E}">
        <p14:creationId xmlns:p14="http://schemas.microsoft.com/office/powerpoint/2010/main" val="116078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sz="2600" b="1" u="sng" dirty="0" smtClean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 vzdělání GYMNÁZIUM SE SPORTOVNÍ PŘÍPRAVOU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případě, že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uchazeč podá do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30. listopadu </a:t>
            </a:r>
            <a:r>
              <a:rPr lang="cs-CZ" sz="2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dvě přihlášky</a:t>
            </a:r>
            <a:r>
              <a:rPr lang="cs-CZ" sz="2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bude jednotnou </a:t>
            </a:r>
            <a:r>
              <a:rPr lang="cs-CZ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přijímací zkoušku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konat </a:t>
            </a:r>
            <a:r>
              <a:rPr lang="cs-CZ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 školách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s oborem </a:t>
            </a:r>
            <a:r>
              <a:rPr lang="cs-CZ" sz="2600" b="1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pořadí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škol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s oborem </a:t>
            </a:r>
            <a:r>
              <a:rPr lang="cs-CZ" sz="2600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</a:t>
            </a:r>
            <a:r>
              <a:rPr lang="cs-CZ" sz="2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přípravou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uvedených uchazečem v přihlášce určuje, kde (ve které škole) a kdy (v 1. nebo v 2. termínu vyhlášeném MŠMT) se uchazeč účastní jednotné zkoušky </a:t>
            </a:r>
            <a:endParaRPr lang="cs-CZ" sz="2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2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platí i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případech, kdy nevykonal talentovou zkoušku do oboru </a:t>
            </a:r>
            <a:r>
              <a:rPr lang="cs-CZ" sz="26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úspěšně. </a:t>
            </a:r>
            <a:endParaRPr lang="cs-CZ" sz="2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ctr">
              <a:spcAft>
                <a:spcPts val="1200"/>
              </a:spcAft>
              <a:buFontTx/>
              <a:buChar char="-"/>
            </a:pPr>
            <a:r>
              <a:rPr lang="cs-CZ" sz="2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dvě přihlášky</a:t>
            </a:r>
            <a:r>
              <a:rPr lang="cs-CZ" sz="2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sz="26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sz="26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nebude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jednotnou přijímací zkoušku již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konat na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školách kam podal </a:t>
            </a:r>
            <a:r>
              <a:rPr lang="cs-CZ" sz="2400" dirty="0" smtClean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„růžovou přihlášku“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března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tyto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školy získají výsledek hodnocení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jednotné zkoušky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prostřednictvím informačního systému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Centra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cs-CZ" sz="2400" dirty="0" smtClean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„růžové přihlášky“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se uvede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u „Jednotné zkoušky“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Šipka dolů 2"/>
          <p:cNvSpPr/>
          <p:nvPr/>
        </p:nvSpPr>
        <p:spPr>
          <a:xfrm>
            <a:off x="4374642" y="2667000"/>
            <a:ext cx="394716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120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pokud uchazeč podá v termínu do 30. listopadu </a:t>
            </a:r>
            <a:r>
              <a:rPr lang="cs-CZ" sz="24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jednu přihlášku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jen </a:t>
            </a:r>
            <a:r>
              <a:rPr lang="cs-CZ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na jednu školu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 tímto oborem a </a:t>
            </a:r>
            <a:r>
              <a:rPr lang="cs-CZ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následně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podá v termínu do 1. března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přihlášky </a:t>
            </a:r>
            <a:r>
              <a:rPr lang="cs-CZ" sz="2400" b="1" u="sng" dirty="0" smtClean="0">
                <a:solidFill>
                  <a:srgbClr val="66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na dva obory ukončené maturitní zkouškou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bude konat jednotnou přijímací zkoušku jednou ve škole s oborem </a:t>
            </a:r>
            <a:r>
              <a:rPr lang="cs-CZ" sz="2400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podruhé ve škole s oborem vzdělání bez talentové zkoušky, a to v tom pořadí, ve kterém nekoná zkoušku na obor </a:t>
            </a:r>
            <a:r>
              <a:rPr lang="cs-CZ" sz="2400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(a vyznačí to u příslušné školy v přihlášce s růžovým podtiskem </a:t>
            </a:r>
            <a:r>
              <a:rPr lang="cs-CZ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ANO</a:t>
            </a:r>
            <a:r>
              <a:rPr lang="cs-CZ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8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pokud uchazeč podá v termínu do 30. listopadu </a:t>
            </a:r>
            <a:r>
              <a:rPr lang="cs-CZ" sz="24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jednu přihlášku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jen </a:t>
            </a:r>
            <a:r>
              <a:rPr lang="cs-CZ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na jednu školu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 tímto oborem a </a:t>
            </a:r>
            <a:r>
              <a:rPr lang="cs-CZ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následně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podá v termínu do 1. března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přihlášku </a:t>
            </a:r>
            <a:r>
              <a:rPr lang="cs-CZ" sz="2400" b="1" u="sng" dirty="0" smtClean="0">
                <a:solidFill>
                  <a:srgbClr val="66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na jeden obor ukončený maturitní zkouškou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bude konat jednotnou zkoušku jednou ve škole s oborem </a:t>
            </a:r>
            <a:r>
              <a:rPr lang="cs-CZ" sz="2400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podruhé ve škole s oborem vzdělání bez talentové zkoušky, a to v tom pořadí, ve kterém nekoná zkoušku na obor </a:t>
            </a:r>
            <a:r>
              <a:rPr lang="cs-CZ" sz="2400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(a vyznačí to u příslušné školy v přihlášce s růžovým podtiskem - ANO)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17638"/>
            <a:ext cx="8229600" cy="4708525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2800" b="1" u="sng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„Jednotná zkouška“</a:t>
            </a:r>
            <a:r>
              <a:rPr lang="cs-CZ" sz="2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tiskopise přihlášky </a:t>
            </a:r>
            <a:endParaRPr lang="cs-CZ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800"/>
              </a:spcAft>
              <a:buFontTx/>
              <a:buChar char="-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v případě podání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přihlášky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obory </a:t>
            </a:r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vzdělání bez maturitní </a:t>
            </a:r>
            <a:r>
              <a:rPr lang="cs-CZ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zkoušky </a:t>
            </a:r>
            <a:r>
              <a:rPr lang="cs-CZ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(kde </a:t>
            </a:r>
            <a:r>
              <a:rPr lang="cs-CZ" sz="2800" i="1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cs-CZ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jednotná přijímací zkouška nekoná)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se v přihlášce uvede </a:t>
            </a:r>
            <a:r>
              <a:rPr lang="cs-CZ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dalších kolech přijímacího řízení, kde se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jednotná přijímací zkouška nekoná, se v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přihlášce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uvede </a:t>
            </a:r>
            <a:r>
              <a:rPr lang="cs-CZ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42329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Ředitel školy může rozhodnout o konání </a:t>
            </a:r>
            <a:r>
              <a:rPr lang="cs-CZ" sz="2400" b="1" dirty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školní přijímací zkoušky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Pokud ředitel rozhodne o konání školní přijímací zkoušky, stanoví pro první kolo přijímacího řízení 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dva termíny konání zkoušky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Uchazeč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 přihlášce uvádí, ve kterém termínu bude školní přijímací zkoušku konat. 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343400"/>
            <a:ext cx="8382000" cy="237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2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just"/>
            <a:r>
              <a:rPr lang="cs-CZ" sz="2400" b="1" dirty="0" smtClean="0">
                <a:latin typeface="Calibri" panose="020F0502020204030204" pitchFamily="34" charset="0"/>
              </a:rPr>
              <a:t>Náležitosti přihlášky ke vzdělávání stanovuje § 1 vyhlášky č. 353/2016 Sb., o přijímacím řízení ve středních školách</a:t>
            </a:r>
            <a:r>
              <a:rPr lang="cs-CZ" sz="2400" dirty="0" smtClean="0">
                <a:latin typeface="Calibri" panose="020F0502020204030204" pitchFamily="34" charset="0"/>
              </a:rPr>
              <a:t>. </a:t>
            </a:r>
          </a:p>
          <a:p>
            <a:pPr marL="0" indent="0">
              <a:buNone/>
            </a:pPr>
            <a:r>
              <a:rPr lang="cs-CZ" sz="2400" dirty="0" smtClean="0">
                <a:latin typeface="Calibri" panose="020F0502020204030204" pitchFamily="34" charset="0"/>
              </a:rPr>
              <a:t>	- vysvědčení</a:t>
            </a:r>
          </a:p>
          <a:p>
            <a:pPr marL="0" indent="0">
              <a:buNone/>
            </a:pPr>
            <a:r>
              <a:rPr lang="cs-CZ" sz="2400" dirty="0">
                <a:latin typeface="Calibri" panose="020F0502020204030204" pitchFamily="34" charset="0"/>
              </a:rPr>
              <a:t>	</a:t>
            </a:r>
            <a:r>
              <a:rPr lang="cs-CZ" sz="2400" dirty="0" smtClean="0">
                <a:latin typeface="Calibri" panose="020F0502020204030204" pitchFamily="34" charset="0"/>
              </a:rPr>
              <a:t>- lékařský posudek o zdravotní způsobilosti </a:t>
            </a:r>
          </a:p>
          <a:p>
            <a:pPr marL="0" indent="0">
              <a:buNone/>
            </a:pPr>
            <a:r>
              <a:rPr lang="cs-CZ" sz="2400" dirty="0">
                <a:latin typeface="Calibri" panose="020F0502020204030204" pitchFamily="34" charset="0"/>
              </a:rPr>
              <a:t>	</a:t>
            </a:r>
            <a:r>
              <a:rPr lang="cs-CZ" sz="2400" dirty="0" smtClean="0">
                <a:latin typeface="Calibri" panose="020F0502020204030204" pitchFamily="34" charset="0"/>
              </a:rPr>
              <a:t>- doporučení školského poradenského zařízení …</a:t>
            </a:r>
          </a:p>
          <a:p>
            <a:pPr marL="0" indent="0">
              <a:buNone/>
            </a:pPr>
            <a:endParaRPr lang="cs-CZ" sz="2000" dirty="0" smtClean="0">
              <a:latin typeface="Calibri" panose="020F0502020204030204" pitchFamily="34" charset="0"/>
            </a:endParaRPr>
          </a:p>
          <a:p>
            <a:pPr algn="just"/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Součástí </a:t>
            </a:r>
            <a:r>
              <a:rPr lang="cs-CZ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přihlášky jsou dále doklady prokazující plnění kritérií přijímacího řízení stanovených ředitelem školy.</a:t>
            </a:r>
            <a:endParaRPr lang="cs-CZ" sz="2400" b="1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12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/>
            <a:r>
              <a:rPr lang="cs-CZ" sz="2400" b="1" dirty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Závěr zdravotní způsobilosti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u oboru vzdělání, kde je stanovena zdravotní způsobilost podle nařízení vlády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č. 211/2010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Sb., o soustavě oborů vzdělání v základním, středním a vyšším odborném vzdělávání, ve znění pozdějších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předpisů,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může lékař v tiskopise přihlášky vyjádřit tak, že uchazeč je pro příslušný obor vzdělání (lze uvést pouze kód oboru vzdělání): </a:t>
            </a:r>
          </a:p>
          <a:p>
            <a:pPr marL="0" indent="0" algn="just">
              <a:buNone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	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 Způsobilý, </a:t>
            </a:r>
          </a:p>
          <a:p>
            <a:pPr marL="0" indent="0" algn="just">
              <a:buNone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	b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 Způsobilý s omezením (viz lékařský posudek v příloze), 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	c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 Nezpůsobilý (viz lékařský posudek v příloze). </a:t>
            </a:r>
          </a:p>
          <a:p>
            <a:pPr marL="0" indent="0" algn="ctr">
              <a:buNone/>
            </a:pP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Uchazeče bez této způsobilosti nelze v daném oboru vzdělání přijmout podle § 59 odst. 1 školského zákona. </a:t>
            </a:r>
            <a:endParaRPr lang="cs-CZ" sz="2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0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Právní rámec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cs-CZ" sz="2200" b="1" dirty="0" smtClean="0">
                <a:latin typeface="Calibri" panose="020F0502020204030204" pitchFamily="34" charset="0"/>
              </a:rPr>
              <a:t>zákon </a:t>
            </a:r>
            <a:r>
              <a:rPr lang="cs-CZ" sz="2200" b="1" dirty="0">
                <a:latin typeface="Calibri" panose="020F0502020204030204" pitchFamily="34" charset="0"/>
              </a:rPr>
              <a:t>č. 561/2004 Sb., </a:t>
            </a:r>
            <a:r>
              <a:rPr lang="cs-CZ" sz="2200" b="1" dirty="0" smtClean="0">
                <a:latin typeface="Calibri" panose="020F0502020204030204" pitchFamily="34" charset="0"/>
              </a:rPr>
              <a:t>školský zákon</a:t>
            </a:r>
            <a:endParaRPr lang="cs-CZ" sz="2200" b="1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cs-CZ" sz="2400" dirty="0">
              <a:latin typeface="Calibri" panose="020F050202020403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cs-CZ" sz="2200" b="1" dirty="0" smtClean="0">
                <a:latin typeface="Calibri" panose="020F0502020204030204" pitchFamily="34" charset="0"/>
              </a:rPr>
              <a:t>vyhláška </a:t>
            </a:r>
            <a:r>
              <a:rPr lang="cs-CZ" sz="2200" b="1" dirty="0">
                <a:latin typeface="Calibri" panose="020F0502020204030204" pitchFamily="34" charset="0"/>
              </a:rPr>
              <a:t>č. </a:t>
            </a:r>
            <a:r>
              <a:rPr lang="cs-CZ" sz="2200" b="1" dirty="0" smtClean="0">
                <a:latin typeface="Calibri" panose="020F0502020204030204" pitchFamily="34" charset="0"/>
              </a:rPr>
              <a:t>353/2016 </a:t>
            </a:r>
            <a:r>
              <a:rPr lang="cs-CZ" sz="2200" b="1" dirty="0">
                <a:latin typeface="Calibri" panose="020F0502020204030204" pitchFamily="34" charset="0"/>
              </a:rPr>
              <a:t>Sb., </a:t>
            </a:r>
            <a:r>
              <a:rPr lang="cs-CZ" sz="2200" b="1" dirty="0" smtClean="0">
                <a:latin typeface="Calibri" panose="020F0502020204030204" pitchFamily="34" charset="0"/>
              </a:rPr>
              <a:t>o přijímacím </a:t>
            </a:r>
            <a:r>
              <a:rPr lang="cs-CZ" sz="2200" b="1" dirty="0">
                <a:latin typeface="Calibri" panose="020F0502020204030204" pitchFamily="34" charset="0"/>
              </a:rPr>
              <a:t>řízení ke </a:t>
            </a:r>
            <a:r>
              <a:rPr lang="cs-CZ" sz="2200" b="1" dirty="0" smtClean="0">
                <a:latin typeface="Calibri" panose="020F0502020204030204" pitchFamily="34" charset="0"/>
              </a:rPr>
              <a:t>střednímu vzdělávání  </a:t>
            </a:r>
          </a:p>
          <a:p>
            <a:pPr marL="0" indent="0" algn="r">
              <a:buNone/>
            </a:pPr>
            <a:endParaRPr lang="cs-CZ" sz="2200" b="1" dirty="0">
              <a:latin typeface="Calibri" panose="020F050202020403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cs-CZ" sz="2200" b="1" dirty="0" smtClean="0">
                <a:latin typeface="Calibri" panose="020F0502020204030204" pitchFamily="34" charset="0"/>
              </a:rPr>
              <a:t>zákon </a:t>
            </a:r>
            <a:r>
              <a:rPr lang="cs-CZ" sz="2200" b="1" dirty="0">
                <a:latin typeface="Calibri" panose="020F0502020204030204" pitchFamily="34" charset="0"/>
              </a:rPr>
              <a:t>č. 500/2004 Sb., </a:t>
            </a:r>
            <a:r>
              <a:rPr lang="cs-CZ" sz="2200" b="1" dirty="0" smtClean="0">
                <a:latin typeface="Calibri" panose="020F0502020204030204" pitchFamily="34" charset="0"/>
              </a:rPr>
              <a:t>správní řád</a:t>
            </a:r>
            <a:endParaRPr lang="cs-CZ" sz="2200" b="1" dirty="0">
              <a:latin typeface="Calibri" panose="020F050202020403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50" y="4114800"/>
            <a:ext cx="3182150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80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</a:t>
            </a:r>
            <a:r>
              <a:rPr lang="cs-CZ" sz="2400" b="1" dirty="0" smtClean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zařízení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jde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o základní informaci škole, zda uchazeč je nebo není osobou se speciálními vzdělávacími potřebami, která žádá úpravu podmínek v přijímacím řízení na základě doporučení školského poradenského zařízení. </a:t>
            </a: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případě </a:t>
            </a:r>
            <a:r>
              <a:rPr lang="cs-CZ" sz="2400" b="1" dirty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uchazečů se speciálními vzdělávacími potřebami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se vychází při úpravě podmínek přijímacího řízení </a:t>
            </a:r>
            <a:r>
              <a:rPr lang="cs-CZ" sz="2400" b="1" dirty="0" smtClean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 </a:t>
            </a:r>
            <a:r>
              <a:rPr lang="cs-CZ" sz="2400" b="1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zařízení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(formulář 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dle přílohy č. 2 </a:t>
            </a:r>
            <a:r>
              <a:rPr lang="cs-CZ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vyhlášky o přijímacím řízení ke střednímu vzdělávání)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6011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</a:t>
            </a:r>
            <a:r>
              <a:rPr lang="cs-CZ" sz="2400" b="1" dirty="0" smtClean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zařízení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ŠPZ v doporučení stanoví dobu, po kterou je vydané doporučení platné, tato doba zpravidla nepřesáhne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dva </a:t>
            </a:r>
            <a:r>
              <a:rPr lang="cs-CZ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roky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Doporučení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ŠPZ se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vydává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ve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dvou vyhotoveních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, z nichž každé je přiloženo k jedné přihlášce ke střednímu vzdělávání </a:t>
            </a:r>
            <a:r>
              <a:rPr lang="cs-CZ" sz="2600" u="sng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 formě originálu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sz="2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případě potřeby dalších originálů požádá uchazeč, resp. jeho zákonný zástupce o dotisk dalších originálů pracovníka ŠPZ, případně si pořídí úředně ověřené kopie doporučení. </a:t>
            </a:r>
            <a:endParaRPr lang="cs-CZ" sz="2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endParaRPr lang="cs-CZ" sz="2400" b="1" dirty="0">
              <a:solidFill>
                <a:srgbClr val="6699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Předkládání </a:t>
            </a:r>
            <a:r>
              <a:rPr lang="cs-CZ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zařízení k přihlášce, a tím žádosti na úpravu podmínek přijímacího řízení, je ale na uchazeči nebo jeho zákonném zástupci (nepředkládá se povinně). </a:t>
            </a:r>
            <a:endParaRPr lang="cs-CZ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6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Chování </a:t>
            </a: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prospěch uchazeče ze </a:t>
            </a:r>
            <a:r>
              <a:rPr lang="cs-CZ" sz="2400" b="1" dirty="0" smtClean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školy</a:t>
            </a:r>
          </a:p>
          <a:p>
            <a:pPr algn="just"/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Pokud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na základě žádosti vyplní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základní škola,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jde o opis klasifikace z vysvědčení (z příslušných ročníků) potvrzený na přihlášce školou, ve které uchazeč splnil nebo plní povinnou školní docházku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takovém případě tento opis nahrazuje předložení dokladů nebo jejich ověřených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kopií. </a:t>
            </a:r>
          </a:p>
          <a:p>
            <a:pPr algn="just"/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Uvádí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se chování a prospěch v návaznosti na kritéria přijímání, zpravidla za poslední dva ročníky základní školy. </a:t>
            </a: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Uvádí se průměrný prospěch ze všech povinných (včetně povinně volitelných) vyučovacích předmětů vypočtený na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dvě desetinná místa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sz="2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spcAft>
                <a:spcPts val="3000"/>
              </a:spcAft>
              <a:buNone/>
            </a:pPr>
            <a:r>
              <a:rPr lang="cs-CZ" sz="36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Termíny pro podávání přihlášek: </a:t>
            </a:r>
          </a:p>
          <a:p>
            <a:pPr algn="ctr"/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 obory vzdělání s talentovou zkouškou </a:t>
            </a:r>
          </a:p>
          <a:p>
            <a:pPr marL="0" indent="0" algn="ctr">
              <a:spcAft>
                <a:spcPts val="1800"/>
              </a:spcAft>
              <a:buNone/>
            </a:pPr>
            <a:r>
              <a:rPr lang="cs-CZ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30. listopadu 2020</a:t>
            </a:r>
          </a:p>
          <a:p>
            <a:pPr algn="ctr"/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 obory vzdělání bez talentové zkoušky </a:t>
            </a:r>
          </a:p>
          <a:p>
            <a:pPr marL="0" indent="0" algn="ctr">
              <a:buNone/>
            </a:pPr>
            <a:r>
              <a:rPr lang="cs-CZ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1. března 2021</a:t>
            </a:r>
            <a:endParaRPr lang="cs-CZ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7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</a:t>
            </a:r>
            <a:r>
              <a:rPr lang="cs-CZ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</a:t>
            </a:r>
            <a:endParaRPr lang="cs-CZ" sz="3600" b="1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– </a:t>
            </a:r>
          </a:p>
          <a:p>
            <a:pPr lvl="0" algn="ctr">
              <a:spcBef>
                <a:spcPts val="1200"/>
              </a:spcBef>
              <a:spcAft>
                <a:spcPts val="1800"/>
              </a:spcAft>
              <a:buNone/>
            </a:pPr>
            <a:r>
              <a:rPr lang="cs-CZ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obory </a:t>
            </a:r>
            <a:r>
              <a:rPr lang="cs-CZ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vzdělání s talentovou zkouškou</a:t>
            </a:r>
            <a:endParaRPr lang="cs-CZ" sz="36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V případě oborů vzdělání </a:t>
            </a:r>
            <a:r>
              <a:rPr lang="cs-CZ" b="1" u="sng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s talentovou zkouškou</a:t>
            </a:r>
            <a:r>
              <a:rPr lang="cs-CZ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 ředitel školy vyhlašuje první kolo přijímacího řízení do </a:t>
            </a:r>
            <a:r>
              <a:rPr lang="cs-CZ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31. října 2020.</a:t>
            </a:r>
          </a:p>
          <a:p>
            <a:pPr marL="0" lv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 smtClean="0">
                <a:latin typeface="Calibri" panose="020F0502020204030204" pitchFamily="34" charset="0"/>
              </a:rPr>
              <a:t>---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Uchazeč </a:t>
            </a:r>
            <a:r>
              <a:rPr lang="cs-CZ" b="1" dirty="0">
                <a:solidFill>
                  <a:schemeClr val="accent4"/>
                </a:solidFill>
                <a:latin typeface="Calibri" panose="020F0502020204030204" pitchFamily="34" charset="0"/>
              </a:rPr>
              <a:t>odevzdá řediteli střední školy přihlášku pro první kolo přijímacího řízení do oborů vzdělání s talentovou zkouškou do </a:t>
            </a:r>
            <a:r>
              <a:rPr lang="cs-CZ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30. listopadu 2020</a:t>
            </a:r>
            <a:r>
              <a:rPr lang="cs-CZ" dirty="0" smtClean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08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7638"/>
            <a:ext cx="8229600" cy="4708525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V prvním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kole přijímacího řízení se talentová zkouška koná v pracovních dnech v 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termínech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- od </a:t>
            </a:r>
            <a:r>
              <a:rPr lang="cs-CZ" sz="26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2. ledna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do 15. </a:t>
            </a:r>
            <a:r>
              <a:rPr lang="cs-CZ" sz="26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ledna </a:t>
            </a:r>
            <a:r>
              <a:rPr lang="cs-CZ" sz="2600" b="1" dirty="0" smtClean="0">
                <a:latin typeface="Calibri" panose="020F0502020204030204" pitchFamily="34" charset="0"/>
              </a:rPr>
              <a:t>pro obory vzdělání s talentovou zkouškou; 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-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2. ledna do 15. února 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v případě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oboru vzdělání </a:t>
            </a:r>
            <a:r>
              <a:rPr lang="cs-CZ" sz="26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Gymnázium se sportovní přípravou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;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-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15. ledna do  31. ledna  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pro obory konzervatoří.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K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onkrétní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termín stanoví ředitel školy, přičemž pro první kolo přijímacího řízení stanoví </a:t>
            </a:r>
            <a:r>
              <a:rPr lang="cs-CZ" sz="26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cs-CZ" sz="2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termíny talentové zkoušky. </a:t>
            </a:r>
            <a:endParaRPr lang="cs-CZ" sz="2600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Po 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vyhodnocení výsledků talentové zkoušky zašle ředitel školy zletilému uchazeči nebo zákonnému zástupci nezletilého uchazeče sdělení o výsledku talentové zkoušky, a to nejpozději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do 20. </a:t>
            </a:r>
            <a:r>
              <a:rPr lang="cs-CZ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ledna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.</a:t>
            </a:r>
            <a:endParaRPr lang="cs-CZ" sz="2800" b="1" dirty="0" smtClean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V</a:t>
            </a:r>
            <a:r>
              <a:rPr lang="cs-CZ" sz="28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případě oboru vzdělání </a:t>
            </a:r>
            <a:r>
              <a:rPr lang="cs-CZ" sz="2800" b="1" dirty="0">
                <a:solidFill>
                  <a:srgbClr val="6699FF"/>
                </a:solidFill>
                <a:latin typeface="Calibri" panose="020F0502020204030204" pitchFamily="34" charset="0"/>
              </a:rPr>
              <a:t>Gymnázium se sportovní přípravou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 do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20. února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. </a:t>
            </a:r>
            <a:endParaRPr lang="cs-CZ" sz="2800" b="1" dirty="0" smtClean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Pokud 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uchazeč vykoná talentovou zkoušku úspěšně, pokračuje v přijímacím řízení.</a:t>
            </a:r>
            <a:endParaRPr lang="cs-CZ" sz="28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80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Jednotná přijímací zkouška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se nekoná, s výjimkou oboru vzdělání Gymnázium se sportovní přípravou.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Ředitel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školy zveřejní seznam přijatých uchazečů a vydá rozhodnutí o nepřijetí uchazeče v období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5. února do 15. února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; 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neplatí v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případě oboru vzdělání </a:t>
            </a:r>
            <a:r>
              <a:rPr lang="cs-CZ" sz="2600" b="1" dirty="0">
                <a:solidFill>
                  <a:srgbClr val="6699FF"/>
                </a:solidFill>
                <a:latin typeface="Calibri" panose="020F0502020204030204" pitchFamily="34" charset="0"/>
              </a:rPr>
              <a:t>Gymnázium se sportovní </a:t>
            </a:r>
            <a:r>
              <a:rPr lang="cs-CZ" sz="2600" b="1" dirty="0" smtClean="0">
                <a:solidFill>
                  <a:srgbClr val="6699FF"/>
                </a:solidFill>
                <a:latin typeface="Calibri" panose="020F0502020204030204" pitchFamily="34" charset="0"/>
              </a:rPr>
              <a:t>přípravou</a:t>
            </a: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.</a:t>
            </a:r>
            <a:endParaRPr lang="cs-CZ" sz="2600" b="1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Uchazeč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, který je žákem základní školy, obdrží v případě, že podává přihlášku do oboru vzdělání s talentovou zkouškou, zápisový lístek v této základní škole, a to nejpozději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do 30. listopadu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. </a:t>
            </a:r>
            <a:endParaRPr lang="cs-CZ" sz="26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 smtClean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</a:t>
            </a:r>
            <a:r>
              <a:rPr lang="cs-CZ" sz="3600" b="1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</a:t>
            </a:r>
            <a:endParaRPr lang="cs-CZ" sz="3600" b="1" dirty="0" smtClean="0">
              <a:solidFill>
                <a:srgbClr val="3F3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 smtClean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– </a:t>
            </a:r>
          </a:p>
          <a:p>
            <a:pPr lvl="0" algn="ctr">
              <a:spcBef>
                <a:spcPts val="1200"/>
              </a:spcBef>
              <a:spcAft>
                <a:spcPts val="1800"/>
              </a:spcAft>
              <a:buNone/>
            </a:pPr>
            <a:r>
              <a:rPr lang="cs-CZ" sz="3600" b="1" dirty="0" smtClean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3600" dirty="0" smtClean="0">
              <a:solidFill>
                <a:srgbClr val="3F3FC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</a:t>
            </a:r>
            <a:r>
              <a:rPr lang="cs-CZ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</a:t>
            </a:r>
            <a:endParaRPr lang="cs-CZ" sz="3600" b="1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ve školním roce 2020/2021</a:t>
            </a:r>
          </a:p>
        </p:txBody>
      </p:sp>
    </p:spTree>
    <p:extLst>
      <p:ext uri="{BB962C8B-B14F-4D97-AF65-F5344CB8AC3E}">
        <p14:creationId xmlns:p14="http://schemas.microsoft.com/office/powerpoint/2010/main" val="107159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stanovení kritérií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6237"/>
            <a:ext cx="8229600" cy="4830763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 smtClean="0">
                <a:latin typeface="Calibri" panose="020F0502020204030204" pitchFamily="34" charset="0"/>
              </a:rPr>
              <a:t>Ředitel školy vyhlašuje první kolo přijímacího řízení </a:t>
            </a:r>
            <a:r>
              <a:rPr lang="cs-CZ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do 31. ledna 2021 </a:t>
            </a:r>
            <a:r>
              <a:rPr lang="cs-CZ" sz="2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 do tohoto termínu zveřejní rovněž 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MUSÍ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</a:rPr>
              <a:t>jednotná kritéria přijímacího řízení a způsob hodnocení jejich splnění</a:t>
            </a:r>
          </a:p>
          <a:p>
            <a:pPr>
              <a:spcBef>
                <a:spcPts val="0"/>
              </a:spcBef>
              <a:spcAft>
                <a:spcPts val="24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předpokládaný počet přijímaných uchazečů 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MŮŽE</a:t>
            </a:r>
            <a:endParaRPr lang="cs-CZ" sz="2400" b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</a:rPr>
              <a:t>školní přijímací zkoušku + dva termíny konání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</a:rPr>
              <a:t>jednotná kritéria a předpokládané počty přijímaných uchazečů v různých zaměřeních ŠVP</a:t>
            </a:r>
          </a:p>
        </p:txBody>
      </p:sp>
    </p:spTree>
    <p:extLst>
      <p:ext uri="{BB962C8B-B14F-4D97-AF65-F5344CB8AC3E}">
        <p14:creationId xmlns:p14="http://schemas.microsoft.com/office/powerpoint/2010/main" val="182708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stanovení kritérií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Do oborů vzdělání </a:t>
            </a:r>
            <a:r>
              <a:rPr lang="cs-CZ" sz="2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 maturitní zkouškou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SE</a:t>
            </a:r>
            <a:r>
              <a:rPr lang="cs-CZ" sz="28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  <a:r>
              <a:rPr lang="cs-CZ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KONÁ VŽDY</a:t>
            </a:r>
            <a:r>
              <a:rPr lang="cs-CZ" sz="2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jednotná přijímací zkouška z českého jazyka a literatury a z matematiky.</a:t>
            </a:r>
            <a:endParaRPr lang="cs-CZ" sz="2800" b="1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cs-CZ" sz="2800" b="1" dirty="0" smtClean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dirty="0">
                <a:solidFill>
                  <a:schemeClr val="accent4"/>
                </a:solidFill>
                <a:latin typeface="Calibri" panose="020F0502020204030204" pitchFamily="34" charset="0"/>
              </a:rPr>
              <a:t>Možnost stanovit pro přijímací řízení zároveň školní přijímací zkoušku tím není dotčena</a:t>
            </a:r>
            <a:r>
              <a:rPr lang="cs-CZ" sz="2800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.</a:t>
            </a:r>
            <a:endParaRPr lang="cs-CZ" sz="280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16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 smtClean="0">
                <a:latin typeface="Calibri" panose="020F0502020204030204" pitchFamily="34" charset="0"/>
              </a:rPr>
              <a:t>			     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4800" y="1371600"/>
            <a:ext cx="8382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>
                <a:solidFill>
                  <a:srgbClr val="00B050"/>
                </a:solidFill>
                <a:latin typeface="Calibri" panose="020F0502020204030204" pitchFamily="34" charset="0"/>
              </a:rPr>
              <a:t>MŠMT stanovilo konkrétní termíny konání jednotné zkoušky v prvním kole přijímacího řízení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000" b="1" u="sng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pro 4leté obory vzdělání, včetně nástavbového </a:t>
            </a:r>
            <a:r>
              <a:rPr lang="cs-CZ" sz="20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studia</a:t>
            </a:r>
            <a:endParaRPr lang="cs-CZ" sz="2000" b="1" u="sng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		</a:t>
            </a:r>
            <a:r>
              <a:rPr lang="cs-CZ" sz="2000" b="1" dirty="0" smtClean="0">
                <a:latin typeface="Calibri" panose="020F0502020204030204" pitchFamily="34" charset="0"/>
              </a:rPr>
              <a:t>1. termín -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12.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dubna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		</a:t>
            </a:r>
            <a:r>
              <a:rPr lang="cs-CZ" sz="2000" b="1" dirty="0" smtClean="0">
                <a:latin typeface="Calibri" panose="020F0502020204030204" pitchFamily="34" charset="0"/>
              </a:rPr>
              <a:t>2. termín </a:t>
            </a:r>
            <a:r>
              <a:rPr lang="cs-CZ" sz="2000" b="1" dirty="0">
                <a:latin typeface="Calibri" panose="020F0502020204030204" pitchFamily="34" charset="0"/>
              </a:rPr>
              <a:t>-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13.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dubna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pro </a:t>
            </a:r>
            <a:r>
              <a:rPr lang="cs-CZ" sz="200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obory 6letých a 8letých </a:t>
            </a:r>
            <a:r>
              <a:rPr lang="cs-CZ" sz="20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gymnázií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2000" b="1" dirty="0" smtClean="0">
                <a:latin typeface="Calibri" panose="020F0502020204030204" pitchFamily="34" charset="0"/>
              </a:rPr>
              <a:t>		1</a:t>
            </a:r>
            <a:r>
              <a:rPr lang="cs-CZ" sz="2000" b="1" dirty="0">
                <a:latin typeface="Calibri" panose="020F0502020204030204" pitchFamily="34" charset="0"/>
              </a:rPr>
              <a:t>. termín -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14.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dubna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</a:t>
            </a:r>
            <a:endParaRPr lang="cs-CZ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		</a:t>
            </a:r>
            <a:r>
              <a:rPr lang="cs-CZ" sz="2000" b="1" dirty="0">
                <a:latin typeface="Calibri" panose="020F0502020204030204" pitchFamily="34" charset="0"/>
              </a:rPr>
              <a:t>2. termín -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15.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dubna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 </a:t>
            </a:r>
            <a:endParaRPr lang="cs-CZ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náhradní </a:t>
            </a:r>
            <a:r>
              <a:rPr lang="cs-CZ" sz="200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termín  pro všechny obory vzdělání: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2000" b="1" dirty="0" smtClean="0">
                <a:latin typeface="Calibri" panose="020F0502020204030204" pitchFamily="34" charset="0"/>
              </a:rPr>
              <a:t>		1</a:t>
            </a:r>
            <a:r>
              <a:rPr lang="cs-CZ" sz="2000" b="1" dirty="0">
                <a:latin typeface="Calibri" panose="020F0502020204030204" pitchFamily="34" charset="0"/>
              </a:rPr>
              <a:t>. </a:t>
            </a:r>
            <a:r>
              <a:rPr lang="cs-CZ" sz="2000" b="1" dirty="0" smtClean="0">
                <a:latin typeface="Calibri" panose="020F0502020204030204" pitchFamily="34" charset="0"/>
              </a:rPr>
              <a:t>termín -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12.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května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</a:t>
            </a:r>
            <a:endParaRPr lang="cs-CZ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 smtClean="0">
                <a:latin typeface="Calibri" panose="020F0502020204030204" pitchFamily="34" charset="0"/>
              </a:rPr>
              <a:t>		2</a:t>
            </a:r>
            <a:r>
              <a:rPr lang="cs-CZ" sz="2000" b="1" dirty="0">
                <a:latin typeface="Calibri" panose="020F0502020204030204" pitchFamily="34" charset="0"/>
              </a:rPr>
              <a:t>. </a:t>
            </a:r>
            <a:r>
              <a:rPr lang="cs-CZ" sz="2000" b="1" dirty="0" smtClean="0">
                <a:latin typeface="Calibri" panose="020F0502020204030204" pitchFamily="34" charset="0"/>
              </a:rPr>
              <a:t>termín - </a:t>
            </a:r>
            <a:r>
              <a:rPr lang="cs-CZ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13. </a:t>
            </a:r>
            <a:r>
              <a:rPr lang="cs-CZ" sz="2000" b="1">
                <a:solidFill>
                  <a:srgbClr val="C00000"/>
                </a:solidFill>
                <a:latin typeface="Calibri" panose="020F0502020204030204" pitchFamily="34" charset="0"/>
              </a:rPr>
              <a:t>května </a:t>
            </a:r>
            <a:r>
              <a:rPr lang="cs-CZ" sz="2000" b="1" smtClean="0">
                <a:solidFill>
                  <a:srgbClr val="C00000"/>
                </a:solidFill>
                <a:latin typeface="Calibri" panose="020F0502020204030204" pitchFamily="34" charset="0"/>
              </a:rPr>
              <a:t>2021</a:t>
            </a:r>
            <a:endParaRPr lang="cs-CZ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endParaRPr lang="cs-CZ" sz="2400" dirty="0" smtClean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endParaRPr lang="cs-CZ" sz="2400" b="1" dirty="0"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0"/>
            <a:ext cx="2414587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58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 smtClean="0">
                <a:latin typeface="Calibri" panose="020F0502020204030204" pitchFamily="34" charset="0"/>
              </a:rPr>
              <a:t>			     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8043" y="1676400"/>
            <a:ext cx="838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 smtClean="0">
                <a:latin typeface="Calibri" panose="020F0502020204030204" pitchFamily="34" charset="0"/>
              </a:rPr>
              <a:t>JEDNOTNÁ PŘIJÍMACÍ ZKOUŠKA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400" b="1" dirty="0" smtClean="0"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 smtClean="0">
                <a:latin typeface="Calibri" panose="020F0502020204030204" pitchFamily="34" charset="0"/>
              </a:rPr>
              <a:t>	- písemný test </a:t>
            </a:r>
            <a:r>
              <a:rPr lang="cs-CZ" sz="2400" b="1" dirty="0">
                <a:latin typeface="Calibri" panose="020F0502020204030204" pitchFamily="34" charset="0"/>
              </a:rPr>
              <a:t>z českého jazyka a literatury trvá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60 </a:t>
            </a:r>
            <a:r>
              <a:rPr lang="cs-CZ" sz="24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minut</a:t>
            </a:r>
            <a:r>
              <a:rPr lang="cs-CZ" sz="2400" b="1" dirty="0" smtClean="0">
                <a:latin typeface="Calibri" panose="020F0502020204030204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 smtClean="0">
                <a:latin typeface="Calibri" panose="020F0502020204030204" pitchFamily="34" charset="0"/>
              </a:rPr>
              <a:t>	- písemný test </a:t>
            </a:r>
            <a:r>
              <a:rPr lang="cs-CZ" sz="2400" b="1" dirty="0">
                <a:latin typeface="Calibri" panose="020F0502020204030204" pitchFamily="34" charset="0"/>
              </a:rPr>
              <a:t>z matematiky trvá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70 </a:t>
            </a:r>
            <a:r>
              <a:rPr lang="cs-CZ" sz="24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minut</a:t>
            </a:r>
            <a:endParaRPr lang="cs-CZ" sz="2400" b="1" dirty="0"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419600"/>
            <a:ext cx="2195512" cy="221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01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r"/>
            <a:r>
              <a:rPr lang="cs-CZ" sz="2800" dirty="0" smtClean="0">
                <a:latin typeface="Calibri" panose="020F0502020204030204" pitchFamily="34" charset="0"/>
              </a:rPr>
              <a:t>			     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4800" y="1371600"/>
            <a:ext cx="8382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800" dirty="0" smtClean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cs-CZ" sz="2400" dirty="0" smtClean="0">
                <a:latin typeface="Calibri" panose="020F0502020204030204" pitchFamily="34" charset="0"/>
              </a:rPr>
              <a:t>Školní přijímací </a:t>
            </a:r>
            <a:r>
              <a:rPr lang="cs-CZ" sz="2400" dirty="0">
                <a:latin typeface="Calibri" panose="020F0502020204030204" pitchFamily="34" charset="0"/>
              </a:rPr>
              <a:t>zkoušky </a:t>
            </a:r>
            <a:r>
              <a:rPr lang="cs-CZ" sz="2400" u="sng" dirty="0">
                <a:latin typeface="Calibri" panose="020F0502020204030204" pitchFamily="34" charset="0"/>
              </a:rPr>
              <a:t>v prvním kole </a:t>
            </a:r>
            <a:r>
              <a:rPr lang="cs-CZ" sz="2400" dirty="0">
                <a:latin typeface="Calibri" panose="020F0502020204030204" pitchFamily="34" charset="0"/>
              </a:rPr>
              <a:t>přijímacího řízení se 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</a:rPr>
              <a:t>pro </a:t>
            </a:r>
            <a:r>
              <a:rPr lang="cs-CZ" sz="2400" dirty="0">
                <a:latin typeface="Calibri" panose="020F0502020204030204" pitchFamily="34" charset="0"/>
              </a:rPr>
              <a:t>obory vzdělání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s maturitní zkouškou </a:t>
            </a:r>
            <a:r>
              <a:rPr lang="cs-CZ" sz="2400" dirty="0">
                <a:latin typeface="Calibri" panose="020F0502020204030204" pitchFamily="34" charset="0"/>
              </a:rPr>
              <a:t>konají v pracovních dnech v období od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12. dubna do 28. </a:t>
            </a:r>
            <a:r>
              <a:rPr lang="cs-CZ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dubna 2021</a:t>
            </a:r>
            <a:r>
              <a:rPr lang="cs-CZ" sz="2400" dirty="0" smtClean="0">
                <a:latin typeface="Calibri" panose="020F0502020204030204" pitchFamily="34" charset="0"/>
              </a:rPr>
              <a:t>; </a:t>
            </a:r>
          </a:p>
          <a:p>
            <a:pPr marL="342900" indent="-342900" algn="just">
              <a:spcAft>
                <a:spcPts val="2400"/>
              </a:spcAft>
              <a:buFontTx/>
              <a:buChar char="-"/>
            </a:pPr>
            <a:r>
              <a:rPr lang="cs-CZ" sz="2400" dirty="0" smtClean="0">
                <a:latin typeface="Calibri" panose="020F0502020204030204" pitchFamily="34" charset="0"/>
              </a:rPr>
              <a:t>pro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ostatní obory </a:t>
            </a:r>
            <a:r>
              <a:rPr lang="cs-CZ" sz="2400" dirty="0">
                <a:latin typeface="Calibri" panose="020F0502020204030204" pitchFamily="34" charset="0"/>
              </a:rPr>
              <a:t>vzdělání se konají v pracovních dnech v období od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22. dubna do 30. </a:t>
            </a:r>
            <a:r>
              <a:rPr lang="cs-CZ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dubna 2021</a:t>
            </a:r>
            <a:r>
              <a:rPr lang="cs-CZ" sz="2400" dirty="0" smtClean="0">
                <a:latin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</a:pPr>
            <a:r>
              <a:rPr lang="cs-CZ" sz="2400" b="1" dirty="0" smtClean="0">
                <a:latin typeface="Calibri" panose="020F0502020204030204" pitchFamily="34" charset="0"/>
              </a:rPr>
              <a:t>Obsah </a:t>
            </a:r>
            <a:r>
              <a:rPr lang="cs-CZ" sz="2400" b="1" dirty="0">
                <a:latin typeface="Calibri" panose="020F0502020204030204" pitchFamily="34" charset="0"/>
              </a:rPr>
              <a:t>a forma přijímací zkoušky </a:t>
            </a:r>
            <a:r>
              <a:rPr lang="cs-CZ" sz="2400" dirty="0">
                <a:latin typeface="Calibri" panose="020F0502020204030204" pitchFamily="34" charset="0"/>
              </a:rPr>
              <a:t>odpovídají rámcovému vzdělávacímu programu pro základní </a:t>
            </a:r>
            <a:r>
              <a:rPr lang="cs-CZ" sz="2400" dirty="0" smtClean="0">
                <a:latin typeface="Calibri" panose="020F0502020204030204" pitchFamily="34" charset="0"/>
              </a:rPr>
              <a:t>vzdělávání - </a:t>
            </a:r>
            <a:r>
              <a:rPr lang="cs-CZ" sz="2400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stanovuje  </a:t>
            </a:r>
            <a:r>
              <a:rPr lang="cs-CZ" sz="2400" dirty="0">
                <a:solidFill>
                  <a:schemeClr val="accent4"/>
                </a:solidFill>
                <a:latin typeface="Calibri" panose="020F0502020204030204" pitchFamily="34" charset="0"/>
              </a:rPr>
              <a:t>ředitel </a:t>
            </a:r>
            <a:r>
              <a:rPr lang="cs-CZ" sz="2400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školy.</a:t>
            </a:r>
            <a:endParaRPr lang="cs-CZ" sz="2400" dirty="0" smtClean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endParaRPr lang="cs-CZ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 smtClean="0">
                <a:latin typeface="Calibri" panose="020F0502020204030204" pitchFamily="34" charset="0"/>
              </a:rPr>
              <a:t>			     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7924800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533400" y="1905000"/>
            <a:ext cx="81534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U uchazečů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se speciálními vzdělávacími potřebami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rozhodne ředitel školy podle </a:t>
            </a:r>
            <a:r>
              <a:rPr lang="cs-CZ" sz="2400" b="1" u="sng" dirty="0">
                <a:solidFill>
                  <a:schemeClr val="accent4"/>
                </a:solidFill>
                <a:latin typeface="Calibri" panose="020F0502020204030204" pitchFamily="34" charset="0"/>
              </a:rPr>
              <a:t>vyjádření školského poradenského zařízení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, které uchazeč doloží k přihlášce, o uzpůsobení podmínek pro konání jednotné zkoušky.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Cizinci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, na které se vztahuje § 20 odst. 4, nekonají na žádost jednotnou zkoušku ze vzdělávacího oboru Český jazyk a literatura. Povinnost školy ověřit rozhovorem znalost českého jazyka, která je nezbytná pro vzdělávání v daném oboru vzdělání, není dotčena. </a:t>
            </a:r>
            <a:endParaRPr lang="cs-CZ" sz="2400" b="1" dirty="0" smtClean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 smtClean="0">
                <a:latin typeface="Calibri" panose="020F0502020204030204" pitchFamily="34" charset="0"/>
              </a:rPr>
              <a:t>			     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609600" y="14478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Každý uchazeč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může</a:t>
            </a: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písemný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test ze vzdělávacího oboru Český jazyk a literatura a písemný test ze vzdělávacího oboru Matematika a její aplikace přijímacího řízení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konat </a:t>
            </a:r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dvakrát</a:t>
            </a:r>
            <a:endParaRPr lang="cs-CZ" sz="2400" b="1" dirty="0" smtClean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v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prvním stanoveném termínu ve škole uvedené na přihlášce v prvním </a:t>
            </a: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pořadí;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ve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druhém stanoveném termínu ve škole uvedené na přihlášce ve druhém </a:t>
            </a: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pořadí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nebo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ve škole uvedené uchazečem </a:t>
            </a:r>
            <a:r>
              <a:rPr lang="cs-CZ" sz="240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na přihlášce do oboru vzdělání s talentovou zkouškou. </a:t>
            </a:r>
            <a:endParaRPr lang="cs-CZ" sz="2400" b="1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000" b="1" dirty="0" smtClean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809" y="5048904"/>
            <a:ext cx="2400302" cy="16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6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r"/>
            <a:r>
              <a:rPr lang="cs-CZ" sz="2800" dirty="0" smtClean="0">
                <a:latin typeface="Calibri" panose="020F0502020204030204" pitchFamily="34" charset="0"/>
              </a:rPr>
              <a:t>		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 přijímací zkouška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4800" y="1371600"/>
            <a:ext cx="8382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1200"/>
              </a:spcAft>
            </a:pPr>
            <a:r>
              <a:rPr lang="cs-CZ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Pozvánka </a:t>
            </a:r>
            <a:r>
              <a:rPr lang="cs-CZ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k přijímací zkoušce se zasílá </a:t>
            </a:r>
            <a:r>
              <a:rPr lang="cs-CZ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14 dnů před konáním </a:t>
            </a: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přijímací zkoušky (platí pro I. kolo PŘ).</a:t>
            </a:r>
          </a:p>
          <a:p>
            <a:pPr algn="just" eaLnBrk="1" hangingPunct="1">
              <a:spcAft>
                <a:spcPts val="600"/>
              </a:spcAft>
            </a:pP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Pokud se </a:t>
            </a:r>
            <a:r>
              <a:rPr lang="cs-CZ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uchazeč k přijímací zkoušce pro vážné důvody nedostaví</a:t>
            </a: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 omlouvá nepřítomnost </a:t>
            </a:r>
            <a:r>
              <a:rPr lang="cs-CZ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do 3 dnů řediteli dané školy</a:t>
            </a: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;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 náhradní termín nejpozději do 1 měsíce.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200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b="1" dirty="0" smtClean="0">
                <a:latin typeface="Calibri" panose="020F0502020204030204" pitchFamily="34" charset="0"/>
              </a:rPr>
              <a:t>Stejný </a:t>
            </a:r>
            <a:r>
              <a:rPr lang="cs-CZ" sz="2200" b="1" dirty="0">
                <a:latin typeface="Calibri" panose="020F0502020204030204" pitchFamily="34" charset="0"/>
              </a:rPr>
              <a:t>termín pro konání přijímací zkoušky v jiném oboru vzdělání nebo jiné škole není důvodem stanovení náhradního termínu konání zkoušky.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dirty="0">
                <a:latin typeface="Calibri" panose="020F0502020204030204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b="1" dirty="0" smtClean="0">
                <a:latin typeface="Calibri" panose="020F0502020204030204" pitchFamily="34" charset="0"/>
              </a:rPr>
              <a:t>Pro </a:t>
            </a:r>
            <a:r>
              <a:rPr lang="cs-CZ" sz="2200" b="1" dirty="0">
                <a:latin typeface="Calibri" panose="020F0502020204030204" pitchFamily="34" charset="0"/>
              </a:rPr>
              <a:t>první kolo přijímacího řízení na jeden obor vzdělání konané v rámci jedné školy nelze školní přijímací zkoušku vykonat ve více různých termínech, ve kterých se zkouška koná.</a:t>
            </a:r>
          </a:p>
        </p:txBody>
      </p:sp>
    </p:spTree>
    <p:extLst>
      <p:ext uri="{BB962C8B-B14F-4D97-AF65-F5344CB8AC3E}">
        <p14:creationId xmlns:p14="http://schemas.microsoft.com/office/powerpoint/2010/main" val="29686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– hodnocení výsledků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Ředitel školy hodnotí splnění kritérií přijímacího řízení uchazečem podle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a) hodnocení na vysvědčeních z předchozího vzdělávání,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b) výsledků jednotné zkoušky, pokud je součástí přijímacího řízení,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c) výsledků školní přijímací zkoušky, je-li stanovena,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</a:t>
            </a:r>
            <a:r>
              <a:rPr lang="cs-CZ" sz="2400" b="1" i="1" dirty="0" smtClean="0">
                <a:latin typeface="Calibri" panose="020F0502020204030204" pitchFamily="34" charset="0"/>
              </a:rPr>
              <a:t>d) </a:t>
            </a:r>
            <a:r>
              <a:rPr lang="cs-CZ" sz="2400" b="1" i="1" dirty="0">
                <a:latin typeface="Calibri" panose="020F0502020204030204" pitchFamily="34" charset="0"/>
              </a:rPr>
              <a:t>případně dalších skutečností, které osvědčují vhodné schopnosti, vědomosti a zájmy uchazeče.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 smtClean="0">
              <a:latin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Přihlášku ke vzdělávání  ve střední škole podává uchazeč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řediteli střední školy.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Přihlášku podává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za nezletilého uchazeče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jeho zákonný zástupce s jeho písemným souhlasem, vyjádřeným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jeho podpisem na přihlášce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Přihláška se podává na tiskopisu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, který stanoví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MŠMT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Přihláška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ke vzdělávání – denní forma vzdělávání 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 smtClean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růžový podtisk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oborů vzdělání s talentovou zkouškou 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 smtClean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modrý </a:t>
            </a:r>
            <a:r>
              <a:rPr lang="cs-CZ" sz="1800" i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podtisk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jiné formy vzdělávání 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 smtClean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zelený podtisk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nástavbové studium na střední škole </a:t>
            </a:r>
            <a:r>
              <a:rPr lang="cs-CZ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 smtClean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hnědý </a:t>
            </a:r>
            <a:r>
              <a:rPr lang="cs-CZ" sz="1800" i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podtisk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http://www.msmt.cz/vzdelavani/stredni-vzdelavani/tiskopisy-prihlasek-ke-strednimu-vzdelavani-a-vzdelavani-v-1</a:t>
            </a:r>
            <a:endParaRPr lang="cs-CZ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endParaRPr lang="cs-CZ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9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stanovení kritérií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Hodnocení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jednotné zkoušky </a:t>
            </a:r>
            <a:r>
              <a:rPr lang="cs-CZ" sz="2000" b="1" dirty="0">
                <a:latin typeface="Calibri" panose="020F0502020204030204" pitchFamily="34" charset="0"/>
              </a:rPr>
              <a:t>se na celkovém hodnocení splnění kritérií přijímacího řízení uchazečem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podílí nejméně 60 %</a:t>
            </a:r>
            <a:r>
              <a:rPr lang="cs-CZ" sz="2000" b="1" dirty="0">
                <a:latin typeface="Calibri" panose="020F0502020204030204" pitchFamily="34" charset="0"/>
              </a:rPr>
              <a:t>; v případě přijímacího řízení do oboru vzdělání </a:t>
            </a:r>
            <a:r>
              <a:rPr lang="cs-CZ" sz="2000" b="1" i="1" dirty="0">
                <a:latin typeface="Calibri" panose="020F0502020204030204" pitchFamily="34" charset="0"/>
              </a:rPr>
              <a:t>Gymnázium se sportovní přípravou </a:t>
            </a:r>
            <a:r>
              <a:rPr lang="cs-CZ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nejméně 40 %. </a:t>
            </a:r>
            <a:r>
              <a:rPr lang="cs-CZ" sz="2000" b="1" dirty="0">
                <a:latin typeface="Calibri" panose="020F0502020204030204" pitchFamily="34" charset="0"/>
              </a:rPr>
              <a:t>Uchazeči se do celkového hodnocení započítává lepší výsledek písemného testu z Českého jazyka a literatury a písemného testu z Matematiky a její aplikace.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Centrum zpřístupňuje hodnocení uchazeče příslušné střední škole, na níž se uchazeč hlásí k přijetí do prvního ročníku středního vzdělávání, </a:t>
            </a:r>
            <a:r>
              <a:rPr lang="cs-CZ" sz="20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nejpozději do 28. dubna</a:t>
            </a:r>
            <a:r>
              <a:rPr lang="cs-CZ" sz="2000" b="1" dirty="0">
                <a:latin typeface="Calibri" panose="020F0502020204030204" pitchFamily="34" charset="0"/>
              </a:rPr>
              <a:t>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Další hodnocení splnění kritérií stanoví ředitel školy. Ředitel školy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může</a:t>
            </a:r>
            <a:r>
              <a:rPr lang="cs-CZ" sz="2000" b="1" dirty="0">
                <a:latin typeface="Calibri" panose="020F0502020204030204" pitchFamily="34" charset="0"/>
              </a:rPr>
              <a:t> v rámci kritérií pro přijetí stanovit hranici úspěšnosti v jednotné zkoušce nebo školní přijímací zkoušce, které musí uchazeč dosáhnout jako nezbytné podmínky pro přijetí.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 smtClean="0">
              <a:latin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77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hodnocení výsledků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457200" y="1524000"/>
            <a:ext cx="7924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0"/>
              </a:spcBef>
              <a:spcAft>
                <a:spcPts val="600"/>
              </a:spcAft>
              <a:buClr>
                <a:schemeClr val="folHlink"/>
              </a:buClr>
              <a:buSzPct val="90000"/>
            </a:pPr>
            <a:r>
              <a:rPr lang="cs-CZ" sz="2400" b="1" dirty="0" smtClean="0">
                <a:latin typeface="Calibri" panose="020F0502020204030204" pitchFamily="34" charset="0"/>
              </a:rPr>
              <a:t>Ředitel </a:t>
            </a:r>
            <a:r>
              <a:rPr lang="cs-CZ" sz="2400" b="1" dirty="0">
                <a:latin typeface="Calibri" panose="020F0502020204030204" pitchFamily="34" charset="0"/>
              </a:rPr>
              <a:t>školy v případě oborů vzdělání </a:t>
            </a:r>
            <a:endParaRPr lang="cs-CZ" sz="2400" b="1" dirty="0" smtClean="0">
              <a:latin typeface="Calibri" panose="020F0502020204030204" pitchFamily="34" charset="0"/>
            </a:endParaRPr>
          </a:p>
          <a:p>
            <a:pPr marL="457200" indent="-457200"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  <a:buFontTx/>
              <a:buChar char="-"/>
            </a:pPr>
            <a:r>
              <a:rPr lang="cs-CZ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 </a:t>
            </a:r>
            <a:r>
              <a:rPr lang="cs-CZ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maturitní zkouškou </a:t>
            </a:r>
            <a:r>
              <a:rPr lang="cs-CZ" sz="2400" b="1" dirty="0">
                <a:latin typeface="Calibri" panose="020F0502020204030204" pitchFamily="34" charset="0"/>
              </a:rPr>
              <a:t>ukončí hodnocení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do 2 pracovních dnů</a:t>
            </a:r>
            <a:r>
              <a:rPr lang="cs-CZ" sz="2400" b="1" dirty="0">
                <a:latin typeface="Calibri" panose="020F0502020204030204" pitchFamily="34" charset="0"/>
              </a:rPr>
              <a:t> po zpřístupnění hodnocení uchazeče Centrem a zveřejní seznam přijatých </a:t>
            </a:r>
            <a:r>
              <a:rPr lang="cs-CZ" sz="2400" b="1" dirty="0" smtClean="0">
                <a:latin typeface="Calibri" panose="020F0502020204030204" pitchFamily="34" charset="0"/>
              </a:rPr>
              <a:t>uchazečů;</a:t>
            </a:r>
          </a:p>
          <a:p>
            <a:pPr marL="457200" indent="-457200"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  <a:buFontTx/>
              <a:buChar char="-"/>
            </a:pPr>
            <a:r>
              <a:rPr lang="cs-CZ" sz="2400" b="1" dirty="0" smtClean="0">
                <a:latin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v</a:t>
            </a:r>
            <a:r>
              <a:rPr lang="cs-CZ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případě ostatních oborů vzdělání </a:t>
            </a:r>
            <a:r>
              <a:rPr lang="cs-CZ" sz="2400" b="1" dirty="0">
                <a:latin typeface="Calibri" panose="020F0502020204030204" pitchFamily="34" charset="0"/>
              </a:rPr>
              <a:t>ukončí ředitel školy hodnocení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do 2 pracovních dnů </a:t>
            </a:r>
            <a:r>
              <a:rPr lang="cs-CZ" sz="2400" b="1" dirty="0">
                <a:latin typeface="Calibri" panose="020F0502020204030204" pitchFamily="34" charset="0"/>
              </a:rPr>
              <a:t>po dni konání přijímací zkoušky </a:t>
            </a:r>
            <a:r>
              <a:rPr lang="cs-CZ" sz="2400" b="1" dirty="0" smtClean="0">
                <a:latin typeface="Calibri" panose="020F0502020204030204" pitchFamily="34" charset="0"/>
              </a:rPr>
              <a:t>a </a:t>
            </a:r>
            <a:r>
              <a:rPr lang="cs-CZ" sz="2400" b="1" dirty="0">
                <a:latin typeface="Calibri" panose="020F0502020204030204" pitchFamily="34" charset="0"/>
              </a:rPr>
              <a:t>zveřejní seznam přijatých uchazečů. </a:t>
            </a:r>
            <a:endParaRPr lang="cs-CZ" sz="2400" b="1" dirty="0" smtClean="0">
              <a:latin typeface="Calibri" panose="020F0502020204030204" pitchFamily="34" charset="0"/>
            </a:endParaRPr>
          </a:p>
          <a:p>
            <a:pPr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400" b="1" dirty="0" smtClean="0">
                <a:latin typeface="Calibri" panose="020F0502020204030204" pitchFamily="34" charset="0"/>
              </a:rPr>
              <a:t>Nepřijatým </a:t>
            </a:r>
            <a:r>
              <a:rPr lang="cs-CZ" sz="2400" b="1" dirty="0">
                <a:latin typeface="Calibri" panose="020F0502020204030204" pitchFamily="34" charset="0"/>
              </a:rPr>
              <a:t>uchazečům nebo zákonným zástupcům nepřijatých nezletilých uchazečů ředitel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doručí rozhodnutí o nepřijetí. </a:t>
            </a:r>
            <a:endParaRPr lang="cs-CZ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hodnocení výsledků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457200" y="1524000"/>
            <a:ext cx="7924800" cy="522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800" b="1" dirty="0" smtClean="0">
                <a:latin typeface="Calibri" panose="020F0502020204030204" pitchFamily="34" charset="0"/>
              </a:rPr>
              <a:t>Ředitel </a:t>
            </a:r>
            <a:r>
              <a:rPr lang="cs-CZ" sz="2800" b="1" dirty="0">
                <a:latin typeface="Calibri" panose="020F0502020204030204" pitchFamily="34" charset="0"/>
              </a:rPr>
              <a:t>školy dále zveřejní výsledky hodnocení prvního a posledního přijatého uchazeče v anonymizované podobě.</a:t>
            </a:r>
          </a:p>
          <a:p>
            <a:pPr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800" b="1" dirty="0" smtClean="0">
                <a:latin typeface="Calibri" panose="020F0502020204030204" pitchFamily="34" charset="0"/>
              </a:rPr>
              <a:t>Pokud </a:t>
            </a:r>
            <a:r>
              <a:rPr lang="cs-CZ" sz="2800" b="1" dirty="0">
                <a:latin typeface="Calibri" panose="020F0502020204030204" pitchFamily="34" charset="0"/>
              </a:rPr>
              <a:t>se jednotná zkouška ani školní přijímací zkouška v prvním kole přijímacího řízení </a:t>
            </a:r>
            <a:r>
              <a:rPr lang="cs-CZ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nekoná</a:t>
            </a:r>
            <a:r>
              <a:rPr lang="cs-CZ" sz="2800" b="1" dirty="0">
                <a:latin typeface="Calibri" panose="020F0502020204030204" pitchFamily="34" charset="0"/>
              </a:rPr>
              <a:t>, zveřejní ředitel školy seznam přijatých uchazečů a nepřijatým uchazečům nebo zákonným zástupcům nepřijatých nezletilých uchazečů odešle rozhodnutí o nepřijetí v termínu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od 22. dubna do 30. </a:t>
            </a:r>
            <a:r>
              <a:rPr lang="cs-CZ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dubna 2021</a:t>
            </a:r>
            <a:r>
              <a:rPr lang="cs-CZ" sz="2800" b="1" dirty="0" smtClean="0">
                <a:latin typeface="Calibri" panose="020F0502020204030204" pitchFamily="34" charset="0"/>
              </a:rPr>
              <a:t>.</a:t>
            </a:r>
            <a:endParaRPr lang="cs-CZ" sz="2800" b="1" dirty="0">
              <a:latin typeface="Calibri" panose="020F0502020204030204" pitchFamily="34" charset="0"/>
            </a:endParaRPr>
          </a:p>
          <a:p>
            <a:pPr marR="0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SzPct val="90000"/>
              <a:tabLst/>
            </a:pPr>
            <a:endParaRPr lang="cs-CZ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odvolání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  <a:defRPr/>
            </a:pPr>
            <a:endParaRPr lang="cs-CZ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itchFamily="34" charset="0"/>
            </a:endParaRPr>
          </a:p>
          <a:p>
            <a:pPr marL="0" indent="0" algn="just" eaLnBrk="1" hangingPunct="1">
              <a:spcBef>
                <a:spcPts val="1200"/>
              </a:spcBef>
              <a:spcAft>
                <a:spcPts val="1800"/>
              </a:spcAft>
              <a:buNone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Odvolání</a:t>
            </a:r>
            <a:r>
              <a:rPr lang="cs-CZ" sz="2800" dirty="0" smtClean="0">
                <a:latin typeface="Calibri" panose="020F0502020204030204" pitchFamily="34" charset="0"/>
              </a:rPr>
              <a:t> uchazeče proti rozhodnutí ředitele o výsledku přijímacího řízení lze podat ve lhůtě </a:t>
            </a:r>
            <a:r>
              <a:rPr lang="cs-CZ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 pracovních dnů ode dne doručení rozhodnutí.</a:t>
            </a:r>
          </a:p>
        </p:txBody>
      </p:sp>
    </p:spTree>
    <p:extLst>
      <p:ext uri="{BB962C8B-B14F-4D97-AF65-F5344CB8AC3E}">
        <p14:creationId xmlns:p14="http://schemas.microsoft.com/office/powerpoint/2010/main" val="3755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odvolání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43710" y="1524000"/>
            <a:ext cx="8229600" cy="452596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  <a:buNone/>
              <a:defRPr/>
            </a:pPr>
            <a:r>
              <a:rPr lang="cs-CZ" sz="2800" b="1" dirty="0" smtClean="0">
                <a:latin typeface="Calibri" panose="020F0502020204030204" pitchFamily="34" charset="0"/>
              </a:rPr>
              <a:t>Odvolání</a:t>
            </a:r>
            <a:r>
              <a:rPr lang="cs-CZ" sz="2800" dirty="0" smtClean="0">
                <a:latin typeface="Calibri" panose="020F0502020204030204" pitchFamily="34" charset="0"/>
              </a:rPr>
              <a:t> </a:t>
            </a:r>
            <a:r>
              <a:rPr lang="cs-CZ" sz="2800" dirty="0">
                <a:latin typeface="Calibri" panose="020F0502020204030204" pitchFamily="34" charset="0"/>
              </a:rPr>
              <a:t>se podává </a:t>
            </a:r>
            <a:r>
              <a:rPr lang="cs-CZ" sz="2800" u="sng" dirty="0">
                <a:latin typeface="Calibri" panose="020F0502020204030204" pitchFamily="34" charset="0"/>
              </a:rPr>
              <a:t>písemně</a:t>
            </a:r>
            <a:r>
              <a:rPr lang="cs-CZ" sz="2800" dirty="0">
                <a:latin typeface="Calibri" panose="020F0502020204030204" pitchFamily="34" charset="0"/>
              </a:rPr>
              <a:t> prostřednictvím </a:t>
            </a:r>
            <a:r>
              <a:rPr lang="cs-CZ" sz="2800" b="1" dirty="0">
                <a:latin typeface="Calibri" panose="020F0502020204030204" pitchFamily="34" charset="0"/>
              </a:rPr>
              <a:t>ředitele </a:t>
            </a:r>
            <a:r>
              <a:rPr lang="cs-CZ" sz="2800" dirty="0">
                <a:latin typeface="Calibri" panose="020F0502020204030204" pitchFamily="34" charset="0"/>
              </a:rPr>
              <a:t>střední školy </a:t>
            </a:r>
            <a:r>
              <a:rPr lang="cs-CZ" sz="2800" dirty="0" smtClean="0">
                <a:latin typeface="Calibri" panose="020F0502020204030204" pitchFamily="34" charset="0"/>
              </a:rPr>
              <a:t>ke </a:t>
            </a:r>
            <a:r>
              <a:rPr lang="cs-CZ" sz="2800" b="1" dirty="0" smtClean="0">
                <a:latin typeface="Calibri" panose="020F0502020204030204" pitchFamily="34" charset="0"/>
              </a:rPr>
              <a:t>Krajskému úřadu Olomouckého kraje, </a:t>
            </a:r>
            <a:r>
              <a:rPr lang="cs-CZ" sz="2800" dirty="0" smtClean="0">
                <a:latin typeface="Calibri" panose="020F0502020204030204" pitchFamily="34" charset="0"/>
              </a:rPr>
              <a:t>odboru školství a mládeže.    </a:t>
            </a:r>
            <a:endParaRPr lang="cs-CZ" sz="2800" dirty="0">
              <a:latin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cs-CZ" sz="2800" dirty="0">
                <a:latin typeface="Calibri" panose="020F0502020204030204" pitchFamily="34" charset="0"/>
              </a:rPr>
              <a:t>	</a:t>
            </a:r>
          </a:p>
          <a:p>
            <a:pPr marL="0" lvl="0" indent="0">
              <a:buNone/>
            </a:pPr>
            <a:r>
              <a:rPr lang="cs-CZ" sz="2800" dirty="0">
                <a:latin typeface="Calibri" panose="020F0502020204030204" pitchFamily="34" charset="0"/>
              </a:rPr>
              <a:t>		            </a:t>
            </a:r>
            <a:endParaRPr lang="cs-CZ" sz="2800" u="sng" dirty="0">
              <a:latin typeface="Calibri" panose="020F0502020204030204" pitchFamily="34" charset="0"/>
            </a:endParaRPr>
          </a:p>
          <a:p>
            <a:pPr>
              <a:buNone/>
            </a:pPr>
            <a:r>
              <a:rPr lang="cs-CZ" sz="2800" dirty="0">
                <a:latin typeface="Calibri" panose="020F0502020204030204" pitchFamily="34" charset="0"/>
              </a:rPr>
              <a:t>     </a:t>
            </a:r>
            <a:endParaRPr lang="cs-CZ" sz="2800" dirty="0" smtClean="0">
              <a:latin typeface="Calibri" panose="020F0502020204030204" pitchFamily="34" charset="0"/>
            </a:endParaRPr>
          </a:p>
          <a:p>
            <a:pPr>
              <a:buNone/>
            </a:pPr>
            <a:r>
              <a:rPr lang="cs-CZ" sz="2800" dirty="0" smtClean="0">
                <a:latin typeface="Calibri" panose="020F0502020204030204" pitchFamily="34" charset="0"/>
              </a:rPr>
              <a:t>	</a:t>
            </a:r>
            <a:r>
              <a:rPr lang="cs-CZ" sz="2800" u="sng" dirty="0" err="1" smtClean="0">
                <a:latin typeface="Calibri" panose="020F0502020204030204" pitchFamily="34" charset="0"/>
              </a:rPr>
              <a:t>autoremedura</a:t>
            </a:r>
            <a:r>
              <a:rPr lang="cs-CZ" sz="2800" dirty="0">
                <a:latin typeface="Calibri" panose="020F0502020204030204" pitchFamily="34" charset="0"/>
              </a:rPr>
              <a:t>	             </a:t>
            </a:r>
            <a:r>
              <a:rPr lang="cs-CZ" sz="2800" dirty="0" smtClean="0">
                <a:latin typeface="Calibri" panose="020F0502020204030204" pitchFamily="34" charset="0"/>
              </a:rPr>
              <a:t>	</a:t>
            </a:r>
            <a:r>
              <a:rPr lang="cs-CZ" sz="2800" u="sng" dirty="0" smtClean="0">
                <a:latin typeface="Calibri" panose="020F0502020204030204" pitchFamily="34" charset="0"/>
              </a:rPr>
              <a:t>postoupí </a:t>
            </a:r>
            <a:r>
              <a:rPr lang="cs-CZ" sz="2800" u="sng" dirty="0">
                <a:latin typeface="Calibri" panose="020F0502020204030204" pitchFamily="34" charset="0"/>
              </a:rPr>
              <a:t>celý spis KÚ</a:t>
            </a:r>
          </a:p>
          <a:p>
            <a:pPr>
              <a:buNone/>
            </a:pPr>
            <a:r>
              <a:rPr lang="cs-CZ" sz="2800" b="1" dirty="0">
                <a:solidFill>
                  <a:srgbClr val="00B0F0"/>
                </a:solidFill>
                <a:latin typeface="Calibri" panose="020F0502020204030204" pitchFamily="34" charset="0"/>
              </a:rPr>
              <a:t>	</a:t>
            </a:r>
            <a:r>
              <a:rPr lang="cs-CZ" sz="2800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					</a:t>
            </a:r>
            <a:r>
              <a:rPr lang="cs-CZ" sz="18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	</a:t>
            </a:r>
            <a:r>
              <a:rPr lang="cs-CZ" sz="1800" dirty="0">
                <a:latin typeface="Calibri" panose="020F0502020204030204" pitchFamily="34" charset="0"/>
              </a:rPr>
              <a:t> (30 dnů)</a:t>
            </a:r>
          </a:p>
          <a:p>
            <a:pPr>
              <a:buNone/>
            </a:pPr>
            <a:r>
              <a:rPr lang="cs-CZ" sz="1800" dirty="0">
                <a:solidFill>
                  <a:srgbClr val="00B0F0"/>
                </a:solidFill>
                <a:latin typeface="Calibri" panose="020F0502020204030204" pitchFamily="34" charset="0"/>
              </a:rPr>
              <a:t>	</a:t>
            </a:r>
            <a:endParaRPr lang="cs-CZ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Ovál 2"/>
          <p:cNvSpPr/>
          <p:nvPr/>
        </p:nvSpPr>
        <p:spPr>
          <a:xfrm>
            <a:off x="3164732" y="3060971"/>
            <a:ext cx="258755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ředitel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4" name="Šipka doleva 3"/>
          <p:cNvSpPr/>
          <p:nvPr/>
        </p:nvSpPr>
        <p:spPr>
          <a:xfrm rot="18934826">
            <a:off x="2921724" y="4181920"/>
            <a:ext cx="943959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 rot="2323844">
            <a:off x="5095081" y="4216213"/>
            <a:ext cx="1025572" cy="2055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4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zápisový lístek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06421" y="1631641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4800" y="1447800"/>
            <a:ext cx="8534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 smtClean="0"/>
          </a:p>
          <a:p>
            <a:pPr algn="just">
              <a:spcAft>
                <a:spcPts val="1200"/>
              </a:spcAft>
            </a:pPr>
            <a:r>
              <a:rPr lang="cs-CZ" sz="2400" b="1" dirty="0" smtClean="0">
                <a:latin typeface="Calibri" panose="020F0502020204030204" pitchFamily="34" charset="0"/>
              </a:rPr>
              <a:t>Zápisový </a:t>
            </a:r>
            <a:r>
              <a:rPr lang="cs-CZ" sz="2400" b="1" dirty="0">
                <a:latin typeface="Calibri" panose="020F0502020204030204" pitchFamily="34" charset="0"/>
              </a:rPr>
              <a:t>lístek slouží</a:t>
            </a:r>
            <a:r>
              <a:rPr lang="cs-CZ" sz="2400" b="1" i="1" dirty="0">
                <a:latin typeface="Calibri" panose="020F0502020204030204" pitchFamily="34" charset="0"/>
              </a:rPr>
              <a:t> </a:t>
            </a:r>
            <a:r>
              <a:rPr lang="cs-CZ" sz="2400" b="1" dirty="0">
                <a:latin typeface="Calibri" panose="020F0502020204030204" pitchFamily="34" charset="0"/>
              </a:rPr>
              <a:t>k potvrzení úmyslu uchazeče stát </a:t>
            </a:r>
            <a:r>
              <a:rPr lang="cs-CZ" sz="2400" b="1" dirty="0" smtClean="0">
                <a:latin typeface="Calibri" panose="020F0502020204030204" pitchFamily="34" charset="0"/>
              </a:rPr>
              <a:t>se žákem </a:t>
            </a:r>
            <a:r>
              <a:rPr lang="cs-CZ" sz="2400" b="1" dirty="0">
                <a:latin typeface="Calibri" panose="020F0502020204030204" pitchFamily="34" charset="0"/>
              </a:rPr>
              <a:t>příslušného oboru vzdělání na dané střední škole</a:t>
            </a:r>
            <a:r>
              <a:rPr lang="cs-CZ" sz="2400" b="1" dirty="0" smtClean="0">
                <a:latin typeface="Calibri" panose="020F0502020204030204" pitchFamily="34" charset="0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cs-CZ" sz="2400" b="1" dirty="0" smtClean="0">
                <a:latin typeface="Calibri" panose="020F0502020204030204" pitchFamily="34" charset="0"/>
              </a:rPr>
              <a:t>Uchazeč</a:t>
            </a:r>
            <a:r>
              <a:rPr lang="cs-CZ" sz="2400" b="1" dirty="0">
                <a:latin typeface="Calibri" panose="020F0502020204030204" pitchFamily="34" charset="0"/>
              </a:rPr>
              <a:t>, který je žákem základní školy, obdrží zápisový lístek v této základní škole nejpozději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do 15. </a:t>
            </a:r>
            <a:r>
              <a:rPr lang="cs-CZ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března 2021</a:t>
            </a:r>
            <a:r>
              <a:rPr lang="cs-CZ" sz="2400" b="1" dirty="0" smtClean="0">
                <a:latin typeface="Calibri" panose="020F0502020204030204" pitchFamily="34" charset="0"/>
              </a:rPr>
              <a:t>, u oborů s talentovou zkouškou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do 30. listopadu 2020</a:t>
            </a:r>
            <a:r>
              <a:rPr lang="cs-CZ" sz="2400" b="1" dirty="0" smtClean="0">
                <a:latin typeface="Calibri" panose="020F0502020204030204" pitchFamily="34" charset="0"/>
              </a:rPr>
              <a:t>. </a:t>
            </a:r>
            <a:endParaRPr lang="cs-CZ" sz="2400" b="1" dirty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cs-CZ" sz="2400" b="1" dirty="0" smtClean="0">
                <a:latin typeface="Calibri" panose="020F0502020204030204" pitchFamily="34" charset="0"/>
              </a:rPr>
              <a:t>Každý </a:t>
            </a:r>
            <a:r>
              <a:rPr lang="cs-CZ" sz="2400" b="1" dirty="0">
                <a:latin typeface="Calibri" panose="020F0502020204030204" pitchFamily="34" charset="0"/>
              </a:rPr>
              <a:t>uchazeč o </a:t>
            </a:r>
            <a:r>
              <a:rPr lang="cs-CZ" sz="2400" b="1" dirty="0" smtClean="0">
                <a:latin typeface="Calibri" panose="020F0502020204030204" pitchFamily="34" charset="0"/>
              </a:rPr>
              <a:t>vzdělávání </a:t>
            </a:r>
            <a:r>
              <a:rPr lang="cs-CZ" sz="2400" b="1" dirty="0">
                <a:latin typeface="Calibri" panose="020F0502020204030204" pitchFamily="34" charset="0"/>
              </a:rPr>
              <a:t>ve střední </a:t>
            </a:r>
            <a:r>
              <a:rPr lang="cs-CZ" sz="2400" b="1" dirty="0" smtClean="0">
                <a:latin typeface="Calibri" panose="020F0502020204030204" pitchFamily="34" charset="0"/>
              </a:rPr>
              <a:t>škole, který se účastní přijímacího řízení pro následující školní rok,  </a:t>
            </a:r>
            <a:r>
              <a:rPr lang="cs-CZ" sz="2400" b="1" dirty="0">
                <a:latin typeface="Calibri" panose="020F0502020204030204" pitchFamily="34" charset="0"/>
              </a:rPr>
              <a:t>obdrží </a:t>
            </a:r>
            <a:r>
              <a:rPr lang="cs-CZ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jeden</a:t>
            </a:r>
            <a:r>
              <a:rPr lang="cs-CZ" sz="2400" b="1" dirty="0">
                <a:latin typeface="Calibri" panose="020F0502020204030204" pitchFamily="34" charset="0"/>
              </a:rPr>
              <a:t> zápisový lístek.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Svůj úmysl vzdělávat se v dané střední škole potvrdí uchazeč odevzdáním zápisového lístku řediteli školy, který rozhodl o jeho přijetí, a to do 10 pracovních dnů ode dne oznámení rozhodnutí.</a:t>
            </a:r>
            <a:endParaRPr lang="cs-CZ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8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zápisový lístek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859277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4800" y="1447800"/>
            <a:ext cx="85344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 smtClean="0"/>
          </a:p>
          <a:p>
            <a:pPr marL="0" lvl="0" indent="0" algn="just">
              <a:buNone/>
            </a:pPr>
            <a:r>
              <a:rPr lang="cs-CZ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Nepotvrdí-li uchazeč svůj úmysl vzdělávat se v dané střední škole odevzdáním zápisového lístku řediteli školy, zanikají posledním dnem lhůty pro odevzdání zápisového lístku právní účinky rozhodnutí o přijetí tohoto uchazeče. </a:t>
            </a:r>
          </a:p>
          <a:p>
            <a:pPr marL="0" lvl="0" indent="0" algn="just">
              <a:buNone/>
            </a:pPr>
            <a:endParaRPr lang="cs-CZ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0" indent="0" algn="just">
              <a:buNone/>
            </a:pPr>
            <a:r>
              <a:rPr lang="cs-CZ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Zápisový lístek může uchazeč uplatnit jen jednou; to neplatí v případě, že uchazeč uplatňuje zápisový lístek ne škole, kde byl přijat na základě odvolání.</a:t>
            </a:r>
          </a:p>
          <a:p>
            <a:pPr marL="0" lvl="0" indent="0" algn="just">
              <a:buNone/>
            </a:pPr>
            <a:endParaRPr lang="cs-CZ" sz="24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endParaRPr lang="cs-CZ" sz="24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63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–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zápisový lístek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859277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304800" y="1447800"/>
            <a:ext cx="85344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 smtClean="0"/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 případě </a:t>
            </a:r>
            <a:r>
              <a:rPr lang="cs-CZ" sz="2400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ztráty nebo zničení zápisového lístku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vydává na základě </a:t>
            </a:r>
            <a:r>
              <a:rPr lang="cs-CZ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písemné žádosti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bez zbytečného odkladu </a:t>
            </a:r>
            <a:r>
              <a:rPr lang="cs-CZ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orgán, který jej vydal, náhradní zápisový lístek</a:t>
            </a:r>
            <a:r>
              <a:rPr lang="cs-CZ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.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Součástí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žádosti o vydání náhradního zápisového lístku </a:t>
            </a:r>
            <a:r>
              <a:rPr lang="cs-CZ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je </a:t>
            </a:r>
            <a:r>
              <a:rPr lang="cs-CZ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čestné prohlášení uchazeče</a:t>
            </a:r>
            <a:r>
              <a:rPr lang="cs-CZ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nebo zákonného zástupce nezletilého uchazeče, že původní zápisový lístek neuplatnil ani neuplatní ve střední škole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; součástí čestného prohlášení zákonného zástupce nezletilého uchazeče je podpis uchazeče. </a:t>
            </a:r>
            <a:endParaRPr lang="cs-C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Náhradní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zápisový lístek se označuje před nadpisem zápisového lístku slovem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"NÁHRADNÍ". </a:t>
            </a:r>
            <a:endParaRPr lang="cs-CZ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16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Další kola přijímacího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457200" y="1447800"/>
            <a:ext cx="81534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 smtClean="0"/>
          </a:p>
          <a:p>
            <a:pPr marL="0" lvl="0" indent="0" algn="just">
              <a:spcAft>
                <a:spcPts val="2400"/>
              </a:spcAft>
              <a:buNone/>
            </a:pPr>
            <a:r>
              <a:rPr lang="cs-CZ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DALŠÍ KOLA PŘIJÍMACÍHO ŘÍZENÍ</a:t>
            </a:r>
          </a:p>
          <a:p>
            <a:pPr marL="0" lvl="0" indent="0" algn="just">
              <a:spcAft>
                <a:spcPts val="2400"/>
              </a:spcAft>
              <a:buNone/>
            </a:pPr>
            <a:r>
              <a:rPr lang="cs-CZ" sz="2800" dirty="0" smtClean="0">
                <a:latin typeface="Calibri" panose="020F0502020204030204" pitchFamily="34" charset="0"/>
              </a:rPr>
              <a:t>Pokud ředitel školy vyhlásí další kola přijímacího řízení oznámí neprodleně tuto skutečnost krajskému úřadu.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800" dirty="0" smtClean="0">
                <a:latin typeface="Calibri" panose="020F0502020204030204" pitchFamily="34" charset="0"/>
              </a:rPr>
              <a:t>Krajský úřad zveřejňuje přehled  středních škol s údaji o počtu volných míst v jednotlivých oborech vzdělání a formách vzdělávání.</a:t>
            </a:r>
          </a:p>
          <a:p>
            <a:pPr marL="0" lvl="0" indent="0" algn="ctr">
              <a:spcAft>
                <a:spcPts val="1200"/>
              </a:spcAft>
              <a:buNone/>
            </a:pPr>
            <a:endParaRPr lang="cs-CZ" sz="2400" dirty="0" smtClean="0">
              <a:latin typeface="Calibri" panose="020F0502020204030204" pitchFamily="34" charset="0"/>
              <a:hlinkClick r:id="rId3"/>
            </a:endParaRPr>
          </a:p>
          <a:p>
            <a:pPr marL="0" lvl="0" indent="0" algn="ctr">
              <a:spcAft>
                <a:spcPts val="1200"/>
              </a:spcAft>
              <a:buNone/>
            </a:pPr>
            <a:endParaRPr lang="cs-CZ" sz="28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1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Další kola přijímacího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řízení 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3" name="Obdélník 2"/>
          <p:cNvSpPr/>
          <p:nvPr/>
        </p:nvSpPr>
        <p:spPr>
          <a:xfrm>
            <a:off x="457200" y="1816467"/>
            <a:ext cx="8153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 smtClean="0"/>
          </a:p>
          <a:p>
            <a:pPr marL="0" lvl="0" indent="0" algn="ctr">
              <a:spcAft>
                <a:spcPts val="2400"/>
              </a:spcAft>
              <a:buNone/>
            </a:pPr>
            <a:r>
              <a:rPr lang="cs-CZ" sz="2800" dirty="0" smtClean="0">
                <a:latin typeface="Calibri" panose="020F0502020204030204" pitchFamily="34" charset="0"/>
              </a:rPr>
              <a:t>V dalších kolech přijímacího řízení podává uchazeč přihlášku ke střednímu vzdělávání s tím, že na přihlášce se vyplňuje </a:t>
            </a:r>
            <a:r>
              <a:rPr lang="cs-CZ" sz="28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jen jedna škola a jeden obor vzdělání</a:t>
            </a:r>
            <a:r>
              <a:rPr lang="cs-CZ" sz="2800" dirty="0" smtClean="0">
                <a:latin typeface="Calibri" panose="020F0502020204030204" pitchFamily="34" charset="0"/>
              </a:rPr>
              <a:t>.</a:t>
            </a:r>
          </a:p>
          <a:p>
            <a:pPr marL="0" lvl="0" indent="0" algn="ctr">
              <a:spcAft>
                <a:spcPts val="2400"/>
              </a:spcAft>
              <a:buNone/>
            </a:pPr>
            <a:r>
              <a:rPr lang="cs-CZ" sz="2800" dirty="0" smtClean="0">
                <a:latin typeface="Calibri" panose="020F0502020204030204" pitchFamily="34" charset="0"/>
              </a:rPr>
              <a:t>Počet podaných přihlášek pro druhé a další kola přijímacího řízení </a:t>
            </a:r>
            <a:r>
              <a:rPr lang="cs-CZ" sz="28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není omezen</a:t>
            </a:r>
            <a:r>
              <a:rPr lang="cs-CZ" sz="2800" dirty="0" smtClean="0">
                <a:latin typeface="Calibri" panose="020F0502020204030204" pitchFamily="34" charset="0"/>
              </a:rPr>
              <a:t>.  </a:t>
            </a:r>
          </a:p>
          <a:p>
            <a:pPr marL="0" lvl="0" indent="0" algn="ctr">
              <a:spcAft>
                <a:spcPts val="1200"/>
              </a:spcAft>
              <a:buNone/>
            </a:pPr>
            <a:endParaRPr lang="cs-CZ" sz="2400" dirty="0" smtClean="0">
              <a:latin typeface="Calibri" panose="020F0502020204030204" pitchFamily="34" charset="0"/>
              <a:hlinkClick r:id="rId3"/>
            </a:endParaRPr>
          </a:p>
          <a:p>
            <a:pPr marL="0" lvl="0" indent="0" algn="ctr">
              <a:spcAft>
                <a:spcPts val="1200"/>
              </a:spcAft>
              <a:buNone/>
            </a:pPr>
            <a:endParaRPr lang="cs-CZ" sz="28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1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2400"/>
            <a:ext cx="4648200" cy="6505575"/>
          </a:xfrm>
          <a:prstGeom prst="rect">
            <a:avLst/>
          </a:prstGeom>
        </p:spPr>
      </p:pic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28998" y="152400"/>
            <a:ext cx="4415002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None/>
            </a:pPr>
            <a:r>
              <a:rPr lang="cs-CZ" dirty="0" smtClean="0"/>
              <a:t>		</a:t>
            </a:r>
          </a:p>
          <a:p>
            <a:pPr marL="0" indent="0" eaLnBrk="1" hangingPunct="1">
              <a:buNone/>
            </a:pPr>
            <a:endParaRPr lang="cs-CZ" dirty="0"/>
          </a:p>
          <a:p>
            <a:pPr marL="0" indent="0" algn="ctr" eaLnBrk="1" hangingPunct="1">
              <a:buNone/>
            </a:pP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Děkuji za pozornost.</a:t>
            </a:r>
          </a:p>
          <a:p>
            <a:pPr marL="0" indent="0" algn="ctr" eaLnBrk="1" hangingPunct="1">
              <a:buNone/>
            </a:pPr>
            <a:endParaRPr lang="cs-CZ" dirty="0" smtClean="0"/>
          </a:p>
          <a:p>
            <a:pPr marL="0" indent="0" algn="ctr" eaLnBrk="1" hangingPunct="1">
              <a:buNone/>
            </a:pPr>
            <a:endParaRPr lang="cs-CZ" dirty="0"/>
          </a:p>
          <a:p>
            <a:pPr marL="0" indent="0" algn="r" eaLnBrk="1" hangingPunct="1">
              <a:buNone/>
            </a:pPr>
            <a:r>
              <a:rPr lang="cs-CZ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Andrea Štouračová</a:t>
            </a:r>
          </a:p>
          <a:p>
            <a:pPr marL="0" indent="0" algn="r" eaLnBrk="1" hangingPunct="1">
              <a:buNone/>
            </a:pPr>
            <a:r>
              <a:rPr lang="cs-CZ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hlinkClick r:id="rId3"/>
              </a:rPr>
              <a:t>e-mail</a:t>
            </a:r>
            <a:r>
              <a:rPr lang="cs-CZ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hlinkClick r:id="rId3"/>
              </a:rPr>
              <a:t>: a.stouracova@olkraj.cz</a:t>
            </a:r>
            <a:endParaRPr lang="cs-CZ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r" eaLnBrk="1" hangingPunct="1">
              <a:buNone/>
            </a:pPr>
            <a:r>
              <a:rPr lang="cs-CZ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tel: 585 508 660</a:t>
            </a:r>
            <a:endParaRPr lang="cs-CZ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5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endParaRPr lang="cs-CZ" sz="2800" dirty="0">
              <a:latin typeface="Calibri" panose="020F0502020204030204" pitchFamily="34" charset="0"/>
            </a:endParaRPr>
          </a:p>
        </p:txBody>
      </p:sp>
      <p:sp>
        <p:nvSpPr>
          <p:cNvPr id="20" name="Nadpis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 algn="r">
              <a:buNone/>
            </a:pPr>
            <a:r>
              <a:rPr lang="cs-CZ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766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971" y="296008"/>
            <a:ext cx="4425030" cy="612616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6763" y="304800"/>
            <a:ext cx="4378030" cy="612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550985" y="1676400"/>
            <a:ext cx="8153400" cy="4449763"/>
          </a:xfrm>
        </p:spPr>
        <p:txBody>
          <a:bodyPr/>
          <a:lstStyle/>
          <a:p>
            <a:pPr marL="0" indent="0" algn="just">
              <a:spcAft>
                <a:spcPts val="1800"/>
              </a:spcAft>
              <a:buNone/>
            </a:pP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souvislosti s dlouhodobým uzavřením škol z důvodu epidemie </a:t>
            </a:r>
            <a:r>
              <a:rPr lang="cs-CZ" sz="2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koronaviru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SARS CoV-2 v druhém pololetí školního roku 2019/2020 je legislativně stanoveno, že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součástí kritérií přijímacího řízení nesmí být hodnocení na vysvědčení za druhé pololetí školního roku 2019/2020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sz="24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Součástí 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přihlášky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zůstávají poslední dvě vysvědčení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ve kterých uchazeč splnil nebo plní povinnou školní docházku, ovšem hodnocení výše zmíněného pololetí nesmí být hodnoceno. </a:t>
            </a:r>
          </a:p>
        </p:txBody>
      </p:sp>
    </p:spTree>
    <p:extLst>
      <p:ext uri="{BB962C8B-B14F-4D97-AF65-F5344CB8AC3E}">
        <p14:creationId xmlns:p14="http://schemas.microsoft.com/office/powerpoint/2010/main" val="108418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Nově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je na zadní stranu tiskopisu </a:t>
            </a:r>
            <a:r>
              <a:rPr lang="cs-CZ" sz="26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doplněn údaj o školním roce absolvovaného ročníku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, jehož vysvědčení je pro účely přijímacího řízení předloženo, </a:t>
            </a:r>
            <a:r>
              <a:rPr lang="cs-CZ" sz="2600" u="sng" dirty="0">
                <a:latin typeface="Calibri" panose="020F0502020204030204" pitchFamily="34" charset="0"/>
                <a:cs typeface="Calibri" panose="020F0502020204030204" pitchFamily="34" charset="0"/>
              </a:rPr>
              <a:t>a to pro označení nehodnoceného druhého pololetí školního roku 2019/2020.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Tiskopisy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z předchozích let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jsou platné za podmínky doplnění všech informací,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zejména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o přiložení </a:t>
            </a:r>
            <a:endParaRPr lang="cs-CZ" sz="2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algn="ctr">
              <a:buNone/>
            </a:pPr>
            <a:r>
              <a:rPr lang="cs-CZ" sz="2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600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</a:t>
            </a:r>
            <a:r>
              <a:rPr lang="cs-CZ" sz="2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školského poradenského zařízení pro úpravu podmínek přijímání ke vzdělávání</a:t>
            </a: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  <a:p>
            <a:pPr marL="360000" indent="-360000" algn="ctr">
              <a:buNone/>
            </a:pP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600" b="1" i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doplnění údajů týkajících se  </a:t>
            </a:r>
            <a:r>
              <a:rPr lang="cs-CZ" sz="2600" b="1" i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školního roku</a:t>
            </a: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401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		</a:t>
            </a:r>
            <a:endParaRPr lang="cs-CZ" sz="2800" dirty="0">
              <a:latin typeface="Calibri" panose="020F0502020204030204" pitchFamily="34" charset="0"/>
            </a:endParaRPr>
          </a:p>
        </p:txBody>
      </p:sp>
      <p:sp>
        <p:nvSpPr>
          <p:cNvPr id="20" name="Nadpis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 algn="r">
              <a:buNone/>
            </a:pPr>
            <a:r>
              <a:rPr lang="cs-CZ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766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583" y="1828800"/>
            <a:ext cx="8554359" cy="2245835"/>
          </a:xfrm>
          <a:prstGeom prst="rect">
            <a:avLst/>
          </a:prstGeom>
        </p:spPr>
      </p:pic>
      <p:sp>
        <p:nvSpPr>
          <p:cNvPr id="7" name="Ovál 6"/>
          <p:cNvSpPr/>
          <p:nvPr/>
        </p:nvSpPr>
        <p:spPr>
          <a:xfrm>
            <a:off x="3962400" y="2522400"/>
            <a:ext cx="2514600" cy="1143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583" y="4424800"/>
            <a:ext cx="8625342" cy="1813282"/>
          </a:xfrm>
          <a:prstGeom prst="rect">
            <a:avLst/>
          </a:prstGeom>
        </p:spPr>
      </p:pic>
      <p:sp>
        <p:nvSpPr>
          <p:cNvPr id="12" name="Ovál 11"/>
          <p:cNvSpPr/>
          <p:nvPr/>
        </p:nvSpPr>
        <p:spPr>
          <a:xfrm>
            <a:off x="4038600" y="4800600"/>
            <a:ext cx="2514600" cy="1143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33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3096</Words>
  <Application>Microsoft Office PowerPoint</Application>
  <PresentationFormat>Předvádění na obrazovce (4:3)</PresentationFormat>
  <Paragraphs>258</Paragraphs>
  <Slides>50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50</vt:i4>
      </vt:variant>
    </vt:vector>
  </HeadingPairs>
  <TitlesOfParts>
    <vt:vector size="56" baseType="lpstr">
      <vt:lpstr>Arial</vt:lpstr>
      <vt:lpstr>Calibri</vt:lpstr>
      <vt:lpstr>Courier New</vt:lpstr>
      <vt:lpstr>Symbol</vt:lpstr>
      <vt:lpstr>Wingdings</vt:lpstr>
      <vt:lpstr>Výchozí návrh</vt:lpstr>
      <vt:lpstr>Setkání výchovných poradců  Olomouckého kraje    </vt:lpstr>
      <vt:lpstr>Právní rámec</vt:lpstr>
      <vt:lpstr>  </vt:lpstr>
      <vt:lpstr>  Přihláška ke vzdělávání</vt:lpstr>
      <vt:lpstr>  </vt:lpstr>
      <vt:lpstr>  </vt:lpstr>
      <vt:lpstr>  Přihláška ke vzdělávání</vt:lpstr>
      <vt:lpstr>  Přihláška ke vzdělávání</vt:lpstr>
      <vt:lpstr>  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Přijímací řízení - přihláška</vt:lpstr>
      <vt:lpstr>  Přijímací řízení - přihláška</vt:lpstr>
      <vt:lpstr>  Přijímací řízení - přihláška</vt:lpstr>
      <vt:lpstr>  Přijímací řízení - přihláška</vt:lpstr>
      <vt:lpstr>  Přijímací řízení - přihláška</vt:lpstr>
      <vt:lpstr>  Přijímací řízení - přihláška</vt:lpstr>
      <vt:lpstr>  Přihláška ke vzdělávání</vt:lpstr>
      <vt:lpstr>  </vt:lpstr>
      <vt:lpstr>  Přijímací řízení – talentová zkouška</vt:lpstr>
      <vt:lpstr>  Přijímací řízení – talentová zkouška</vt:lpstr>
      <vt:lpstr>  Přijímací řízení – talentová zkouška</vt:lpstr>
      <vt:lpstr>  Přijímací řízení – talentová zkouška</vt:lpstr>
      <vt:lpstr>  </vt:lpstr>
      <vt:lpstr>  Přijímací řízení - stanovení kritérií</vt:lpstr>
      <vt:lpstr>  Přijímací řízení - stanovení kritérií</vt:lpstr>
      <vt:lpstr>         Přijímací řízení – přijímací zkouška</vt:lpstr>
      <vt:lpstr>         Přijímací řízení – přijímací zkouška</vt:lpstr>
      <vt:lpstr>         Přijímací řízení – přijímací zkouška</vt:lpstr>
      <vt:lpstr>         Přijímací řízení – přijímací zkouška</vt:lpstr>
      <vt:lpstr>         Přijímací řízení – přijímací zkouška</vt:lpstr>
      <vt:lpstr>   Přijímací řízení –  přijímací zkouška</vt:lpstr>
      <vt:lpstr>  Přijímací řízení – hodnocení výsledků</vt:lpstr>
      <vt:lpstr>  Přijímací řízení - stanovení kritérií</vt:lpstr>
      <vt:lpstr>  Přijímací řízení – hodnocení výsledků</vt:lpstr>
      <vt:lpstr>  Přijímací řízení – hodnocení výsledků</vt:lpstr>
      <vt:lpstr>  Přijímací řízení – odvolání</vt:lpstr>
      <vt:lpstr>  Přijímací řízení – odvolání</vt:lpstr>
      <vt:lpstr>  Přijímací řízení – zápisový lístek</vt:lpstr>
      <vt:lpstr>  Přijímací řízení – zápisový lístek</vt:lpstr>
      <vt:lpstr>  Přijímací řízení – zápisový lístek</vt:lpstr>
      <vt:lpstr>  Další kola přijímacího řízení </vt:lpstr>
      <vt:lpstr>  Další kola přijímacího řízení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Štouračová Andrea</cp:lastModifiedBy>
  <cp:revision>140</cp:revision>
  <cp:lastPrinted>2020-11-16T15:00:21Z</cp:lastPrinted>
  <dcterms:created xsi:type="dcterms:W3CDTF">2008-01-15T11:19:01Z</dcterms:created>
  <dcterms:modified xsi:type="dcterms:W3CDTF">2020-11-18T09:22:18Z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