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61" r:id="rId3"/>
    <p:sldId id="318" r:id="rId4"/>
    <p:sldId id="258" r:id="rId5"/>
    <p:sldId id="319" r:id="rId6"/>
    <p:sldId id="320" r:id="rId7"/>
    <p:sldId id="321" r:id="rId8"/>
    <p:sldId id="322" r:id="rId9"/>
    <p:sldId id="323" r:id="rId10"/>
    <p:sldId id="325" r:id="rId11"/>
    <p:sldId id="330" r:id="rId12"/>
    <p:sldId id="324" r:id="rId13"/>
    <p:sldId id="326" r:id="rId14"/>
    <p:sldId id="327" r:id="rId15"/>
    <p:sldId id="328" r:id="rId16"/>
    <p:sldId id="329" r:id="rId17"/>
    <p:sldId id="331" r:id="rId1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Výchozí oddíl" id="{B830D384-EA1B-4745-8E84-5B98A03D376B}">
          <p14:sldIdLst>
            <p14:sldId id="256"/>
            <p14:sldId id="261"/>
            <p14:sldId id="318"/>
            <p14:sldId id="258"/>
            <p14:sldId id="319"/>
            <p14:sldId id="320"/>
            <p14:sldId id="321"/>
            <p14:sldId id="322"/>
            <p14:sldId id="323"/>
            <p14:sldId id="325"/>
            <p14:sldId id="330"/>
            <p14:sldId id="324"/>
            <p14:sldId id="326"/>
            <p14:sldId id="327"/>
            <p14:sldId id="328"/>
            <p14:sldId id="329"/>
            <p14:sldId id="331"/>
          </p14:sldIdLst>
        </p14:section>
        <p14:section name="Oddíl bez názvu" id="{20B60BD6-8468-4554-A2B9-36335B32467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9" roundtripDataSignature="AMtx7mjLW3YFn4f8g6k2qi47JlbIrowT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40EE5AF-A48F-451F-90F5-5D3224391171}">
  <a:tblStyle styleId="{040EE5AF-A48F-451F-90F5-5D322439117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82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952356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665794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156629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686443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187715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092790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547678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900370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5824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74944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63178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2127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611595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65625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37207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6571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>
  <p:cSld name="Úvodní sníme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grpSp>
        <p:nvGrpSpPr>
          <p:cNvPr id="17" name="Google Shape;17;p7"/>
          <p:cNvGrpSpPr/>
          <p:nvPr/>
        </p:nvGrpSpPr>
        <p:grpSpPr>
          <a:xfrm>
            <a:off x="-14514" y="-20638"/>
            <a:ext cx="12206514" cy="6878637"/>
            <a:chOff x="-14514" y="-20638"/>
            <a:chExt cx="12206514" cy="6878637"/>
          </a:xfrm>
        </p:grpSpPr>
        <p:pic>
          <p:nvPicPr>
            <p:cNvPr id="18" name="Google Shape;18;p7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19;p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" name="Google Shape;20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5486400"/>
            <a:ext cx="12192000" cy="13711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svislý text" type="vertTx">
  <p:cSld name="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vislý nadpis a text" type="vertTitleAndTx">
  <p:cSld name="VERTICAL_TITLE_AND_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oogle Shape;22;p8"/>
          <p:cNvGrpSpPr/>
          <p:nvPr/>
        </p:nvGrpSpPr>
        <p:grpSpPr>
          <a:xfrm>
            <a:off x="-14515" y="-20638"/>
            <a:ext cx="12206515" cy="6943953"/>
            <a:chOff x="-14515" y="-20638"/>
            <a:chExt cx="12206515" cy="6943953"/>
          </a:xfrm>
        </p:grpSpPr>
        <p:pic>
          <p:nvPicPr>
            <p:cNvPr id="23" name="Google Shape;23;p8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Google Shape;24;p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25;p8"/>
            <p:cNvPicPr preferRelativeResize="0"/>
            <p:nvPr/>
          </p:nvPicPr>
          <p:blipFill rotWithShape="1">
            <a:blip r:embed="rId4">
              <a:alphaModFix/>
            </a:blip>
            <a:srcRect l="-1" r="21787" b="2153"/>
            <a:stretch/>
          </p:blipFill>
          <p:spPr>
            <a:xfrm>
              <a:off x="-14515" y="6311900"/>
              <a:ext cx="12206515" cy="61141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0" y="365126"/>
            <a:ext cx="7852229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body" idx="1"/>
          </p:nvPr>
        </p:nvSpPr>
        <p:spPr>
          <a:xfrm>
            <a:off x="0" y="1181098"/>
            <a:ext cx="12192000" cy="5070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části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ání" type="twoTxTwoObj">
  <p:cSld name="TWO_OBJECTS_WITH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uze nadpis" type="titleOnly">
  <p:cSld name="TITLE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ý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titulkem" type="objTx">
  <p:cSld name="OBJECT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ázek s titulkem" type="picTx">
  <p:cSld name="PICTURE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>
            <a:spLocks noGrp="1"/>
          </p:cNvSpPr>
          <p:nvPr>
            <p:ph type="subTitle" idx="1"/>
          </p:nvPr>
        </p:nvSpPr>
        <p:spPr>
          <a:xfrm>
            <a:off x="725725" y="1491916"/>
            <a:ext cx="10609800" cy="3809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r>
              <a:rPr lang="cs-CZ" sz="8600" b="1" u="sng" dirty="0">
                <a:latin typeface="Calibri" panose="020F0502020204030204" pitchFamily="34" charset="0"/>
              </a:rPr>
              <a:t>Projekt RPV OK</a:t>
            </a:r>
          </a:p>
          <a:p>
            <a:endParaRPr lang="cs-CZ" sz="4000" b="1" dirty="0">
              <a:latin typeface="Calibri" panose="020F0502020204030204" pitchFamily="34" charset="0"/>
            </a:endParaRPr>
          </a:p>
          <a:p>
            <a:r>
              <a:rPr lang="cs-CZ" sz="6500" b="1" dirty="0">
                <a:latin typeface="Calibri" panose="020F0502020204030204" pitchFamily="34" charset="0"/>
              </a:rPr>
              <a:t>Rovné příležitosti ve vzdělávání v Olomouckém kraji</a:t>
            </a:r>
          </a:p>
          <a:p>
            <a:endParaRPr lang="cs-CZ" sz="3200" b="1" dirty="0">
              <a:latin typeface="Calibri" panose="020F0502020204030204" pitchFamily="34" charset="0"/>
            </a:endParaRPr>
          </a:p>
          <a:p>
            <a:r>
              <a:rPr lang="cs-CZ" sz="3200" b="1" dirty="0">
                <a:latin typeface="Calibri" panose="020F0502020204030204" pitchFamily="34" charset="0"/>
              </a:rPr>
              <a:t>CZ.02.3.68/0.0/0.0/19_078/0017424</a:t>
            </a:r>
          </a:p>
          <a:p>
            <a:endParaRPr lang="cs-CZ" sz="2800" b="1" dirty="0">
              <a:latin typeface="Calibri" panose="020F0502020204030204" pitchFamily="34" charset="0"/>
            </a:endParaRPr>
          </a:p>
          <a:p>
            <a:endParaRPr lang="cs-CZ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endParaRPr lang="cs-CZ" sz="3200" dirty="0">
              <a:latin typeface="Calibri" panose="020F0502020204030204" pitchFamily="34" charset="0"/>
            </a:endParaRPr>
          </a:p>
          <a:p>
            <a:r>
              <a:rPr lang="cs-CZ" sz="3800" dirty="0">
                <a:latin typeface="Calibri" panose="020F0502020204030204" pitchFamily="34" charset="0"/>
              </a:rPr>
              <a:t>1. 12. 2021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66865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2800"/>
            </a:pPr>
            <a:r>
              <a:rPr lang="cs-CZ" sz="2400" b="1" cap="all" dirty="0" smtClean="0">
                <a:solidFill>
                  <a:schemeClr val="tx1"/>
                </a:solidFill>
              </a:rPr>
              <a:t>KA03 prevence předčasných odchodů ze vzdělávání</a:t>
            </a:r>
            <a:endParaRPr sz="2400" b="1" cap="none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46743" y="1248508"/>
            <a:ext cx="11455820" cy="4782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600" b="1" u="sng" dirty="0" smtClean="0"/>
              <a:t>KRAJSKÉ CENTRUM PREVENCE PŘEDČASNÝCH ODCHODŮ ZE VZDĚLÁVÁNÍ (KCPPO)</a:t>
            </a:r>
            <a:endParaRPr lang="cs-CZ" sz="2600" b="1" u="sng" dirty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600" b="1" dirty="0" smtClean="0"/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600" b="1" dirty="0"/>
              <a:t>Centrum metodické podpory školních poradenských pracovišť (ŠPP) – výchovným poradcům, kariérovým poradcům, </a:t>
            </a:r>
            <a:r>
              <a:rPr lang="cs-CZ" sz="2600" b="1" dirty="0" err="1"/>
              <a:t>preventistům</a:t>
            </a:r>
            <a:r>
              <a:rPr lang="cs-CZ" sz="2600" b="1" dirty="0"/>
              <a:t>, třídním učitelům.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sz="2600" b="1" dirty="0"/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600" b="1" dirty="0" smtClean="0"/>
              <a:t>Spolupráce</a:t>
            </a:r>
            <a:r>
              <a:rPr lang="cs-CZ" sz="2600" b="1" dirty="0"/>
              <a:t>: 	80 ZŠ (žáci v 7., 8. a 9. třídě)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600" b="1" dirty="0"/>
              <a:t>		20 SŠ (s učňovskými obory)	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600" b="1" dirty="0" smtClean="0"/>
              <a:t>	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600" b="1" dirty="0" smtClean="0"/>
              <a:t>Úzká spolupráce s KA06 Kariérové poradenství v projektu IKAP OK II. Koordinátor věcných aktivit KCPPO je garantem spolupráce s pracovišti Pedagogicko-psychologických poraden (PPP) v jednotlivých okresech kraje. Spolupráce probíhá také s Úřadem práce v Olomouci.</a:t>
            </a:r>
            <a:endParaRPr lang="cs-CZ" sz="2600" b="1" dirty="0"/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sz="2600" b="1" dirty="0"/>
          </a:p>
        </p:txBody>
      </p:sp>
    </p:spTree>
    <p:extLst>
      <p:ext uri="{BB962C8B-B14F-4D97-AF65-F5344CB8AC3E}">
        <p14:creationId xmlns:p14="http://schemas.microsoft.com/office/powerpoint/2010/main" val="2711400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66865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2800"/>
            </a:pPr>
            <a:r>
              <a:rPr lang="cs-CZ" sz="2400" b="1" cap="all" dirty="0" smtClean="0">
                <a:solidFill>
                  <a:schemeClr val="tx1"/>
                </a:solidFill>
              </a:rPr>
              <a:t>KA03 prevence předčasných odchodů ze vzdělávání</a:t>
            </a:r>
            <a:endParaRPr sz="2400" b="1" cap="none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46743" y="1248508"/>
            <a:ext cx="11455820" cy="4782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600" b="1" u="sng" dirty="0" smtClean="0"/>
              <a:t>KRAJSKÉ CENTRUM PREVENCE PŘEDČASNÝCH ODCHODŮ ZE VZDĚLÁVÁNÍ (KCPPO)</a:t>
            </a:r>
            <a:endParaRPr lang="cs-CZ" sz="2600" b="1" u="sng" dirty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600" b="1" dirty="0" smtClean="0"/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600" b="1" dirty="0" smtClean="0"/>
              <a:t>KOMPETENČNÍ RÁMEC METODIKA PŘEDČASNÝCH ODCHODŮ ZE VZDĚLÁVÁNÍ 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sz="2600" b="1" dirty="0" smtClean="0"/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600" b="1" dirty="0" smtClean="0"/>
              <a:t>Dotazník </a:t>
            </a:r>
            <a:r>
              <a:rPr lang="cs-CZ" sz="2600" b="1" dirty="0"/>
              <a:t>„studijní spokojenosti žáků</a:t>
            </a:r>
            <a:r>
              <a:rPr lang="cs-CZ" sz="2600" b="1" dirty="0" smtClean="0"/>
              <a:t>“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600" b="1" dirty="0" smtClean="0"/>
              <a:t>Příručka </a:t>
            </a:r>
            <a:r>
              <a:rPr lang="cs-CZ" sz="2600" b="1" dirty="0"/>
              <a:t>pro metodiky a pracovníky ŠPP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600" b="1" dirty="0"/>
              <a:t>Plakát – „Cesta žáka kariérovým poradenstvím</a:t>
            </a:r>
            <a:r>
              <a:rPr lang="cs-CZ" sz="2600" b="1" dirty="0" smtClean="0"/>
              <a:t>“ - tvář projektu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600" b="1" dirty="0"/>
              <a:t>Vzorová výuková hodina pro výchovné </a:t>
            </a:r>
            <a:r>
              <a:rPr lang="cs-CZ" sz="2600" b="1" dirty="0" smtClean="0"/>
              <a:t>poradce 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600" b="1" dirty="0"/>
              <a:t>Krátký animovaný film – „Motivace žáků základních škol ke studiu podporovaných </a:t>
            </a:r>
            <a:r>
              <a:rPr lang="cs-CZ" sz="2600" b="1" dirty="0" smtClean="0"/>
              <a:t>oborů“</a:t>
            </a:r>
            <a:endParaRPr lang="cs-CZ" sz="2600" b="1" dirty="0"/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sz="2400" b="1" dirty="0" smtClean="0"/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sz="2400" b="1" dirty="0" smtClean="0"/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sz="2400" b="1" dirty="0"/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sz="2400" b="1" dirty="0" smtClean="0"/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sz="2400" b="1" dirty="0" smtClean="0"/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sz="2400" b="1" dirty="0" smtClean="0"/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sz="2400" b="1" dirty="0"/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sz="2600" b="1" dirty="0"/>
          </a:p>
        </p:txBody>
      </p:sp>
    </p:spTree>
    <p:extLst>
      <p:ext uri="{BB962C8B-B14F-4D97-AF65-F5344CB8AC3E}">
        <p14:creationId xmlns:p14="http://schemas.microsoft.com/office/powerpoint/2010/main" val="2897771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66865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2800"/>
            </a:pPr>
            <a:r>
              <a:rPr lang="cs-CZ" sz="2400" b="1" cap="all" dirty="0" smtClean="0">
                <a:solidFill>
                  <a:schemeClr val="tx1"/>
                </a:solidFill>
              </a:rPr>
              <a:t>KA03 prevence předčasných odchodů ze vzdělávání</a:t>
            </a:r>
            <a:endParaRPr sz="2400" b="1" cap="none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46743" y="1248508"/>
            <a:ext cx="11455820" cy="497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3100" b="1" u="sng" dirty="0" smtClean="0"/>
              <a:t>KRAJSKÉ CENTRUM PREVENCE PŘEDČASNÝCH ODCHODŮ ZE VZDĚLÁVÁNÍ (KCPPO)</a:t>
            </a:r>
            <a:endParaRPr lang="cs-CZ" sz="3100" b="1" u="sng" dirty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cs-CZ" sz="2400" b="1" dirty="0" smtClean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cs-CZ" sz="2400" b="1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Vedoucí KCPPO – PhDr. Edita Bosáková</a:t>
            </a:r>
            <a:r>
              <a:rPr lang="cs-CZ" sz="24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edita.bosakova@upol.cz</a:t>
            </a:r>
            <a:endParaRPr lang="cs-CZ" sz="2400" b="1" dirty="0" smtClean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cs-CZ" sz="2400" b="1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cs-CZ" sz="2400" b="1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Jeseník</a:t>
            </a:r>
            <a:endParaRPr lang="cs-CZ" sz="2400" b="1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cs-CZ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Mgr. Eva </a:t>
            </a:r>
            <a:r>
              <a:rPr lang="cs-CZ" sz="24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Pacherníková</a:t>
            </a:r>
            <a:r>
              <a:rPr lang="cs-CZ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sz="240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vedouci@ppp-jesenik.cz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en-US" sz="24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cs-CZ" sz="24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Šumperk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pt-BR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Mgr. Markéta Horáková, </a:t>
            </a:r>
            <a:r>
              <a:rPr lang="pt-BR" sz="240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marketa.horakova@ppp-sumperk.cz</a:t>
            </a:r>
            <a:endParaRPr lang="cs-CZ" sz="2400" dirty="0" smtClean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cs-CZ" sz="24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cs-CZ" sz="24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Olomouc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cs-CZ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Mgr. Ondřej Kupčík, </a:t>
            </a:r>
            <a:r>
              <a:rPr lang="cs-CZ" sz="240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kupcikondrej@gmail.com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cs-CZ" sz="2400" dirty="0" smtClean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cs-CZ" sz="24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Prostějov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pl-PL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PhDr. Monika Krajčová, </a:t>
            </a:r>
            <a:r>
              <a:rPr lang="pl-PL" sz="240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krajcova@ppp-prostejov.cz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en-US" sz="24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cs-CZ" sz="24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Přerov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cs-CZ" sz="24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Bc. Kateřina Vařechová, </a:t>
            </a:r>
            <a:r>
              <a:rPr lang="cs-CZ" sz="2400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metodikprerov.kcppo@gmail.cz</a:t>
            </a:r>
            <a:endParaRPr sz="2400" b="1" dirty="0"/>
          </a:p>
        </p:txBody>
      </p:sp>
    </p:spTree>
    <p:extLst>
      <p:ext uri="{BB962C8B-B14F-4D97-AF65-F5344CB8AC3E}">
        <p14:creationId xmlns:p14="http://schemas.microsoft.com/office/powerpoint/2010/main" val="2526674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66865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2800"/>
            </a:pPr>
            <a:r>
              <a:rPr lang="cs-CZ" sz="2400" b="1" cap="all" dirty="0" smtClean="0">
                <a:solidFill>
                  <a:schemeClr val="tx1"/>
                </a:solidFill>
              </a:rPr>
              <a:t>KA04 kariérové poradenství v odborném vzdělávání</a:t>
            </a:r>
            <a:endParaRPr sz="2400" b="1" cap="none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46743" y="1248508"/>
            <a:ext cx="11455820" cy="497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400" b="1" u="sng" dirty="0" smtClean="0"/>
              <a:t>KRAJSKÉ CENTRUM KARIÉROVÉHO PORADENSTVÍ V ODBORNÉM VZDĚLÁVÁNÍ (KCKPOV)</a:t>
            </a:r>
            <a:endParaRPr lang="cs-CZ" sz="2400" b="1" u="sng" dirty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600" b="1" dirty="0" smtClean="0"/>
          </a:p>
          <a:p>
            <a:pPr marL="228600" lvl="0" indent="-228600">
              <a:spcBef>
                <a:spcPts val="0"/>
              </a:spcBef>
              <a:buSzPts val="2800"/>
            </a:pPr>
            <a:r>
              <a:rPr lang="cs-CZ" sz="2600" b="1" dirty="0"/>
              <a:t>Zaměřuje se na </a:t>
            </a:r>
            <a:r>
              <a:rPr lang="cs-CZ" sz="2600" b="1" dirty="0" smtClean="0"/>
              <a:t>kariérové poradenství ve středním vzdělávání (dvou a tříleté obory).</a:t>
            </a:r>
            <a:endParaRPr lang="cs-CZ" sz="2600" b="1" dirty="0"/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sz="2600" b="1" dirty="0"/>
          </a:p>
          <a:p>
            <a:pPr marL="228600" lvl="0" indent="-228600">
              <a:spcBef>
                <a:spcPts val="0"/>
              </a:spcBef>
              <a:buSzPts val="2800"/>
            </a:pPr>
            <a:r>
              <a:rPr lang="cs-CZ" sz="2600" b="1" dirty="0" smtClean="0"/>
              <a:t>Cílem aktivity je podpora kariérových poradců na 20 vybraných školách – zvyšování kompetencí v oblastech metodiky a intervence v kariérovém poradenství.</a:t>
            </a:r>
            <a:endParaRPr lang="cs-CZ" sz="2600" b="1" dirty="0"/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sz="2600" b="1" dirty="0"/>
          </a:p>
          <a:p>
            <a:pPr marL="228600" lvl="0" indent="-228600">
              <a:spcBef>
                <a:spcPts val="0"/>
              </a:spcBef>
              <a:buSzPts val="2800"/>
            </a:pPr>
            <a:r>
              <a:rPr lang="cs-CZ" sz="2600" b="1" dirty="0" smtClean="0"/>
              <a:t>Řeší problematiku rozvoje sebepoznání a kompetencí žáků, poradenství pro rodiče, psychodiagnostiky studijních a profesních předpokladů, základů intervence spojené s rizikem předčasného odchodu ze vzdělávání.</a:t>
            </a:r>
            <a:endParaRPr lang="cs-CZ" sz="2600" b="1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cs-CZ" sz="2600" b="1" dirty="0" smtClean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129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66865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2800"/>
            </a:pPr>
            <a:r>
              <a:rPr lang="cs-CZ" sz="2400" b="1" cap="all" dirty="0" smtClean="0">
                <a:solidFill>
                  <a:schemeClr val="tx1"/>
                </a:solidFill>
              </a:rPr>
              <a:t>KA04 kariérové poradenství v odborném vzdělávání</a:t>
            </a:r>
            <a:endParaRPr sz="2400" b="1" cap="none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46743" y="1248508"/>
            <a:ext cx="11455820" cy="497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600" b="1" u="sng" dirty="0" smtClean="0"/>
              <a:t>KRAJSKÉ CENTRUM KARIÉROVÉHO PORADENSTVÍ V ODBORNÉM VZDĚLÁVÁNÍ (KCKPOV)</a:t>
            </a:r>
            <a:endParaRPr lang="cs-CZ" sz="2600" b="1" u="sng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cs-CZ" sz="2600" b="1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600" b="1" dirty="0" smtClean="0"/>
              <a:t>KOMPETENČNÍ RÁMEC KARIÉROVÉHO PORADCE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cs-CZ" sz="2600" b="1" dirty="0" smtClean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0" indent="-228600">
              <a:spcBef>
                <a:spcPts val="0"/>
              </a:spcBef>
              <a:buSzPts val="2800"/>
            </a:pPr>
            <a:r>
              <a:rPr lang="cs-CZ" sz="2600" b="1" dirty="0" smtClean="0"/>
              <a:t>Analýzy současné úrovně kariérového poradenství – data pro příručku metodického vedení </a:t>
            </a:r>
            <a:endParaRPr lang="cs-CZ" sz="2600" b="1" dirty="0"/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sz="2600" b="1" dirty="0"/>
          </a:p>
          <a:p>
            <a:pPr marL="228600" lvl="0" indent="-228600">
              <a:spcBef>
                <a:spcPts val="0"/>
              </a:spcBef>
              <a:buSzPts val="2800"/>
            </a:pPr>
            <a:r>
              <a:rPr lang="cs-CZ" sz="2600" b="1" dirty="0" smtClean="0"/>
              <a:t>IT podpora kariérových poradců – software .</a:t>
            </a:r>
            <a:endParaRPr lang="cs-CZ" sz="2600" b="1" dirty="0"/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sz="2600" b="1" dirty="0"/>
          </a:p>
          <a:p>
            <a:pPr marL="228600" lvl="0" indent="-228600">
              <a:spcBef>
                <a:spcPts val="0"/>
              </a:spcBef>
              <a:buSzPts val="2800"/>
            </a:pPr>
            <a:r>
              <a:rPr lang="cs-CZ" sz="2600" b="1" dirty="0" smtClean="0"/>
              <a:t>Výměna teoretických a praktických zkušeností z dosavadní práce s žáky, zajímavé příklady z praxe a setkávání se zástupci firem daného regionu.</a:t>
            </a:r>
          </a:p>
          <a:p>
            <a:pPr marL="228600" lvl="0" indent="-228600">
              <a:spcBef>
                <a:spcPts val="0"/>
              </a:spcBef>
              <a:buSzPts val="2800"/>
            </a:pPr>
            <a:endParaRPr lang="cs-CZ" sz="2600" b="1" dirty="0"/>
          </a:p>
          <a:p>
            <a:pPr marL="228600" lvl="0" indent="-228600">
              <a:spcBef>
                <a:spcPts val="0"/>
              </a:spcBef>
              <a:buSzPts val="2800"/>
            </a:pPr>
            <a:r>
              <a:rPr lang="cs-CZ" sz="2600" b="1" dirty="0" smtClean="0"/>
              <a:t>Metodická příručka pro kariérové poradce – zkušenosti, osvědčené postupy a efektivní řešení situací.</a:t>
            </a:r>
            <a:endParaRPr lang="cs-CZ" sz="2600" b="1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cs-CZ" sz="2400" b="1" dirty="0" smtClean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739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66865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2800"/>
            </a:pPr>
            <a:r>
              <a:rPr lang="cs-CZ" sz="2400" b="1" cap="all" dirty="0" smtClean="0">
                <a:solidFill>
                  <a:schemeClr val="tx1"/>
                </a:solidFill>
              </a:rPr>
              <a:t>KA04 kariérové poradenství v odborném vzdělávání</a:t>
            </a:r>
            <a:endParaRPr sz="2400" b="1" cap="none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46743" y="1248508"/>
            <a:ext cx="11455820" cy="497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114300" lvl="0" indent="0">
              <a:lnSpc>
                <a:spcPct val="80000"/>
              </a:lnSpc>
              <a:buNone/>
            </a:pPr>
            <a:r>
              <a:rPr lang="cs-CZ" sz="2400" b="1" dirty="0"/>
              <a:t>Vedoucí: </a:t>
            </a:r>
            <a:r>
              <a:rPr lang="cs-CZ" sz="2400" b="1" dirty="0" smtClean="0"/>
              <a:t> Mgr</a:t>
            </a:r>
            <a:r>
              <a:rPr lang="cs-CZ" sz="2400" b="1" dirty="0"/>
              <a:t>. Adéla Štěpánková - stepankova@ppp-olomouc.cz</a:t>
            </a:r>
          </a:p>
          <a:p>
            <a:pPr marL="114300" lvl="0" indent="0">
              <a:lnSpc>
                <a:spcPct val="80000"/>
              </a:lnSpc>
              <a:buNone/>
            </a:pPr>
            <a:r>
              <a:rPr lang="cs-CZ" sz="2400" b="1" dirty="0"/>
              <a:t>Koordinátoři věcných aktivit:	</a:t>
            </a:r>
          </a:p>
          <a:p>
            <a:pPr lvl="0">
              <a:lnSpc>
                <a:spcPct val="80000"/>
              </a:lnSpc>
            </a:pPr>
            <a:r>
              <a:rPr lang="cs-CZ" sz="2400" b="1" dirty="0"/>
              <a:t>	Mgr. Lubomír Schneider - schneider@ppp-olomouc.cz</a:t>
            </a:r>
          </a:p>
          <a:p>
            <a:pPr lvl="0">
              <a:lnSpc>
                <a:spcPct val="80000"/>
              </a:lnSpc>
            </a:pPr>
            <a:r>
              <a:rPr lang="cs-CZ" sz="2400" b="1" dirty="0"/>
              <a:t>	Mgr. František Štefek - </a:t>
            </a:r>
            <a:r>
              <a:rPr lang="cs-CZ" sz="2400" b="1" dirty="0" err="1"/>
              <a:t>stefek</a:t>
            </a:r>
            <a:r>
              <a:rPr lang="cs-CZ" sz="2400" b="1" dirty="0"/>
              <a:t> @ppp-olomouc.cz</a:t>
            </a:r>
          </a:p>
          <a:p>
            <a:pPr marL="114300" lvl="0" indent="0">
              <a:lnSpc>
                <a:spcPct val="80000"/>
              </a:lnSpc>
              <a:buNone/>
            </a:pPr>
            <a:r>
              <a:rPr lang="cs-CZ" sz="2400" b="1" dirty="0"/>
              <a:t>Koordinátoři aktivit v terénu:	</a:t>
            </a:r>
          </a:p>
          <a:p>
            <a:pPr lvl="0">
              <a:lnSpc>
                <a:spcPct val="80000"/>
              </a:lnSpc>
            </a:pPr>
            <a:r>
              <a:rPr lang="cs-CZ" sz="2400" b="1" dirty="0"/>
              <a:t>	Mgr. Blanka </a:t>
            </a:r>
            <a:r>
              <a:rPr lang="cs-CZ" sz="2400" b="1" dirty="0" err="1"/>
              <a:t>Blechtová</a:t>
            </a:r>
            <a:r>
              <a:rPr lang="cs-CZ" sz="2400" b="1" dirty="0"/>
              <a:t> - ppp-blechtova@volny.cz (Prostějov)</a:t>
            </a:r>
          </a:p>
          <a:p>
            <a:pPr lvl="0">
              <a:lnSpc>
                <a:spcPct val="80000"/>
              </a:lnSpc>
            </a:pPr>
            <a:r>
              <a:rPr lang="cs-CZ" sz="2400" b="1" dirty="0"/>
              <a:t>	PhDr. Kamila Markovičová - markovicova@ppp-prerov.cz (Přerov)</a:t>
            </a:r>
          </a:p>
          <a:p>
            <a:pPr lvl="0">
              <a:lnSpc>
                <a:spcPct val="80000"/>
              </a:lnSpc>
            </a:pPr>
            <a:r>
              <a:rPr lang="cs-CZ" sz="2400" b="1" dirty="0"/>
              <a:t>	Mgr. Eva Smyčková - eva.smyckova@ppp-sumperk.cz (Šumperk)</a:t>
            </a:r>
          </a:p>
          <a:p>
            <a:pPr lvl="0">
              <a:lnSpc>
                <a:spcPct val="80000"/>
              </a:lnSpc>
            </a:pPr>
            <a:r>
              <a:rPr lang="cs-CZ" sz="2400" b="1" dirty="0"/>
              <a:t>	Mgr. Eva </a:t>
            </a:r>
            <a:r>
              <a:rPr lang="cs-CZ" sz="2400" b="1" dirty="0" err="1"/>
              <a:t>Pacherníková</a:t>
            </a:r>
            <a:r>
              <a:rPr lang="cs-CZ" sz="2400" b="1" dirty="0"/>
              <a:t> - vedouci@ppp-jesenik.cz (Jeseník)</a:t>
            </a:r>
          </a:p>
          <a:p>
            <a:pPr lvl="0">
              <a:lnSpc>
                <a:spcPct val="80000"/>
              </a:lnSpc>
            </a:pPr>
            <a:r>
              <a:rPr lang="cs-CZ" sz="2400" b="1" dirty="0"/>
              <a:t>	Mgr. Tomáš </a:t>
            </a:r>
            <a:r>
              <a:rPr lang="cs-CZ" sz="2400" b="1" dirty="0" err="1"/>
              <a:t>Vytásek</a:t>
            </a:r>
            <a:r>
              <a:rPr lang="cs-CZ" sz="2400" b="1" dirty="0"/>
              <a:t> - tvytasek@outlook.cz (Olomouc)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cs-CZ" sz="2400" b="1" dirty="0" smtClean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85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66865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2800"/>
            </a:pPr>
            <a:r>
              <a:rPr lang="cs-CZ" sz="2400" b="1" cap="all" dirty="0" smtClean="0">
                <a:solidFill>
                  <a:schemeClr val="tx1"/>
                </a:solidFill>
              </a:rPr>
              <a:t>Projekt RPV OK</a:t>
            </a:r>
            <a:endParaRPr sz="2400" b="1" cap="none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46743" y="1248508"/>
            <a:ext cx="11455820" cy="497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114300" lvl="0" indent="0" algn="ctr">
              <a:lnSpc>
                <a:spcPct val="80000"/>
              </a:lnSpc>
              <a:buNone/>
            </a:pPr>
            <a:r>
              <a:rPr lang="cs-CZ" sz="2600" b="1" dirty="0" smtClean="0"/>
              <a:t>Informace o aktivitách projektu RPV OK:</a:t>
            </a:r>
          </a:p>
          <a:p>
            <a:pPr marL="114300" lvl="0" indent="0" algn="ctr">
              <a:lnSpc>
                <a:spcPct val="80000"/>
              </a:lnSpc>
              <a:buNone/>
            </a:pPr>
            <a:endParaRPr lang="cs-CZ" sz="2600" b="1" dirty="0"/>
          </a:p>
          <a:p>
            <a:pPr marL="114300" lvl="0" indent="0" algn="ctr">
              <a:lnSpc>
                <a:spcPct val="80000"/>
              </a:lnSpc>
              <a:buNone/>
            </a:pPr>
            <a:endParaRPr lang="cs-CZ" sz="4000" b="1" dirty="0" smtClean="0"/>
          </a:p>
          <a:p>
            <a:pPr marL="114300" lvl="0" indent="0" algn="ctr">
              <a:lnSpc>
                <a:spcPct val="80000"/>
              </a:lnSpc>
              <a:buNone/>
            </a:pPr>
            <a:r>
              <a:rPr lang="cs-CZ" sz="6000" b="1" dirty="0" smtClean="0"/>
              <a:t>www.ikap.cz</a:t>
            </a:r>
          </a:p>
          <a:p>
            <a:pPr marL="114300" lvl="0" indent="0">
              <a:lnSpc>
                <a:spcPct val="80000"/>
              </a:lnSpc>
              <a:buNone/>
            </a:pPr>
            <a:endParaRPr lang="cs-CZ" sz="4000" b="1" dirty="0"/>
          </a:p>
          <a:p>
            <a:pPr marL="114300" lvl="0" indent="0">
              <a:lnSpc>
                <a:spcPct val="80000"/>
              </a:lnSpc>
              <a:buNone/>
            </a:pPr>
            <a:endParaRPr lang="cs-CZ" sz="4000" b="1" dirty="0" smtClean="0"/>
          </a:p>
          <a:p>
            <a:pPr marL="114300" lvl="0" indent="0">
              <a:lnSpc>
                <a:spcPct val="80000"/>
              </a:lnSpc>
              <a:buNone/>
            </a:pPr>
            <a:endParaRPr lang="cs-CZ" sz="4000" b="1" dirty="0"/>
          </a:p>
          <a:p>
            <a:pPr marL="114300" lvl="0" indent="0">
              <a:lnSpc>
                <a:spcPct val="80000"/>
              </a:lnSpc>
              <a:buNone/>
            </a:pPr>
            <a:endParaRPr lang="cs-CZ" sz="4000" b="1" dirty="0" smtClean="0"/>
          </a:p>
          <a:p>
            <a:pPr marL="114300" lvl="0" indent="0">
              <a:lnSpc>
                <a:spcPct val="80000"/>
              </a:lnSpc>
              <a:buNone/>
            </a:pPr>
            <a:endParaRPr lang="cs-CZ" sz="2400" b="1" dirty="0"/>
          </a:p>
          <a:p>
            <a:pPr marL="114300" lvl="0" indent="0">
              <a:lnSpc>
                <a:spcPct val="80000"/>
              </a:lnSpc>
              <a:buNone/>
            </a:pPr>
            <a:endParaRPr lang="cs-CZ" sz="2400" b="1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cs-CZ" sz="2400" b="1" dirty="0" smtClean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141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66865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2800"/>
            </a:pPr>
            <a:r>
              <a:rPr lang="cs-CZ" sz="2400" b="1" cap="all" dirty="0" smtClean="0">
                <a:solidFill>
                  <a:schemeClr val="tx1"/>
                </a:solidFill>
              </a:rPr>
              <a:t>Projekt RPV OK</a:t>
            </a:r>
            <a:endParaRPr sz="2400" b="1" cap="none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46743" y="1248508"/>
            <a:ext cx="11455820" cy="497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114300" lvl="0" indent="0" algn="ctr">
              <a:lnSpc>
                <a:spcPct val="80000"/>
              </a:lnSpc>
              <a:buNone/>
            </a:pPr>
            <a:endParaRPr lang="cs-CZ" sz="4000" b="1" dirty="0" smtClean="0"/>
          </a:p>
          <a:p>
            <a:pPr marL="114300" lvl="0" indent="0" algn="ctr">
              <a:lnSpc>
                <a:spcPct val="80000"/>
              </a:lnSpc>
              <a:buNone/>
            </a:pPr>
            <a:endParaRPr lang="cs-CZ" sz="4000" b="1" dirty="0"/>
          </a:p>
          <a:p>
            <a:pPr marL="114300" lvl="0" indent="0" algn="ctr">
              <a:lnSpc>
                <a:spcPct val="80000"/>
              </a:lnSpc>
              <a:buNone/>
            </a:pPr>
            <a:r>
              <a:rPr lang="cs-CZ" sz="4800" b="1" dirty="0" smtClean="0"/>
              <a:t>Děkuji za pozornost.</a:t>
            </a:r>
          </a:p>
          <a:p>
            <a:pPr marL="114300" lvl="0" indent="0" algn="ctr">
              <a:lnSpc>
                <a:spcPct val="80000"/>
              </a:lnSpc>
              <a:buNone/>
            </a:pPr>
            <a:endParaRPr lang="cs-CZ" sz="2400" b="1" dirty="0"/>
          </a:p>
          <a:p>
            <a:pPr marL="114300" lvl="0" indent="0" algn="ctr">
              <a:lnSpc>
                <a:spcPct val="80000"/>
              </a:lnSpc>
              <a:buNone/>
            </a:pPr>
            <a:endParaRPr lang="cs-CZ" sz="2400" b="1" dirty="0" smtClean="0"/>
          </a:p>
          <a:p>
            <a:pPr marL="114300" lvl="0" indent="0" algn="ctr">
              <a:lnSpc>
                <a:spcPct val="80000"/>
              </a:lnSpc>
              <a:buNone/>
            </a:pPr>
            <a:endParaRPr lang="cs-CZ" sz="2400" b="1" dirty="0"/>
          </a:p>
          <a:p>
            <a:pPr marL="114300" lvl="0" indent="0" algn="ctr">
              <a:lnSpc>
                <a:spcPct val="80000"/>
              </a:lnSpc>
              <a:buNone/>
            </a:pPr>
            <a:endParaRPr lang="cs-CZ" sz="2400" b="1" dirty="0" smtClean="0"/>
          </a:p>
          <a:p>
            <a:pPr marL="114300" lvl="0" indent="0" algn="ctr">
              <a:lnSpc>
                <a:spcPct val="80000"/>
              </a:lnSpc>
              <a:buNone/>
            </a:pPr>
            <a:r>
              <a:rPr lang="cs-CZ" sz="2400" b="1" dirty="0" smtClean="0"/>
              <a:t>Mgr. Tomáš Kocych</a:t>
            </a:r>
          </a:p>
          <a:p>
            <a:pPr marL="114300" lvl="0" indent="0" algn="ctr">
              <a:lnSpc>
                <a:spcPct val="80000"/>
              </a:lnSpc>
              <a:buNone/>
            </a:pPr>
            <a:r>
              <a:rPr lang="cs-CZ" sz="2400" b="1" dirty="0" smtClean="0"/>
              <a:t>krajský koordinátor aktivit  </a:t>
            </a:r>
          </a:p>
          <a:p>
            <a:pPr marL="114300" lvl="0" indent="0" algn="ctr">
              <a:lnSpc>
                <a:spcPct val="80000"/>
              </a:lnSpc>
              <a:buNone/>
            </a:pPr>
            <a:r>
              <a:rPr lang="cs-CZ" sz="2400" b="1" dirty="0"/>
              <a:t>t</a:t>
            </a:r>
            <a:r>
              <a:rPr lang="cs-CZ" sz="2400" b="1" dirty="0" smtClean="0"/>
              <a:t>om.kocych@gmail.com</a:t>
            </a:r>
            <a:endParaRPr lang="cs-CZ" sz="7200" b="1" dirty="0" smtClean="0"/>
          </a:p>
          <a:p>
            <a:pPr marL="114300" lvl="0" indent="0">
              <a:lnSpc>
                <a:spcPct val="80000"/>
              </a:lnSpc>
              <a:buNone/>
            </a:pPr>
            <a:endParaRPr lang="cs-CZ" sz="4000" b="1" dirty="0"/>
          </a:p>
          <a:p>
            <a:pPr marL="114300" lvl="0" indent="0">
              <a:lnSpc>
                <a:spcPct val="80000"/>
              </a:lnSpc>
              <a:buNone/>
            </a:pPr>
            <a:endParaRPr lang="cs-CZ" sz="4000" b="1" dirty="0" smtClean="0"/>
          </a:p>
          <a:p>
            <a:pPr marL="114300" lvl="0" indent="0">
              <a:lnSpc>
                <a:spcPct val="80000"/>
              </a:lnSpc>
              <a:buNone/>
            </a:pPr>
            <a:endParaRPr lang="cs-CZ" sz="4000" b="1" dirty="0"/>
          </a:p>
          <a:p>
            <a:pPr marL="114300" lvl="0" indent="0">
              <a:lnSpc>
                <a:spcPct val="80000"/>
              </a:lnSpc>
              <a:buNone/>
            </a:pPr>
            <a:endParaRPr lang="cs-CZ" sz="4000" b="1" dirty="0" smtClean="0"/>
          </a:p>
          <a:p>
            <a:pPr marL="114300" lvl="0" indent="0">
              <a:lnSpc>
                <a:spcPct val="80000"/>
              </a:lnSpc>
              <a:buNone/>
            </a:pPr>
            <a:endParaRPr lang="cs-CZ" sz="2400" b="1" dirty="0"/>
          </a:p>
          <a:p>
            <a:pPr marL="114300" lvl="0" indent="0">
              <a:lnSpc>
                <a:spcPct val="80000"/>
              </a:lnSpc>
              <a:buNone/>
            </a:pPr>
            <a:endParaRPr lang="cs-CZ" sz="2400" b="1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cs-CZ" sz="2400" b="1" dirty="0" smtClean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177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61255" y="551542"/>
            <a:ext cx="5762173" cy="570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Calibri"/>
              <a:buNone/>
            </a:pPr>
            <a:r>
              <a:rPr lang="cs-CZ" sz="2400" b="1" cap="all" dirty="0" smtClean="0">
                <a:solidFill>
                  <a:schemeClr val="tx1"/>
                </a:solidFill>
              </a:rPr>
              <a:t>Projekt RPV OK</a:t>
            </a:r>
            <a:endParaRPr sz="2400" b="1" cap="all" dirty="0">
              <a:solidFill>
                <a:schemeClr val="tx1"/>
              </a:solidFill>
              <a:sym typeface="Calibri"/>
            </a:endParaRPr>
          </a:p>
        </p:txBody>
      </p:sp>
      <p:sp>
        <p:nvSpPr>
          <p:cNvPr id="95" name="Google Shape;95;p2"/>
          <p:cNvSpPr txBox="1">
            <a:spLocks noGrp="1"/>
          </p:cNvSpPr>
          <p:nvPr>
            <p:ph type="body" idx="1"/>
          </p:nvPr>
        </p:nvSpPr>
        <p:spPr>
          <a:xfrm>
            <a:off x="246743" y="1407887"/>
            <a:ext cx="11742057" cy="4800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114300" indent="0">
              <a:buNone/>
            </a:pPr>
            <a:endParaRPr lang="cs-CZ" b="1" dirty="0" smtClean="0"/>
          </a:p>
          <a:p>
            <a:pPr marL="114300" indent="0">
              <a:buNone/>
            </a:pPr>
            <a:r>
              <a:rPr lang="cs-CZ" sz="2600" b="1" dirty="0" smtClean="0"/>
              <a:t>Projekt RPV OK navazuje na výstupy projektu IKAP OK I a spolupracuje </a:t>
            </a:r>
            <a:r>
              <a:rPr lang="cs-CZ" sz="2600" b="1" dirty="0"/>
              <a:t>s projektem </a:t>
            </a:r>
            <a:r>
              <a:rPr lang="cs-CZ" sz="2600" b="1" dirty="0" smtClean="0"/>
              <a:t>IKAP OK II.</a:t>
            </a:r>
          </a:p>
          <a:p>
            <a:pPr marL="114300" indent="0">
              <a:buNone/>
            </a:pPr>
            <a:endParaRPr lang="cs-CZ" sz="2600" b="1" dirty="0" smtClean="0"/>
          </a:p>
          <a:p>
            <a:pPr marL="635000" indent="-457200">
              <a:buSzPts val="2800"/>
              <a:buFont typeface="Arial" panose="020B0604020202020204" pitchFamily="34" charset="0"/>
              <a:buChar char="•"/>
            </a:pPr>
            <a:r>
              <a:rPr lang="cs-CZ" sz="2600" b="1" dirty="0" smtClean="0"/>
              <a:t>Příjemce dotace: Olomoucký kraj</a:t>
            </a:r>
          </a:p>
          <a:p>
            <a:pPr marL="635000" indent="-457200">
              <a:buSzPts val="2800"/>
              <a:buFont typeface="Arial" panose="020B0604020202020204" pitchFamily="34" charset="0"/>
              <a:buChar char="•"/>
            </a:pPr>
            <a:r>
              <a:rPr lang="cs-CZ" sz="2600" b="1" dirty="0" smtClean="0"/>
              <a:t>Partner s </a:t>
            </a:r>
            <a:r>
              <a:rPr lang="cs-CZ" sz="2600" b="1" dirty="0" err="1" smtClean="0"/>
              <a:t>fin</a:t>
            </a:r>
            <a:r>
              <a:rPr lang="cs-CZ" sz="2600" b="1" dirty="0" smtClean="0"/>
              <a:t>. spoluúčastí: Univerzita Palackého v Olomouci (FTK UP)</a:t>
            </a:r>
          </a:p>
          <a:p>
            <a:pPr marL="635000" indent="-457200">
              <a:buSzPts val="2800"/>
              <a:buFont typeface="Arial" panose="020B0604020202020204" pitchFamily="34" charset="0"/>
              <a:buChar char="•"/>
            </a:pPr>
            <a:r>
              <a:rPr lang="cs-CZ" sz="2600" b="1" dirty="0" smtClean="0"/>
              <a:t>Spolupracující partner: PPP a SPC Olomouckého kraje</a:t>
            </a:r>
            <a:endParaRPr lang="cs-CZ" sz="2600" b="1" dirty="0"/>
          </a:p>
          <a:p>
            <a:pPr marL="635000" indent="-457200">
              <a:buSzPts val="2800"/>
              <a:buFont typeface="Arial" panose="020B0604020202020204" pitchFamily="34" charset="0"/>
              <a:buChar char="•"/>
            </a:pPr>
            <a:r>
              <a:rPr lang="cs-CZ" sz="2600" b="1" dirty="0"/>
              <a:t>Počet zapojených škol: </a:t>
            </a:r>
            <a:r>
              <a:rPr lang="cs-CZ" sz="2600" b="1" dirty="0" smtClean="0"/>
              <a:t>58 SŠ a 82 ZŠ</a:t>
            </a:r>
          </a:p>
          <a:p>
            <a:pPr marL="635000" indent="-457200">
              <a:buSzPts val="2800"/>
              <a:buFont typeface="Arial" panose="020B0604020202020204" pitchFamily="34" charset="0"/>
              <a:buChar char="•"/>
            </a:pPr>
            <a:r>
              <a:rPr lang="cs-CZ" sz="2600" b="1" dirty="0" smtClean="0"/>
              <a:t>Doba </a:t>
            </a:r>
            <a:r>
              <a:rPr lang="cs-CZ" sz="2600" b="1" dirty="0"/>
              <a:t>realizace: </a:t>
            </a:r>
            <a:r>
              <a:rPr lang="pl-PL" sz="2600" b="1" dirty="0"/>
              <a:t>1. 11. </a:t>
            </a:r>
            <a:r>
              <a:rPr lang="pl-PL" sz="2600" b="1" dirty="0" smtClean="0"/>
              <a:t>2020 </a:t>
            </a:r>
            <a:r>
              <a:rPr lang="pl-PL" sz="2600" b="1" dirty="0"/>
              <a:t>- </a:t>
            </a:r>
            <a:r>
              <a:rPr lang="pl-PL" sz="2600" b="1" dirty="0" smtClean="0"/>
              <a:t>30. 11. </a:t>
            </a:r>
            <a:r>
              <a:rPr lang="pl-PL" sz="2600" b="1" dirty="0" smtClean="0"/>
              <a:t>2023</a:t>
            </a:r>
          </a:p>
          <a:p>
            <a:pPr marL="635000" indent="-457200">
              <a:buSzPts val="2800"/>
              <a:buFont typeface="Arial" panose="020B0604020202020204" pitchFamily="34" charset="0"/>
              <a:buChar char="•"/>
            </a:pPr>
            <a:r>
              <a:rPr lang="pl-PL" sz="2600" b="1" dirty="0" smtClean="0"/>
              <a:t>Rozpočet: 31 mil. </a:t>
            </a:r>
            <a:r>
              <a:rPr lang="pl-PL" sz="2600" b="1" smtClean="0"/>
              <a:t>Kč</a:t>
            </a:r>
            <a:endParaRPr lang="cs-CZ" sz="2600" b="1" dirty="0"/>
          </a:p>
          <a:p>
            <a:pPr marL="114300" indent="0">
              <a:buNone/>
            </a:pPr>
            <a:endParaRPr lang="cs-CZ" b="1" dirty="0"/>
          </a:p>
          <a:p>
            <a:pPr marL="114300" indent="0">
              <a:buNone/>
            </a:pPr>
            <a:endParaRPr lang="cs-CZ" dirty="0"/>
          </a:p>
          <a:p>
            <a:pPr marL="177800" indent="0">
              <a:buSzPts val="2800"/>
              <a:buNone/>
            </a:pPr>
            <a:endParaRPr lang="pl-PL" sz="2400" b="1" dirty="0"/>
          </a:p>
          <a:p>
            <a:pPr marL="228600" lvl="0" indent="-508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014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61255" y="551542"/>
            <a:ext cx="5762173" cy="570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Calibri"/>
              <a:buNone/>
            </a:pPr>
            <a:r>
              <a:rPr lang="cs-CZ" sz="2400" b="1" cap="all" dirty="0" smtClean="0">
                <a:solidFill>
                  <a:schemeClr val="tx1"/>
                </a:solidFill>
              </a:rPr>
              <a:t>Projekt RPV OK</a:t>
            </a:r>
            <a:endParaRPr sz="2400" b="1" cap="all" dirty="0">
              <a:solidFill>
                <a:schemeClr val="tx1"/>
              </a:solidFill>
              <a:sym typeface="Calibri"/>
            </a:endParaRPr>
          </a:p>
        </p:txBody>
      </p:sp>
      <p:sp>
        <p:nvSpPr>
          <p:cNvPr id="95" name="Google Shape;95;p2"/>
          <p:cNvSpPr txBox="1">
            <a:spLocks noGrp="1"/>
          </p:cNvSpPr>
          <p:nvPr>
            <p:ph type="body" idx="1"/>
          </p:nvPr>
        </p:nvSpPr>
        <p:spPr>
          <a:xfrm>
            <a:off x="246743" y="1407887"/>
            <a:ext cx="11742057" cy="4800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indent="0">
              <a:buNone/>
            </a:pPr>
            <a:endParaRPr lang="cs-CZ" b="1" dirty="0" smtClean="0"/>
          </a:p>
          <a:p>
            <a:pPr marL="114300" indent="0">
              <a:buNone/>
            </a:pPr>
            <a:r>
              <a:rPr lang="cs-CZ" b="1" u="sng" dirty="0" smtClean="0"/>
              <a:t>KLÍČOVÉ AKTIVITY:</a:t>
            </a:r>
          </a:p>
          <a:p>
            <a:pPr marL="114300" indent="0">
              <a:buNone/>
            </a:pPr>
            <a:endParaRPr lang="cs-CZ" b="1" dirty="0" smtClean="0"/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26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KA01</a:t>
            </a:r>
            <a:r>
              <a:rPr lang="cs-CZ" sz="26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Řízení projektu</a:t>
            </a: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26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KA02</a:t>
            </a:r>
            <a:r>
              <a:rPr lang="cs-CZ" sz="2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</a:t>
            </a:r>
            <a:r>
              <a:rPr lang="cs-CZ" sz="26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Podpora rovných příležitostí ve vzdělávání </a:t>
            </a:r>
            <a:endParaRPr lang="cs-CZ" sz="2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26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KA03</a:t>
            </a:r>
            <a:r>
              <a:rPr lang="cs-CZ" sz="26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cs-CZ" sz="26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Prevence předčasných odchodů ze vzdělávání</a:t>
            </a:r>
            <a:endParaRPr lang="cs-CZ" sz="2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26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KA04</a:t>
            </a:r>
            <a:r>
              <a:rPr lang="cs-CZ" sz="2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</a:t>
            </a:r>
            <a:r>
              <a:rPr lang="cs-CZ" sz="26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Kariérové poradenství v odborném vzdělávání</a:t>
            </a:r>
            <a:endParaRPr lang="cs-CZ" sz="26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cs-CZ" b="1" dirty="0"/>
          </a:p>
          <a:p>
            <a:pPr marL="114300" indent="0">
              <a:buNone/>
            </a:pPr>
            <a:endParaRPr lang="cs-CZ" dirty="0"/>
          </a:p>
          <a:p>
            <a:pPr marL="177800" indent="0">
              <a:buSzPts val="2800"/>
              <a:buNone/>
            </a:pPr>
            <a:endParaRPr lang="pl-PL" sz="2400" b="1" dirty="0"/>
          </a:p>
          <a:p>
            <a:pPr marL="228600" lvl="0" indent="-508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9220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66865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2800"/>
            </a:pPr>
            <a:r>
              <a:rPr lang="cs-CZ" sz="2400" b="1" cap="all" dirty="0" smtClean="0">
                <a:solidFill>
                  <a:schemeClr val="tx1"/>
                </a:solidFill>
              </a:rPr>
              <a:t>KA02 podpora rovných příležitostí ve vzdělávání</a:t>
            </a:r>
            <a:endParaRPr sz="2400" b="1" cap="none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46742" y="1654629"/>
            <a:ext cx="11684001" cy="3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600" b="1" dirty="0" smtClean="0"/>
              <a:t>Činnost navazuje na nastavený systém a činnost Regionálního centra aplikovaných pohybových aktivit (RC APA), které vzniklo v projektu IKAP OK I. 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600" b="1" dirty="0" smtClean="0"/>
              <a:t>Úzce spolupracuje s Pedagogicko</a:t>
            </a:r>
            <a:r>
              <a:rPr lang="cs-CZ" sz="2600" b="1" dirty="0"/>
              <a:t>-</a:t>
            </a:r>
            <a:r>
              <a:rPr lang="cs-CZ" sz="2600" b="1" dirty="0" smtClean="0"/>
              <a:t>psychologickou poradnou (PPP) a Speciálně pedagogickým centrem Olomouckého kraje (SPC)</a:t>
            </a:r>
            <a:endParaRPr sz="2600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cs-CZ" sz="2600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600" b="1" u="sng" dirty="0" smtClean="0"/>
              <a:t>Cíle: 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2600" b="1" dirty="0" smtClean="0"/>
              <a:t>podpořit rovný přístup ke vzdělávání v oblasti pohybové gramotnosti a zdravého životního stylu v prostředí škol, školských organizací a mimoškolních aktivit,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2600" b="1" dirty="0"/>
              <a:t>p</a:t>
            </a:r>
            <a:r>
              <a:rPr lang="cs-CZ" sz="2600" b="1" dirty="0" smtClean="0"/>
              <a:t>okračovat v rozvoji kompetencí pedagogických pracovníků pro odstraňování bariér bránících rovnému přístupu všech jedinců ke vzdělávání,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66865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2800"/>
            </a:pPr>
            <a:r>
              <a:rPr lang="cs-CZ" sz="2400" b="1" cap="all" dirty="0" smtClean="0">
                <a:solidFill>
                  <a:schemeClr val="tx1"/>
                </a:solidFill>
              </a:rPr>
              <a:t>KA02 podpora rovných příležitostí ve vzdělávání</a:t>
            </a:r>
            <a:endParaRPr sz="2400" b="1" cap="none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46742" y="1654629"/>
            <a:ext cx="11684001" cy="3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b="1" u="sng" dirty="0" smtClean="0"/>
              <a:t>RC APA = AMBASÁDA POHYBU PRO VŠECHNY</a:t>
            </a:r>
            <a:endParaRPr b="1" u="sng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cs-CZ" b="1" dirty="0" smtClean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b="1" dirty="0" smtClean="0"/>
              <a:t>aplikovaná TV pro širší cílovou skupinu (ne pouze žáci s SVP) = společné vzdělávání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b="1" dirty="0" smtClean="0"/>
              <a:t>pohybový režim optimalizovaný pro potřeby žáků různých vzdělávacích programů na SŠ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b="1" dirty="0" smtClean="0"/>
              <a:t>nová témata: nedostatek pohybu, obezita, špatné stravovací návyky, metabolický syndrom …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b="1" dirty="0" smtClean="0"/>
              <a:t>moderní technologie v pohybové gramotnosti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b="1" dirty="0" smtClean="0"/>
              <a:t>pohybová gramotnost – faktor úspěchu, lepší uplatnitelnost na trhu práce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b="1" dirty="0" smtClean="0"/>
              <a:t>příklady zahraničních systémů, dobré praxe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sz="2400" b="1" dirty="0"/>
          </a:p>
        </p:txBody>
      </p:sp>
    </p:spTree>
    <p:extLst>
      <p:ext uri="{BB962C8B-B14F-4D97-AF65-F5344CB8AC3E}">
        <p14:creationId xmlns:p14="http://schemas.microsoft.com/office/powerpoint/2010/main" val="871507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66865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2800"/>
            </a:pPr>
            <a:r>
              <a:rPr lang="cs-CZ" sz="2400" b="1" cap="all" dirty="0" smtClean="0">
                <a:solidFill>
                  <a:schemeClr val="tx1"/>
                </a:solidFill>
              </a:rPr>
              <a:t>KA02 podpora rovných příležitostí ve vzdělávání</a:t>
            </a:r>
            <a:endParaRPr sz="2400" b="1" cap="none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46742" y="1654629"/>
            <a:ext cx="11684001" cy="3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cs-CZ" sz="2400" b="1" u="sng" dirty="0" smtClean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600" b="1" u="sng" dirty="0" smtClean="0"/>
              <a:t>Centra pohybové gramotnosti v inkluzivním vzdělávání (CPGIV)</a:t>
            </a:r>
            <a:endParaRPr sz="2600" b="1" u="sng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cs-CZ" sz="2600" b="1" dirty="0" smtClean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2600" b="1" dirty="0" smtClean="0"/>
              <a:t>poradenství a metodická podpora pedagogickým pracovníkům v oblasti nejen inkluzivní tělesné výchovy (viz Ambasáda pohybu pro všechny)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cs-CZ" sz="2600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600" b="1" dirty="0" smtClean="0"/>
              <a:t>Střední škola polytechnická Olomouc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600" b="1" dirty="0" smtClean="0"/>
              <a:t>Střední průmyslová škola Jeseník 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cs-CZ" sz="2400" b="1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cs-CZ" sz="2400" b="1" dirty="0" smtClean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sz="2400" b="1" dirty="0"/>
          </a:p>
        </p:txBody>
      </p:sp>
    </p:spTree>
    <p:extLst>
      <p:ext uri="{BB962C8B-B14F-4D97-AF65-F5344CB8AC3E}">
        <p14:creationId xmlns:p14="http://schemas.microsoft.com/office/powerpoint/2010/main" val="3967499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66865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2800"/>
            </a:pPr>
            <a:r>
              <a:rPr lang="cs-CZ" sz="2400" b="1" cap="all" dirty="0" smtClean="0">
                <a:solidFill>
                  <a:schemeClr val="tx1"/>
                </a:solidFill>
              </a:rPr>
              <a:t>KA02 podpora rovných příležitostí ve vzdělávání</a:t>
            </a:r>
            <a:endParaRPr sz="2400" b="1" cap="none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46742" y="1654629"/>
            <a:ext cx="11684001" cy="3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600" b="1" u="sng" dirty="0"/>
              <a:t>Centra inkluzivního vzdělávání Olomouckého kraje (CIZV OK) 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cs-CZ" sz="2600" b="1" dirty="0" smtClean="0"/>
          </a:p>
          <a:p>
            <a:pPr marL="228600" lvl="0" indent="-228600">
              <a:spcBef>
                <a:spcPts val="0"/>
              </a:spcBef>
              <a:buSzPts val="2800"/>
            </a:pPr>
            <a:r>
              <a:rPr lang="cs-CZ" sz="2600" b="1" dirty="0" smtClean="0"/>
              <a:t>poradenství a metodická </a:t>
            </a:r>
            <a:r>
              <a:rPr lang="cs-CZ" sz="2600" b="1" dirty="0"/>
              <a:t>podpora </a:t>
            </a:r>
            <a:r>
              <a:rPr lang="cs-CZ" sz="2600" b="1" dirty="0" smtClean="0"/>
              <a:t>pro </a:t>
            </a:r>
            <a:r>
              <a:rPr lang="cs-CZ" sz="2600" b="1" dirty="0"/>
              <a:t>školská zařízení zabývající se zájmovým </a:t>
            </a:r>
            <a:r>
              <a:rPr lang="cs-CZ" sz="2600" b="1" dirty="0" smtClean="0"/>
              <a:t>vzděláváním včetně neškolských </a:t>
            </a:r>
            <a:r>
              <a:rPr lang="cs-CZ" sz="2600" b="1" dirty="0"/>
              <a:t>zařízení, která však svou činnost zaměřují obdobným </a:t>
            </a:r>
            <a:r>
              <a:rPr lang="cs-CZ" sz="2600" b="1" dirty="0" smtClean="0"/>
              <a:t>směrem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cs-CZ" sz="2600" b="1" dirty="0" smtClean="0"/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600" b="1" dirty="0"/>
              <a:t>Dům dětí a mládeže </a:t>
            </a:r>
            <a:r>
              <a:rPr lang="cs-CZ" sz="2600" b="1" dirty="0" smtClean="0"/>
              <a:t>Kojetín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600" b="1" dirty="0"/>
              <a:t>Středisko volného času Duha </a:t>
            </a:r>
            <a:r>
              <a:rPr lang="cs-CZ" sz="2600" b="1" dirty="0" smtClean="0"/>
              <a:t>Jeseník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600" b="1" dirty="0"/>
              <a:t>Dům dětí a mládeže Olomouc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sz="2400" b="1" dirty="0"/>
          </a:p>
        </p:txBody>
      </p:sp>
    </p:spTree>
    <p:extLst>
      <p:ext uri="{BB962C8B-B14F-4D97-AF65-F5344CB8AC3E}">
        <p14:creationId xmlns:p14="http://schemas.microsoft.com/office/powerpoint/2010/main" val="722259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66865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2800"/>
            </a:pPr>
            <a:r>
              <a:rPr lang="cs-CZ" sz="2400" b="1" cap="all" dirty="0" smtClean="0">
                <a:solidFill>
                  <a:schemeClr val="tx1"/>
                </a:solidFill>
              </a:rPr>
              <a:t>KA02 podpora rovných příležitostí ve vzdělávání</a:t>
            </a:r>
            <a:endParaRPr sz="2400" b="1" cap="none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46743" y="1248508"/>
            <a:ext cx="11455820" cy="4368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pl-PL" sz="2600" b="1" u="sng" dirty="0" smtClean="0"/>
              <a:t>Kontakty </a:t>
            </a:r>
            <a:r>
              <a:rPr lang="pl-PL" sz="2600" b="1" u="sng" dirty="0"/>
              <a:t>na realizační tým RCAPA RPVOK </a:t>
            </a:r>
            <a:r>
              <a:rPr lang="cs-CZ" sz="2600" b="1" u="sng" dirty="0" smtClean="0"/>
              <a:t> </a:t>
            </a:r>
            <a:endParaRPr lang="cs-CZ" sz="2400" b="1" dirty="0" smtClean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sz="2400" b="1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777199"/>
              </p:ext>
            </p:extLst>
          </p:nvPr>
        </p:nvGraphicFramePr>
        <p:xfrm>
          <a:off x="350437" y="1981121"/>
          <a:ext cx="11037144" cy="3834888"/>
        </p:xfrm>
        <a:graphic>
          <a:graphicData uri="http://schemas.openxmlformats.org/drawingml/2006/table">
            <a:tbl>
              <a:tblPr/>
              <a:tblGrid>
                <a:gridCol w="3679048">
                  <a:extLst>
                    <a:ext uri="{9D8B030D-6E8A-4147-A177-3AD203B41FA5}">
                      <a16:colId xmlns:a16="http://schemas.microsoft.com/office/drawing/2014/main" val="802592261"/>
                    </a:ext>
                  </a:extLst>
                </a:gridCol>
                <a:gridCol w="3679048">
                  <a:extLst>
                    <a:ext uri="{9D8B030D-6E8A-4147-A177-3AD203B41FA5}">
                      <a16:colId xmlns:a16="http://schemas.microsoft.com/office/drawing/2014/main" val="1456161729"/>
                    </a:ext>
                  </a:extLst>
                </a:gridCol>
                <a:gridCol w="3679048">
                  <a:extLst>
                    <a:ext uri="{9D8B030D-6E8A-4147-A177-3AD203B41FA5}">
                      <a16:colId xmlns:a16="http://schemas.microsoft.com/office/drawing/2014/main" val="844969562"/>
                    </a:ext>
                  </a:extLst>
                </a:gridCol>
              </a:tblGrid>
              <a:tr h="3189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Ondřej </a:t>
                      </a:r>
                      <a:r>
                        <a:rPr lang="cs-CZ" sz="12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Ješina</a:t>
                      </a: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Ph.D.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Vedoucí projektu RPVOK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ondrej.jesina@upol.cz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574632"/>
                  </a:ext>
                </a:extLst>
              </a:tr>
              <a:tr h="3434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PhDr. Mgr. Martin </a:t>
                      </a:r>
                      <a:r>
                        <a:rPr lang="cs-CZ" sz="1200" b="1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Lajza</a:t>
                      </a:r>
                      <a:endParaRPr lang="cs-CZ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Odborný </a:t>
                      </a:r>
                      <a:r>
                        <a:rPr lang="cs-CZ" sz="12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metodik </a:t>
                      </a: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APA </a:t>
                      </a:r>
                      <a:r>
                        <a:rPr lang="cs-CZ" sz="12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Olomoucký kraj</a:t>
                      </a:r>
                      <a:r>
                        <a:rPr lang="cs-CZ" sz="12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cs-CZ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martin.lajza@upol.cz</a:t>
                      </a:r>
                      <a:endParaRPr lang="cs-CZ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4722003"/>
                  </a:ext>
                </a:extLst>
              </a:tr>
              <a:tr h="3714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Ladislav Baloun, Ph.D.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Regionální konzultant APA </a:t>
                      </a:r>
                      <a:r>
                        <a:rPr lang="cs-CZ" sz="12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Jeseník, Šumperk, Mohelnice)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ladislav.baloun@upol.cz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4665736"/>
                  </a:ext>
                </a:extLst>
              </a:tr>
              <a:tr h="3714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Markéta Hajduková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Regionální konzultantka APA </a:t>
                      </a:r>
                      <a:r>
                        <a:rPr lang="cs-CZ" sz="12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Prostějov, Konice, Olomouc)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marketa.hajdukova@upol.cz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3256153"/>
                  </a:ext>
                </a:extLst>
              </a:tr>
              <a:tr h="3714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Eliška Vodáková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Regionální konzultantka APA </a:t>
                      </a:r>
                      <a:r>
                        <a:rPr lang="cs-CZ" sz="12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Uničov, Šternberk, Litovel, Olomouc)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eliska.vodakova@upol.cz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6676351"/>
                  </a:ext>
                </a:extLst>
              </a:tr>
              <a:tr h="3714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Adam Jarmar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Regionální konzultant </a:t>
                      </a:r>
                      <a:r>
                        <a:rPr lang="cs-CZ" sz="12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APA (</a:t>
                      </a: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Hranice, Kojetín, Přerov, Velká Bystřice, Olomouc)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adam.jarmar@upol.cz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929500"/>
                  </a:ext>
                </a:extLst>
              </a:tr>
              <a:tr h="3714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Daniel </a:t>
                      </a:r>
                      <a:r>
                        <a:rPr lang="cs-CZ" sz="12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Mikeška</a:t>
                      </a: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Externí odborný koordinátor APA </a:t>
                      </a:r>
                      <a:r>
                        <a:rPr lang="cs-CZ" sz="12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Olomoucký kraj – školní výlety, kurzy)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daniel.mikeska@upol.cz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4579998"/>
                  </a:ext>
                </a:extLst>
              </a:tr>
              <a:tr h="4048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Klára Botková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Kontaktní koordinátor </a:t>
                      </a:r>
                      <a:r>
                        <a:rPr lang="cs-CZ" sz="12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APA (</a:t>
                      </a: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Olomoucký kraj problematika IVP, spolupráce s PPP, SPC OK)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klara.botkova@upol.cz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4215165"/>
                  </a:ext>
                </a:extLst>
              </a:tr>
              <a:tr h="3739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Bc. Eva </a:t>
                      </a:r>
                      <a:r>
                        <a:rPr lang="cs-CZ" sz="1200" b="1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Guskovičová</a:t>
                      </a: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Koordinátorka aktivit APA, SŠ polytechnická, Rooseveltova 79, Olomouc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guskovicova.koordinatorapa@gmail.com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1974818"/>
                  </a:ext>
                </a:extLst>
              </a:tr>
              <a:tr h="419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</a:t>
                      </a:r>
                      <a:r>
                        <a:rPr lang="cs-CZ" sz="12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Václav Macháček </a:t>
                      </a:r>
                      <a:endParaRPr lang="cs-CZ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Koordinátor </a:t>
                      </a:r>
                      <a:r>
                        <a:rPr lang="cs-CZ" sz="1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aktivit APA, Střední průmyslová škola Jeseník, Dukelská 1240, Jeseník </a:t>
                      </a: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2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machacek@soje.cz </a:t>
                      </a:r>
                      <a:endParaRPr lang="cs-CZ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93" marR="6169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84616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3708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66865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2800"/>
            </a:pPr>
            <a:r>
              <a:rPr lang="cs-CZ" sz="2400" b="1" cap="all" dirty="0" smtClean="0">
                <a:solidFill>
                  <a:schemeClr val="tx1"/>
                </a:solidFill>
              </a:rPr>
              <a:t>KA03 prevence předčasných odchodů ze vzdělávání</a:t>
            </a:r>
            <a:endParaRPr sz="2400" b="1" cap="none" dirty="0">
              <a:solidFill>
                <a:srgbClr val="C00000"/>
              </a:solidFill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46743" y="1248508"/>
            <a:ext cx="11455820" cy="4368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400" b="1" u="sng" dirty="0" smtClean="0"/>
              <a:t>KRAJSKÉ CENTRUM PREVENCE PŘEDČASNÝCH ODCHODŮ ZE VZDĚLÁVÁNÍ (KCPPO)</a:t>
            </a:r>
            <a:endParaRPr lang="cs-CZ" sz="2400" b="1" u="sng" dirty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cs-CZ" sz="2400" b="1" dirty="0" smtClean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2400" b="1" dirty="0" smtClean="0"/>
              <a:t>Zaměřuje se na problematickou oblast, kterou je opuštění vzdělávání bez dostatečné kvalifikace. 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cs-CZ" sz="2400" b="1" dirty="0" smtClean="0"/>
          </a:p>
          <a:p>
            <a:pPr marL="228600" lvl="0" indent="-228600">
              <a:spcBef>
                <a:spcPts val="0"/>
              </a:spcBef>
              <a:buSzPts val="2800"/>
            </a:pPr>
            <a:r>
              <a:rPr lang="cs-CZ" sz="2400" b="1" dirty="0"/>
              <a:t>S</a:t>
            </a:r>
            <a:r>
              <a:rPr lang="cs-CZ" sz="2400" b="1" dirty="0" smtClean="0"/>
              <a:t>oustředí se na komplexní preventivní, </a:t>
            </a:r>
            <a:r>
              <a:rPr lang="cs-CZ" sz="2400" b="1" dirty="0"/>
              <a:t>intervenční a kompenzační aktivity </a:t>
            </a:r>
            <a:r>
              <a:rPr lang="cs-CZ" sz="2400" b="1" dirty="0" smtClean="0"/>
              <a:t>zaměřené na žáka, jeho rodinu a školu.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sz="2400" b="1" dirty="0" smtClean="0"/>
          </a:p>
          <a:p>
            <a:pPr marL="228600" lvl="0" indent="-228600">
              <a:spcBef>
                <a:spcPts val="0"/>
              </a:spcBef>
              <a:buSzPts val="2800"/>
            </a:pPr>
            <a:r>
              <a:rPr lang="cs-CZ" sz="2400" b="1" dirty="0" smtClean="0"/>
              <a:t>Včasné vyhledání žáků, kteří jsou předčasným odchodem ze školy potenciálně nejvíce ohroženi.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sz="2400" b="1" dirty="0"/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600" b="1" dirty="0" smtClean="0"/>
              <a:t>	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sz="2600" b="1" dirty="0"/>
          </a:p>
        </p:txBody>
      </p:sp>
    </p:spTree>
    <p:extLst>
      <p:ext uri="{BB962C8B-B14F-4D97-AF65-F5344CB8AC3E}">
        <p14:creationId xmlns:p14="http://schemas.microsoft.com/office/powerpoint/2010/main" val="348495880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2505</TotalTime>
  <Words>1132</Words>
  <Application>Microsoft Office PowerPoint</Application>
  <PresentationFormat>Širokoúhlá obrazovka</PresentationFormat>
  <Paragraphs>224</Paragraphs>
  <Slides>17</Slides>
  <Notes>17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Motiv Office</vt:lpstr>
      <vt:lpstr>Prezentace aplikace PowerPoint</vt:lpstr>
      <vt:lpstr>Projekt RPV OK</vt:lpstr>
      <vt:lpstr>Projekt RPV OK</vt:lpstr>
      <vt:lpstr>KA02 podpora rovných příležitostí ve vzdělávání</vt:lpstr>
      <vt:lpstr>KA02 podpora rovných příležitostí ve vzdělávání</vt:lpstr>
      <vt:lpstr>KA02 podpora rovných příležitostí ve vzdělávání</vt:lpstr>
      <vt:lpstr>KA02 podpora rovných příležitostí ve vzdělávání</vt:lpstr>
      <vt:lpstr>KA02 podpora rovných příležitostí ve vzdělávání</vt:lpstr>
      <vt:lpstr>KA03 prevence předčasných odchodů ze vzdělávání</vt:lpstr>
      <vt:lpstr>KA03 prevence předčasných odchodů ze vzdělávání</vt:lpstr>
      <vt:lpstr>KA03 prevence předčasných odchodů ze vzdělávání</vt:lpstr>
      <vt:lpstr>KA03 prevence předčasných odchodů ze vzdělávání</vt:lpstr>
      <vt:lpstr>KA04 kariérové poradenství v odborném vzdělávání</vt:lpstr>
      <vt:lpstr>KA04 kariérové poradenství v odborném vzdělávání</vt:lpstr>
      <vt:lpstr>KA04 kariérové poradenství v odborném vzdělávání</vt:lpstr>
      <vt:lpstr>Projekt RPV OK</vt:lpstr>
      <vt:lpstr>Projekt RPV 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Sedláček</dc:creator>
  <cp:lastModifiedBy>Vláčilová Bronislava</cp:lastModifiedBy>
  <cp:revision>56</cp:revision>
  <dcterms:created xsi:type="dcterms:W3CDTF">2021-01-19T15:31:23Z</dcterms:created>
  <dcterms:modified xsi:type="dcterms:W3CDTF">2021-12-01T07:26:25Z</dcterms:modified>
</cp:coreProperties>
</file>