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ms-powerpoint.presentation.macroEnabled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3" r:id="rId3"/>
    <p:sldId id="289" r:id="rId4"/>
    <p:sldId id="276" r:id="rId5"/>
    <p:sldId id="257" r:id="rId6"/>
    <p:sldId id="288" r:id="rId7"/>
    <p:sldId id="290" r:id="rId8"/>
    <p:sldId id="291" r:id="rId9"/>
    <p:sldId id="309" r:id="rId10"/>
    <p:sldId id="277" r:id="rId11"/>
    <p:sldId id="279" r:id="rId12"/>
    <p:sldId id="308" r:id="rId13"/>
    <p:sldId id="280" r:id="rId14"/>
    <p:sldId id="281" r:id="rId15"/>
    <p:sldId id="282" r:id="rId16"/>
    <p:sldId id="283" r:id="rId17"/>
    <p:sldId id="310" r:id="rId18"/>
    <p:sldId id="285" r:id="rId19"/>
    <p:sldId id="293" r:id="rId20"/>
    <p:sldId id="307" r:id="rId21"/>
    <p:sldId id="299" r:id="rId22"/>
    <p:sldId id="300" r:id="rId23"/>
    <p:sldId id="297" r:id="rId24"/>
    <p:sldId id="298" r:id="rId25"/>
    <p:sldId id="301" r:id="rId26"/>
    <p:sldId id="303" r:id="rId27"/>
    <p:sldId id="304" r:id="rId28"/>
    <p:sldId id="306" r:id="rId29"/>
    <p:sldId id="305" r:id="rId30"/>
    <p:sldId id="274" r:id="rId31"/>
  </p:sldIdLst>
  <p:sldSz cx="9144000" cy="6858000" type="screen4x3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'List1'!$B$1</c:f>
              <c:strCache>
                <c:ptCount val="1"/>
                <c:pt idx="0">
                  <c:v>Prostředky zazávazkované do jednotlivých fichí z celkové alokace 24 867 693 Kč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'List1'!$A$2:$A$8</c:f>
              <c:strCache>
                <c:ptCount val="7"/>
                <c:pt idx="0">
                  <c:v>F1 - 5 625 737 Kč</c:v>
                </c:pt>
                <c:pt idx="1">
                  <c:v>F2 - 116 068 Kč</c:v>
                </c:pt>
                <c:pt idx="2">
                  <c:v>F3 - 13 703 637 Kč</c:v>
                </c:pt>
                <c:pt idx="3">
                  <c:v>F4 - 2 382 301 Kč</c:v>
                </c:pt>
                <c:pt idx="4">
                  <c:v>F5 - 686 510 Kč</c:v>
                </c:pt>
                <c:pt idx="5">
                  <c:v>F6 - 63 200 Kč</c:v>
                </c:pt>
                <c:pt idx="6">
                  <c:v>F7 - 2 290 240 Kč</c:v>
                </c:pt>
              </c:strCache>
            </c:strRef>
          </c:cat>
          <c:val>
            <c:numRef>
              <c:f>'List1'!$B$2:$B$8</c:f>
              <c:numCache>
                <c:formatCode>General</c:formatCode>
                <c:ptCount val="7"/>
                <c:pt idx="0">
                  <c:v>5625737</c:v>
                </c:pt>
                <c:pt idx="1">
                  <c:v>116068</c:v>
                </c:pt>
                <c:pt idx="2">
                  <c:v>13703637</c:v>
                </c:pt>
                <c:pt idx="3">
                  <c:v>2382301</c:v>
                </c:pt>
                <c:pt idx="4">
                  <c:v>686510</c:v>
                </c:pt>
                <c:pt idx="5">
                  <c:v>63200</c:v>
                </c:pt>
                <c:pt idx="6">
                  <c:v>2290240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1638400"/>
        <c:axId val="91636864"/>
      </c:barChart>
      <c:valAx>
        <c:axId val="91636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638400"/>
        <c:crosses val="autoZero"/>
        <c:crossBetween val="between"/>
      </c:valAx>
      <c:catAx>
        <c:axId val="91638400"/>
        <c:scaling>
          <c:orientation val="minMax"/>
        </c:scaling>
        <c:delete val="0"/>
        <c:axPos val="b"/>
        <c:majorTickMark val="out"/>
        <c:minorTickMark val="none"/>
        <c:tickLblPos val="nextTo"/>
        <c:crossAx val="91636864"/>
        <c:crosses val="autoZero"/>
        <c:auto val="1"/>
        <c:lblAlgn val="ctr"/>
        <c:lblOffset val="100"/>
        <c:noMultiLvlLbl val="0"/>
      </c:catAx>
      <c:spPr>
        <a:pattFill prst="pct5">
          <a:fgClr>
            <a:srgbClr val="000000"/>
          </a:fgClr>
          <a:bgClr>
            <a:schemeClr val="bg1"/>
          </a:bgClr>
        </a:pattFill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'List1'!$B$1</c:f>
              <c:strCache>
                <c:ptCount val="1"/>
                <c:pt idx="0">
                  <c:v>Podpořené projekty celkem 45</c:v>
                </c:pt>
              </c:strCache>
            </c:strRef>
          </c:tx>
          <c:invertIfNegative val="0"/>
          <c:cat>
            <c:strRef>
              <c:f>'List1'!$A$2:$A$4</c:f>
              <c:strCache>
                <c:ptCount val="3"/>
                <c:pt idx="0">
                  <c:v>NNO 9</c:v>
                </c:pt>
                <c:pt idx="1">
                  <c:v>Obce 19</c:v>
                </c:pt>
                <c:pt idx="2">
                  <c:v>Podnikatelé 17</c:v>
                </c:pt>
              </c:strCache>
            </c:strRef>
          </c:cat>
          <c:val>
            <c:numRef>
              <c:f>'List1'!$B$2:$B$4</c:f>
              <c:numCache>
                <c:formatCode>General</c:formatCode>
                <c:ptCount val="3"/>
                <c:pt idx="0">
                  <c:v>9</c:v>
                </c:pt>
                <c:pt idx="1">
                  <c:v>19</c:v>
                </c:pt>
                <c:pt idx="2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1904640"/>
        <c:axId val="91903104"/>
      </c:barChart>
      <c:valAx>
        <c:axId val="91903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904640"/>
        <c:crosses val="autoZero"/>
        <c:crossBetween val="between"/>
      </c:valAx>
      <c:catAx>
        <c:axId val="91904640"/>
        <c:scaling>
          <c:orientation val="minMax"/>
        </c:scaling>
        <c:delete val="0"/>
        <c:axPos val="b"/>
        <c:majorTickMark val="out"/>
        <c:minorTickMark val="none"/>
        <c:tickLblPos val="nextTo"/>
        <c:crossAx val="91903104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48" cy="495937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227" y="1"/>
            <a:ext cx="2944869" cy="495937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r">
              <a:defRPr sz="1200"/>
            </a:lvl1pPr>
          </a:lstStyle>
          <a:p>
            <a:fld id="{5C1246AD-539B-4511-B64A-B298294052FE}" type="datetimeFigureOut">
              <a:rPr lang="cs-CZ" smtClean="0"/>
              <a:t>18.6.2012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30709"/>
            <a:ext cx="2946448" cy="495937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227" y="9430709"/>
            <a:ext cx="2944869" cy="495937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r">
              <a:defRPr sz="1200"/>
            </a:lvl1pPr>
          </a:lstStyle>
          <a:p>
            <a:fld id="{B8365A90-0A12-474E-88C7-962BAF196D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69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0965" tIns="45482" rIns="90965" bIns="45482" rtlCol="0"/>
          <a:lstStyle>
            <a:lvl1pPr algn="r">
              <a:defRPr sz="1200"/>
            </a:lvl1pPr>
          </a:lstStyle>
          <a:p>
            <a:fld id="{2ACCA082-D113-415F-88E5-7CCDB6502B66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65" tIns="45482" rIns="90965" bIns="4548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0965" tIns="45482" rIns="90965" bIns="45482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0965" tIns="45482" rIns="90965" bIns="45482" rtlCol="0" anchor="b"/>
          <a:lstStyle>
            <a:lvl1pPr algn="r">
              <a:defRPr sz="1200"/>
            </a:lvl1pPr>
          </a:lstStyle>
          <a:p>
            <a:fld id="{8723276E-4274-439A-B89E-5F23BB4069C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6322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C556E0-ACEB-4609-BAF3-0FD7D98B6A09}" type="datetimeFigureOut">
              <a:rPr lang="cs-CZ" smtClean="0"/>
              <a:pPr/>
              <a:t>18.6.2012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B05755-FB82-4286-A9E6-D8378A52EB7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0952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/>
              <a:t>Prostějov </a:t>
            </a:r>
            <a:r>
              <a:rPr lang="cs-CZ" sz="3200" b="1" dirty="0"/>
              <a:t>venkov o.p.s.</a:t>
            </a:r>
          </a:p>
        </p:txBody>
      </p:sp>
      <p:pic>
        <p:nvPicPr>
          <p:cNvPr id="6" name="Obrázek 5" descr="Kralice n. H.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0498" y="317679"/>
            <a:ext cx="5001880" cy="352839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926" y="5445224"/>
            <a:ext cx="4391025" cy="100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Za lepší životní prostředí a udržitelný rozvoj obce Bystročice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cs-CZ" sz="2400" b="1" dirty="0"/>
              <a:t>Rekonstrukce komunikace mezi obcí Žerůvky a Bystročice s pořízením mobiliáře</a:t>
            </a:r>
          </a:p>
          <a:p>
            <a:r>
              <a:rPr lang="cs-CZ" sz="2400" b="1" dirty="0" smtClean="0"/>
              <a:t>Po realizaci</a:t>
            </a:r>
          </a:p>
          <a:p>
            <a:r>
              <a:rPr lang="cs-CZ" sz="2400" b="1" dirty="0" smtClean="0"/>
              <a:t>Náklady 1 137 339 Kč</a:t>
            </a:r>
          </a:p>
          <a:p>
            <a:r>
              <a:rPr lang="cs-CZ" sz="2400" b="1" dirty="0" smtClean="0"/>
              <a:t>Dotace      919 573 Kč</a:t>
            </a:r>
            <a:endParaRPr lang="cs-CZ" sz="2400" b="1" dirty="0"/>
          </a:p>
        </p:txBody>
      </p:sp>
      <p:pic>
        <p:nvPicPr>
          <p:cNvPr id="4" name="Obrázek 3" descr="P1000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789040"/>
            <a:ext cx="3851920" cy="2888940"/>
          </a:xfrm>
          <a:prstGeom prst="rect">
            <a:avLst/>
          </a:prstGeom>
        </p:spPr>
      </p:pic>
      <p:pic>
        <p:nvPicPr>
          <p:cNvPr id="5" name="Zástupný symbol pro obsah 5" descr="P10306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3" y="2022854"/>
            <a:ext cx="5176450" cy="3883097"/>
          </a:xfrm>
          <a:prstGeom prst="rect">
            <a:avLst/>
          </a:prstGeom>
        </p:spPr>
      </p:pic>
      <p:pic>
        <p:nvPicPr>
          <p:cNvPr id="6" name="Zástupný symbol pro obsah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942" y="4149080"/>
            <a:ext cx="3387419" cy="253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01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1156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Vybavení </a:t>
            </a:r>
            <a:r>
              <a:rPr lang="cs-CZ" dirty="0" err="1" smtClean="0"/>
              <a:t>Myliveckého</a:t>
            </a:r>
            <a:r>
              <a:rPr lang="cs-CZ" dirty="0" smtClean="0"/>
              <a:t> sdružení Určice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808954"/>
              </p:ext>
            </p:extLst>
          </p:nvPr>
        </p:nvGraphicFramePr>
        <p:xfrm>
          <a:off x="311222" y="1268760"/>
          <a:ext cx="433920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0936"/>
                <a:gridCol w="1152128"/>
                <a:gridCol w="1296143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Žádost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Realizace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Celkové náklady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effectLst/>
                        </a:rPr>
                        <a:t>217.000</a:t>
                      </a:r>
                      <a:endParaRPr lang="cs-CZ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249.737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Dotace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effectLst/>
                        </a:rPr>
                        <a:t>195.300</a:t>
                      </a:r>
                      <a:endParaRPr lang="cs-CZ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dirty="0" smtClean="0">
                          <a:effectLst/>
                        </a:rPr>
                        <a:t>195.300</a:t>
                      </a:r>
                      <a:endParaRPr lang="cs-CZ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323528" y="2492896"/>
            <a:ext cx="28780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Mobilní el. vrhačka</a:t>
            </a:r>
          </a:p>
          <a:p>
            <a:r>
              <a:rPr lang="cs-CZ" sz="2000" dirty="0" smtClean="0"/>
              <a:t>Kuchyňská linka</a:t>
            </a:r>
          </a:p>
          <a:p>
            <a:r>
              <a:rPr lang="cs-CZ" sz="2000" dirty="0" smtClean="0"/>
              <a:t>60 židlí</a:t>
            </a:r>
          </a:p>
          <a:p>
            <a:r>
              <a:rPr lang="cs-CZ" sz="2000" dirty="0" smtClean="0"/>
              <a:t>4 popelnice, křovinořez</a:t>
            </a:r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18403"/>
            <a:ext cx="3707904" cy="278092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7822" y="1821567"/>
            <a:ext cx="5574587" cy="418094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628" y="4761151"/>
            <a:ext cx="2584240" cy="193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Krumsín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3056"/>
            <a:ext cx="4074286" cy="272692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3056"/>
            <a:ext cx="3635896" cy="272692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58027"/>
            <a:ext cx="4519871" cy="338990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467544" y="1340768"/>
            <a:ext cx="37444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Ekologizace veřejného osvětlení, veřejného prostranství a mobilní technika pro údržbu obce  Krumsín</a:t>
            </a:r>
          </a:p>
          <a:p>
            <a:endParaRPr lang="cs-CZ" sz="2000" dirty="0"/>
          </a:p>
          <a:p>
            <a:r>
              <a:rPr lang="cs-CZ" sz="2000" dirty="0" smtClean="0"/>
              <a:t>Dotace		360.179 Kč</a:t>
            </a:r>
          </a:p>
          <a:p>
            <a:r>
              <a:rPr lang="cs-CZ" sz="2000" dirty="0" smtClean="0"/>
              <a:t>Celkové náklady 	584.076 Kč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8728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Veřejný bezdrátový rozhlas – dobudování a </a:t>
            </a:r>
            <a:r>
              <a:rPr lang="cs-CZ" dirty="0" smtClean="0"/>
              <a:t>obnova - </a:t>
            </a:r>
            <a:r>
              <a:rPr lang="cs-CZ" dirty="0" err="1" smtClean="0"/>
              <a:t>plumlov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cs-CZ" sz="2400" b="1" dirty="0"/>
              <a:t>Kompletní pokrytí </a:t>
            </a:r>
            <a:r>
              <a:rPr lang="cs-CZ" sz="2400" b="1" dirty="0" smtClean="0"/>
              <a:t>Plumlova a </a:t>
            </a:r>
            <a:r>
              <a:rPr lang="cs-CZ" sz="2400" b="1" dirty="0"/>
              <a:t>jeho </a:t>
            </a:r>
            <a:r>
              <a:rPr lang="cs-CZ" sz="2400" b="1" dirty="0" smtClean="0"/>
              <a:t>3 místních </a:t>
            </a:r>
            <a:r>
              <a:rPr lang="cs-CZ" sz="2400" b="1" dirty="0"/>
              <a:t>částí </a:t>
            </a:r>
            <a:r>
              <a:rPr lang="cs-CZ" sz="2400" b="1" dirty="0" smtClean="0"/>
              <a:t>bezdrátovým </a:t>
            </a:r>
            <a:r>
              <a:rPr lang="cs-CZ" sz="2400" b="1" dirty="0"/>
              <a:t>rozhlasem - venkovní přijímač 56 ks, reproduktor 158 ks, napojení na informační záchranný systém, vysílací zařízení s napojením na PC  </a:t>
            </a:r>
          </a:p>
          <a:p>
            <a:pPr>
              <a:spcBef>
                <a:spcPts val="0"/>
              </a:spcBef>
            </a:pPr>
            <a:r>
              <a:rPr lang="cs-CZ" b="1" dirty="0"/>
              <a:t>	</a:t>
            </a:r>
          </a:p>
          <a:p>
            <a:endParaRPr lang="cs-CZ" dirty="0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120566"/>
              </p:ext>
            </p:extLst>
          </p:nvPr>
        </p:nvGraphicFramePr>
        <p:xfrm>
          <a:off x="446786" y="3068960"/>
          <a:ext cx="446449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316719"/>
                <a:gridCol w="1275569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 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Žádost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Realizace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Celkové náklady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1 154 600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>
                          <a:effectLst/>
                        </a:rPr>
                        <a:t>899 912</a:t>
                      </a:r>
                      <a:endParaRPr lang="cs-CZ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Dotace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790 469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675 684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7" name="Obrázek 6" descr="P10307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3168350"/>
            <a:ext cx="4067944" cy="3050957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8" name="TextovéPole 7"/>
          <p:cNvSpPr txBox="1"/>
          <p:nvPr/>
        </p:nvSpPr>
        <p:spPr>
          <a:xfrm>
            <a:off x="323528" y="437068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Po zkouškách provozu bylo třeba doplnit rozhlas o převaděč signálu pro kvalitní příjem i v místní části Hamry a </a:t>
            </a:r>
            <a:r>
              <a:rPr lang="cs-CZ" sz="2400" dirty="0"/>
              <a:t>S</a:t>
            </a:r>
            <a:r>
              <a:rPr lang="cs-CZ" sz="2400" dirty="0" smtClean="0"/>
              <a:t>oběsuky. Tím vznikly neuznatelné náklady.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7403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Zemědělské projekty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						dotace/</a:t>
            </a:r>
            <a:r>
              <a:rPr lang="cs-CZ" sz="2400" b="1" dirty="0" err="1" smtClean="0"/>
              <a:t>celk</a:t>
            </a:r>
            <a:r>
              <a:rPr lang="cs-CZ" sz="2400" b="1" dirty="0" smtClean="0"/>
              <a:t>. náklady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SRS Čehovice – čistička obilí   	    1.000.000/3.302.401 Kč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ZD Výšovice    – čistička obilí                   800.000/2.878.800 </a:t>
            </a:r>
            <a:r>
              <a:rPr lang="cs-CZ" sz="2400" b="1" dirty="0"/>
              <a:t>K</a:t>
            </a:r>
            <a:r>
              <a:rPr lang="cs-CZ" sz="2400" b="1" dirty="0" smtClean="0"/>
              <a:t>č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Spurný – hala na skladování obilí           918.000/2.344.795 Kč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Indrák  – </a:t>
            </a:r>
            <a:r>
              <a:rPr lang="cs-CZ" sz="2400" b="1" dirty="0"/>
              <a:t>s</a:t>
            </a:r>
            <a:r>
              <a:rPr lang="cs-CZ" sz="2400" b="1" dirty="0" smtClean="0"/>
              <a:t>klad brambor Štětovice          918.000/2.231.348 Kč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400" b="1" dirty="0" smtClean="0"/>
              <a:t>Hýbl - rekonstrukce střechy skladů ovoce 136.637/409.913 Kč</a:t>
            </a:r>
          </a:p>
          <a:p>
            <a:pPr>
              <a:spcBef>
                <a:spcPts val="0"/>
              </a:spcBef>
            </a:pPr>
            <a:endParaRPr lang="cs-CZ" sz="24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3717032"/>
            <a:ext cx="3696411" cy="277230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717032"/>
            <a:ext cx="3696411" cy="277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Obnova místní komunikace ve Štětovicích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 fontScale="92500" lnSpcReduction="20000"/>
          </a:bodyPr>
          <a:lstStyle/>
          <a:p>
            <a:endParaRPr lang="cs-CZ" sz="2600" dirty="0" smtClean="0"/>
          </a:p>
          <a:p>
            <a:endParaRPr lang="cs-CZ" sz="2600" dirty="0"/>
          </a:p>
          <a:p>
            <a:endParaRPr lang="cs-CZ" sz="2600" dirty="0" smtClean="0"/>
          </a:p>
          <a:p>
            <a:endParaRPr lang="cs-CZ" sz="2600" dirty="0"/>
          </a:p>
          <a:p>
            <a:pPr marL="109728" indent="0">
              <a:buNone/>
            </a:pPr>
            <a:endParaRPr lang="cs-CZ" sz="2600" dirty="0"/>
          </a:p>
          <a:p>
            <a:r>
              <a:rPr lang="cs-CZ" sz="2600" dirty="0" smtClean="0"/>
              <a:t>Žadatelem </a:t>
            </a:r>
            <a:r>
              <a:rPr lang="cs-CZ" sz="2600" dirty="0"/>
              <a:t>je obec Vrbátky, realizace je v místní části </a:t>
            </a:r>
            <a:r>
              <a:rPr lang="cs-CZ" sz="2600" dirty="0" smtClean="0"/>
              <a:t>Štětovice</a:t>
            </a:r>
          </a:p>
          <a:p>
            <a:endParaRPr lang="cs-CZ" sz="2600" b="1" dirty="0" smtClean="0"/>
          </a:p>
          <a:p>
            <a:r>
              <a:rPr lang="cs-CZ" sz="2600" dirty="0" smtClean="0"/>
              <a:t>Výstupy projektu:</a:t>
            </a:r>
            <a:endParaRPr lang="cs-CZ" sz="2600" dirty="0"/>
          </a:p>
          <a:p>
            <a:r>
              <a:rPr lang="cs-CZ" sz="2600" dirty="0"/>
              <a:t>330 m komunikace</a:t>
            </a:r>
          </a:p>
          <a:p>
            <a:r>
              <a:rPr lang="cs-CZ" sz="2600" dirty="0"/>
              <a:t>450 m</a:t>
            </a:r>
            <a:r>
              <a:rPr lang="cs-CZ" sz="2600" baseline="30000" dirty="0"/>
              <a:t>2</a:t>
            </a:r>
            <a:r>
              <a:rPr lang="cs-CZ" sz="2600" dirty="0"/>
              <a:t> zeleně10 stromů a 15 keřů, křovinořez, </a:t>
            </a:r>
            <a:r>
              <a:rPr lang="cs-CZ" sz="2600" dirty="0" smtClean="0"/>
              <a:t> 2sekačky </a:t>
            </a:r>
            <a:r>
              <a:rPr lang="cs-CZ" sz="2600" dirty="0"/>
              <a:t>na trávu </a:t>
            </a:r>
          </a:p>
          <a:p>
            <a:r>
              <a:rPr lang="cs-CZ" sz="2600" dirty="0"/>
              <a:t>2 lavičky, 2 odpadkové koše, </a:t>
            </a:r>
            <a:r>
              <a:rPr lang="cs-CZ" sz="2600" dirty="0" smtClean="0"/>
              <a:t>3 </a:t>
            </a:r>
            <a:r>
              <a:rPr lang="cs-CZ" sz="2600" dirty="0"/>
              <a:t>stojany na kola, </a:t>
            </a:r>
          </a:p>
          <a:p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237966"/>
              </p:ext>
            </p:extLst>
          </p:nvPr>
        </p:nvGraphicFramePr>
        <p:xfrm>
          <a:off x="1187624" y="1556792"/>
          <a:ext cx="6480720" cy="1307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9414"/>
                <a:gridCol w="1797226"/>
                <a:gridCol w="1794080"/>
              </a:tblGrid>
              <a:tr h="353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 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  <a:latin typeface="Calibri" pitchFamily="34" charset="0"/>
                          <a:cs typeface="Calibri" pitchFamily="34" charset="0"/>
                        </a:rPr>
                        <a:t>Žádost</a:t>
                      </a:r>
                      <a:endParaRPr lang="cs-CZ" sz="240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ŽOP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515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Celkové náklady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1 190 000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  <a:latin typeface="Calibri" pitchFamily="34" charset="0"/>
                          <a:cs typeface="Calibri" pitchFamily="34" charset="0"/>
                        </a:rPr>
                        <a:t>1 145 939</a:t>
                      </a:r>
                      <a:endParaRPr lang="cs-CZ" sz="240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  <a:tr h="3538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  <a:latin typeface="Calibri" pitchFamily="34" charset="0"/>
                          <a:cs typeface="Calibri" pitchFamily="34" charset="0"/>
                        </a:rPr>
                        <a:t>Dotace</a:t>
                      </a:r>
                      <a:endParaRPr lang="cs-CZ" sz="240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  <a:latin typeface="Calibri" pitchFamily="34" charset="0"/>
                          <a:cs typeface="Calibri" pitchFamily="34" charset="0"/>
                        </a:rPr>
                        <a:t>900 000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858 303</a:t>
                      </a:r>
                      <a:endParaRPr lang="cs-CZ" sz="2400" dirty="0">
                        <a:effectLst/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19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cs-CZ" dirty="0" smtClean="0"/>
              <a:t>Komunikace před a po realizaci</a:t>
            </a:r>
            <a:endParaRPr lang="cs-CZ" dirty="0"/>
          </a:p>
        </p:txBody>
      </p:sp>
      <p:pic>
        <p:nvPicPr>
          <p:cNvPr id="4" name="Zástupný symbol pro obsah 3" descr="P10007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544" y="1628800"/>
            <a:ext cx="5532120" cy="4220059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8" name="obrázek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980728"/>
            <a:ext cx="3890417" cy="5541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747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Vytvoření zázemí pro volnočasové aktivity</a:t>
            </a:r>
            <a:endParaRPr lang="cs-CZ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41069"/>
            <a:ext cx="3563887" cy="2672915"/>
          </a:xfrm>
          <a:prstGeom prst="rect">
            <a:avLst/>
          </a:prstGeom>
        </p:spPr>
      </p:pic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4067690"/>
            <a:ext cx="3528392" cy="2646294"/>
          </a:xfrm>
        </p:spPr>
      </p:pic>
      <p:sp>
        <p:nvSpPr>
          <p:cNvPr id="8" name="TextovéPole 7"/>
          <p:cNvSpPr txBox="1"/>
          <p:nvPr/>
        </p:nvSpPr>
        <p:spPr>
          <a:xfrm>
            <a:off x="539552" y="1412776"/>
            <a:ext cx="44404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Žadatelem je obec, ale projekt je zacílen na zásahovou jednotku hasičů, které je v rámci projektu vybavena klubovna a vyměněny vrata na garáži a kroužek </a:t>
            </a:r>
            <a:r>
              <a:rPr lang="cs-CZ" sz="2000" dirty="0"/>
              <a:t>dětí </a:t>
            </a:r>
            <a:r>
              <a:rPr lang="cs-CZ" sz="2000" dirty="0" smtClean="0"/>
              <a:t>Ještěrky, kterým </a:t>
            </a:r>
            <a:r>
              <a:rPr lang="cs-CZ" sz="2000" dirty="0"/>
              <a:t>bude sloužit </a:t>
            </a:r>
            <a:r>
              <a:rPr lang="cs-CZ" sz="2000" dirty="0" smtClean="0"/>
              <a:t>taneční sál.</a:t>
            </a:r>
          </a:p>
          <a:p>
            <a:r>
              <a:rPr lang="cs-CZ" sz="2000" dirty="0" smtClean="0"/>
              <a:t>Celkové náklady 	337.113 Kč</a:t>
            </a:r>
          </a:p>
          <a:p>
            <a:r>
              <a:rPr lang="cs-CZ" sz="2000" dirty="0" smtClean="0"/>
              <a:t>Dotace 		247.779 Kč</a:t>
            </a:r>
            <a:endParaRPr lang="cs-CZ" sz="2000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294406"/>
            <a:ext cx="3563887" cy="267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6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Na fotbal do Kralic</a:t>
            </a:r>
            <a:r>
              <a:rPr lang="cs-CZ" dirty="0" smtClean="0"/>
              <a:t>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/>
              <a:t>Rekultivace erozních svahů s obnovou zázemí (sprch) a rekonstrukce střechy na budově šaten</a:t>
            </a:r>
          </a:p>
          <a:p>
            <a:r>
              <a:rPr lang="cs-CZ" sz="2000" b="1" dirty="0"/>
              <a:t>Celkové náklady</a:t>
            </a:r>
          </a:p>
          <a:p>
            <a:r>
              <a:rPr lang="cs-CZ" sz="2000" b="1" dirty="0"/>
              <a:t>933 918 Kč</a:t>
            </a:r>
          </a:p>
          <a:p>
            <a:r>
              <a:rPr lang="cs-CZ" sz="2000" b="1" dirty="0"/>
              <a:t>790 469 Kč dotace</a:t>
            </a:r>
          </a:p>
          <a:p>
            <a:r>
              <a:rPr lang="cs-CZ" sz="2000" b="1" dirty="0"/>
              <a:t>FC Kralice na Hané</a:t>
            </a:r>
          </a:p>
          <a:p>
            <a:r>
              <a:rPr lang="cs-CZ" sz="2000" b="1" dirty="0"/>
              <a:t>Partner obec</a:t>
            </a:r>
          </a:p>
        </p:txBody>
      </p:sp>
      <p:pic>
        <p:nvPicPr>
          <p:cNvPr id="6" name="Obrázek 5" descr="P10309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394587"/>
            <a:ext cx="5724128" cy="4293096"/>
          </a:xfrm>
          <a:prstGeom prst="rect">
            <a:avLst/>
          </a:prstGeom>
        </p:spPr>
      </p:pic>
      <p:pic>
        <p:nvPicPr>
          <p:cNvPr id="7" name="Obrázek 6" descr="P10008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879371"/>
            <a:ext cx="37444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57263"/>
            <a:ext cx="4305283" cy="3228962"/>
          </a:xfr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0" y="476672"/>
            <a:ext cx="8018732" cy="272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Obrázek 4" descr="P10304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04116" y="3457263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14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Prostějov venkov o.p.s.</a:t>
            </a:r>
            <a:endParaRPr lang="cs-CZ" dirty="0"/>
          </a:p>
        </p:txBody>
      </p:sp>
      <p:pic>
        <p:nvPicPr>
          <p:cNvPr id="4" name="Zástupný symbol pro obsah 3" descr="mapa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844824"/>
            <a:ext cx="5531086" cy="439511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75115" y="1243608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MAS  působí na území 24 obcí</a:t>
            </a:r>
          </a:p>
          <a:p>
            <a:r>
              <a:rPr lang="cs-CZ" dirty="0" smtClean="0"/>
              <a:t>MAS má 59 členů</a:t>
            </a:r>
          </a:p>
          <a:p>
            <a:endParaRPr lang="cs-CZ" dirty="0" smtClean="0"/>
          </a:p>
          <a:p>
            <a:r>
              <a:rPr lang="cs-CZ" dirty="0" smtClean="0"/>
              <a:t>Sídlo MAS</a:t>
            </a:r>
          </a:p>
          <a:p>
            <a:r>
              <a:rPr lang="cs-CZ" dirty="0" smtClean="0"/>
              <a:t>Kralice na Hané</a:t>
            </a:r>
          </a:p>
          <a:p>
            <a:endParaRPr lang="cs-CZ" dirty="0" smtClean="0"/>
          </a:p>
          <a:p>
            <a:r>
              <a:rPr lang="cs-CZ" dirty="0" smtClean="0"/>
              <a:t>Jde o rovinatou </a:t>
            </a:r>
          </a:p>
          <a:p>
            <a:r>
              <a:rPr lang="cs-CZ" dirty="0" smtClean="0"/>
              <a:t>oblast úrodné Hané</a:t>
            </a:r>
          </a:p>
          <a:p>
            <a:r>
              <a:rPr lang="cs-CZ" dirty="0" smtClean="0"/>
              <a:t>přecházející na </a:t>
            </a:r>
          </a:p>
          <a:p>
            <a:r>
              <a:rPr lang="cs-CZ" dirty="0" err="1" smtClean="0"/>
              <a:t>Plumlovsku</a:t>
            </a:r>
            <a:r>
              <a:rPr lang="cs-CZ" dirty="0" smtClean="0"/>
              <a:t> do </a:t>
            </a:r>
          </a:p>
          <a:p>
            <a:r>
              <a:rPr lang="cs-CZ" dirty="0" err="1" smtClean="0"/>
              <a:t>Drahanské</a:t>
            </a:r>
            <a:r>
              <a:rPr lang="cs-CZ" dirty="0" smtClean="0"/>
              <a:t> vrchoviny</a:t>
            </a:r>
          </a:p>
          <a:p>
            <a:endParaRPr lang="cs-CZ" dirty="0" smtClean="0"/>
          </a:p>
          <a:p>
            <a:r>
              <a:rPr lang="cs-CZ" dirty="0" smtClean="0"/>
              <a:t>Partneři</a:t>
            </a:r>
          </a:p>
          <a:p>
            <a:r>
              <a:rPr lang="cs-CZ" dirty="0" smtClean="0"/>
              <a:t>Na cestě k prosperitě, </a:t>
            </a:r>
            <a:r>
              <a:rPr lang="cs-CZ" dirty="0" err="1" smtClean="0"/>
              <a:t>o.s</a:t>
            </a:r>
            <a:r>
              <a:rPr lang="cs-CZ" dirty="0" smtClean="0"/>
              <a:t>.</a:t>
            </a:r>
          </a:p>
          <a:p>
            <a:r>
              <a:rPr lang="cs-CZ" dirty="0" smtClean="0"/>
              <a:t>Střední Haná, o.p.s.</a:t>
            </a:r>
          </a:p>
          <a:p>
            <a:r>
              <a:rPr lang="cs-CZ" dirty="0" smtClean="0"/>
              <a:t>MAS SOTDUM - </a:t>
            </a:r>
            <a:r>
              <a:rPr lang="cs-CZ" dirty="0"/>
              <a:t>S</a:t>
            </a:r>
            <a:r>
              <a:rPr lang="cs-CZ" dirty="0" smtClean="0"/>
              <a:t>lovensko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Projekty obce Skalka</a:t>
            </a:r>
            <a:endParaRPr lang="cs-CZ" dirty="0"/>
          </a:p>
        </p:txBody>
      </p:sp>
      <p:pic>
        <p:nvPicPr>
          <p:cNvPr id="5" name="obrázek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3725" y="1052736"/>
            <a:ext cx="274830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ovéPole 3"/>
          <p:cNvSpPr txBox="1"/>
          <p:nvPr/>
        </p:nvSpPr>
        <p:spPr>
          <a:xfrm>
            <a:off x="467544" y="1412776"/>
            <a:ext cx="490814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Zrealizovaný</a:t>
            </a:r>
          </a:p>
          <a:p>
            <a:r>
              <a:rPr lang="cs-CZ" sz="2000" dirty="0" smtClean="0"/>
              <a:t>Rekonstrukce </a:t>
            </a:r>
            <a:r>
              <a:rPr lang="cs-CZ" sz="2000" dirty="0"/>
              <a:t>kříže u </a:t>
            </a:r>
            <a:r>
              <a:rPr lang="cs-CZ" sz="2000" dirty="0" smtClean="0"/>
              <a:t>hřbitova</a:t>
            </a:r>
          </a:p>
          <a:p>
            <a:endParaRPr lang="cs-CZ" sz="2000" dirty="0"/>
          </a:p>
          <a:p>
            <a:r>
              <a:rPr lang="cs-CZ" sz="2000" dirty="0" smtClean="0"/>
              <a:t>Celkové náklady 	131.000 Kč</a:t>
            </a:r>
          </a:p>
          <a:p>
            <a:r>
              <a:rPr lang="cs-CZ" sz="2000" dirty="0" smtClean="0"/>
              <a:t>Dotace		105.300 Kč</a:t>
            </a:r>
          </a:p>
          <a:p>
            <a:endParaRPr lang="cs-CZ" sz="2000" dirty="0"/>
          </a:p>
          <a:p>
            <a:r>
              <a:rPr lang="cs-CZ" sz="2000" dirty="0" smtClean="0"/>
              <a:t>Přijatý</a:t>
            </a:r>
          </a:p>
          <a:p>
            <a:r>
              <a:rPr lang="cs-CZ" sz="2000" dirty="0" smtClean="0"/>
              <a:t>Zkvalitnění ubytování v lázních Skalka</a:t>
            </a:r>
          </a:p>
          <a:p>
            <a:endParaRPr lang="cs-CZ" sz="2000" dirty="0" smtClean="0"/>
          </a:p>
          <a:p>
            <a:r>
              <a:rPr lang="cs-CZ" sz="2000" dirty="0"/>
              <a:t>Celkové náklady 	</a:t>
            </a:r>
            <a:r>
              <a:rPr lang="cs-CZ" sz="2000" dirty="0" smtClean="0"/>
              <a:t>189.600 </a:t>
            </a:r>
            <a:r>
              <a:rPr lang="cs-CZ" sz="2000" dirty="0"/>
              <a:t>Kč</a:t>
            </a:r>
          </a:p>
          <a:p>
            <a:r>
              <a:rPr lang="cs-CZ" sz="2000" dirty="0"/>
              <a:t>Dotace		</a:t>
            </a:r>
            <a:r>
              <a:rPr lang="cs-CZ" sz="2000" dirty="0" smtClean="0"/>
              <a:t>158.000 </a:t>
            </a:r>
            <a:r>
              <a:rPr lang="cs-CZ" sz="2000" dirty="0"/>
              <a:t>Kč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38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4400" dirty="0"/>
              <a:t>Projekt spolupráce – Při utkání soupeři, přátelé po zbytek </a:t>
            </a:r>
            <a:r>
              <a:rPr lang="cs-CZ" sz="4400" dirty="0" smtClean="0"/>
              <a:t>roku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28"/>
            <a:ext cx="8219256" cy="4525963"/>
          </a:xfrm>
        </p:spPr>
        <p:txBody>
          <a:bodyPr>
            <a:normAutofit fontScale="77500" lnSpcReduction="20000"/>
          </a:bodyPr>
          <a:lstStyle/>
          <a:p>
            <a:pPr indent="-283464">
              <a:buNone/>
              <a:defRPr/>
            </a:pPr>
            <a:r>
              <a:rPr lang="cs-CZ" b="1" dirty="0"/>
              <a:t>Rozpočet </a:t>
            </a:r>
            <a:r>
              <a:rPr lang="cs-CZ" b="1" dirty="0" smtClean="0"/>
              <a:t>projektu</a:t>
            </a:r>
          </a:p>
          <a:p>
            <a:pPr indent="-283464">
              <a:buNone/>
              <a:defRPr/>
            </a:pPr>
            <a:r>
              <a:rPr lang="cs-CZ" dirty="0" smtClean="0"/>
              <a:t>Příprava </a:t>
            </a:r>
            <a:r>
              <a:rPr lang="cs-CZ" dirty="0"/>
              <a:t>projektu </a:t>
            </a:r>
            <a:r>
              <a:rPr lang="cs-CZ" dirty="0" smtClean="0"/>
              <a:t>spolupráce		          0,- Kč</a:t>
            </a:r>
            <a:endParaRPr lang="cs-CZ" dirty="0"/>
          </a:p>
          <a:p>
            <a:pPr indent="-283464">
              <a:buFont typeface="Wingdings 2"/>
              <a:buChar char=""/>
              <a:defRPr/>
            </a:pPr>
            <a:r>
              <a:rPr lang="cs-CZ" dirty="0"/>
              <a:t>Koordinace </a:t>
            </a:r>
            <a:r>
              <a:rPr lang="cs-CZ" dirty="0" smtClean="0"/>
              <a:t>projektu		 	88.400,- Kč</a:t>
            </a:r>
            <a:endParaRPr lang="cs-CZ" dirty="0"/>
          </a:p>
          <a:p>
            <a:pPr indent="-283464">
              <a:buFont typeface="Wingdings 2"/>
              <a:buChar char=""/>
              <a:defRPr/>
            </a:pPr>
            <a:r>
              <a:rPr lang="cs-CZ" dirty="0"/>
              <a:t>Realizace </a:t>
            </a:r>
            <a:r>
              <a:rPr lang="cs-CZ" dirty="0" smtClean="0"/>
              <a:t>projektu  </a:t>
            </a:r>
          </a:p>
          <a:p>
            <a:pPr indent="-283464">
              <a:buFont typeface="Wingdings 2"/>
              <a:buChar char=""/>
              <a:defRPr/>
            </a:pPr>
            <a:r>
              <a:rPr lang="cs-CZ" dirty="0" smtClean="0"/>
              <a:t>III.2.1.2 rekonstrukce 	    	      4.111.468</a:t>
            </a:r>
            <a:r>
              <a:rPr lang="cs-CZ" dirty="0"/>
              <a:t>,- Kč</a:t>
            </a:r>
          </a:p>
          <a:p>
            <a:pPr indent="-283464">
              <a:buFont typeface="Wingdings" pitchFamily="2" charset="2"/>
              <a:buChar char="Ø"/>
              <a:defRPr/>
            </a:pPr>
            <a:r>
              <a:rPr lang="cs-CZ" dirty="0" smtClean="0"/>
              <a:t>IV.2.1 propagace 		         	           26.500,- Kč</a:t>
            </a:r>
            <a:endParaRPr lang="cs-CZ" dirty="0"/>
          </a:p>
          <a:p>
            <a:pPr indent="-283464">
              <a:buNone/>
              <a:defRPr/>
            </a:pPr>
            <a:r>
              <a:rPr lang="cs-CZ" b="1" dirty="0" smtClean="0"/>
              <a:t>Celkem 				    4.226.368,-  Kč</a:t>
            </a:r>
          </a:p>
          <a:p>
            <a:pPr indent="-283464">
              <a:buNone/>
              <a:defRPr/>
            </a:pPr>
            <a:endParaRPr lang="cs-CZ" b="1" dirty="0" smtClean="0"/>
          </a:p>
          <a:p>
            <a:pPr indent="-283464">
              <a:buNone/>
              <a:defRPr/>
            </a:pPr>
            <a:r>
              <a:rPr lang="cs-CZ" b="1" dirty="0" smtClean="0"/>
              <a:t>Prostějovičky			   	    1.514.639,-  Kč</a:t>
            </a:r>
          </a:p>
          <a:p>
            <a:pPr indent="-283464">
              <a:buNone/>
              <a:defRPr/>
            </a:pPr>
            <a:r>
              <a:rPr lang="cs-CZ" b="1" dirty="0" smtClean="0"/>
              <a:t>Srbce				   	    1.097.564,-  Kč</a:t>
            </a:r>
          </a:p>
          <a:p>
            <a:pPr indent="-283464">
              <a:buNone/>
              <a:defRPr/>
            </a:pPr>
            <a:r>
              <a:rPr lang="cs-CZ" b="1" dirty="0" smtClean="0"/>
              <a:t>Ondratice				    1.499.265,-  Kč</a:t>
            </a:r>
            <a:endParaRPr lang="cs-CZ" b="1" dirty="0"/>
          </a:p>
          <a:p>
            <a:pPr indent="-283464">
              <a:buNone/>
              <a:defRPr/>
            </a:pPr>
            <a:endParaRPr lang="cs-CZ" b="1" dirty="0"/>
          </a:p>
          <a:p>
            <a:endParaRPr lang="cs-CZ" dirty="0"/>
          </a:p>
        </p:txBody>
      </p:sp>
      <p:pic>
        <p:nvPicPr>
          <p:cNvPr id="5" name="Picture 2" descr="logo M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733256"/>
            <a:ext cx="1571245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pvvenkov_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769260"/>
            <a:ext cx="2668838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34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rmAutofit fontScale="90000"/>
          </a:bodyPr>
          <a:lstStyle/>
          <a:p>
            <a:r>
              <a:rPr lang="cs-CZ" sz="4400" dirty="0"/>
              <a:t>Prostějovičky</a:t>
            </a:r>
            <a:br>
              <a:rPr lang="cs-CZ" sz="4400" dirty="0"/>
            </a:br>
            <a:endParaRPr lang="cs-CZ" dirty="0"/>
          </a:p>
        </p:txBody>
      </p:sp>
      <p:pic>
        <p:nvPicPr>
          <p:cNvPr id="4" name="Zástupný symbol pro obsah 10" descr="P617610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89654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8" y="2780928"/>
            <a:ext cx="5544106" cy="3696071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88774" y="944721"/>
            <a:ext cx="273630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000" dirty="0" smtClean="0"/>
          </a:p>
          <a:p>
            <a:pPr>
              <a:defRPr/>
            </a:pPr>
            <a:r>
              <a:rPr lang="cs-CZ" sz="2000" dirty="0"/>
              <a:t>Víceúčelové hřiště s umělým povrchem</a:t>
            </a:r>
          </a:p>
          <a:p>
            <a:pPr>
              <a:defRPr/>
            </a:pPr>
            <a:r>
              <a:rPr lang="cs-CZ" sz="2000" dirty="0"/>
              <a:t>Herní prvky, mobiliář</a:t>
            </a: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084168" y="4699313"/>
            <a:ext cx="27363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2000" dirty="0"/>
              <a:t>Terénní úpravy</a:t>
            </a:r>
          </a:p>
          <a:p>
            <a:pPr>
              <a:defRPr/>
            </a:pPr>
            <a:r>
              <a:rPr lang="cs-CZ" sz="2000" dirty="0"/>
              <a:t>Oplocení, zpevněné plochy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48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Srbce</a:t>
            </a:r>
            <a:endParaRPr lang="cs-CZ" dirty="0"/>
          </a:p>
        </p:txBody>
      </p:sp>
      <p:pic>
        <p:nvPicPr>
          <p:cNvPr id="4" name="Zástupný symbol pro obsah 7" descr="930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4493228" cy="344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398" y="2564904"/>
            <a:ext cx="5344054" cy="400804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220072" y="1700808"/>
            <a:ext cx="30963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sz="2000" dirty="0"/>
              <a:t>Víceúčelové hřiště s umělým povrchem</a:t>
            </a:r>
          </a:p>
          <a:p>
            <a:pPr>
              <a:defRPr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1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Ondratice</a:t>
            </a:r>
            <a:endParaRPr lang="cs-CZ" dirty="0"/>
          </a:p>
        </p:txBody>
      </p:sp>
      <p:pic>
        <p:nvPicPr>
          <p:cNvPr id="4" name="Picture 2" descr="C:\Users\Asus MAS\Desktop\MAS\Dokumenty\Společný projekt\Hřiště\foto\foto předrekonstrukcí\Ondratice\Hriste pred rekonstrukci 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12776"/>
            <a:ext cx="4248472" cy="318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673" y="2708920"/>
            <a:ext cx="5184576" cy="388843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716016" y="692696"/>
            <a:ext cx="410445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SzPct val="80000"/>
              <a:defRPr/>
            </a:pPr>
            <a:r>
              <a:rPr lang="cs-CZ" sz="2000" dirty="0"/>
              <a:t>Víceúčelové hřiště s antukovým povrchem</a:t>
            </a:r>
          </a:p>
          <a:p>
            <a:pPr>
              <a:spcBef>
                <a:spcPts val="600"/>
              </a:spcBef>
              <a:buSzPct val="80000"/>
              <a:defRPr/>
            </a:pPr>
            <a:r>
              <a:rPr lang="cs-CZ" sz="2000" dirty="0"/>
              <a:t>Zpevněné plochy</a:t>
            </a:r>
          </a:p>
          <a:p>
            <a:pPr>
              <a:spcBef>
                <a:spcPts val="600"/>
              </a:spcBef>
              <a:buSzPct val="80000"/>
              <a:defRPr/>
            </a:pPr>
            <a:r>
              <a:rPr lang="cs-CZ" sz="2000" dirty="0"/>
              <a:t>Venkovní osvětlení</a:t>
            </a:r>
          </a:p>
          <a:p>
            <a:pPr>
              <a:spcBef>
                <a:spcPts val="600"/>
              </a:spcBef>
              <a:buSzPct val="80000"/>
              <a:defRPr/>
            </a:pPr>
            <a:r>
              <a:rPr lang="cs-CZ" sz="2000" dirty="0"/>
              <a:t>Terénní úpravy</a:t>
            </a:r>
          </a:p>
        </p:txBody>
      </p:sp>
    </p:spTree>
    <p:extLst>
      <p:ext uri="{BB962C8B-B14F-4D97-AF65-F5344CB8AC3E}">
        <p14:creationId xmlns:p14="http://schemas.microsoft.com/office/powerpoint/2010/main" val="203509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Nová energie pro regionální značku</a:t>
            </a:r>
            <a:endParaRPr lang="cs-CZ" sz="36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cs-CZ" dirty="0" smtClean="0"/>
              <a:t>Podpora tradičních </a:t>
            </a:r>
            <a:r>
              <a:rPr lang="cs-CZ" dirty="0"/>
              <a:t>řemeslných, </a:t>
            </a:r>
            <a:endParaRPr lang="cs-CZ" dirty="0" smtClean="0"/>
          </a:p>
          <a:p>
            <a:pPr marL="109728" indent="0">
              <a:buNone/>
            </a:pPr>
            <a:r>
              <a:rPr lang="cs-CZ" dirty="0" smtClean="0"/>
              <a:t>zemědělských výrobců značky </a:t>
            </a:r>
          </a:p>
          <a:p>
            <a:pPr marL="109728" indent="0">
              <a:buNone/>
            </a:pPr>
            <a:r>
              <a:rPr lang="cs-CZ" dirty="0" smtClean="0"/>
              <a:t>Haná regionální produkt</a:t>
            </a:r>
          </a:p>
          <a:p>
            <a:pPr marL="109728" indent="0">
              <a:buNone/>
            </a:pPr>
            <a:r>
              <a:rPr lang="cs-CZ" dirty="0" smtClean="0"/>
              <a:t> </a:t>
            </a:r>
          </a:p>
          <a:p>
            <a:pPr marL="109728" indent="0">
              <a:buNone/>
            </a:pPr>
            <a:r>
              <a:rPr lang="cs-CZ" dirty="0" smtClean="0"/>
              <a:t>4 jarmarky</a:t>
            </a:r>
          </a:p>
          <a:p>
            <a:pPr marL="109728" indent="0">
              <a:buNone/>
            </a:pPr>
            <a:r>
              <a:rPr lang="cs-CZ" dirty="0" smtClean="0"/>
              <a:t>8 propagačních stánků </a:t>
            </a:r>
          </a:p>
          <a:p>
            <a:pPr marL="109728" indent="0">
              <a:buNone/>
            </a:pPr>
            <a:r>
              <a:rPr lang="cs-CZ" dirty="0" smtClean="0"/>
              <a:t>Propagační materiály – visačky, skládačky, publikace rozhovorů s výrobci, cedule, </a:t>
            </a:r>
          </a:p>
          <a:p>
            <a:pPr marL="109728" indent="0">
              <a:buNone/>
            </a:pPr>
            <a:r>
              <a:rPr lang="cs-CZ" dirty="0" smtClean="0"/>
              <a:t>seminář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556792"/>
            <a:ext cx="2392065" cy="231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10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6966"/>
            <a:ext cx="3888432" cy="2916324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204864"/>
            <a:ext cx="5820139" cy="43651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0809" y="378835"/>
            <a:ext cx="3707904" cy="2780928"/>
          </a:xfrm>
          <a:prstGeom prst="rect">
            <a:avLst/>
          </a:prstGeom>
        </p:spPr>
      </p:pic>
      <p:pic>
        <p:nvPicPr>
          <p:cNvPr id="8" name="Zástupný symbol pro obsah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96897"/>
            <a:ext cx="4097428" cy="307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Ostatní činnost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Účast v certifikační komise značky Haná regionální produkt</a:t>
            </a:r>
          </a:p>
          <a:p>
            <a:r>
              <a:rPr lang="cs-CZ" dirty="0" smtClean="0"/>
              <a:t>Zapojili jsme se do pracovní skupiny pro přípravu certifikace MAS</a:t>
            </a:r>
          </a:p>
          <a:p>
            <a:r>
              <a:rPr lang="cs-CZ" dirty="0" smtClean="0"/>
              <a:t>Setkání KS NS MAS OL kraje 19.4.2012 </a:t>
            </a:r>
          </a:p>
          <a:p>
            <a:r>
              <a:rPr lang="cs-CZ" dirty="0"/>
              <a:t>P</a:t>
            </a:r>
            <a:r>
              <a:rPr lang="cs-CZ" dirty="0" smtClean="0"/>
              <a:t>ořádali jsme seminář Informační systém územní identifikace pro pracovníky OÚ</a:t>
            </a:r>
          </a:p>
          <a:p>
            <a:r>
              <a:rPr lang="cs-CZ" dirty="0" smtClean="0"/>
              <a:t>Ve spolupráci s AZV pořádáme každoročně semináře Dotační politika v agrárním sektoru</a:t>
            </a:r>
          </a:p>
          <a:p>
            <a:r>
              <a:rPr lang="cs-CZ" dirty="0" smtClean="0"/>
              <a:t>V předchozích letech 2 setkání celostátní sítě pro venkov</a:t>
            </a:r>
          </a:p>
          <a:p>
            <a:r>
              <a:rPr lang="cs-CZ" b="1" dirty="0" smtClean="0"/>
              <a:t>Připravované projekty spolupráce - „Svědkové </a:t>
            </a:r>
            <a:r>
              <a:rPr lang="cs-CZ" b="1" dirty="0"/>
              <a:t>minulosti</a:t>
            </a:r>
            <a:r>
              <a:rPr lang="cs-CZ" b="1" dirty="0" smtClean="0"/>
              <a:t>“</a:t>
            </a:r>
            <a:r>
              <a:rPr lang="cs-CZ" dirty="0"/>
              <a:t> </a:t>
            </a:r>
            <a:r>
              <a:rPr lang="cs-CZ" dirty="0" smtClean="0"/>
              <a:t>a </a:t>
            </a:r>
            <a:r>
              <a:rPr lang="cs-CZ" b="1" dirty="0"/>
              <a:t>„Kniha základ života</a:t>
            </a:r>
            <a:r>
              <a:rPr lang="cs-CZ" b="1" dirty="0" smtClean="0"/>
              <a:t>“, ve kterých je  partnerem</a:t>
            </a:r>
            <a:r>
              <a:rPr lang="cs-CZ" dirty="0" smtClean="0"/>
              <a:t> MAS </a:t>
            </a:r>
            <a:r>
              <a:rPr lang="cs-CZ" dirty="0"/>
              <a:t>Střední Haná o.p.s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357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Spolupráce s MAS SOTDUM- Slovensko</a:t>
            </a:r>
            <a:endParaRPr lang="cs-CZ" sz="32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cs-CZ" sz="2000" dirty="0" smtClean="0"/>
              <a:t>Soutěž v požárním sportu </a:t>
            </a:r>
          </a:p>
          <a:p>
            <a:pPr marL="109728" indent="0">
              <a:buNone/>
            </a:pPr>
            <a:r>
              <a:rPr lang="cs-CZ" sz="2000" dirty="0" smtClean="0"/>
              <a:t>1. ročník Němčice nad Hanou</a:t>
            </a:r>
          </a:p>
          <a:p>
            <a:pPr marL="109728" indent="0">
              <a:buNone/>
            </a:pPr>
            <a:r>
              <a:rPr lang="cs-CZ" sz="2000" dirty="0" smtClean="0"/>
              <a:t>2. ročník Skalka</a:t>
            </a:r>
            <a:endParaRPr lang="cs-CZ" sz="2000" dirty="0"/>
          </a:p>
          <a:p>
            <a:pPr marL="109728" indent="0">
              <a:buNone/>
            </a:pPr>
            <a:r>
              <a:rPr lang="cs-CZ" sz="2000" dirty="0" smtClean="0"/>
              <a:t>3. ročník obec Kuzmice 14.7.2012</a:t>
            </a:r>
          </a:p>
          <a:p>
            <a:pPr marL="109728" indent="0">
              <a:buNone/>
            </a:pPr>
            <a:r>
              <a:rPr lang="cs-CZ" sz="2000" dirty="0"/>
              <a:t>Festival na Podhradí 30.6.2012 - Slovensko</a:t>
            </a:r>
          </a:p>
          <a:p>
            <a:pPr marL="109728" indent="0">
              <a:buNone/>
            </a:pPr>
            <a:r>
              <a:rPr lang="cs-CZ" sz="2000" dirty="0" smtClean="0"/>
              <a:t>Otevírání rozhledny </a:t>
            </a:r>
            <a:r>
              <a:rPr lang="cs-CZ" sz="2000" dirty="0"/>
              <a:t>na </a:t>
            </a:r>
            <a:r>
              <a:rPr lang="cs-CZ" sz="2000" dirty="0" err="1"/>
              <a:t>Panskej</a:t>
            </a:r>
            <a:r>
              <a:rPr lang="cs-CZ" sz="2000" dirty="0"/>
              <a:t> </a:t>
            </a:r>
            <a:r>
              <a:rPr lang="cs-CZ" sz="2000" dirty="0" err="1"/>
              <a:t>Javorině</a:t>
            </a:r>
            <a:endParaRPr lang="cs-CZ" sz="2000" dirty="0"/>
          </a:p>
          <a:p>
            <a:pPr marL="109728" indent="0">
              <a:buNone/>
            </a:pPr>
            <a:r>
              <a:rPr lang="cs-CZ" sz="2000" dirty="0" smtClean="0"/>
              <a:t>Natírání </a:t>
            </a:r>
            <a:r>
              <a:rPr lang="cs-CZ" sz="2000" dirty="0"/>
              <a:t>rozhledny na </a:t>
            </a:r>
            <a:r>
              <a:rPr lang="cs-CZ" sz="2000" dirty="0" err="1"/>
              <a:t>Panskej</a:t>
            </a:r>
            <a:r>
              <a:rPr lang="cs-CZ" sz="2000" dirty="0"/>
              <a:t> </a:t>
            </a:r>
            <a:r>
              <a:rPr lang="cs-CZ" sz="2000" dirty="0" err="1"/>
              <a:t>Javorině</a:t>
            </a:r>
            <a:endParaRPr lang="cs-CZ" sz="2000" dirty="0"/>
          </a:p>
          <a:p>
            <a:pPr marL="109728" indent="0">
              <a:buNone/>
            </a:pPr>
            <a:endParaRPr lang="cs-CZ" dirty="0"/>
          </a:p>
        </p:txBody>
      </p:sp>
      <p:pic>
        <p:nvPicPr>
          <p:cNvPr id="2050" name="Picture 2" descr="C:\Users\MAS\Desktop\Nová složka\fotky\Foto 2011\Rozhledna 2011\DSC_57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075" y="4221088"/>
            <a:ext cx="3744416" cy="249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AS\Desktop\Nová složka\fotky\Foto 2011\Rozhledna 2011\DSC_56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5"/>
            <a:ext cx="2025275" cy="303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1" descr="C:\Users\MAS\Desktop\Nová složka\fotky\Foto 2011\hasiči 2011\hasiči 2011 01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4221089"/>
            <a:ext cx="3528392" cy="249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7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>
                <a:effectLst/>
              </a:rPr>
              <a:t>Hudební festival Haná </a:t>
            </a:r>
            <a:r>
              <a:rPr lang="cs-CZ" sz="3200" dirty="0" smtClean="0">
                <a:effectLst/>
              </a:rPr>
              <a:t>- březen 2012</a:t>
            </a:r>
            <a:endParaRPr lang="cs-CZ" sz="32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196752"/>
            <a:ext cx="5410944" cy="3888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/>
              <a:t>M</a:t>
            </a:r>
            <a:r>
              <a:rPr lang="cs-CZ" sz="2000" dirty="0" smtClean="0"/>
              <a:t>ikroregiony Prostějov–venkov, </a:t>
            </a:r>
            <a:r>
              <a:rPr lang="cs-CZ" sz="2000" dirty="0" err="1" smtClean="0"/>
              <a:t>Němčicko</a:t>
            </a:r>
            <a:r>
              <a:rPr lang="cs-CZ" sz="2000" dirty="0" smtClean="0"/>
              <a:t>, Střední </a:t>
            </a:r>
            <a:r>
              <a:rPr lang="cs-CZ" sz="2000" dirty="0"/>
              <a:t>H</a:t>
            </a:r>
            <a:r>
              <a:rPr lang="cs-CZ" sz="2000" dirty="0" smtClean="0"/>
              <a:t>aná, </a:t>
            </a:r>
            <a:r>
              <a:rPr lang="cs-CZ" sz="2000" dirty="0" err="1" smtClean="0"/>
              <a:t>Plumlovsko</a:t>
            </a:r>
            <a:endParaRPr lang="cs-CZ" sz="2000" dirty="0" smtClean="0"/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Pavel </a:t>
            </a:r>
            <a:r>
              <a:rPr lang="cs-CZ" sz="2000" dirty="0" err="1" smtClean="0"/>
              <a:t>Šporcl</a:t>
            </a:r>
            <a:r>
              <a:rPr lang="cs-CZ" sz="2000" dirty="0" smtClean="0"/>
              <a:t> v Čelčicích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Vokální s. AFFETTO Tovačov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Ivo Kahánek v Němčicích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Lenka Dusilová </a:t>
            </a:r>
            <a:r>
              <a:rPr lang="cs-CZ" sz="2000" dirty="0"/>
              <a:t>K</a:t>
            </a:r>
            <a:r>
              <a:rPr lang="cs-CZ" sz="2000" dirty="0" smtClean="0"/>
              <a:t>ralice na Hané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err="1" smtClean="0"/>
              <a:t>Epoque</a:t>
            </a:r>
            <a:r>
              <a:rPr lang="cs-CZ" sz="2000" dirty="0" smtClean="0"/>
              <a:t> </a:t>
            </a:r>
            <a:r>
              <a:rPr lang="cs-CZ" sz="2000" dirty="0" err="1" smtClean="0"/>
              <a:t>Qurtet</a:t>
            </a:r>
            <a:r>
              <a:rPr lang="cs-CZ" sz="2000" dirty="0" smtClean="0"/>
              <a:t> na Plumlově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Koncert ZUŠ Čelčice</a:t>
            </a:r>
          </a:p>
          <a:p>
            <a:pPr marL="342900" indent="-342900">
              <a:spcBef>
                <a:spcPts val="0"/>
              </a:spcBef>
            </a:pPr>
            <a:r>
              <a:rPr lang="cs-CZ" sz="2000" dirty="0" smtClean="0"/>
              <a:t>Festivalová </a:t>
            </a:r>
            <a:r>
              <a:rPr lang="cs-CZ" sz="2000" dirty="0" err="1" smtClean="0"/>
              <a:t>párty</a:t>
            </a:r>
            <a:r>
              <a:rPr lang="cs-CZ" sz="2000" dirty="0" smtClean="0"/>
              <a:t> v Němčicích</a:t>
            </a: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535765"/>
            <a:ext cx="3395660" cy="5112568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48405"/>
            <a:ext cx="3599893" cy="239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21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Činnost 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Realizace SPL – projekty IV. osy</a:t>
            </a:r>
          </a:p>
          <a:p>
            <a:r>
              <a:rPr lang="cs-CZ" dirty="0" smtClean="0"/>
              <a:t>Realizace projektů spolupráce</a:t>
            </a:r>
          </a:p>
          <a:p>
            <a:r>
              <a:rPr lang="cs-CZ" dirty="0" smtClean="0"/>
              <a:t>Dotační poradenství</a:t>
            </a:r>
          </a:p>
          <a:p>
            <a:r>
              <a:rPr lang="cs-CZ" dirty="0" smtClean="0"/>
              <a:t>Pořádání kulturních a sportovních akcí - plesy, </a:t>
            </a:r>
            <a:r>
              <a:rPr lang="cs-CZ" dirty="0" err="1" smtClean="0"/>
              <a:t>cyklovýlety</a:t>
            </a:r>
            <a:endParaRPr lang="cs-CZ" dirty="0" smtClean="0"/>
          </a:p>
          <a:p>
            <a:r>
              <a:rPr lang="cs-CZ" dirty="0" smtClean="0"/>
              <a:t>Pořádání seminářů </a:t>
            </a:r>
          </a:p>
          <a:p>
            <a:r>
              <a:rPr lang="cs-CZ" dirty="0" smtClean="0"/>
              <a:t>Spolupráce se zahraničním partnerem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148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2000" dirty="0" smtClean="0"/>
              <a:t>Děkuji Vám za pozornost</a:t>
            </a:r>
          </a:p>
          <a:p>
            <a:pPr algn="ctr">
              <a:buNone/>
            </a:pPr>
            <a:endParaRPr lang="cs-CZ" sz="2000" dirty="0" smtClean="0"/>
          </a:p>
          <a:p>
            <a:pPr algn="ctr">
              <a:buNone/>
            </a:pPr>
            <a:r>
              <a:rPr lang="cs-CZ" sz="2000" dirty="0" smtClean="0"/>
              <a:t>Ing. Ludmila </a:t>
            </a:r>
            <a:r>
              <a:rPr lang="cs-CZ" sz="2000" dirty="0" err="1" smtClean="0"/>
              <a:t>Švitelová</a:t>
            </a:r>
            <a:endParaRPr lang="cs-CZ" sz="2000" dirty="0" smtClean="0"/>
          </a:p>
          <a:p>
            <a:pPr algn="ctr">
              <a:buNone/>
            </a:pPr>
            <a:r>
              <a:rPr lang="cs-CZ" sz="2000" dirty="0" smtClean="0"/>
              <a:t>Prostějov venkov o.p.s.</a:t>
            </a:r>
          </a:p>
          <a:p>
            <a:pPr algn="ctr">
              <a:buNone/>
            </a:pPr>
            <a:endParaRPr lang="cs-CZ" sz="2000" dirty="0" smtClean="0"/>
          </a:p>
          <a:p>
            <a:pPr algn="ctr">
              <a:buNone/>
            </a:pPr>
            <a:r>
              <a:rPr lang="cs-CZ" sz="2000" dirty="0" smtClean="0"/>
              <a:t>Masarykovo nám. 41 </a:t>
            </a:r>
          </a:p>
          <a:p>
            <a:pPr algn="ctr">
              <a:buNone/>
            </a:pPr>
            <a:r>
              <a:rPr lang="cs-CZ" sz="2000" dirty="0" smtClean="0"/>
              <a:t>798 12 Kralice na Hané</a:t>
            </a:r>
          </a:p>
          <a:p>
            <a:pPr algn="ctr">
              <a:buNone/>
            </a:pPr>
            <a:endParaRPr lang="cs-CZ" sz="2000" dirty="0" smtClean="0"/>
          </a:p>
          <a:p>
            <a:pPr algn="ctr">
              <a:buNone/>
            </a:pPr>
            <a:r>
              <a:rPr lang="cs-CZ" sz="2000" dirty="0" smtClean="0"/>
              <a:t>724 788 131</a:t>
            </a:r>
          </a:p>
          <a:p>
            <a:pPr algn="ctr">
              <a:buNone/>
            </a:pPr>
            <a:r>
              <a:rPr lang="cs-CZ" sz="2000" dirty="0" err="1" smtClean="0"/>
              <a:t>maspvvenkov</a:t>
            </a:r>
            <a:r>
              <a:rPr lang="cs-CZ" sz="2000" dirty="0" smtClean="0"/>
              <a:t>@seznam.</a:t>
            </a:r>
            <a:r>
              <a:rPr lang="cs-CZ" sz="2000" dirty="0" err="1" smtClean="0"/>
              <a:t>cz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Realizace SPL</a:t>
            </a:r>
            <a:endParaRPr lang="cs-CZ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819355"/>
              </p:ext>
            </p:extLst>
          </p:nvPr>
        </p:nvGraphicFramePr>
        <p:xfrm>
          <a:off x="539552" y="2306489"/>
          <a:ext cx="8229600" cy="32150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84"/>
                <a:gridCol w="1440160"/>
                <a:gridCol w="1327016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Lucida Sans Unicode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Lucida Sans Unicode"/>
                        </a:rPr>
                        <a:t>kolo PRV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>
                          <a:solidFill>
                            <a:srgbClr val="FFFFFF"/>
                          </a:solidFill>
                          <a:effectLst/>
                          <a:latin typeface="Lucida Sans Unicode"/>
                        </a:rPr>
                        <a:t>Projektů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>
                          <a:solidFill>
                            <a:srgbClr val="FFFFFF"/>
                          </a:solidFill>
                          <a:effectLst/>
                          <a:latin typeface="Lucida Sans Unicode"/>
                        </a:rPr>
                        <a:t>Dotace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>
                          <a:solidFill>
                            <a:srgbClr val="FFFFFF"/>
                          </a:solidFill>
                          <a:effectLst/>
                          <a:latin typeface="Lucida Sans Unicode"/>
                        </a:rPr>
                        <a:t>Celkové náklady 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1. 2009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6 920 178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9 788 306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2. 2010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5 311 000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11 019 565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3. 2010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2 035 283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4 497 919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4. 2011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2 015 737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7 102 775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5. 2011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5 314 255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8 208 891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Výzva 6. 2012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Lucida Sans Unicode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3 271 240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8 855 196</a:t>
                      </a:r>
                    </a:p>
                  </a:txBody>
                  <a:tcPr marL="9525" marR="9525" marT="9525" marB="0"/>
                </a:tc>
              </a:tr>
              <a:tr h="370840"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Celkem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 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45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Lucida Sans Unicode"/>
                        </a:rPr>
                        <a:t>24 867 693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cs-CZ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Lucida Sans Unicode"/>
                        </a:rPr>
                        <a:t>49 472 652</a:t>
                      </a:r>
                    </a:p>
                  </a:txBody>
                  <a:tcPr marL="9525" marR="9525" marT="9525" marB="0"/>
                </a:tc>
              </a:tr>
            </a:tbl>
          </a:graphicData>
        </a:graphic>
      </p:graphicFrame>
      <p:sp>
        <p:nvSpPr>
          <p:cNvPr id="9" name="TextovéPole 8"/>
          <p:cNvSpPr txBox="1"/>
          <p:nvPr/>
        </p:nvSpPr>
        <p:spPr>
          <a:xfrm>
            <a:off x="539552" y="184482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/>
              <a:t>Přehled výzev</a:t>
            </a:r>
          </a:p>
        </p:txBody>
      </p:sp>
    </p:spTree>
    <p:extLst>
      <p:ext uri="{BB962C8B-B14F-4D97-AF65-F5344CB8AC3E}">
        <p14:creationId xmlns:p14="http://schemas.microsoft.com/office/powerpoint/2010/main" val="235513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Fiche</a:t>
            </a:r>
            <a:r>
              <a:rPr lang="cs-CZ" dirty="0" smtClean="0"/>
              <a:t> 2009- 2011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896544"/>
          </a:xfrm>
        </p:spPr>
        <p:txBody>
          <a:bodyPr>
            <a:noAutofit/>
          </a:bodyPr>
          <a:lstStyle/>
          <a:p>
            <a:r>
              <a:rPr lang="cs-CZ" sz="2000" b="1" dirty="0" smtClean="0"/>
              <a:t>F1 – Modernizace zemědělských podniků </a:t>
            </a:r>
            <a:r>
              <a:rPr lang="cs-CZ" sz="2000" dirty="0" smtClean="0"/>
              <a:t>		</a:t>
            </a:r>
          </a:p>
          <a:p>
            <a:r>
              <a:rPr lang="cs-CZ" sz="2000" dirty="0" smtClean="0"/>
              <a:t> I.1.1.1. Modernizace zemědělských podniků</a:t>
            </a:r>
          </a:p>
          <a:p>
            <a:endParaRPr lang="cs-CZ" sz="2000" dirty="0" smtClean="0"/>
          </a:p>
          <a:p>
            <a:r>
              <a:rPr lang="cs-CZ" sz="2000" b="1" dirty="0" smtClean="0"/>
              <a:t>F2 – Podpora nezemědělského podnikání </a:t>
            </a:r>
            <a:r>
              <a:rPr lang="cs-CZ" sz="2000" dirty="0" smtClean="0"/>
              <a:t>		</a:t>
            </a:r>
          </a:p>
          <a:p>
            <a:r>
              <a:rPr lang="cs-CZ" sz="2000" dirty="0" smtClean="0"/>
              <a:t>III.1.1. Diverzifikace činností nezemědělské činnosti</a:t>
            </a:r>
          </a:p>
          <a:p>
            <a:endParaRPr lang="cs-CZ" sz="2000" dirty="0" smtClean="0"/>
          </a:p>
          <a:p>
            <a:r>
              <a:rPr lang="cs-CZ" sz="2000" b="1" dirty="0" smtClean="0"/>
              <a:t>F3 – Podmínky růstu a kvalita života na venkově</a:t>
            </a:r>
            <a:r>
              <a:rPr lang="cs-CZ" sz="2000" dirty="0" smtClean="0"/>
              <a:t>		</a:t>
            </a:r>
          </a:p>
          <a:p>
            <a:r>
              <a:rPr lang="cs-CZ" sz="2000" dirty="0" smtClean="0"/>
              <a:t>III.2.1.1 Obnova a rozvoj vesnic</a:t>
            </a:r>
          </a:p>
          <a:p>
            <a:r>
              <a:rPr lang="cs-CZ" sz="2000" dirty="0" smtClean="0"/>
              <a:t>III.2.1.2 Občanské vybavení a služby</a:t>
            </a:r>
          </a:p>
          <a:p>
            <a:r>
              <a:rPr lang="cs-CZ" sz="2000" dirty="0" smtClean="0"/>
              <a:t>III.2.2 Ochrana a rozvoj kulturního dědictví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Fiche</a:t>
            </a:r>
            <a:r>
              <a:rPr lang="cs-CZ" dirty="0"/>
              <a:t> </a:t>
            </a:r>
            <a:r>
              <a:rPr lang="cs-CZ" dirty="0" smtClean="0"/>
              <a:t>od roku 2011</a:t>
            </a:r>
            <a:endParaRPr lang="cs-CZ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cs-CZ" sz="2800" b="1" dirty="0"/>
              <a:t>F1 </a:t>
            </a:r>
            <a:r>
              <a:rPr lang="cs-CZ" sz="2800" b="1" dirty="0" smtClean="0"/>
              <a:t>Modernizace </a:t>
            </a:r>
            <a:r>
              <a:rPr lang="cs-CZ" sz="2800" b="1" dirty="0"/>
              <a:t>zemědělských podniků </a:t>
            </a:r>
            <a:r>
              <a:rPr lang="cs-CZ" sz="2800" dirty="0" smtClean="0"/>
              <a:t>-  </a:t>
            </a:r>
            <a:r>
              <a:rPr lang="cs-CZ" sz="2800" dirty="0"/>
              <a:t>I.1.1.1. Modernizace zemědělských podniků</a:t>
            </a:r>
          </a:p>
          <a:p>
            <a:pPr marL="109728" indent="0">
              <a:buNone/>
            </a:pPr>
            <a:endParaRPr lang="cs-CZ" sz="2800" dirty="0"/>
          </a:p>
          <a:p>
            <a:pPr marL="109728" indent="0">
              <a:buNone/>
            </a:pPr>
            <a:r>
              <a:rPr lang="cs-CZ" sz="2800" b="1" dirty="0"/>
              <a:t>F2 </a:t>
            </a:r>
            <a:r>
              <a:rPr lang="cs-CZ" sz="2800" b="1" dirty="0" smtClean="0"/>
              <a:t>Podpora </a:t>
            </a:r>
            <a:r>
              <a:rPr lang="cs-CZ" sz="2800" b="1" dirty="0"/>
              <a:t>nezemědělského podnikání </a:t>
            </a:r>
            <a:r>
              <a:rPr lang="cs-CZ" sz="2800" dirty="0" smtClean="0"/>
              <a:t>- III.1.1</a:t>
            </a:r>
            <a:r>
              <a:rPr lang="cs-CZ" sz="2800" dirty="0"/>
              <a:t>. Diverzifikace činností nezemědělské </a:t>
            </a:r>
            <a:r>
              <a:rPr lang="cs-CZ" sz="2800" dirty="0" smtClean="0"/>
              <a:t>činnosti</a:t>
            </a:r>
          </a:p>
          <a:p>
            <a:pPr marL="109728" indent="0">
              <a:buNone/>
            </a:pPr>
            <a:endParaRPr lang="cs-CZ" sz="2800" dirty="0"/>
          </a:p>
          <a:p>
            <a:pPr marL="109728" indent="0">
              <a:buNone/>
            </a:pPr>
            <a:r>
              <a:rPr lang="cs-CZ" sz="2800" b="1" dirty="0" smtClean="0"/>
              <a:t>F3 </a:t>
            </a:r>
            <a:r>
              <a:rPr lang="pl-PL" sz="2800" b="1" dirty="0" smtClean="0"/>
              <a:t>Péče </a:t>
            </a:r>
            <a:r>
              <a:rPr lang="pl-PL" sz="2800" b="1" dirty="0"/>
              <a:t>o infrastrukturu a zeleň</a:t>
            </a:r>
            <a:r>
              <a:rPr lang="cs-CZ" sz="2800" b="1" dirty="0" smtClean="0"/>
              <a:t> </a:t>
            </a:r>
            <a:r>
              <a:rPr lang="cs-CZ" sz="2800" dirty="0" smtClean="0"/>
              <a:t>- III.2.1.1 </a:t>
            </a:r>
            <a:r>
              <a:rPr lang="cs-CZ" sz="2800" dirty="0"/>
              <a:t>Obnova a rozvoj </a:t>
            </a:r>
            <a:r>
              <a:rPr lang="cs-CZ" sz="2800" dirty="0" smtClean="0"/>
              <a:t>vesnic</a:t>
            </a:r>
          </a:p>
          <a:p>
            <a:pPr marL="109728" indent="0">
              <a:buNone/>
            </a:pPr>
            <a:endParaRPr lang="cs-CZ" sz="2800" dirty="0" smtClean="0"/>
          </a:p>
          <a:p>
            <a:pPr marL="109728" indent="0">
              <a:buNone/>
            </a:pPr>
            <a:r>
              <a:rPr lang="cs-CZ" sz="2800" b="1" dirty="0" smtClean="0"/>
              <a:t>F4 Občanské </a:t>
            </a:r>
            <a:r>
              <a:rPr lang="cs-CZ" sz="2800" b="1" dirty="0"/>
              <a:t>vybavení a </a:t>
            </a:r>
            <a:r>
              <a:rPr lang="cs-CZ" sz="2800" b="1" dirty="0" smtClean="0"/>
              <a:t>služby - </a:t>
            </a:r>
            <a:endParaRPr lang="cs-CZ" sz="2800" b="1" dirty="0"/>
          </a:p>
          <a:p>
            <a:pPr marL="914400" lvl="3" indent="0">
              <a:buNone/>
            </a:pPr>
            <a:r>
              <a:rPr lang="cs-CZ" sz="3200" dirty="0" smtClean="0"/>
              <a:t>III.2.1.2. </a:t>
            </a:r>
            <a:r>
              <a:rPr lang="cs-CZ" sz="3200" dirty="0"/>
              <a:t>Občanské vybavení a </a:t>
            </a:r>
            <a:r>
              <a:rPr lang="cs-CZ" sz="3200" dirty="0" smtClean="0"/>
              <a:t>služby</a:t>
            </a:r>
          </a:p>
          <a:p>
            <a:pPr marL="914400" lvl="3" indent="0">
              <a:buNone/>
            </a:pPr>
            <a:r>
              <a:rPr lang="cs-CZ" sz="3200" dirty="0" smtClean="0"/>
              <a:t>III.2.1.1. </a:t>
            </a:r>
            <a:r>
              <a:rPr lang="cs-CZ" sz="3200" dirty="0"/>
              <a:t>Obnova a rozvoj vesnic</a:t>
            </a:r>
          </a:p>
          <a:p>
            <a:pPr marL="914400" lvl="3" indent="0">
              <a:buNone/>
            </a:pPr>
            <a:r>
              <a:rPr lang="cs-CZ" sz="3200" dirty="0" smtClean="0"/>
              <a:t>III.1.3.1.  Rozhledny, pěší trasy…</a:t>
            </a:r>
          </a:p>
          <a:p>
            <a:pPr marL="914400" lvl="3" indent="0">
              <a:buNone/>
            </a:pPr>
            <a:endParaRPr lang="cs-CZ" sz="3200" dirty="0"/>
          </a:p>
          <a:p>
            <a:pPr marL="109728" indent="0">
              <a:buNone/>
            </a:pPr>
            <a:r>
              <a:rPr lang="cs-CZ" sz="2800" b="1" dirty="0"/>
              <a:t>F5 </a:t>
            </a:r>
            <a:r>
              <a:rPr lang="cs-CZ" sz="2800" b="1" dirty="0" smtClean="0"/>
              <a:t>Kulturní dědictví </a:t>
            </a:r>
            <a:r>
              <a:rPr lang="cs-CZ" sz="2800" dirty="0" smtClean="0"/>
              <a:t>- III.2.2 </a:t>
            </a:r>
            <a:r>
              <a:rPr lang="cs-CZ" sz="2800" dirty="0"/>
              <a:t>Ochrana a rozvoj kulturního </a:t>
            </a:r>
            <a:r>
              <a:rPr lang="cs-CZ" sz="2800" dirty="0" smtClean="0"/>
              <a:t>dědictví</a:t>
            </a:r>
          </a:p>
          <a:p>
            <a:pPr marL="109728" indent="0">
              <a:buNone/>
            </a:pPr>
            <a:r>
              <a:rPr lang="cs-CZ" sz="2800" b="1" dirty="0"/>
              <a:t>F6 </a:t>
            </a:r>
            <a:r>
              <a:rPr lang="cs-CZ" sz="2800" b="1" dirty="0" smtClean="0"/>
              <a:t>Cestovní ruch </a:t>
            </a:r>
            <a:r>
              <a:rPr lang="cs-CZ" sz="2800" dirty="0" smtClean="0"/>
              <a:t>- III</a:t>
            </a:r>
            <a:r>
              <a:rPr lang="cs-CZ" sz="2800" dirty="0"/>
              <a:t>. 1.3.2.Ubytování a </a:t>
            </a:r>
            <a:r>
              <a:rPr lang="cs-CZ" sz="2800" dirty="0" smtClean="0"/>
              <a:t>sport</a:t>
            </a:r>
          </a:p>
          <a:p>
            <a:pPr marL="109728" indent="0">
              <a:buNone/>
            </a:pPr>
            <a:r>
              <a:rPr lang="cs-CZ" sz="2800" b="1" dirty="0"/>
              <a:t>F7 </a:t>
            </a:r>
            <a:r>
              <a:rPr lang="cs-CZ" sz="2800" b="1" dirty="0" smtClean="0"/>
              <a:t>Podpora </a:t>
            </a:r>
            <a:r>
              <a:rPr lang="cs-CZ" sz="2800" b="1" dirty="0"/>
              <a:t>drobného </a:t>
            </a:r>
            <a:r>
              <a:rPr lang="cs-CZ" sz="2800" b="1" dirty="0" smtClean="0"/>
              <a:t>podnikání </a:t>
            </a:r>
            <a:r>
              <a:rPr lang="cs-CZ" sz="2800" dirty="0" smtClean="0"/>
              <a:t>- </a:t>
            </a:r>
            <a:r>
              <a:rPr lang="pl-PL" sz="2800" dirty="0" smtClean="0"/>
              <a:t>III.1.2</a:t>
            </a:r>
            <a:r>
              <a:rPr lang="pl-PL" sz="2800" dirty="0"/>
              <a:t>. Podpora zakládání podniků a jejich </a:t>
            </a:r>
            <a:r>
              <a:rPr lang="pl-PL" sz="2800" dirty="0" smtClean="0"/>
              <a:t>rozvoje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951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Monitorování aktivit provedených v rámci </a:t>
            </a:r>
            <a:r>
              <a:rPr lang="cs-CZ" dirty="0" smtClean="0"/>
              <a:t>27 zrealizovaných projektů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3703394"/>
              </p:ext>
            </p:extLst>
          </p:nvPr>
        </p:nvGraphicFramePr>
        <p:xfrm>
          <a:off x="467544" y="1481138"/>
          <a:ext cx="3240360" cy="49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936104"/>
              </a:tblGrid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cs-CZ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Fiche</a:t>
                      </a: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3 a 4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Celkem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Komunikace </a:t>
                      </a:r>
                      <a:r>
                        <a:rPr lang="cs-CZ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celk</a:t>
                      </a:r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</a:t>
                      </a:r>
                      <a:r>
                        <a:rPr lang="cs-CZ" sz="2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m2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7961,5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Chodníky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1270,5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Cesty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4691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Zeleň m2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4198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Stromů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Ostatní rostliny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Zahradní technika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Mobiliář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Rozhlas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Veřejné </a:t>
                      </a:r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osvětlení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Herní </a:t>
                      </a:r>
                      <a:r>
                        <a:rPr lang="cs-CZ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prvky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Budovy m2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557,4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Vybavení NNO aj.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9525" marR="9525" marT="9525" marB="0" anchor="b"/>
                </a:tc>
              </a:tr>
              <a:tr h="33148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Hřiště m2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441521"/>
              </p:ext>
            </p:extLst>
          </p:nvPr>
        </p:nvGraphicFramePr>
        <p:xfrm>
          <a:off x="3923928" y="1484784"/>
          <a:ext cx="4608512" cy="3768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0760"/>
                <a:gridCol w="2317752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Fiche</a:t>
                      </a:r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Aktivita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2000" b="1" dirty="0" smtClean="0">
                          <a:latin typeface="Calibri" pitchFamily="34" charset="0"/>
                          <a:cs typeface="Calibri" pitchFamily="34" charset="0"/>
                        </a:rPr>
                        <a:t>F1 Modernizace zemědělských podniků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Technologie 3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Stavby 3 ks  1058,6 m2</a:t>
                      </a:r>
                    </a:p>
                  </a:txBody>
                  <a:tcPr marL="9525" marR="9525" marT="9525" marB="0" anchor="b"/>
                </a:tc>
              </a:tr>
              <a:tr h="370840"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2000" b="1" dirty="0" smtClean="0">
                          <a:latin typeface="Calibri" pitchFamily="34" charset="0"/>
                          <a:cs typeface="Calibri" pitchFamily="34" charset="0"/>
                        </a:rPr>
                        <a:t>F2 Podpora nezemědělského podnikání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Technologie 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Stavby  1 ks 156 m2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2000" b="1" dirty="0" smtClean="0">
                          <a:latin typeface="Calibri" pitchFamily="34" charset="0"/>
                          <a:cs typeface="Calibri" pitchFamily="34" charset="0"/>
                        </a:rPr>
                        <a:t>F7 Podpora drobného podnikání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Technologie  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stavby</a:t>
                      </a:r>
                    </a:p>
                  </a:txBody>
                  <a:tcPr marL="9525" marR="9525" marT="9525" marB="0" anchor="b"/>
                </a:tc>
              </a:tr>
              <a:tr h="370840">
                <a:tc rowSpan="2">
                  <a:txBody>
                    <a:bodyPr/>
                    <a:lstStyle/>
                    <a:p>
                      <a:pPr algn="l" fontAlgn="b"/>
                      <a:r>
                        <a:rPr lang="cs-CZ" sz="2000" b="1" dirty="0" smtClean="0">
                          <a:latin typeface="Calibri" pitchFamily="34" charset="0"/>
                          <a:cs typeface="Calibri" pitchFamily="34" charset="0"/>
                        </a:rPr>
                        <a:t>F5 Kulturní dědictví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obnovené </a:t>
                      </a:r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památky 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 vMerge="1"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plocha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70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err="1"/>
              <a:t>Prostředky</a:t>
            </a:r>
            <a:r>
              <a:rPr lang="en-US" sz="3100" dirty="0"/>
              <a:t> </a:t>
            </a:r>
            <a:r>
              <a:rPr lang="en-US" sz="3100" dirty="0" err="1"/>
              <a:t>zazávazkované</a:t>
            </a:r>
            <a:r>
              <a:rPr lang="en-US" sz="3100" dirty="0"/>
              <a:t> do </a:t>
            </a:r>
            <a:r>
              <a:rPr lang="en-US" sz="3100" dirty="0" err="1"/>
              <a:t>jednotlivých</a:t>
            </a:r>
            <a:r>
              <a:rPr lang="en-US" sz="3100" dirty="0"/>
              <a:t> </a:t>
            </a:r>
            <a:r>
              <a:rPr lang="en-US" sz="3100" dirty="0" err="1"/>
              <a:t>fichí</a:t>
            </a:r>
            <a:r>
              <a:rPr lang="en-US" sz="3100" dirty="0"/>
              <a:t> z </a:t>
            </a:r>
            <a:r>
              <a:rPr lang="en-US" sz="3100" dirty="0" err="1"/>
              <a:t>celkové</a:t>
            </a:r>
            <a:r>
              <a:rPr lang="en-US" sz="3100" dirty="0"/>
              <a:t> </a:t>
            </a:r>
            <a:r>
              <a:rPr lang="en-US" sz="3100" dirty="0" err="1"/>
              <a:t>alokace</a:t>
            </a:r>
            <a:r>
              <a:rPr lang="en-US" sz="3100" dirty="0"/>
              <a:t> 24 867 693 </a:t>
            </a:r>
            <a:r>
              <a:rPr lang="en-US" sz="3100" dirty="0" err="1"/>
              <a:t>Kč</a:t>
            </a:r>
            <a:r>
              <a:rPr lang="en-US" dirty="0"/>
              <a:t/>
            </a:r>
            <a:br>
              <a:rPr lang="en-US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405863"/>
              </p:ext>
            </p:extLst>
          </p:nvPr>
        </p:nvGraphicFramePr>
        <p:xfrm>
          <a:off x="323528" y="1556792"/>
          <a:ext cx="856895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471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5671660"/>
              </p:ext>
            </p:extLst>
          </p:nvPr>
        </p:nvGraphicFramePr>
        <p:xfrm>
          <a:off x="611560" y="1556792"/>
          <a:ext cx="7939608" cy="4379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719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1298</TotalTime>
  <Words>957</Words>
  <Application>Microsoft Office PowerPoint</Application>
  <PresentationFormat>Předvádění na obrazovce (4:3)</PresentationFormat>
  <Paragraphs>299</Paragraphs>
  <Slides>30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1" baseType="lpstr">
      <vt:lpstr>Cesta</vt:lpstr>
      <vt:lpstr>  </vt:lpstr>
      <vt:lpstr>Prostějov venkov o.p.s.</vt:lpstr>
      <vt:lpstr>Činnost </vt:lpstr>
      <vt:lpstr>Realizace SPL</vt:lpstr>
      <vt:lpstr>Fiche 2009- 2011</vt:lpstr>
      <vt:lpstr>Fiche od roku 2011</vt:lpstr>
      <vt:lpstr>Monitorování aktivit provedených v rámci 27 zrealizovaných projektů</vt:lpstr>
      <vt:lpstr>Prostředky zazávazkované do jednotlivých fichí z celkové alokace 24 867 693 Kč </vt:lpstr>
      <vt:lpstr>Prezentace aplikace PowerPoint</vt:lpstr>
      <vt:lpstr>Za lepší životní prostředí a udržitelný rozvoj obce Bystročice</vt:lpstr>
      <vt:lpstr>Vybavení Myliveckého sdružení Určice</vt:lpstr>
      <vt:lpstr>Krumsín</vt:lpstr>
      <vt:lpstr>Veřejný bezdrátový rozhlas – dobudování a obnova - plumlov</vt:lpstr>
      <vt:lpstr>Zemědělské projekty</vt:lpstr>
      <vt:lpstr>Obnova místní komunikace ve Štětovicích</vt:lpstr>
      <vt:lpstr>Komunikace před a po realizaci</vt:lpstr>
      <vt:lpstr>Vytvoření zázemí pro volnočasové aktivity</vt:lpstr>
      <vt:lpstr>Na fotbal do Kralic!</vt:lpstr>
      <vt:lpstr>Prezentace aplikace PowerPoint</vt:lpstr>
      <vt:lpstr>Projekty obce Skalka</vt:lpstr>
      <vt:lpstr>Projekt spolupráce – Při utkání soupeři, přátelé po zbytek roku</vt:lpstr>
      <vt:lpstr>Prostějovičky </vt:lpstr>
      <vt:lpstr>Srbce</vt:lpstr>
      <vt:lpstr>Ondratice</vt:lpstr>
      <vt:lpstr>Nová energie pro regionální značku</vt:lpstr>
      <vt:lpstr>Prezentace aplikace PowerPoint</vt:lpstr>
      <vt:lpstr>Ostatní činnost</vt:lpstr>
      <vt:lpstr>Spolupráce s MAS SOTDUM- Slovensko</vt:lpstr>
      <vt:lpstr>Hudební festival Haná - březen 2012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Realizované projekty v rámci 1. výzvy Prostějov venkov o.p.s.</dc:title>
  <dc:creator>o</dc:creator>
  <cp:lastModifiedBy>Valovičová Leona</cp:lastModifiedBy>
  <cp:revision>133</cp:revision>
  <cp:lastPrinted>2012-06-15T10:13:48Z</cp:lastPrinted>
  <dcterms:created xsi:type="dcterms:W3CDTF">2010-10-07T05:32:26Z</dcterms:created>
  <dcterms:modified xsi:type="dcterms:W3CDTF">2012-06-18T06:44:48Z</dcterms:modified>
</cp:coreProperties>
</file>