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9"/>
  </p:notesMasterIdLst>
  <p:handoutMasterIdLst>
    <p:handoutMasterId r:id="rId120"/>
  </p:handoutMasterIdLst>
  <p:sldIdLst>
    <p:sldId id="429" r:id="rId2"/>
    <p:sldId id="434" r:id="rId3"/>
    <p:sldId id="438" r:id="rId4"/>
    <p:sldId id="286" r:id="rId5"/>
    <p:sldId id="288" r:id="rId6"/>
    <p:sldId id="290" r:id="rId7"/>
    <p:sldId id="291" r:id="rId8"/>
    <p:sldId id="293" r:id="rId9"/>
    <p:sldId id="292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19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3" r:id="rId29"/>
    <p:sldId id="320" r:id="rId30"/>
    <p:sldId id="315" r:id="rId31"/>
    <p:sldId id="322" r:id="rId32"/>
    <p:sldId id="318" r:id="rId33"/>
    <p:sldId id="321" r:id="rId34"/>
    <p:sldId id="323" r:id="rId35"/>
    <p:sldId id="328" r:id="rId36"/>
    <p:sldId id="329" r:id="rId37"/>
    <p:sldId id="332" r:id="rId38"/>
    <p:sldId id="330" r:id="rId39"/>
    <p:sldId id="333" r:id="rId40"/>
    <p:sldId id="334" r:id="rId41"/>
    <p:sldId id="371" r:id="rId42"/>
    <p:sldId id="430" r:id="rId43"/>
    <p:sldId id="335" r:id="rId44"/>
    <p:sldId id="337" r:id="rId45"/>
    <p:sldId id="338" r:id="rId46"/>
    <p:sldId id="341" r:id="rId47"/>
    <p:sldId id="342" r:id="rId48"/>
    <p:sldId id="346" r:id="rId49"/>
    <p:sldId id="339" r:id="rId50"/>
    <p:sldId id="431" r:id="rId51"/>
    <p:sldId id="347" r:id="rId52"/>
    <p:sldId id="344" r:id="rId53"/>
    <p:sldId id="348" r:id="rId54"/>
    <p:sldId id="345" r:id="rId55"/>
    <p:sldId id="349" r:id="rId56"/>
    <p:sldId id="353" r:id="rId57"/>
    <p:sldId id="354" r:id="rId58"/>
    <p:sldId id="356" r:id="rId59"/>
    <p:sldId id="358" r:id="rId60"/>
    <p:sldId id="359" r:id="rId61"/>
    <p:sldId id="360" r:id="rId62"/>
    <p:sldId id="439" r:id="rId63"/>
    <p:sldId id="361" r:id="rId64"/>
    <p:sldId id="362" r:id="rId65"/>
    <p:sldId id="363" r:id="rId66"/>
    <p:sldId id="432" r:id="rId67"/>
    <p:sldId id="364" r:id="rId68"/>
    <p:sldId id="365" r:id="rId69"/>
    <p:sldId id="366" r:id="rId70"/>
    <p:sldId id="367" r:id="rId71"/>
    <p:sldId id="336" r:id="rId72"/>
    <p:sldId id="368" r:id="rId73"/>
    <p:sldId id="369" r:id="rId74"/>
    <p:sldId id="372" r:id="rId75"/>
    <p:sldId id="375" r:id="rId76"/>
    <p:sldId id="376" r:id="rId77"/>
    <p:sldId id="378" r:id="rId78"/>
    <p:sldId id="373" r:id="rId79"/>
    <p:sldId id="374" r:id="rId80"/>
    <p:sldId id="385" r:id="rId81"/>
    <p:sldId id="386" r:id="rId82"/>
    <p:sldId id="384" r:id="rId83"/>
    <p:sldId id="387" r:id="rId84"/>
    <p:sldId id="398" r:id="rId85"/>
    <p:sldId id="381" r:id="rId86"/>
    <p:sldId id="382" r:id="rId87"/>
    <p:sldId id="379" r:id="rId88"/>
    <p:sldId id="422" r:id="rId89"/>
    <p:sldId id="388" r:id="rId90"/>
    <p:sldId id="389" r:id="rId91"/>
    <p:sldId id="390" r:id="rId92"/>
    <p:sldId id="391" r:id="rId93"/>
    <p:sldId id="392" r:id="rId94"/>
    <p:sldId id="393" r:id="rId95"/>
    <p:sldId id="394" r:id="rId96"/>
    <p:sldId id="396" r:id="rId97"/>
    <p:sldId id="395" r:id="rId98"/>
    <p:sldId id="397" r:id="rId99"/>
    <p:sldId id="423" r:id="rId100"/>
    <p:sldId id="424" r:id="rId101"/>
    <p:sldId id="425" r:id="rId102"/>
    <p:sldId id="399" r:id="rId103"/>
    <p:sldId id="400" r:id="rId104"/>
    <p:sldId id="417" r:id="rId105"/>
    <p:sldId id="403" r:id="rId106"/>
    <p:sldId id="402" r:id="rId107"/>
    <p:sldId id="419" r:id="rId108"/>
    <p:sldId id="420" r:id="rId109"/>
    <p:sldId id="418" r:id="rId110"/>
    <p:sldId id="421" r:id="rId111"/>
    <p:sldId id="426" r:id="rId112"/>
    <p:sldId id="427" r:id="rId113"/>
    <p:sldId id="411" r:id="rId114"/>
    <p:sldId id="410" r:id="rId115"/>
    <p:sldId id="409" r:id="rId116"/>
    <p:sldId id="436" r:id="rId117"/>
    <p:sldId id="437" r:id="rId11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813" autoAdjust="0"/>
  </p:normalViewPr>
  <p:slideViewPr>
    <p:cSldViewPr>
      <p:cViewPr>
        <p:scale>
          <a:sx n="75" d="100"/>
          <a:sy n="75" d="100"/>
        </p:scale>
        <p:origin x="-11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3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911" y="0"/>
            <a:ext cx="294614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1. 10.2015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164"/>
            <a:ext cx="294614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911" y="9428164"/>
            <a:ext cx="294614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7999B-E5AC-4018-8611-D705657243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64591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911" y="0"/>
            <a:ext cx="294614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 smtClean="0"/>
              <a:t>1. 10.2015</a:t>
            </a:r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254" y="4714876"/>
            <a:ext cx="543716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164"/>
            <a:ext cx="294614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911" y="9428164"/>
            <a:ext cx="294614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5E9A7-52FE-46C0-8E5A-AD79EB1922E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4814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E02E6F-D19D-4500-B740-447D60FBA757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547382-2DD5-4A04-959B-46D41EA30A9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45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7190B9-51FC-49FA-952B-B89988C585A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E9A7-52FE-46C0-8E5A-AD79EB1922ED}" type="slidenum">
              <a:rPr lang="cs-CZ" smtClean="0"/>
              <a:pPr/>
              <a:t>41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E9A7-52FE-46C0-8E5A-AD79EB1922ED}" type="slidenum">
              <a:rPr lang="cs-CZ" smtClean="0"/>
              <a:pPr/>
              <a:t>42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E9A7-52FE-46C0-8E5A-AD79EB1922ED}" type="slidenum">
              <a:rPr lang="cs-CZ" smtClean="0"/>
              <a:pPr/>
              <a:t>76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027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4579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7190B9-51FC-49FA-952B-B89988C585A5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116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7BDE46-2E6F-4945-AA47-81E7E9F6B7F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117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cs-CZ" smtClean="0"/>
              <a:t>1. 10.2015</a:t>
            </a:r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BA9E2-7C90-4B36-9038-442E833A1C65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993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BB961-10D1-4C31-BDFE-7C2E11997212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8293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EAFF2-F03E-4F46-ADD9-25047C34B592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39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7981B-0F7E-4045-A258-78F9DB1BBD66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898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6E029-EF92-4E54-BBC3-3594CB0DE675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660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E01F-AEAA-4868-80A8-7C1CE37FDEDC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9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C7BA3-9FB3-4D8A-8D6E-14BB71DD4CB7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776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DE23-2696-4360-B789-A77B0DC5FE34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01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82A7-A968-471B-AA20-81529A9BCC83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46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A046-887E-4FC8-9436-B04505FBCDC0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85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0944-ADD1-4391-B3ED-1A88113E6543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577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FAD53-D447-4308-B09E-FE21AE6E29D7}" type="datetime1">
              <a:rPr lang="cs-CZ" smtClean="0"/>
              <a:pPr/>
              <a:t>12.11.2015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920D5-05FF-45EC-8563-A5D88A7773F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51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p.cz/sqw/tisky.sqw?O=7&amp;T=219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p.cz/sqw/tisky.sqw?O=7&amp;T=219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520279"/>
          </a:xfrm>
        </p:spPr>
        <p:txBody>
          <a:bodyPr/>
          <a:lstStyle/>
          <a:p>
            <a:r>
              <a:rPr lang="pl-PL" b="1" dirty="0"/>
              <a:t>Správa místních </a:t>
            </a:r>
            <a:r>
              <a:rPr lang="pl-PL" b="1" dirty="0" smtClean="0"/>
              <a:t>poplatků</a:t>
            </a:r>
            <a:br>
              <a:rPr lang="pl-PL" b="1" dirty="0" smtClean="0"/>
            </a:br>
            <a:r>
              <a:rPr lang="pl-PL" b="1" dirty="0" smtClean="0"/>
              <a:t> </a:t>
            </a:r>
            <a:r>
              <a:rPr lang="pl-PL" b="1" dirty="0"/>
              <a:t>po novele zákona </a:t>
            </a:r>
            <a:r>
              <a:rPr lang="pl-PL" b="1" dirty="0" smtClean="0"/>
              <a:t>od </a:t>
            </a:r>
            <a:r>
              <a:rPr lang="pl-PL" b="1" dirty="0"/>
              <a:t>1. 1. </a:t>
            </a:r>
            <a:r>
              <a:rPr lang="pl-PL" b="1" dirty="0" smtClean="0"/>
              <a:t>2016</a:t>
            </a:r>
            <a:br>
              <a:rPr lang="pl-PL" b="1" dirty="0" smtClean="0"/>
            </a:br>
            <a:r>
              <a:rPr lang="cs-CZ" sz="900" b="1" dirty="0" smtClean="0"/>
              <a:t>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4000" b="1" i="1" dirty="0" smtClean="0"/>
              <a:t>Ing. Michal Obrusník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 rtlCol="0"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cs-CZ" smtClean="0"/>
              <a:t>Olomouc, 12. </a:t>
            </a:r>
            <a:r>
              <a:rPr lang="cs-CZ" dirty="0" smtClean="0"/>
              <a:t>11. </a:t>
            </a:r>
            <a:r>
              <a:rPr lang="cs-CZ" dirty="0"/>
              <a:t>2015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250825" y="5949950"/>
            <a:ext cx="8497888" cy="771525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C45FCB-FD9F-4D77-8B84-6EB6B7FCBFE7}" type="slidenum">
              <a:rPr lang="cs-CZ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50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za lázeňský nebo rekreační pobyt (§ 3)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472609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a předmět</a:t>
            </a:r>
            <a:r>
              <a:rPr lang="cs-CZ" sz="2400" dirty="0" smtClean="0"/>
              <a:t> – FO, pobývající </a:t>
            </a:r>
            <a:r>
              <a:rPr lang="cs-CZ" sz="2400" u="sng" dirty="0" smtClean="0"/>
              <a:t>přechodně</a:t>
            </a:r>
            <a:r>
              <a:rPr lang="cs-CZ" sz="2400" dirty="0" smtClean="0"/>
              <a:t> za </a:t>
            </a:r>
            <a:r>
              <a:rPr lang="cs-CZ" sz="2400" u="sng" dirty="0"/>
              <a:t>úplatu</a:t>
            </a:r>
            <a:r>
              <a:rPr lang="cs-CZ" sz="2400" dirty="0"/>
              <a:t>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v </a:t>
            </a:r>
            <a:r>
              <a:rPr lang="cs-CZ" sz="2400" dirty="0"/>
              <a:t>lázeňských místech a v místech soustředěného turistického ruchu </a:t>
            </a:r>
            <a:r>
              <a:rPr lang="cs-CZ" sz="2400" u="sng" dirty="0"/>
              <a:t>za účelem léčení nebo rekreace</a:t>
            </a:r>
            <a:r>
              <a:rPr lang="cs-CZ" sz="2400" dirty="0"/>
              <a:t>, pokud tyto osoby neprokáží jiný důvod svého </a:t>
            </a:r>
            <a:r>
              <a:rPr lang="cs-CZ" sz="2400" dirty="0" smtClean="0"/>
              <a:t>pobytu.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Plátce </a:t>
            </a:r>
            <a:r>
              <a:rPr lang="cs-CZ" sz="2400" dirty="0" smtClean="0"/>
              <a:t>– </a:t>
            </a:r>
            <a:r>
              <a:rPr lang="cs-CZ" sz="2400" dirty="0"/>
              <a:t>vybere a </a:t>
            </a:r>
            <a:r>
              <a:rPr lang="cs-CZ" sz="2400" dirty="0" smtClean="0"/>
              <a:t>odvede </a:t>
            </a:r>
            <a:r>
              <a:rPr lang="cs-CZ" sz="2400" u="sng" dirty="0" smtClean="0"/>
              <a:t>ubytovatel</a:t>
            </a:r>
            <a:r>
              <a:rPr lang="cs-CZ" sz="2400" dirty="0" smtClean="0"/>
              <a:t> </a:t>
            </a:r>
            <a:r>
              <a:rPr lang="cs-CZ" sz="2400" strike="sngStrike" dirty="0" smtClean="0"/>
              <a:t>(§ 171 DŘ ručení</a:t>
            </a:r>
            <a:r>
              <a:rPr lang="cs-CZ" sz="2400" dirty="0" smtClean="0"/>
              <a:t>).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</a:t>
            </a:r>
            <a:r>
              <a:rPr lang="cs-CZ" sz="2400" dirty="0"/>
              <a:t>až </a:t>
            </a:r>
            <a:r>
              <a:rPr lang="cs-CZ" sz="2400" dirty="0" smtClean="0"/>
              <a:t>15 Kč/os. a </a:t>
            </a:r>
            <a:r>
              <a:rPr lang="cs-CZ" sz="2400" dirty="0"/>
              <a:t>za </a:t>
            </a:r>
            <a:r>
              <a:rPr lang="cs-CZ" sz="2400" u="sng" dirty="0"/>
              <a:t>každý i započatý </a:t>
            </a:r>
            <a:r>
              <a:rPr lang="cs-CZ" sz="2400" u="sng" dirty="0" smtClean="0"/>
              <a:t>den </a:t>
            </a:r>
            <a:r>
              <a:rPr lang="cs-CZ" sz="2400" dirty="0" smtClean="0"/>
              <a:t>pobytu, </a:t>
            </a:r>
            <a:r>
              <a:rPr lang="cs-CZ" sz="2400" u="sng" dirty="0">
                <a:solidFill>
                  <a:srgbClr val="FF0000"/>
                </a:solidFill>
              </a:rPr>
              <a:t>není-li tento dnem příchodu</a:t>
            </a:r>
            <a:r>
              <a:rPr lang="cs-CZ" sz="2400" dirty="0"/>
              <a:t>. </a:t>
            </a:r>
            <a:endParaRPr lang="cs-CZ" sz="2400" dirty="0" smtClean="0"/>
          </a:p>
          <a:p>
            <a:pPr marL="811213" indent="-7938">
              <a:buNone/>
            </a:pPr>
            <a:r>
              <a:rPr lang="cs-CZ" sz="2400" dirty="0" smtClean="0"/>
              <a:t>Paušál V OZV – týdenní/měsíční/roční </a:t>
            </a:r>
            <a:r>
              <a:rPr lang="cs-CZ" sz="2400" dirty="0"/>
              <a:t>paušální částkou</a:t>
            </a:r>
            <a:r>
              <a:rPr lang="cs-CZ" sz="2400" dirty="0" smtClean="0"/>
              <a:t>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Osvobození</a:t>
            </a:r>
            <a:r>
              <a:rPr lang="cs-CZ" sz="2400" dirty="0" smtClean="0"/>
              <a:t> – nevidomé</a:t>
            </a:r>
            <a:r>
              <a:rPr lang="cs-CZ" sz="2400" dirty="0"/>
              <a:t>, bezmocné a </a:t>
            </a:r>
            <a:r>
              <a:rPr lang="cs-CZ" sz="2400" dirty="0" smtClean="0"/>
              <a:t>ZTP/P a </a:t>
            </a:r>
            <a:r>
              <a:rPr lang="cs-CZ" sz="2400" dirty="0"/>
              <a:t>jejich </a:t>
            </a:r>
            <a:r>
              <a:rPr lang="cs-CZ" sz="2400" dirty="0" smtClean="0"/>
              <a:t>průvodci;</a:t>
            </a:r>
          </a:p>
          <a:p>
            <a:pPr marL="811213" indent="-7938">
              <a:buNone/>
            </a:pPr>
            <a:r>
              <a:rPr lang="cs-CZ" sz="2400" dirty="0" smtClean="0"/>
              <a:t> os. mladší </a:t>
            </a:r>
            <a:r>
              <a:rPr lang="cs-CZ" sz="2400" dirty="0"/>
              <a:t>18 let a starší 70 </a:t>
            </a:r>
            <a:r>
              <a:rPr lang="cs-CZ" sz="2400" dirty="0" smtClean="0"/>
              <a:t>let; os., </a:t>
            </a:r>
            <a:r>
              <a:rPr lang="cs-CZ" sz="2400" dirty="0"/>
              <a:t>na které náležejí přídavky na děti </a:t>
            </a:r>
            <a:r>
              <a:rPr lang="cs-CZ" sz="2400" dirty="0" smtClean="0">
                <a:solidFill>
                  <a:srgbClr val="00B050"/>
                </a:solidFill>
              </a:rPr>
              <a:t>(</a:t>
            </a:r>
            <a:r>
              <a:rPr lang="cs-CZ" sz="2400" strike="sngStrike" dirty="0" smtClean="0">
                <a:solidFill>
                  <a:srgbClr val="00B050"/>
                </a:solidFill>
              </a:rPr>
              <a:t>z.</a:t>
            </a:r>
            <a:r>
              <a:rPr lang="pt-BR" sz="2400" strike="sngStrike" dirty="0" smtClean="0">
                <a:solidFill>
                  <a:srgbClr val="00B050"/>
                </a:solidFill>
              </a:rPr>
              <a:t>č. 88/1968 Sb., o nemocenském pojištění,</a:t>
            </a:r>
            <a:r>
              <a:rPr lang="cs-CZ" sz="2400" strike="sngStrike" dirty="0" smtClean="0">
                <a:solidFill>
                  <a:srgbClr val="00B050"/>
                </a:solidFill>
              </a:rPr>
              <a:t> </a:t>
            </a:r>
            <a:r>
              <a:rPr lang="cs-CZ" sz="2400" dirty="0" smtClean="0">
                <a:solidFill>
                  <a:srgbClr val="00B050"/>
                </a:solidFill>
              </a:rPr>
              <a:t>z. č. 117/1995 Sb., o státní sociální podpoře)</a:t>
            </a:r>
            <a:r>
              <a:rPr lang="cs-CZ" sz="2400" dirty="0" smtClean="0"/>
              <a:t>; </a:t>
            </a:r>
          </a:p>
          <a:p>
            <a:pPr marL="811213" indent="-7938">
              <a:buNone/>
            </a:pPr>
            <a:r>
              <a:rPr lang="cs-CZ" sz="2400" dirty="0" smtClean="0"/>
              <a:t>vojáci </a:t>
            </a:r>
            <a:r>
              <a:rPr lang="cs-CZ" sz="2400" dirty="0"/>
              <a:t>v základní </a:t>
            </a:r>
            <a:r>
              <a:rPr lang="cs-CZ" sz="2400" dirty="0" smtClean="0"/>
              <a:t>službě </a:t>
            </a:r>
            <a:r>
              <a:rPr lang="cs-CZ" sz="2400" dirty="0"/>
              <a:t>a </a:t>
            </a:r>
            <a:r>
              <a:rPr lang="cs-CZ" sz="2400" dirty="0" smtClean="0"/>
              <a:t>vykonávající </a:t>
            </a:r>
            <a:r>
              <a:rPr lang="cs-CZ" sz="2400" dirty="0"/>
              <a:t>civilní službu.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402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II. </a:t>
            </a:r>
            <a:r>
              <a:rPr lang="cs-CZ" altLang="cs-CZ" sz="2400" dirty="0" smtClean="0">
                <a:solidFill>
                  <a:srgbClr val="FF0000"/>
                </a:solidFill>
              </a:rPr>
              <a:t>Řízení o povolení nebo nařízení obnovy řízení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119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Obnovu řízení povolí/nařídí/zamítne SD,který ve věci rozhodl </a:t>
            </a:r>
            <a:br>
              <a:rPr lang="cs-CZ" altLang="cs-CZ" sz="2400" dirty="0" smtClean="0"/>
            </a:br>
            <a:r>
              <a:rPr lang="cs-CZ" altLang="cs-CZ" sz="2400" dirty="0" smtClean="0"/>
              <a:t>v posledním stupni a R odůvodní.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Obnovu nalézacího řízení lze povolit ve lhůtě dle § 148.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Obnovu řízení při placení daní lze povolit ve lhůtě dle § 160. 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14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120 - Obnovené řízení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Zahájeno vydáním R o povolení nebo nařízení obnovy.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Provede jej  SD 1. st.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Zahájena obnova řízení má vůči původnímu R odkladný účinek.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Novým R ve věci se původní rozhodnutí ruší.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19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121 - Nařízení přezkoumání rozhodnutí – </a:t>
            </a:r>
            <a:r>
              <a:rPr lang="cs-CZ" altLang="cs-CZ" sz="2400" dirty="0" smtClean="0">
                <a:solidFill>
                  <a:srgbClr val="00B050"/>
                </a:solidFill>
              </a:rPr>
              <a:t>dozorčí prostředek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Řízení z moci úřední, jestliže SD dojde (předběžně) k závěru, že R bylo vydáno v rozporu s právním předpisem. K ostatním vadám nepřihlíží.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Přezkoumání rozhodnutí NELZE  nařídit - bylo-li R přezkoumáno ve správním soudnictví.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Podnět k nařízení přezkoumání R podá kterýkoli SD (i na podnět DS) </a:t>
            </a:r>
            <a:br>
              <a:rPr lang="cs-CZ" altLang="cs-CZ" sz="2400" dirty="0" smtClean="0"/>
            </a:br>
            <a:r>
              <a:rPr lang="cs-CZ" altLang="cs-CZ" sz="2400" dirty="0" smtClean="0"/>
              <a:t>u správce daně, který rozhodl v řízení v posledním stupni.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endParaRPr lang="cs-CZ" altLang="cs-CZ" sz="11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122</a:t>
            </a:r>
          </a:p>
          <a:p>
            <a:pPr marL="444500" indent="0">
              <a:lnSpc>
                <a:spcPct val="90000"/>
              </a:lnSpc>
              <a:buNone/>
            </a:pPr>
            <a:r>
              <a:rPr lang="cs-CZ" altLang="cs-CZ" sz="2400" b="1" dirty="0" smtClean="0"/>
              <a:t>Přezkum R nařídí nadřízený SD </a:t>
            </a:r>
            <a:r>
              <a:rPr lang="cs-CZ" altLang="cs-CZ" sz="2400" dirty="0" smtClean="0"/>
              <a:t>ve lhůtách  §148 nebo §160.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/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123 – Postup při nařízeném </a:t>
            </a:r>
            <a:r>
              <a:rPr lang="cs-CZ" altLang="cs-CZ" sz="2400" dirty="0" err="1" smtClean="0">
                <a:solidFill>
                  <a:srgbClr val="FF0000"/>
                </a:solidFill>
              </a:rPr>
              <a:t>přezkumném</a:t>
            </a:r>
            <a:r>
              <a:rPr lang="cs-CZ" altLang="cs-CZ" sz="2400" dirty="0" smtClean="0">
                <a:solidFill>
                  <a:srgbClr val="FF0000"/>
                </a:solidFill>
              </a:rPr>
              <a:t> řízení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Provede SD, který ve věci rozhodl v posledním stupni.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Zahájeno vydáním R o nařízení přezkumu.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101</a:t>
            </a:fld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67544" y="116632"/>
            <a:ext cx="8352928" cy="597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36575" marR="0" lvl="0" indent="-536575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Aplikace DŘ při vyměřování MP</a:t>
            </a: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19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b="1" dirty="0" smtClean="0">
                <a:solidFill>
                  <a:srgbClr val="FF0000"/>
                </a:solidFill>
              </a:rPr>
              <a:t>§ </a:t>
            </a:r>
            <a:r>
              <a:rPr lang="cs-CZ" altLang="cs-CZ" sz="2000" b="1" dirty="0">
                <a:solidFill>
                  <a:srgbClr val="FF0000"/>
                </a:solidFill>
              </a:rPr>
              <a:t>32 </a:t>
            </a:r>
            <a:r>
              <a:rPr lang="cs-CZ" altLang="cs-CZ" sz="2000" b="1" dirty="0" smtClean="0">
                <a:solidFill>
                  <a:srgbClr val="FF0000"/>
                </a:solidFill>
              </a:rPr>
              <a:t>– lhůty</a:t>
            </a:r>
            <a:endParaRPr lang="cs-CZ" altLang="cs-CZ" sz="20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Zákonné  </a:t>
            </a:r>
            <a:r>
              <a:rPr lang="cs-CZ" altLang="cs-CZ" sz="2000" dirty="0" smtClean="0"/>
              <a:t>(např. § 109/4 – lhůta pro odvolání)</a:t>
            </a:r>
            <a:endParaRPr lang="cs-CZ" altLang="cs-CZ" sz="2000" dirty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Správcovské </a:t>
            </a:r>
            <a:r>
              <a:rPr lang="cs-CZ" altLang="cs-CZ" sz="2000" dirty="0" smtClean="0"/>
              <a:t>– </a:t>
            </a:r>
            <a:r>
              <a:rPr lang="cs-CZ" altLang="cs-CZ" sz="2000" dirty="0"/>
              <a:t>(např. § </a:t>
            </a:r>
            <a:r>
              <a:rPr lang="cs-CZ" altLang="cs-CZ" sz="2000" dirty="0" smtClean="0"/>
              <a:t>112/2 </a:t>
            </a:r>
            <a:r>
              <a:rPr lang="cs-CZ" altLang="cs-CZ" sz="2000" dirty="0"/>
              <a:t>– výzva k doplnění </a:t>
            </a:r>
            <a:r>
              <a:rPr lang="cs-CZ" altLang="cs-CZ" sz="2000" dirty="0" smtClean="0"/>
              <a:t>odvolání; L </a:t>
            </a:r>
            <a:r>
              <a:rPr lang="en-US" altLang="cs-CZ" sz="2000" dirty="0" smtClean="0"/>
              <a:t>&gt; </a:t>
            </a:r>
            <a:r>
              <a:rPr lang="cs-CZ" altLang="cs-CZ" sz="2000" dirty="0" smtClean="0"/>
              <a:t>15 dnů).</a:t>
            </a:r>
            <a:endParaRPr lang="cs-CZ" altLang="cs-CZ" sz="2000" dirty="0"/>
          </a:p>
          <a:p>
            <a:pPr marL="447675" indent="-447675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Stanoví-li SMP povinnost s vazbou na lhůtu, v poučení uvede důsledky nedodržení povinnosti</a:t>
            </a:r>
          </a:p>
          <a:p>
            <a:pPr marL="447675" indent="-447675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Stanoví-li SMP lhůtu kratší než </a:t>
            </a:r>
            <a:r>
              <a:rPr lang="cs-CZ" altLang="cs-CZ" sz="2000" dirty="0"/>
              <a:t>8 </a:t>
            </a:r>
            <a:r>
              <a:rPr lang="cs-CZ" altLang="cs-CZ" sz="2000" dirty="0" smtClean="0"/>
              <a:t>dnů – v R odůvodnit délku</a:t>
            </a:r>
          </a:p>
          <a:p>
            <a:pPr marL="447675" indent="-447675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strike="sngStrike" dirty="0" smtClean="0"/>
              <a:t>Lhůtu </a:t>
            </a:r>
            <a:r>
              <a:rPr lang="cs-CZ" altLang="cs-CZ" sz="2000" strike="sngStrike" dirty="0"/>
              <a:t>kratší než 1 den (dle hodin) </a:t>
            </a:r>
            <a:r>
              <a:rPr lang="cs-CZ" altLang="cs-CZ" sz="2000" strike="sngStrike" dirty="0" smtClean="0"/>
              <a:t>může SD stanovit </a:t>
            </a:r>
            <a:r>
              <a:rPr lang="cs-CZ" altLang="cs-CZ" sz="2000" strike="sngStrike" dirty="0"/>
              <a:t>jen se souhlasem poplatkového subjektu</a:t>
            </a:r>
            <a:r>
              <a:rPr lang="cs-CZ" altLang="cs-CZ" sz="2000" dirty="0"/>
              <a:t> </a:t>
            </a:r>
            <a:endParaRPr lang="cs-CZ" altLang="cs-CZ" sz="2000" dirty="0" smtClean="0"/>
          </a:p>
          <a:p>
            <a:pPr marL="715963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000" dirty="0" smtClean="0"/>
              <a:t>– zrušeno novelou DŘ k 1. 1. 2015. </a:t>
            </a:r>
            <a:r>
              <a:rPr lang="cs-CZ" sz="2000" i="1" dirty="0" smtClean="0">
                <a:solidFill>
                  <a:schemeClr val="tx2"/>
                </a:solidFill>
              </a:rPr>
              <a:t>Odstranění z DŘ neruší </a:t>
            </a:r>
            <a:r>
              <a:rPr lang="cs-CZ" sz="2000" i="1" dirty="0">
                <a:solidFill>
                  <a:schemeClr val="tx2"/>
                </a:solidFill>
              </a:rPr>
              <a:t>právo SD stanovit lhůtu kratší než 1 </a:t>
            </a:r>
            <a:r>
              <a:rPr lang="cs-CZ" sz="2000" i="1" dirty="0" smtClean="0">
                <a:solidFill>
                  <a:schemeClr val="tx2"/>
                </a:solidFill>
              </a:rPr>
              <a:t>den.</a:t>
            </a:r>
            <a:endParaRPr lang="cs-CZ" altLang="cs-CZ" sz="2000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b="1" dirty="0" smtClean="0">
                <a:solidFill>
                  <a:srgbClr val="FF0000"/>
                </a:solidFill>
              </a:rPr>
              <a:t>§ 33 – počítání času lhůt</a:t>
            </a:r>
            <a:endParaRPr lang="cs-CZ" altLang="cs-CZ" sz="20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/>
              <a:t>Pravidla pro počítání lhůt </a:t>
            </a:r>
            <a:r>
              <a:rPr lang="cs-CZ" altLang="cs-CZ" sz="2000" dirty="0" smtClean="0"/>
              <a:t>jsou obdobná správnímu řádu.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Lhůta </a:t>
            </a:r>
            <a:r>
              <a:rPr lang="cs-CZ" altLang="cs-CZ" sz="2000" dirty="0"/>
              <a:t>začíná běžet následujícího </a:t>
            </a:r>
            <a:r>
              <a:rPr lang="cs-CZ" altLang="cs-CZ" sz="2000" dirty="0" smtClean="0"/>
              <a:t>dne ode dne určujícího počátek.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Konec lhůty So, Ne, </a:t>
            </a:r>
            <a:r>
              <a:rPr lang="cs-CZ" altLang="cs-CZ" sz="2000" dirty="0" err="1" smtClean="0"/>
              <a:t>Sv</a:t>
            </a:r>
            <a:r>
              <a:rPr lang="cs-CZ" altLang="cs-CZ" sz="2000" dirty="0" smtClean="0"/>
              <a:t>, =</a:t>
            </a:r>
            <a:r>
              <a:rPr lang="en-US" altLang="cs-CZ" sz="2000" dirty="0" smtClean="0"/>
              <a:t>&gt;</a:t>
            </a:r>
            <a:r>
              <a:rPr lang="cs-CZ" altLang="cs-CZ" sz="2000" dirty="0" smtClean="0"/>
              <a:t> posledním </a:t>
            </a:r>
            <a:r>
              <a:rPr lang="cs-CZ" altLang="cs-CZ" sz="2000" dirty="0"/>
              <a:t>dnem lhůty nejblíže následující pracovní </a:t>
            </a:r>
            <a:r>
              <a:rPr lang="cs-CZ" altLang="cs-CZ" sz="2000" dirty="0" smtClean="0"/>
              <a:t>den.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Lhůta </a:t>
            </a:r>
            <a:r>
              <a:rPr lang="cs-CZ" altLang="cs-CZ" sz="2000" dirty="0"/>
              <a:t>stanovená dobou </a:t>
            </a:r>
            <a:r>
              <a:rPr lang="cs-CZ" altLang="cs-CZ" sz="2000" dirty="0">
                <a:solidFill>
                  <a:srgbClr val="FF0000"/>
                </a:solidFill>
              </a:rPr>
              <a:t>kratší než jeden den </a:t>
            </a:r>
            <a:r>
              <a:rPr lang="cs-CZ" altLang="cs-CZ" sz="2000" dirty="0"/>
              <a:t>se počítá od okamžiku, kdy došlo ke skutečnosti určující počátek běhu </a:t>
            </a:r>
            <a:r>
              <a:rPr lang="cs-CZ" altLang="cs-CZ" sz="2000" dirty="0" smtClean="0"/>
              <a:t>lhůty.</a:t>
            </a:r>
            <a:endParaRPr lang="cs-CZ" altLang="cs-CZ" sz="2000" dirty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/>
              <a:t> </a:t>
            </a:r>
            <a:endParaRPr lang="cs-CZ" altLang="cs-CZ" sz="2000" dirty="0"/>
          </a:p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102</a:t>
            </a:fld>
            <a:endParaRPr lang="cs-CZ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467544" y="116632"/>
            <a:ext cx="8352928" cy="597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36575" marR="0" lvl="0" indent="-536575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Aplikace DŘ při vyměřování MP</a:t>
            </a: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204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>
                <a:solidFill>
                  <a:srgbClr val="FF0000"/>
                </a:solidFill>
              </a:rPr>
              <a:t>§ 34 </a:t>
            </a:r>
            <a:r>
              <a:rPr lang="cs-CZ" altLang="cs-CZ" sz="2000" dirty="0" smtClean="0">
                <a:solidFill>
                  <a:srgbClr val="FF0000"/>
                </a:solidFill>
              </a:rPr>
              <a:t> běh </a:t>
            </a:r>
            <a:r>
              <a:rPr lang="cs-CZ" altLang="cs-CZ" sz="2000" dirty="0">
                <a:solidFill>
                  <a:srgbClr val="FF0000"/>
                </a:solidFill>
              </a:rPr>
              <a:t>lhůty pro </a:t>
            </a:r>
            <a:r>
              <a:rPr lang="cs-CZ" altLang="cs-CZ" sz="2000" dirty="0" smtClean="0">
                <a:solidFill>
                  <a:srgbClr val="FF0000"/>
                </a:solidFill>
              </a:rPr>
              <a:t>SD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/>
              <a:t>Když vydá SD výzvu </a:t>
            </a:r>
            <a:r>
              <a:rPr lang="cs-CZ" altLang="cs-CZ" sz="2000" dirty="0"/>
              <a:t>k součinnosti </a:t>
            </a:r>
            <a:r>
              <a:rPr lang="cs-CZ" altLang="cs-CZ" sz="2000" dirty="0" smtClean="0"/>
              <a:t>§ 92/4  =</a:t>
            </a:r>
            <a:r>
              <a:rPr lang="en-US" altLang="cs-CZ" sz="2000" dirty="0" smtClean="0"/>
              <a:t> &gt; </a:t>
            </a:r>
            <a:r>
              <a:rPr lang="cs-CZ" altLang="cs-CZ" sz="2000" dirty="0" smtClean="0"/>
              <a:t>lhůta se staví </a:t>
            </a:r>
            <a:r>
              <a:rPr lang="cs-CZ" altLang="cs-CZ" sz="2000" dirty="0"/>
              <a:t>až do okamžiku splnění požadované </a:t>
            </a:r>
            <a:r>
              <a:rPr lang="cs-CZ" altLang="cs-CZ" sz="2000" dirty="0" smtClean="0"/>
              <a:t>součinnosti + </a:t>
            </a:r>
            <a:r>
              <a:rPr lang="cs-CZ" altLang="cs-CZ" sz="2000" smtClean="0"/>
              <a:t>5 pracovních dnů</a:t>
            </a:r>
            <a:r>
              <a:rPr lang="cs-CZ" altLang="cs-CZ" sz="2000" dirty="0" smtClean="0"/>
              <a:t>.</a:t>
            </a:r>
            <a:endParaRPr lang="cs-CZ" altLang="cs-CZ" sz="2000" dirty="0"/>
          </a:p>
          <a:p>
            <a:pPr marL="0" indent="0">
              <a:lnSpc>
                <a:spcPct val="90000"/>
              </a:lnSpc>
              <a:buNone/>
            </a:pPr>
            <a:endParaRPr lang="cs-CZ" altLang="cs-CZ" sz="8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35 – zachování lhůty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/>
              <a:t>V </a:t>
            </a:r>
            <a:r>
              <a:rPr lang="cs-CZ" altLang="cs-CZ" sz="2000" dirty="0"/>
              <a:t>poslední den </a:t>
            </a:r>
            <a:r>
              <a:rPr lang="cs-CZ" altLang="cs-CZ" sz="2000" dirty="0" smtClean="0"/>
              <a:t>lhůty:</a:t>
            </a:r>
            <a:endParaRPr lang="cs-CZ" altLang="cs-CZ" sz="2000" dirty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učiněn </a:t>
            </a:r>
            <a:r>
              <a:rPr lang="cs-CZ" altLang="cs-CZ" sz="2000" dirty="0"/>
              <a:t>úkon </a:t>
            </a:r>
            <a:r>
              <a:rPr lang="cs-CZ" altLang="cs-CZ" sz="2000" dirty="0" smtClean="0"/>
              <a:t>DS u SMP nebo jiného SMP nebo odvolacího orgánu,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podáním </a:t>
            </a:r>
            <a:r>
              <a:rPr lang="cs-CZ" altLang="cs-CZ" sz="2000" dirty="0"/>
              <a:t>u provozovatele poštovních </a:t>
            </a:r>
            <a:r>
              <a:rPr lang="cs-CZ" altLang="cs-CZ" sz="2000" dirty="0" smtClean="0"/>
              <a:t>služeb,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podána </a:t>
            </a:r>
            <a:r>
              <a:rPr lang="cs-CZ" altLang="cs-CZ" sz="2000" dirty="0"/>
              <a:t>datová zpráva adresovaná </a:t>
            </a:r>
            <a:r>
              <a:rPr lang="cs-CZ" altLang="cs-CZ" sz="2000" dirty="0" smtClean="0"/>
              <a:t>SMP.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8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</a:t>
            </a:r>
            <a:r>
              <a:rPr lang="cs-CZ" altLang="cs-CZ" sz="2000" dirty="0">
                <a:solidFill>
                  <a:srgbClr val="FF0000"/>
                </a:solidFill>
              </a:rPr>
              <a:t>36 </a:t>
            </a:r>
            <a:r>
              <a:rPr lang="cs-CZ" altLang="cs-CZ" sz="2000" dirty="0" smtClean="0">
                <a:solidFill>
                  <a:srgbClr val="FF0000"/>
                </a:solidFill>
              </a:rPr>
              <a:t>- prodloužení lhůty</a:t>
            </a:r>
            <a:endParaRPr lang="cs-CZ" altLang="cs-CZ" sz="2000" dirty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Správcovskou L – na žádost před uplynutím lhůty ze </a:t>
            </a:r>
            <a:r>
              <a:rPr lang="cs-CZ" altLang="cs-CZ" sz="2000" dirty="0"/>
              <a:t>závažných </a:t>
            </a:r>
            <a:r>
              <a:rPr lang="cs-CZ" altLang="cs-CZ" sz="2000" dirty="0" smtClean="0"/>
              <a:t>důvodů.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Zákonnou L – na žádost, a jen stanoví-li § DŘ (zákon nemlčí).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R musí SMP </a:t>
            </a:r>
            <a:r>
              <a:rPr lang="cs-CZ" altLang="cs-CZ" sz="2000" dirty="0"/>
              <a:t>vydat před uplynutím </a:t>
            </a:r>
            <a:r>
              <a:rPr lang="cs-CZ" altLang="cs-CZ" sz="2000" dirty="0" smtClean="0"/>
              <a:t>požadované prodloužené – </a:t>
            </a:r>
            <a:r>
              <a:rPr lang="cs-CZ" altLang="cs-CZ" sz="2000" dirty="0"/>
              <a:t>jinak fikce </a:t>
            </a:r>
            <a:r>
              <a:rPr lang="cs-CZ" altLang="cs-CZ" sz="2000" dirty="0" smtClean="0"/>
              <a:t>kladného </a:t>
            </a:r>
            <a:r>
              <a:rPr lang="cs-CZ" altLang="cs-CZ" sz="2000" dirty="0"/>
              <a:t>vyřízení </a:t>
            </a:r>
            <a:r>
              <a:rPr lang="cs-CZ" altLang="cs-CZ" sz="2000" dirty="0" smtClean="0"/>
              <a:t>žádosti.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Proti </a:t>
            </a:r>
            <a:r>
              <a:rPr lang="cs-CZ" altLang="cs-CZ" sz="2000" dirty="0"/>
              <a:t>rozhodnutí není možno uplatnit opravné </a:t>
            </a:r>
            <a:r>
              <a:rPr lang="cs-CZ" altLang="cs-CZ" sz="2000" dirty="0" smtClean="0"/>
              <a:t>prostředky.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Nelze </a:t>
            </a:r>
            <a:r>
              <a:rPr lang="cs-CZ" altLang="cs-CZ" sz="2000" dirty="0"/>
              <a:t>prodloužit </a:t>
            </a:r>
            <a:r>
              <a:rPr lang="cs-CZ" altLang="cs-CZ" sz="2000" dirty="0" smtClean="0"/>
              <a:t>lhůtu, </a:t>
            </a:r>
            <a:r>
              <a:rPr lang="cs-CZ" altLang="cs-CZ" sz="2000" dirty="0"/>
              <a:t>s níž je spojen zánik </a:t>
            </a:r>
            <a:r>
              <a:rPr lang="cs-CZ" altLang="cs-CZ" sz="2000" dirty="0" smtClean="0"/>
              <a:t>práva.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76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37 – Navrácení lhůty v předešlý stav 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Na žádost  </a:t>
            </a:r>
            <a:r>
              <a:rPr lang="cs-CZ" altLang="cs-CZ" sz="2400" dirty="0" err="1" smtClean="0">
                <a:solidFill>
                  <a:schemeClr val="tx2"/>
                </a:solidFill>
              </a:rPr>
              <a:t>OZnaSD</a:t>
            </a:r>
            <a:r>
              <a:rPr lang="cs-CZ" altLang="cs-CZ" sz="2400" dirty="0" smtClean="0">
                <a:solidFill>
                  <a:schemeClr val="tx2"/>
                </a:solidFill>
              </a:rPr>
              <a:t> </a:t>
            </a:r>
            <a:r>
              <a:rPr lang="cs-CZ" altLang="cs-CZ" sz="2400" dirty="0" smtClean="0"/>
              <a:t>a ze závažných důvodů.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§ 37 vymezuje </a:t>
            </a:r>
            <a:r>
              <a:rPr lang="cs-CZ" altLang="cs-CZ" sz="2400" dirty="0"/>
              <a:t>případy kdy nelze </a:t>
            </a:r>
            <a:r>
              <a:rPr lang="cs-CZ" altLang="cs-CZ" sz="2400" dirty="0" smtClean="0"/>
              <a:t>povolit –</a:t>
            </a:r>
            <a:r>
              <a:rPr lang="cs-CZ" altLang="cs-CZ" sz="2400" dirty="0" smtClean="0">
                <a:solidFill>
                  <a:srgbClr val="00B050"/>
                </a:solidFill>
              </a:rPr>
              <a:t> §148 a §160</a:t>
            </a:r>
            <a:r>
              <a:rPr lang="cs-CZ" altLang="cs-CZ" sz="2400" dirty="0" smtClean="0"/>
              <a:t>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Lhůta </a:t>
            </a:r>
            <a:r>
              <a:rPr lang="cs-CZ" altLang="cs-CZ" sz="2400" dirty="0"/>
              <a:t>k </a:t>
            </a:r>
            <a:r>
              <a:rPr lang="cs-CZ" altLang="cs-CZ" sz="2400" dirty="0" smtClean="0"/>
              <a:t>podání žádosti  - 15 dnů od pominutí důvodů zmeškání.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R se neodůvodňuje, je-li žádosti vyhověno.</a:t>
            </a: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800" dirty="0"/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</a:t>
            </a:r>
            <a:r>
              <a:rPr lang="cs-CZ" altLang="cs-CZ" sz="2400" dirty="0">
                <a:solidFill>
                  <a:srgbClr val="FF0000"/>
                </a:solidFill>
              </a:rPr>
              <a:t>38 </a:t>
            </a:r>
            <a:r>
              <a:rPr lang="cs-CZ" altLang="cs-CZ" sz="2400" dirty="0" smtClean="0">
                <a:solidFill>
                  <a:srgbClr val="FF0000"/>
                </a:solidFill>
              </a:rPr>
              <a:t>– </a:t>
            </a:r>
            <a:r>
              <a:rPr lang="cs-CZ" altLang="cs-CZ" sz="2400" dirty="0">
                <a:solidFill>
                  <a:srgbClr val="FF0000"/>
                </a:solidFill>
              </a:rPr>
              <a:t>O</a:t>
            </a:r>
            <a:r>
              <a:rPr lang="cs-CZ" altLang="cs-CZ" sz="2400" dirty="0" smtClean="0">
                <a:solidFill>
                  <a:srgbClr val="FF0000"/>
                </a:solidFill>
              </a:rPr>
              <a:t>chrana </a:t>
            </a:r>
            <a:r>
              <a:rPr lang="cs-CZ" altLang="cs-CZ" sz="2400" dirty="0">
                <a:solidFill>
                  <a:srgbClr val="FF0000"/>
                </a:solidFill>
              </a:rPr>
              <a:t>před </a:t>
            </a:r>
            <a:r>
              <a:rPr lang="cs-CZ" altLang="cs-CZ" sz="2400" dirty="0" smtClean="0">
                <a:solidFill>
                  <a:srgbClr val="FF0000"/>
                </a:solidFill>
              </a:rPr>
              <a:t>nečinností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400" dirty="0" err="1" smtClean="0">
                <a:solidFill>
                  <a:schemeClr val="tx2"/>
                </a:solidFill>
              </a:rPr>
              <a:t>OZnaSD</a:t>
            </a:r>
            <a:r>
              <a:rPr lang="cs-CZ" altLang="cs-CZ" sz="2400" dirty="0" smtClean="0">
                <a:solidFill>
                  <a:schemeClr val="tx2"/>
                </a:solidFill>
              </a:rPr>
              <a:t> je </a:t>
            </a:r>
            <a:r>
              <a:rPr lang="cs-CZ" altLang="cs-CZ" sz="2400" dirty="0">
                <a:solidFill>
                  <a:schemeClr val="tx2"/>
                </a:solidFill>
              </a:rPr>
              <a:t>oprávněna dát podnět nejblíže </a:t>
            </a:r>
            <a:r>
              <a:rPr lang="cs-CZ" altLang="cs-CZ" sz="2400" dirty="0" err="1" smtClean="0">
                <a:solidFill>
                  <a:schemeClr val="tx2"/>
                </a:solidFill>
              </a:rPr>
              <a:t>nadř</a:t>
            </a:r>
            <a:r>
              <a:rPr lang="cs-CZ" altLang="cs-CZ" sz="2400" dirty="0" smtClean="0">
                <a:solidFill>
                  <a:schemeClr val="tx2"/>
                </a:solidFill>
              </a:rPr>
              <a:t>. SD, pokud</a:t>
            </a:r>
            <a:r>
              <a:rPr lang="cs-CZ" altLang="cs-CZ" sz="2400" dirty="0">
                <a:solidFill>
                  <a:schemeClr val="tx2"/>
                </a:solidFill>
              </a:rPr>
              <a:t> </a:t>
            </a:r>
            <a:r>
              <a:rPr lang="cs-CZ" altLang="cs-CZ" sz="2400" dirty="0" smtClean="0">
                <a:solidFill>
                  <a:schemeClr val="tx2"/>
                </a:solidFill>
              </a:rPr>
              <a:t>došlo:</a:t>
            </a:r>
            <a:endParaRPr lang="cs-CZ" altLang="cs-CZ" sz="24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k marnému </a:t>
            </a:r>
            <a:r>
              <a:rPr lang="cs-CZ" altLang="cs-CZ" sz="2400" dirty="0"/>
              <a:t>uplynutí zákonné </a:t>
            </a:r>
            <a:r>
              <a:rPr lang="cs-CZ" altLang="cs-CZ" sz="2400" dirty="0" smtClean="0"/>
              <a:t>lhůty,</a:t>
            </a:r>
            <a:endParaRPr lang="cs-CZ" altLang="cs-CZ" sz="2400" dirty="0"/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SMP neprovedl úkon </a:t>
            </a:r>
            <a:r>
              <a:rPr lang="cs-CZ" altLang="cs-CZ" sz="2400" dirty="0"/>
              <a:t>ve lhůtě </a:t>
            </a:r>
            <a:r>
              <a:rPr lang="cs-CZ" altLang="cs-CZ" sz="2400" dirty="0" smtClean="0"/>
              <a:t>obvyklé,</a:t>
            </a:r>
            <a:endParaRPr lang="cs-CZ" altLang="cs-CZ" sz="2400" dirty="0"/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SMP nevydal R </a:t>
            </a:r>
            <a:r>
              <a:rPr lang="cs-CZ" altLang="cs-CZ" sz="2400" dirty="0"/>
              <a:t>bezodkladně po shromáždění podkladů pro </a:t>
            </a:r>
            <a:r>
              <a:rPr lang="cs-CZ" altLang="cs-CZ" sz="2400" dirty="0" smtClean="0"/>
              <a:t>R,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SMP nevydal R ačkoli uplynuly 3 měsíce od posledního úkonu SD nebo podnětu </a:t>
            </a:r>
            <a:r>
              <a:rPr lang="cs-CZ" altLang="cs-CZ" sz="2400" dirty="0" err="1" smtClean="0"/>
              <a:t>zúč</a:t>
            </a:r>
            <a:r>
              <a:rPr lang="cs-CZ" altLang="cs-CZ" sz="2400" dirty="0" smtClean="0"/>
              <a:t>. osoby.</a:t>
            </a:r>
            <a:endParaRPr lang="cs-CZ" altLang="cs-CZ" sz="24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400" dirty="0" smtClean="0">
                <a:solidFill>
                  <a:schemeClr val="tx2"/>
                </a:solidFill>
              </a:rPr>
              <a:t>Nadřízený SD prověří do 30 dnů: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shledá podnět nedůvodným nebo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přikáže nápravu do 30 dnů případně atrakce. </a:t>
            </a:r>
            <a:endParaRPr lang="cs-CZ" alt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94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39 – Způsoby doručování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0070C0"/>
                </a:solidFill>
              </a:rPr>
              <a:t>SMP doručuje písemnost (v pořadí možností):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>
                <a:solidFill>
                  <a:srgbClr val="00B050"/>
                </a:solidFill>
              </a:rPr>
              <a:t>při ústním jednání nebo při jiném úkonu, </a:t>
            </a:r>
            <a:r>
              <a:rPr lang="cs-CZ" altLang="cs-CZ" sz="1800" dirty="0" smtClean="0"/>
              <a:t>(A co když odmítne DS podepsat?)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>
                <a:solidFill>
                  <a:srgbClr val="00B050"/>
                </a:solidFill>
              </a:rPr>
              <a:t>elektronicky – přes datové schránky ,</a:t>
            </a:r>
            <a:r>
              <a:rPr lang="cs-CZ" altLang="cs-CZ" sz="2000" dirty="0" smtClean="0">
                <a:solidFill>
                  <a:srgbClr val="FFC000"/>
                </a:solidFill>
              </a:rPr>
              <a:t> </a:t>
            </a:r>
            <a:r>
              <a:rPr lang="cs-CZ" altLang="cs-CZ" sz="1800" dirty="0" smtClean="0"/>
              <a:t>(Kdy je okamžik doručení?)</a:t>
            </a:r>
            <a:r>
              <a:rPr lang="cs-CZ" altLang="cs-CZ" sz="1000" dirty="0" smtClean="0"/>
              <a:t>=(přihlášení, fikce 10 dnů)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provozovatelem poštovních služeb,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úřední osobou pověřenou doručováním,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jiným orgánem, o němž to stanoví zákon (PČR, vězeňská </a:t>
            </a:r>
            <a:r>
              <a:rPr lang="cs-CZ" altLang="cs-CZ" sz="2000" dirty="0" err="1" smtClean="0"/>
              <a:t>sl</a:t>
            </a:r>
            <a:r>
              <a:rPr lang="cs-CZ" altLang="cs-CZ" sz="2000" dirty="0" smtClean="0"/>
              <a:t>.)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zvláštní </a:t>
            </a:r>
            <a:r>
              <a:rPr lang="cs-CZ" altLang="cs-CZ" sz="2000" dirty="0"/>
              <a:t>případy – veřejná vyhláška, hromadný předpisný seznam.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800" dirty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40 - SD doručuje do vlastních rukou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den </a:t>
            </a:r>
            <a:r>
              <a:rPr lang="cs-CZ" altLang="cs-CZ" sz="2000" dirty="0"/>
              <a:t>doručení je rozhodný pro počátek běhu </a:t>
            </a:r>
            <a:r>
              <a:rPr lang="cs-CZ" altLang="cs-CZ" sz="2000" dirty="0" smtClean="0"/>
              <a:t>lhůty,</a:t>
            </a:r>
            <a:endParaRPr lang="cs-CZ" altLang="cs-CZ" sz="2000" dirty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/>
              <a:t>stanoví tak </a:t>
            </a:r>
            <a:r>
              <a:rPr lang="cs-CZ" altLang="cs-CZ" sz="2000" dirty="0" smtClean="0"/>
              <a:t>zákon,</a:t>
            </a:r>
            <a:endParaRPr lang="cs-CZ" altLang="cs-CZ" sz="2000" dirty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/>
              <a:t>určí tak správce poplatku (např. </a:t>
            </a:r>
            <a:r>
              <a:rPr lang="cs-CZ" altLang="cs-CZ" sz="2000" dirty="0" smtClean="0"/>
              <a:t>§ 153 </a:t>
            </a:r>
            <a:r>
              <a:rPr lang="cs-CZ" altLang="cs-CZ" sz="2000" dirty="0"/>
              <a:t>DŘ</a:t>
            </a:r>
            <a:r>
              <a:rPr lang="cs-CZ" altLang="cs-CZ" sz="2000" dirty="0" smtClean="0"/>
              <a:t>).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800" dirty="0" smtClean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41 - Doručování zástupci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Je-li zástupce, doručuje se v rozsahu jeho pověření jemu.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Má-li DS vykonat něco osobně, pak se doručí DS i zástupci.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068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43 – Obecná ustanovení o doručování prostřednictvím zásilky</a:t>
            </a:r>
          </a:p>
          <a:p>
            <a:pPr marL="360363" indent="-360363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Prostřednictvím PPS, </a:t>
            </a:r>
            <a:r>
              <a:rPr lang="cs-CZ" altLang="cs-CZ" sz="2000" strike="sngStrike" dirty="0" smtClean="0"/>
              <a:t>ÚO</a:t>
            </a:r>
            <a:r>
              <a:rPr lang="cs-CZ" altLang="cs-CZ" sz="2000" dirty="0" smtClean="0"/>
              <a:t> lze doručit kdekoli, kde bude adresát zastižen – byt, pracoviště, v místě pod., </a:t>
            </a:r>
            <a:r>
              <a:rPr lang="cs-CZ" altLang="cs-CZ" sz="2000" dirty="0" smtClean="0">
                <a:solidFill>
                  <a:srgbClr val="00B050"/>
                </a:solidFill>
              </a:rPr>
              <a:t>(nutná součinnost adresáta nebo její odepření); (označená adresa v souladu s §44 a §45)</a:t>
            </a:r>
            <a:r>
              <a:rPr lang="cs-CZ" altLang="cs-CZ" sz="2000" dirty="0" smtClean="0"/>
              <a:t>.</a:t>
            </a:r>
          </a:p>
          <a:p>
            <a:pPr marL="360363" indent="-360363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Na výzvu doručovatele je adresát nebo ten, kdo písemnost za adresáta přijímá, povinen prokázat svou totožnost.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44 – Doručování fyzickým osobám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Na adresu TP nebo na </a:t>
            </a:r>
            <a:r>
              <a:rPr lang="cs-CZ" altLang="cs-CZ" sz="2000" dirty="0" err="1" smtClean="0"/>
              <a:t>adr</a:t>
            </a:r>
            <a:r>
              <a:rPr lang="cs-CZ" altLang="cs-CZ" sz="2000" dirty="0" smtClean="0"/>
              <a:t>. pro doručování </a:t>
            </a:r>
            <a:r>
              <a:rPr lang="cs-CZ" altLang="cs-CZ" sz="2000" dirty="0" err="1" smtClean="0"/>
              <a:t>evid</a:t>
            </a:r>
            <a:r>
              <a:rPr lang="cs-CZ" altLang="cs-CZ" sz="2000" dirty="0" smtClean="0"/>
              <a:t>. v systému EO.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Na </a:t>
            </a:r>
            <a:r>
              <a:rPr lang="cs-CZ" altLang="cs-CZ" sz="2000" dirty="0" err="1" smtClean="0"/>
              <a:t>adr</a:t>
            </a:r>
            <a:r>
              <a:rPr lang="cs-CZ" altLang="cs-CZ" sz="2000" dirty="0" smtClean="0"/>
              <a:t>. v ČR, kterou FO v žádosti uvede SD.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FO-podnikající a zapsané v rejstříku se doručuje obdobně jako PO.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Při nezastižení adresáta do vlastních rukou se písemnost uloží a adresát se vhodným způsobem upozorní, aby si ji ve lhůtě 10 dnů vyzvedl (obdobně „osobě vhodné“pokud nemusí být do vlastních rukou).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Pokud se nedoručuje do vlastních rukou a převzetí nemusí být potvrzeno adresátem, lze doručit též vložením do domovní nebo jiné adresátem užívané schránky nebo na jiné vhodné místo.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45 – Doručování právnickým osobám</a:t>
            </a:r>
          </a:p>
          <a:p>
            <a:pPr marL="457200" indent="-457200">
              <a:lnSpc>
                <a:spcPct val="90000"/>
              </a:lnSpc>
              <a:spcBef>
                <a:spcPts val="21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Na adresu jejího sídla. Nebo na žádost PO na jinou adresu v ČR.</a:t>
            </a:r>
          </a:p>
          <a:p>
            <a:pPr marL="457200" indent="-457200">
              <a:lnSpc>
                <a:spcPct val="90000"/>
              </a:lnSpc>
              <a:spcBef>
                <a:spcPts val="21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Je-li adresátem PO, je oprávněna písemnost převzít osoba oprávněná jednat jménem této právnické osoby.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altLang="cs-CZ" sz="2000" i="1" dirty="0" smtClean="0">
                <a:solidFill>
                  <a:srgbClr val="00B050"/>
                </a:solidFill>
              </a:rPr>
              <a:t>Poznámka: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altLang="cs-CZ" sz="2000" i="1" dirty="0" smtClean="0">
                <a:solidFill>
                  <a:srgbClr val="00B050"/>
                </a:solidFill>
              </a:rPr>
              <a:t>§ 24 – v téže věci může jménem PO současně jednat jen jedna FO. V případě, kdy je pro jednání statutárního orgánu právnické osoby vyžadováno společné jednání více osob, jedná jejím jménem kterýkoliv člen tohoto statutárního orgánu.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 startAt="3"/>
            </a:pPr>
            <a:r>
              <a:rPr lang="cs-CZ" altLang="cs-CZ" sz="2000" dirty="0" smtClean="0"/>
              <a:t>Nebyla-li zastižena oprávněna osoba, písemnost se uloží a adresát se vhodným způsobem upozorní, aby si ji ve lhůtě 10 dnů vyzvedl. Není-li vyzvednuta ve lhůtě, může SD doručit na adresu místa pobytu fyzické osoby oprávněné jednat jménem této právnické osoby.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46 – Uložení písemnosti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Písemnost se ukládá u: doručujícího SD, dožádaného SD, PPS.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V upozornění na uložení písemnosti (schránka, nebo vhodné místo) se uvede </a:t>
            </a:r>
            <a:r>
              <a:rPr lang="cs-CZ" altLang="cs-CZ" sz="2000" dirty="0" smtClean="0">
                <a:solidFill>
                  <a:srgbClr val="FF0000"/>
                </a:solidFill>
              </a:rPr>
              <a:t>označení adresáta</a:t>
            </a:r>
            <a:r>
              <a:rPr lang="cs-CZ" altLang="cs-CZ" sz="2000" dirty="0" smtClean="0"/>
              <a:t> a </a:t>
            </a:r>
            <a:r>
              <a:rPr lang="cs-CZ" altLang="cs-CZ" sz="2000" dirty="0" smtClean="0">
                <a:solidFill>
                  <a:srgbClr val="00B050"/>
                </a:solidFill>
              </a:rPr>
              <a:t>SD</a:t>
            </a:r>
            <a:r>
              <a:rPr lang="cs-CZ" altLang="cs-CZ" sz="2000" dirty="0" smtClean="0"/>
              <a:t>, </a:t>
            </a:r>
            <a:r>
              <a:rPr lang="cs-CZ" altLang="cs-CZ" sz="2000" dirty="0" smtClean="0">
                <a:solidFill>
                  <a:schemeClr val="tx2"/>
                </a:solidFill>
              </a:rPr>
              <a:t>kde a kdy je možno vyzvednout </a:t>
            </a:r>
            <a:r>
              <a:rPr lang="cs-CZ" altLang="cs-CZ" sz="2000" dirty="0" smtClean="0"/>
              <a:t>a </a:t>
            </a:r>
            <a:r>
              <a:rPr lang="cs-CZ" altLang="cs-CZ" sz="2000" dirty="0" smtClean="0">
                <a:solidFill>
                  <a:srgbClr val="7030A0"/>
                </a:solidFill>
              </a:rPr>
              <a:t>poučení </a:t>
            </a:r>
            <a:br>
              <a:rPr lang="cs-CZ" altLang="cs-CZ" sz="2000" dirty="0" smtClean="0">
                <a:solidFill>
                  <a:srgbClr val="7030A0"/>
                </a:solidFill>
              </a:rPr>
            </a:br>
            <a:r>
              <a:rPr lang="cs-CZ" altLang="cs-CZ" sz="2000" dirty="0" smtClean="0">
                <a:solidFill>
                  <a:srgbClr val="7030A0"/>
                </a:solidFill>
              </a:rPr>
              <a:t>o právních důsledcích nevyzvednutí</a:t>
            </a:r>
            <a:r>
              <a:rPr lang="cs-CZ" altLang="cs-CZ" sz="2000" dirty="0" smtClean="0"/>
              <a:t>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Pokud adresát požádá toho, kdo doručuje (předem a písemně), lze písemnost uložit do schránky.</a:t>
            </a:r>
            <a:r>
              <a:rPr lang="cs-CZ" altLang="cs-CZ" sz="2000" dirty="0" smtClean="0">
                <a:solidFill>
                  <a:srgbClr val="FFFF00"/>
                </a:solidFill>
              </a:rPr>
              <a:t> </a:t>
            </a:r>
            <a:endParaRPr lang="cs-CZ" alt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107</a:t>
            </a:fld>
            <a:endParaRPr lang="cs-CZ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467544" y="116632"/>
            <a:ext cx="8352928" cy="597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36575" marR="0" lvl="0" indent="-536575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Aplikace DŘ při vyměřování MP</a:t>
            </a: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200"/>
              </a:spcBef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§ 47 </a:t>
            </a:r>
            <a:r>
              <a:rPr lang="cs-CZ" altLang="cs-CZ" sz="2400" dirty="0" smtClean="0">
                <a:solidFill>
                  <a:srgbClr val="FF0000"/>
                </a:solidFill>
              </a:rPr>
              <a:t>–</a:t>
            </a:r>
            <a:r>
              <a:rPr lang="cs-CZ" altLang="cs-CZ" sz="2200" dirty="0" smtClean="0">
                <a:solidFill>
                  <a:srgbClr val="FF0000"/>
                </a:solidFill>
              </a:rPr>
              <a:t> Účinky doručení písemnosti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Okamžikem převzetí adresátem nebo oprávněnou osobou.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Nevyzvednutá písemnost v úložné lhůtě 10 dnů se považuje za doručenou posledním dnem lhůty, i když se to adresát nedozvěděl.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Při odepření přijmutí je doručeno dnem, kdy </a:t>
            </a:r>
            <a:r>
              <a:rPr lang="cs-CZ" altLang="cs-CZ" sz="2200" dirty="0" err="1" smtClean="0"/>
              <a:t>adr</a:t>
            </a:r>
            <a:r>
              <a:rPr lang="cs-CZ" altLang="cs-CZ" sz="2200" dirty="0" smtClean="0"/>
              <a:t>. odepřel (nutno předat nebo uložit poučení). PPS, musí na doručence odepření uvést.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Uplynula-li marně úložná lhůta vrátí se písemnost SD (pokud SD nevyloučí vhození do schránky).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800" dirty="0" smtClean="0">
              <a:solidFill>
                <a:srgbClr val="FFFF00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§ 48 </a:t>
            </a:r>
            <a:r>
              <a:rPr lang="cs-CZ" altLang="cs-CZ" sz="2400" dirty="0" smtClean="0">
                <a:solidFill>
                  <a:srgbClr val="FF0000"/>
                </a:solidFill>
              </a:rPr>
              <a:t>–</a:t>
            </a:r>
            <a:r>
              <a:rPr lang="cs-CZ" altLang="cs-CZ" sz="2200" dirty="0" smtClean="0">
                <a:solidFill>
                  <a:srgbClr val="FF0000"/>
                </a:solidFill>
              </a:rPr>
              <a:t> Neúčinnost doručení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Při nevyzvednutí ze závažného a nepředvídatelného důvodu může adresát požádat SD, o vyslovení neúčinnosti doručení.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Žádost lze podat do 15 dnů ode dne, kdy se adresát s doručovanou písemností skutečně seznámil, nejpozději do 6 měsíců od doručení.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SD žádost posoudí, u důvodné vysloví neúčinnost doručení, nedůvodnou zamítne.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Pokud SD vysloví neúčinnost </a:t>
            </a:r>
            <a:r>
              <a:rPr lang="cs-CZ" altLang="cs-CZ" sz="2200" dirty="0" err="1" smtClean="0"/>
              <a:t>dor</a:t>
            </a:r>
            <a:r>
              <a:rPr lang="cs-CZ" altLang="cs-CZ" sz="2200" dirty="0" smtClean="0"/>
              <a:t>. (R), je doručeno dnem oznámení R. 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50 – Doručování hromadného </a:t>
            </a:r>
            <a:r>
              <a:rPr lang="cs-CZ" altLang="cs-CZ" sz="2000" dirty="0" err="1" smtClean="0">
                <a:solidFill>
                  <a:srgbClr val="FF0000"/>
                </a:solidFill>
              </a:rPr>
              <a:t>předpisného</a:t>
            </a:r>
            <a:r>
              <a:rPr lang="cs-CZ" altLang="cs-CZ" sz="2000" dirty="0" smtClean="0">
                <a:solidFill>
                  <a:srgbClr val="FF0000"/>
                </a:solidFill>
              </a:rPr>
              <a:t> seznamu (HPS)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SMP zpřístupní HPS k nahlédnutí po dobu nejméně 30 dnů.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Veřejnou vyhláškou označí poplatek, místo a dobu, kdy lze do HPS nahlédnout, vyhlášku vyvěsí po dobu nejméně </a:t>
            </a:r>
            <a:r>
              <a:rPr lang="cs-CZ" altLang="cs-CZ" sz="2000" dirty="0" smtClean="0">
                <a:solidFill>
                  <a:srgbClr val="92D050"/>
                </a:solidFill>
              </a:rPr>
              <a:t>30 dnů</a:t>
            </a:r>
            <a:r>
              <a:rPr lang="cs-CZ" altLang="cs-CZ" sz="2000" dirty="0" smtClean="0"/>
              <a:t>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Dnem doručení HPS je třicátý den po jeho zpřístupnění.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Při nahlédnutí jsou poplatníkovi zpřístupněny pouze jeho údaje.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49 – Doručování veřejnou vyhláškou (VV)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Neznámé os., os. neznámého pobytu/sídla (bez ustanoveného zástupce).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Doručuje-li se velkému nebo neurčitému počtu adresátů.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Vyvěsí se nejméně na </a:t>
            </a:r>
            <a:r>
              <a:rPr lang="cs-CZ" altLang="cs-CZ" sz="2000" dirty="0" smtClean="0">
                <a:solidFill>
                  <a:srgbClr val="92D050"/>
                </a:solidFill>
              </a:rPr>
              <a:t>15 dnů </a:t>
            </a:r>
            <a:r>
              <a:rPr lang="cs-CZ" altLang="cs-CZ" sz="2000" dirty="0" smtClean="0"/>
              <a:t>na úřední desce a způsobem umožňujícím dálkový přístup. VV je o místu uložení písemnosti a možnostech vyzvednutí.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Na VV SD vyznačí den vyvěšení a den jejího sejmutí.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Je-li doručováno HPS, zveřejní VV na žádost SD též obecní úřad v místě adresátova posledního známého pobytu/sídla.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/>
              <a:t>	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109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008112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>
                <a:solidFill>
                  <a:schemeClr val="tx2"/>
                </a:solidFill>
              </a:rPr>
              <a:t>Poplatek </a:t>
            </a:r>
            <a:r>
              <a:rPr lang="cs-CZ" sz="3200" b="1" dirty="0" smtClean="0">
                <a:solidFill>
                  <a:schemeClr val="tx2"/>
                </a:solidFill>
              </a:rPr>
              <a:t>za lázeňský nebo rekreační pobyt (§ 3)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9"/>
            <a:ext cx="8496944" cy="4968552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Evidenční kniha vedená ubytovatelem:</a:t>
            </a:r>
          </a:p>
          <a:p>
            <a:r>
              <a:rPr lang="cs-CZ" sz="2400" dirty="0" smtClean="0"/>
              <a:t>jméno, příjmení, adresu TP nebo místa TP v zahraničí,</a:t>
            </a:r>
          </a:p>
          <a:p>
            <a:r>
              <a:rPr lang="cs-CZ" sz="2400" dirty="0" smtClean="0"/>
              <a:t>číslo </a:t>
            </a:r>
            <a:r>
              <a:rPr lang="cs-CZ" sz="2400" dirty="0" err="1" smtClean="0"/>
              <a:t>obč</a:t>
            </a:r>
            <a:r>
              <a:rPr lang="cs-CZ" sz="2400" dirty="0" smtClean="0"/>
              <a:t>. průkazu nebo cestovního dokladu FO,</a:t>
            </a:r>
          </a:p>
          <a:p>
            <a:r>
              <a:rPr lang="cs-CZ" sz="2400" dirty="0" smtClean="0"/>
              <a:t>dobu ubytování,</a:t>
            </a:r>
          </a:p>
          <a:p>
            <a:r>
              <a:rPr lang="cs-CZ" sz="2400" dirty="0" smtClean="0"/>
              <a:t>účel pobytu</a:t>
            </a:r>
            <a:r>
              <a:rPr lang="cs-CZ" sz="2400" dirty="0"/>
              <a:t>.</a:t>
            </a:r>
            <a:endParaRPr lang="cs-CZ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Zápisy zapisuje přehledně a chronologicky.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Evidenční </a:t>
            </a:r>
            <a:r>
              <a:rPr lang="cs-CZ" sz="2400" dirty="0"/>
              <a:t>knihu ubytovatel uchovává po dobu 6 let od provedení posledního zápisu</a:t>
            </a:r>
            <a:r>
              <a:rPr lang="cs-CZ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/>
              <a:t>Zpracování </a:t>
            </a:r>
            <a:r>
              <a:rPr lang="cs-CZ" sz="2400" dirty="0"/>
              <a:t>osobních údajů v evidenční knize se řídí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z. č. 101/2000 Sb., o ochraně osobních údajů.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163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51 – Prokázání doručení – doručenka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Důkazní břemeno prokázání doručení nebo aplikace fikce doručení leží na SD. </a:t>
            </a:r>
            <a:r>
              <a:rPr lang="cs-CZ" altLang="cs-CZ" sz="2400" i="1" dirty="0" smtClean="0">
                <a:solidFill>
                  <a:srgbClr val="00B0F0"/>
                </a:solidFill>
              </a:rPr>
              <a:t>(probírali jsme u dokazování)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Doručenka obsahuje údaje vymezené zákonem.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Pokud dojde ke ztrátě/zničení doručenky, nebo nebyla řádně vyplněna, lze doručení prokázat jiným způsobem.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V případě předání písemnosti ÚO příjemci bez obálky, prokazuje se doručení písemnosti do vlastních rukou na její kopii.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Doručování při ústním jednání se prokazuje podpisy úřední osoby a adresáta v protokolu .</a:t>
            </a:r>
          </a:p>
          <a:p>
            <a:pPr marL="457200" indent="-127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400" dirty="0" smtClean="0"/>
              <a:t>Účinky doručení nastanou, i když adresát odmítne protokol podepsat. Důvody odepření se v protokolu zaznamenají.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2000" dirty="0" smtClean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2000" dirty="0" smtClean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20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134 – Daňové řízení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Účel – správné zjištění/stanovení/vybrání daně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DŘ končí splněním nebo jiným zánikem daňové povinnosti.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DŘ se skládá z dílčích řízení:</a:t>
            </a:r>
          </a:p>
          <a:p>
            <a:pPr marL="803275" indent="-358775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nalézací řízení (vyměřovací, </a:t>
            </a:r>
            <a:r>
              <a:rPr lang="cs-CZ" altLang="cs-CZ" sz="2000" strike="sngStrike" dirty="0" err="1" smtClean="0"/>
              <a:t>doměřovací</a:t>
            </a:r>
            <a:r>
              <a:rPr lang="cs-CZ" altLang="cs-CZ" sz="2000" dirty="0" smtClean="0"/>
              <a:t>, o opravných prostředcích)</a:t>
            </a:r>
          </a:p>
          <a:p>
            <a:pPr marL="803275" indent="-358775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při placení daní (posečkání/splátky,</a:t>
            </a:r>
            <a:r>
              <a:rPr lang="cs-CZ" altLang="cs-CZ" sz="2000" strike="sngStrike" dirty="0" smtClean="0"/>
              <a:t>zajištění</a:t>
            </a:r>
            <a:r>
              <a:rPr lang="cs-CZ" altLang="cs-CZ" sz="2000" dirty="0" smtClean="0"/>
              <a:t>, exekuční, </a:t>
            </a:r>
            <a:r>
              <a:rPr lang="cs-CZ" altLang="cs-CZ" sz="2000" dirty="0" err="1" smtClean="0"/>
              <a:t>opr</a:t>
            </a:r>
            <a:r>
              <a:rPr lang="cs-CZ" altLang="cs-CZ" sz="2000" dirty="0" smtClean="0"/>
              <a:t>. prost.),</a:t>
            </a:r>
          </a:p>
          <a:p>
            <a:pPr marL="803275" indent="-358775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o mimořádných opravných a dozorčích prostředcích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64 – Spis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Písemnosti a DZ– zejména podání, vydaná R, protokoly, záznamy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Spis se člení na části:</a:t>
            </a:r>
          </a:p>
          <a:p>
            <a:pPr marL="9017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podle dílčích daňových řízení ( ad 3 a)b)c)),</a:t>
            </a:r>
          </a:p>
          <a:p>
            <a:pPr marL="9017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část týkající se vymáhání daní (vymáhání daňových nedoplatků na různých daních lze spojit),</a:t>
            </a:r>
          </a:p>
          <a:p>
            <a:pPr marL="9017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část týkající se dalších povinností při správě daní, o nichž se vede řízení,</a:t>
            </a:r>
          </a:p>
          <a:p>
            <a:pPr marL="9017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část vyhledávací </a:t>
            </a:r>
            <a:r>
              <a:rPr lang="cs-CZ" altLang="cs-CZ" sz="2000" dirty="0" smtClean="0">
                <a:solidFill>
                  <a:srgbClr val="FF0000"/>
                </a:solidFill>
              </a:rPr>
              <a:t>(viz dále),</a:t>
            </a:r>
          </a:p>
          <a:p>
            <a:pPr marL="9017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část týkající se řízení o pořádkových pokutách.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  <a:tabLst>
                <a:tab pos="358775" algn="l"/>
              </a:tabLst>
            </a:pPr>
            <a:r>
              <a:rPr lang="cs-CZ" altLang="cs-CZ" sz="2000" dirty="0" smtClean="0">
                <a:solidFill>
                  <a:srgbClr val="FF0000"/>
                </a:solidFill>
              </a:rPr>
              <a:t>3.	Jednotlivé části spisu obsahují: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soupis písemností,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písemnosti mají společnou spisovou značku, označují se jednotlivými pořadovými čísly a řadí se chronologicky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65 – Vyhledávací část spisu 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AutoNum type="arabicPeriod"/>
              <a:tabLst>
                <a:tab pos="358775" algn="l"/>
              </a:tabLst>
            </a:pPr>
            <a:r>
              <a:rPr lang="cs-CZ" altLang="cs-CZ" sz="2000" dirty="0" smtClean="0"/>
              <a:t>Obsah vyhledávací části spisu:</a:t>
            </a:r>
          </a:p>
          <a:p>
            <a:pPr marL="803275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000" dirty="0" smtClean="0"/>
              <a:t>možné důkazní prostředky (zpřístupnění by zmařilo cíle DŘ),</a:t>
            </a:r>
          </a:p>
          <a:p>
            <a:pPr marL="803275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000" dirty="0" smtClean="0"/>
              <a:t>(lze v této části ponechat do provedení hodnocení důkazů)</a:t>
            </a:r>
          </a:p>
          <a:p>
            <a:pPr marL="803275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 startAt="2"/>
            </a:pPr>
            <a:r>
              <a:rPr lang="cs-CZ" altLang="cs-CZ" sz="2000" dirty="0" smtClean="0"/>
              <a:t>možné pomůcky (zpřístupnění není v zájmu jiného DS), </a:t>
            </a:r>
          </a:p>
          <a:p>
            <a:pPr marL="803275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 startAt="2"/>
            </a:pPr>
            <a:r>
              <a:rPr lang="cs-CZ" altLang="cs-CZ" sz="2000" dirty="0" smtClean="0"/>
              <a:t>úřední záznamy, protokoly o podaných vysvětleních, </a:t>
            </a:r>
          </a:p>
          <a:p>
            <a:pPr marL="803275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lphaLcParenR" startAt="2"/>
            </a:pPr>
            <a:r>
              <a:rPr lang="cs-CZ" altLang="cs-CZ" sz="2000" dirty="0" smtClean="0"/>
              <a:t>písemnosti sloužící výlučně pro potřeby SD. </a:t>
            </a:r>
          </a:p>
          <a:p>
            <a:pPr marL="358775" indent="-358775">
              <a:lnSpc>
                <a:spcPct val="90000"/>
              </a:lnSpc>
              <a:buNone/>
              <a:tabLst>
                <a:tab pos="444500" algn="l"/>
              </a:tabLst>
            </a:pPr>
            <a:r>
              <a:rPr lang="cs-CZ" altLang="cs-CZ" sz="2000" dirty="0" smtClean="0"/>
              <a:t>2.	Při přeřazení písemnosti musí být ze soupisu písemností patrno, která písemnost, zaevidovaná v části vyhledávací, byla přeřazena, do které části, pod jakým pořadovým číslem a k jakému datu.</a:t>
            </a:r>
          </a:p>
          <a:p>
            <a:pPr marL="358775" indent="-358775">
              <a:lnSpc>
                <a:spcPct val="90000"/>
              </a:lnSpc>
              <a:buNone/>
              <a:tabLst>
                <a:tab pos="444500" algn="l"/>
              </a:tabLst>
            </a:pPr>
            <a:r>
              <a:rPr lang="cs-CZ" altLang="cs-CZ" sz="2000" i="1" dirty="0" smtClean="0">
                <a:solidFill>
                  <a:srgbClr val="00B050"/>
                </a:solidFill>
              </a:rPr>
              <a:t>Poznámka:</a:t>
            </a:r>
          </a:p>
          <a:p>
            <a:pPr marL="0" indent="0">
              <a:lnSpc>
                <a:spcPct val="90000"/>
              </a:lnSpc>
              <a:buNone/>
              <a:tabLst>
                <a:tab pos="444500" algn="l"/>
              </a:tabLst>
            </a:pPr>
            <a:r>
              <a:rPr lang="cs-CZ" altLang="cs-CZ" sz="2000" i="1" dirty="0" smtClean="0">
                <a:solidFill>
                  <a:srgbClr val="00B050"/>
                </a:solidFill>
              </a:rPr>
              <a:t>Ti, kdo platí včas a ve správné výši, nebudou mít ve spise nic (nebo jen záznam, kdo je úřední osobou).</a:t>
            </a:r>
          </a:p>
          <a:p>
            <a:pPr marL="358775" indent="-358775">
              <a:lnSpc>
                <a:spcPct val="90000"/>
              </a:lnSpc>
              <a:buNone/>
              <a:tabLst>
                <a:tab pos="444500" algn="l"/>
              </a:tabLst>
            </a:pPr>
            <a:endParaRPr lang="cs-CZ" alt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7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149 až §151 – Evidence daní na osobním daňovém účtu (ODÚ)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8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Předmětem evidence je vznik, stanovení, splnění, zánik daňových povinností.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ODÚ je veden pro DS odděleně za každý druh daně. 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ODÚ veden na základě dokladů – </a:t>
            </a:r>
            <a:r>
              <a:rPr lang="cs-CZ" altLang="cs-CZ" sz="2400" dirty="0" err="1" smtClean="0"/>
              <a:t>předpisné</a:t>
            </a:r>
            <a:r>
              <a:rPr lang="cs-CZ" altLang="cs-CZ" sz="2400" dirty="0" smtClean="0"/>
              <a:t>/platební/opravné/</a:t>
            </a:r>
            <a:r>
              <a:rPr lang="cs-CZ" altLang="cs-CZ" sz="2400" dirty="0" err="1" smtClean="0"/>
              <a:t>odpisné</a:t>
            </a:r>
            <a:r>
              <a:rPr lang="cs-CZ" altLang="cs-CZ" sz="2400" dirty="0" smtClean="0"/>
              <a:t> 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SD měsíčně odsouhlasí ODÚ podle provedených plateb.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SD provádí roční uzavření záznamů, výsledné částky se přenesou jako počáteční zůstatky na ODÚ v následujícím kalendářním roce.</a:t>
            </a:r>
          </a:p>
          <a:p>
            <a:pPr marL="0" indent="0">
              <a:lnSpc>
                <a:spcPct val="90000"/>
              </a:lnSpc>
              <a:spcBef>
                <a:spcPts val="200"/>
              </a:spcBef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150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Na debetní straně (MD) ODÚ – předpisy/odpisy a jejich opravy.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Na kreditní straně (D) ODÚ – platby/vratky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400" dirty="0" smtClean="0"/>
              <a:t>Nedobytný nedoplatek se eviduje v oddělené části pro evidenci nedobytných nedoplatků osobního daňového účtu.</a:t>
            </a:r>
          </a:p>
          <a:p>
            <a:pPr marL="457200" indent="-457200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400" dirty="0" smtClean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38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152 - Pořadí úhrady daně</a:t>
            </a:r>
          </a:p>
          <a:p>
            <a:pPr marL="358775" indent="-358775">
              <a:spcBef>
                <a:spcPts val="200"/>
              </a:spcBef>
              <a:buNone/>
              <a:tabLst>
                <a:tab pos="358775" algn="l"/>
              </a:tabLst>
            </a:pPr>
            <a:r>
              <a:rPr lang="cs-CZ" altLang="cs-CZ" sz="2000" dirty="0" smtClean="0"/>
              <a:t>1.	</a:t>
            </a:r>
            <a:r>
              <a:rPr lang="cs-CZ" altLang="cs-CZ" sz="2000" dirty="0" smtClean="0">
                <a:solidFill>
                  <a:srgbClr val="00B050"/>
                </a:solidFill>
              </a:rPr>
              <a:t>Úhrada daně se na ODÚ použije na úhradu splatných daňových pohledávek postupně podle těchto skupin:</a:t>
            </a:r>
          </a:p>
          <a:p>
            <a:pPr marL="714375" indent="-382588">
              <a:spcBef>
                <a:spcPts val="0"/>
              </a:spcBef>
              <a:buNone/>
            </a:pPr>
            <a:r>
              <a:rPr lang="cs-CZ" altLang="cs-CZ" sz="2000" dirty="0" smtClean="0"/>
              <a:t> a) nedoplatky na dani a splatná daň,</a:t>
            </a:r>
          </a:p>
          <a:p>
            <a:pPr marL="714375" indent="-382588">
              <a:spcBef>
                <a:spcPts val="0"/>
              </a:spcBef>
              <a:buNone/>
            </a:pPr>
            <a:r>
              <a:rPr lang="cs-CZ" altLang="cs-CZ" sz="2000" dirty="0" smtClean="0"/>
              <a:t> b) nedoplatky na příslušenství daně,</a:t>
            </a:r>
          </a:p>
          <a:p>
            <a:pPr marL="714375" indent="-382588">
              <a:spcBef>
                <a:spcPts val="0"/>
              </a:spcBef>
              <a:buNone/>
            </a:pPr>
            <a:r>
              <a:rPr lang="cs-CZ" altLang="cs-CZ" sz="2000" dirty="0" smtClean="0"/>
              <a:t> c) vymáhané nedoplatky na dani,</a:t>
            </a:r>
          </a:p>
          <a:p>
            <a:pPr marL="714375" indent="-382588">
              <a:spcBef>
                <a:spcPts val="0"/>
              </a:spcBef>
              <a:buNone/>
            </a:pPr>
            <a:r>
              <a:rPr lang="cs-CZ" altLang="cs-CZ" sz="2000" dirty="0" smtClean="0"/>
              <a:t> d) vymáhané nedoplatky na příslušenství daně.</a:t>
            </a:r>
          </a:p>
          <a:p>
            <a:pPr marL="358775" indent="-358775">
              <a:spcBef>
                <a:spcPts val="200"/>
              </a:spcBef>
              <a:buNone/>
              <a:tabLst>
                <a:tab pos="358775" algn="l"/>
              </a:tabLst>
            </a:pPr>
            <a:r>
              <a:rPr lang="cs-CZ" altLang="cs-CZ" sz="2000" dirty="0" smtClean="0"/>
              <a:t>2.	</a:t>
            </a:r>
            <a:r>
              <a:rPr lang="cs-CZ" altLang="cs-CZ" sz="2000" dirty="0" smtClean="0">
                <a:solidFill>
                  <a:schemeClr val="tx2"/>
                </a:solidFill>
              </a:rPr>
              <a:t>Úhrada daně vymožené vymáháním podle § 175 se použije na úhradu nedoplatků postupně podle těchto skupin:</a:t>
            </a:r>
          </a:p>
          <a:p>
            <a:pPr marL="715963" indent="-357188">
              <a:spcBef>
                <a:spcPts val="0"/>
              </a:spcBef>
              <a:buNone/>
            </a:pPr>
            <a:r>
              <a:rPr lang="cs-CZ" altLang="cs-CZ" sz="2000" dirty="0" smtClean="0"/>
              <a:t>a) nedoplatky na vymáhané dani,</a:t>
            </a:r>
          </a:p>
          <a:p>
            <a:pPr marL="715963" indent="-357188">
              <a:spcBef>
                <a:spcPts val="0"/>
              </a:spcBef>
              <a:buNone/>
            </a:pPr>
            <a:r>
              <a:rPr lang="cs-CZ" altLang="cs-CZ" sz="2000" dirty="0" smtClean="0"/>
              <a:t>b) nedoplatky na vymáhaném příslušenství daně.</a:t>
            </a:r>
          </a:p>
          <a:p>
            <a:pPr marL="358775" indent="-358775">
              <a:spcBef>
                <a:spcPts val="200"/>
              </a:spcBef>
              <a:buNone/>
              <a:tabLst>
                <a:tab pos="358775" algn="l"/>
              </a:tabLst>
            </a:pPr>
            <a:r>
              <a:rPr lang="cs-CZ" altLang="cs-CZ" sz="2000" dirty="0" smtClean="0"/>
              <a:t>3.	</a:t>
            </a:r>
            <a:r>
              <a:rPr lang="cs-CZ" altLang="cs-CZ" sz="2000" dirty="0" smtClean="0">
                <a:solidFill>
                  <a:srgbClr val="7030A0"/>
                </a:solidFill>
              </a:rPr>
              <a:t>Úhrada daně z </a:t>
            </a:r>
            <a:r>
              <a:rPr lang="cs-CZ" altLang="cs-CZ" sz="2000" dirty="0" err="1" smtClean="0">
                <a:solidFill>
                  <a:srgbClr val="7030A0"/>
                </a:solidFill>
              </a:rPr>
              <a:t>pohl</a:t>
            </a:r>
            <a:r>
              <a:rPr lang="cs-CZ" altLang="cs-CZ" sz="2000" dirty="0" smtClean="0">
                <a:solidFill>
                  <a:srgbClr val="7030A0"/>
                </a:solidFill>
              </a:rPr>
              <a:t>. za majetkovou podstatou se na ODÚ použije na úhradu splatných daňových pohledávek postupně podle těchto skupin:</a:t>
            </a:r>
          </a:p>
          <a:p>
            <a:pPr marL="714375" indent="-352425">
              <a:spcBef>
                <a:spcPts val="0"/>
              </a:spcBef>
              <a:buNone/>
            </a:pPr>
            <a:r>
              <a:rPr lang="cs-CZ" altLang="cs-CZ" sz="2000" dirty="0" smtClean="0"/>
              <a:t> a) </a:t>
            </a:r>
            <a:r>
              <a:rPr lang="cs-CZ" altLang="cs-CZ" sz="2000" dirty="0" smtClean="0">
                <a:solidFill>
                  <a:srgbClr val="7030A0"/>
                </a:solidFill>
              </a:rPr>
              <a:t>nedopl. </a:t>
            </a:r>
            <a:r>
              <a:rPr lang="cs-CZ" altLang="cs-CZ" sz="2000" dirty="0" smtClean="0"/>
              <a:t>a splatná daň, </a:t>
            </a:r>
            <a:r>
              <a:rPr lang="cs-CZ" altLang="cs-CZ" sz="2000" dirty="0" smtClean="0">
                <a:solidFill>
                  <a:srgbClr val="7030A0"/>
                </a:solidFill>
              </a:rPr>
              <a:t>které vznikly v době ode dne účinnosti R o úpadku</a:t>
            </a:r>
            <a:r>
              <a:rPr lang="cs-CZ" altLang="cs-CZ" sz="2000" dirty="0" smtClean="0"/>
              <a:t>,</a:t>
            </a:r>
          </a:p>
          <a:p>
            <a:pPr marL="628650" indent="-266700">
              <a:spcBef>
                <a:spcPts val="0"/>
              </a:spcBef>
              <a:buNone/>
            </a:pPr>
            <a:r>
              <a:rPr lang="cs-CZ" altLang="cs-CZ" sz="2000" dirty="0" smtClean="0"/>
              <a:t>b) </a:t>
            </a:r>
            <a:r>
              <a:rPr lang="cs-CZ" altLang="cs-CZ" sz="2000" dirty="0" smtClean="0">
                <a:solidFill>
                  <a:srgbClr val="7030A0"/>
                </a:solidFill>
              </a:rPr>
              <a:t>nedopl. na příslušenství </a:t>
            </a:r>
            <a:r>
              <a:rPr lang="cs-CZ" altLang="cs-CZ" sz="2000" dirty="0" smtClean="0"/>
              <a:t>daně , které vznikly v době ode dne úč. R o up. </a:t>
            </a:r>
          </a:p>
          <a:p>
            <a:pPr marL="628650" indent="-628650">
              <a:spcBef>
                <a:spcPts val="0"/>
              </a:spcBef>
              <a:buNone/>
            </a:pPr>
            <a:endParaRPr lang="cs-CZ" altLang="cs-CZ" sz="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V </a:t>
            </a:r>
            <a:r>
              <a:rPr lang="cs-CZ" altLang="cs-CZ" sz="2000" dirty="0">
                <a:solidFill>
                  <a:srgbClr val="FF0000"/>
                </a:solidFill>
              </a:rPr>
              <a:t>jednotlivých skupinách </a:t>
            </a:r>
            <a:r>
              <a:rPr lang="cs-CZ" altLang="cs-CZ" sz="2000" dirty="0"/>
              <a:t>podle odstavců 1 až 3 se úhrada daně </a:t>
            </a:r>
            <a:r>
              <a:rPr lang="cs-CZ" altLang="cs-CZ" sz="2000" dirty="0">
                <a:solidFill>
                  <a:srgbClr val="FF0000"/>
                </a:solidFill>
              </a:rPr>
              <a:t>použije </a:t>
            </a:r>
            <a:r>
              <a:rPr lang="cs-CZ" altLang="cs-CZ" sz="2000" dirty="0"/>
              <a:t>nejdříve na splatné daňové pohledávky </a:t>
            </a:r>
            <a:r>
              <a:rPr lang="cs-CZ" altLang="cs-CZ" sz="2000" dirty="0">
                <a:solidFill>
                  <a:srgbClr val="FF0000"/>
                </a:solidFill>
              </a:rPr>
              <a:t>s dřívějším datem splatnosti</a:t>
            </a:r>
            <a:r>
              <a:rPr lang="cs-CZ" altLang="cs-CZ" sz="2000" dirty="0"/>
              <a:t>.</a:t>
            </a:r>
            <a:endParaRPr lang="cs-CZ" alt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980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</a:t>
            </a:r>
            <a:r>
              <a:rPr lang="cs-CZ" sz="2800" dirty="0" smtClean="0">
                <a:solidFill>
                  <a:schemeClr val="tx2"/>
                </a:solidFill>
              </a:rPr>
              <a:t>DŘ</a:t>
            </a:r>
            <a:endParaRPr lang="cs-CZ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>
                <a:solidFill>
                  <a:srgbClr val="FF0000"/>
                </a:solidFill>
              </a:rPr>
              <a:t>§ </a:t>
            </a:r>
            <a:r>
              <a:rPr lang="cs-CZ" altLang="cs-CZ" sz="2000" dirty="0" smtClean="0">
                <a:solidFill>
                  <a:srgbClr val="FF0000"/>
                </a:solidFill>
              </a:rPr>
              <a:t>166 – Den </a:t>
            </a:r>
            <a:r>
              <a:rPr lang="cs-CZ" altLang="cs-CZ" sz="2000" dirty="0">
                <a:solidFill>
                  <a:srgbClr val="FF0000"/>
                </a:solidFill>
              </a:rPr>
              <a:t>platby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  <a:tabLst>
                <a:tab pos="361950" algn="l"/>
              </a:tabLst>
            </a:pPr>
            <a:r>
              <a:rPr lang="cs-CZ" altLang="cs-CZ" sz="2000" dirty="0" smtClean="0"/>
              <a:t>1.	Za </a:t>
            </a:r>
            <a:r>
              <a:rPr lang="cs-CZ" altLang="cs-CZ" sz="2000" dirty="0"/>
              <a:t>den platby se považuje</a:t>
            </a:r>
          </a:p>
          <a:p>
            <a:pPr marL="714375" indent="-352425">
              <a:lnSpc>
                <a:spcPct val="9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cs-CZ" altLang="cs-CZ" sz="2000" dirty="0" smtClean="0"/>
              <a:t>platba přes </a:t>
            </a:r>
            <a:r>
              <a:rPr lang="cs-CZ" altLang="cs-CZ" sz="2000" dirty="0" err="1" smtClean="0"/>
              <a:t>pos</a:t>
            </a:r>
            <a:r>
              <a:rPr lang="cs-CZ" altLang="cs-CZ" sz="2000" dirty="0" smtClean="0"/>
              <a:t>. plat./pošt. sl. - den připsání </a:t>
            </a:r>
            <a:r>
              <a:rPr lang="cs-CZ" altLang="cs-CZ" sz="2000" dirty="0"/>
              <a:t>na účet </a:t>
            </a:r>
            <a:r>
              <a:rPr lang="cs-CZ" altLang="cs-CZ" sz="2000" dirty="0" smtClean="0"/>
              <a:t>SD</a:t>
            </a:r>
          </a:p>
          <a:p>
            <a:pPr marL="714375" indent="-352425">
              <a:lnSpc>
                <a:spcPct val="90000"/>
              </a:lnSpc>
              <a:spcBef>
                <a:spcPts val="0"/>
              </a:spcBef>
              <a:buFont typeface="+mj-lt"/>
              <a:buAutoNum type="alphaLcParenR"/>
            </a:pPr>
            <a:r>
              <a:rPr lang="cs-CZ" altLang="cs-CZ" sz="2000" dirty="0"/>
              <a:t>p</a:t>
            </a:r>
            <a:r>
              <a:rPr lang="cs-CZ" altLang="cs-CZ" sz="2000" dirty="0" smtClean="0"/>
              <a:t>latba v hotovosti </a:t>
            </a:r>
            <a:r>
              <a:rPr lang="cs-CZ" altLang="cs-CZ" sz="2000" dirty="0"/>
              <a:t>u </a:t>
            </a:r>
            <a:r>
              <a:rPr lang="cs-CZ" altLang="cs-CZ" sz="2000" dirty="0" smtClean="0"/>
              <a:t>SD - den</a:t>
            </a:r>
            <a:r>
              <a:rPr lang="cs-CZ" altLang="cs-CZ" sz="2000" dirty="0"/>
              <a:t>, kdy úřední osoba platbu převzala.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</a:t>
            </a:r>
            <a:r>
              <a:rPr lang="cs-CZ" altLang="cs-CZ" sz="2000" dirty="0">
                <a:solidFill>
                  <a:srgbClr val="FF0000"/>
                </a:solidFill>
              </a:rPr>
              <a:t>153 </a:t>
            </a:r>
            <a:r>
              <a:rPr lang="cs-CZ" altLang="cs-CZ" sz="2000" dirty="0" smtClean="0">
                <a:solidFill>
                  <a:srgbClr val="FF0000"/>
                </a:solidFill>
              </a:rPr>
              <a:t>– Nedoplatek </a:t>
            </a:r>
            <a:endParaRPr lang="cs-CZ" altLang="cs-CZ" sz="2000" dirty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altLang="cs-CZ" sz="2000" dirty="0" smtClean="0"/>
              <a:t>Daň/příslušenství neuhrazené ve splatnosti.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altLang="cs-CZ" sz="2000" dirty="0" smtClean="0"/>
              <a:t>SD může DS </a:t>
            </a:r>
            <a:r>
              <a:rPr lang="cs-CZ" altLang="cs-CZ" sz="2000" dirty="0"/>
              <a:t>vhodným způsobem </a:t>
            </a:r>
            <a:r>
              <a:rPr lang="cs-CZ" altLang="cs-CZ" sz="2000" dirty="0" smtClean="0"/>
              <a:t>vyrozumět </a:t>
            </a:r>
            <a:r>
              <a:rPr lang="cs-CZ" altLang="cs-CZ" sz="2000" dirty="0" smtClean="0">
                <a:solidFill>
                  <a:srgbClr val="0070C0"/>
                </a:solidFill>
              </a:rPr>
              <a:t>(není to R)</a:t>
            </a:r>
            <a:r>
              <a:rPr lang="cs-CZ" altLang="cs-CZ" sz="2000" dirty="0" smtClean="0"/>
              <a:t> </a:t>
            </a:r>
            <a:r>
              <a:rPr lang="cs-CZ" altLang="cs-CZ" sz="2000" dirty="0"/>
              <a:t>o výši jeho nedoplatků a upozornit jej na následky spojené s jejich </a:t>
            </a:r>
            <a:r>
              <a:rPr lang="cs-CZ" altLang="cs-CZ" sz="2000" dirty="0" smtClean="0"/>
              <a:t>neuhrazením.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Font typeface="+mj-lt"/>
              <a:buAutoNum type="arabicPeriod"/>
            </a:pPr>
            <a:r>
              <a:rPr lang="cs-CZ" altLang="cs-CZ" sz="2000" dirty="0" smtClean="0"/>
              <a:t>Po </a:t>
            </a:r>
            <a:r>
              <a:rPr lang="cs-CZ" altLang="cs-CZ" sz="2000" dirty="0"/>
              <a:t>marném uplynutí lhůty pro placení </a:t>
            </a:r>
            <a:r>
              <a:rPr lang="cs-CZ" altLang="cs-CZ" sz="2000" dirty="0" smtClean="0"/>
              <a:t>daně (§160) nedoplatek </a:t>
            </a:r>
            <a:r>
              <a:rPr lang="cs-CZ" altLang="cs-CZ" sz="2000" dirty="0"/>
              <a:t>zaniká</a:t>
            </a:r>
            <a:r>
              <a:rPr lang="cs-CZ" altLang="cs-CZ" sz="20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10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</a:t>
            </a:r>
            <a:r>
              <a:rPr lang="cs-CZ" altLang="cs-CZ" sz="2000" dirty="0">
                <a:solidFill>
                  <a:srgbClr val="FF0000"/>
                </a:solidFill>
              </a:rPr>
              <a:t>160 </a:t>
            </a:r>
            <a:r>
              <a:rPr lang="cs-CZ" altLang="cs-CZ" sz="2000" dirty="0" smtClean="0">
                <a:solidFill>
                  <a:srgbClr val="FF0000"/>
                </a:solidFill>
              </a:rPr>
              <a:t>- Lhůta </a:t>
            </a:r>
            <a:r>
              <a:rPr lang="cs-CZ" altLang="cs-CZ" sz="2000" dirty="0">
                <a:solidFill>
                  <a:srgbClr val="FF0000"/>
                </a:solidFill>
              </a:rPr>
              <a:t>pro placení daně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cs-CZ" altLang="cs-CZ" sz="2000" dirty="0" err="1" smtClean="0">
                <a:solidFill>
                  <a:srgbClr val="00B050"/>
                </a:solidFill>
              </a:rPr>
              <a:t>Nedop</a:t>
            </a:r>
            <a:r>
              <a:rPr lang="cs-CZ" altLang="cs-CZ" sz="2000" dirty="0" smtClean="0">
                <a:solidFill>
                  <a:srgbClr val="00B050"/>
                </a:solidFill>
              </a:rPr>
              <a:t>. lze vybrat/vymáhat do 6 let ode dne </a:t>
            </a:r>
            <a:r>
              <a:rPr lang="cs-CZ" altLang="cs-CZ" sz="2000" dirty="0" err="1" smtClean="0">
                <a:solidFill>
                  <a:srgbClr val="00B050"/>
                </a:solidFill>
              </a:rPr>
              <a:t>spl</a:t>
            </a:r>
            <a:r>
              <a:rPr lang="cs-CZ" altLang="cs-CZ" sz="2000" dirty="0" smtClean="0">
                <a:solidFill>
                  <a:srgbClr val="00B050"/>
                </a:solidFill>
              </a:rPr>
              <a:t>. nebo náhradní lhůty </a:t>
            </a:r>
            <a:r>
              <a:rPr lang="cs-CZ" altLang="cs-CZ" sz="2000" dirty="0" err="1" smtClean="0">
                <a:solidFill>
                  <a:srgbClr val="00B050"/>
                </a:solidFill>
              </a:rPr>
              <a:t>spl</a:t>
            </a:r>
            <a:r>
              <a:rPr lang="cs-CZ" altLang="cs-CZ" sz="2000" dirty="0" smtClean="0">
                <a:solidFill>
                  <a:srgbClr val="00B050"/>
                </a:solidFill>
              </a:rPr>
              <a:t>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cs-CZ" altLang="cs-CZ" sz="2000" dirty="0" smtClean="0">
                <a:solidFill>
                  <a:srgbClr val="00B050"/>
                </a:solidFill>
              </a:rPr>
              <a:t>Úkonem přerušující L. pro </a:t>
            </a:r>
            <a:r>
              <a:rPr lang="cs-CZ" altLang="cs-CZ" sz="2000" dirty="0" err="1" smtClean="0">
                <a:solidFill>
                  <a:srgbClr val="00B050"/>
                </a:solidFill>
              </a:rPr>
              <a:t>Pl</a:t>
            </a:r>
            <a:r>
              <a:rPr lang="cs-CZ" altLang="cs-CZ" sz="2000" dirty="0" smtClean="0">
                <a:solidFill>
                  <a:srgbClr val="00B050"/>
                </a:solidFill>
              </a:rPr>
              <a:t>. D. </a:t>
            </a:r>
            <a:r>
              <a:rPr lang="cs-CZ" altLang="cs-CZ" sz="2000" dirty="0" smtClean="0"/>
              <a:t>(</a:t>
            </a:r>
            <a:r>
              <a:rPr lang="cs-CZ" altLang="cs-CZ" sz="2000" dirty="0" smtClean="0">
                <a:solidFill>
                  <a:srgbClr val="FF0000"/>
                </a:solidFill>
              </a:rPr>
              <a:t>LPD začne znovu ode dne přerušení</a:t>
            </a:r>
            <a:r>
              <a:rPr lang="cs-CZ" altLang="cs-CZ" sz="2000" dirty="0" smtClean="0"/>
              <a:t>)</a:t>
            </a:r>
            <a:endParaRPr lang="cs-CZ" altLang="cs-CZ" sz="2000" dirty="0"/>
          </a:p>
          <a:p>
            <a:pPr marL="447675" indent="0">
              <a:lnSpc>
                <a:spcPct val="90000"/>
              </a:lnSpc>
              <a:buNone/>
            </a:pPr>
            <a:r>
              <a:rPr lang="cs-CZ" altLang="cs-CZ" sz="2000" dirty="0"/>
              <a:t> </a:t>
            </a:r>
            <a:r>
              <a:rPr lang="cs-CZ" altLang="cs-CZ" sz="2000" dirty="0" smtClean="0"/>
              <a:t>zahájení </a:t>
            </a:r>
            <a:r>
              <a:rPr lang="cs-CZ" altLang="cs-CZ" sz="2000" dirty="0"/>
              <a:t>exekučního </a:t>
            </a:r>
            <a:r>
              <a:rPr lang="cs-CZ" altLang="cs-CZ" sz="2000" dirty="0" smtClean="0"/>
              <a:t>ř.; </a:t>
            </a:r>
            <a:r>
              <a:rPr lang="cs-CZ" altLang="cs-CZ" sz="2000" dirty="0" err="1" smtClean="0"/>
              <a:t>zříz</a:t>
            </a:r>
            <a:r>
              <a:rPr lang="cs-CZ" altLang="cs-CZ" sz="2000" dirty="0" smtClean="0"/>
              <a:t>. zástavního práva; </a:t>
            </a:r>
            <a:r>
              <a:rPr lang="cs-CZ" altLang="cs-CZ" sz="2000" dirty="0"/>
              <a:t>oznámení </a:t>
            </a:r>
            <a:r>
              <a:rPr lang="cs-CZ" altLang="cs-CZ" sz="2000" dirty="0" smtClean="0"/>
              <a:t>R </a:t>
            </a:r>
            <a:r>
              <a:rPr lang="cs-CZ" altLang="cs-CZ" sz="2000" dirty="0"/>
              <a:t>o </a:t>
            </a:r>
            <a:r>
              <a:rPr lang="cs-CZ" altLang="cs-CZ" sz="2000" dirty="0" smtClean="0"/>
              <a:t>posečkání)</a:t>
            </a:r>
            <a:endParaRPr lang="cs-CZ" altLang="cs-CZ" sz="2000" dirty="0"/>
          </a:p>
          <a:p>
            <a:pPr marL="457200" indent="-457200">
              <a:lnSpc>
                <a:spcPct val="90000"/>
              </a:lnSpc>
              <a:buAutoNum type="arabicPeriod" startAt="3"/>
              <a:tabLst>
                <a:tab pos="447675" algn="l"/>
              </a:tabLst>
            </a:pPr>
            <a:r>
              <a:rPr lang="cs-CZ" altLang="cs-CZ" sz="2000" dirty="0" smtClean="0">
                <a:solidFill>
                  <a:srgbClr val="00B050"/>
                </a:solidFill>
              </a:rPr>
              <a:t>Lhůta </a:t>
            </a:r>
            <a:r>
              <a:rPr lang="cs-CZ" altLang="cs-CZ" sz="2000" dirty="0">
                <a:solidFill>
                  <a:srgbClr val="00B050"/>
                </a:solidFill>
              </a:rPr>
              <a:t>pro placení daně neběží po </a:t>
            </a:r>
            <a:r>
              <a:rPr lang="cs-CZ" altLang="cs-CZ" sz="2000" dirty="0" smtClean="0">
                <a:solidFill>
                  <a:srgbClr val="00B050"/>
                </a:solidFill>
              </a:rPr>
              <a:t>dobu: </a:t>
            </a:r>
            <a:r>
              <a:rPr lang="cs-CZ" altLang="cs-CZ" sz="2000" dirty="0" smtClean="0"/>
              <a:t>vymáhání soud. </a:t>
            </a:r>
            <a:r>
              <a:rPr lang="cs-CZ" altLang="cs-CZ" sz="2000" dirty="0" err="1" smtClean="0"/>
              <a:t>exek</a:t>
            </a:r>
            <a:r>
              <a:rPr lang="cs-CZ" altLang="cs-CZ" sz="2000" dirty="0" smtClean="0"/>
              <a:t>.; přihláškou do </a:t>
            </a:r>
            <a:r>
              <a:rPr lang="cs-CZ" altLang="cs-CZ" sz="2000" dirty="0" err="1" smtClean="0"/>
              <a:t>insol</a:t>
            </a:r>
            <a:r>
              <a:rPr lang="cs-CZ" altLang="cs-CZ" sz="2000" dirty="0" smtClean="0"/>
              <a:t>. nebo dražby; odkladem </a:t>
            </a:r>
            <a:r>
              <a:rPr lang="cs-CZ" altLang="cs-CZ" sz="2000" dirty="0" err="1" smtClean="0"/>
              <a:t>exek</a:t>
            </a:r>
            <a:r>
              <a:rPr lang="cs-CZ" altLang="cs-CZ" sz="2000" dirty="0" smtClean="0"/>
              <a:t>. na návrh; daň. ex. srážkami ze mzdy; dožádáním </a:t>
            </a:r>
            <a:r>
              <a:rPr lang="cs-CZ" altLang="cs-CZ" sz="2000" dirty="0"/>
              <a:t>mezinárodní pomoci při </a:t>
            </a:r>
            <a:r>
              <a:rPr lang="cs-CZ" altLang="cs-CZ" sz="2000" dirty="0" smtClean="0"/>
              <a:t>vymáhání.</a:t>
            </a:r>
            <a:endParaRPr lang="cs-CZ" altLang="cs-CZ" sz="2000" dirty="0"/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7030A0"/>
                </a:solidFill>
              </a:rPr>
              <a:t>Lhůta </a:t>
            </a:r>
            <a:r>
              <a:rPr lang="cs-CZ" altLang="cs-CZ" sz="2000" dirty="0">
                <a:solidFill>
                  <a:srgbClr val="7030A0"/>
                </a:solidFill>
              </a:rPr>
              <a:t>pro placení daně končí nejpozději uplynutím 20 let od jejího počátku podle odstavce 1, s výjimkou nedoplatku zajištěného </a:t>
            </a:r>
            <a:r>
              <a:rPr lang="cs-CZ" altLang="cs-CZ" sz="2000" dirty="0" err="1" smtClean="0">
                <a:solidFill>
                  <a:srgbClr val="7030A0"/>
                </a:solidFill>
              </a:rPr>
              <a:t>zást</a:t>
            </a:r>
            <a:r>
              <a:rPr lang="cs-CZ" altLang="cs-CZ" sz="2000" dirty="0" smtClean="0">
                <a:solidFill>
                  <a:srgbClr val="7030A0"/>
                </a:solidFill>
              </a:rPr>
              <a:t>. právem (30let).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07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sah 2"/>
          <p:cNvSpPr>
            <a:spLocks noGrp="1"/>
          </p:cNvSpPr>
          <p:nvPr>
            <p:ph idx="1"/>
          </p:nvPr>
        </p:nvSpPr>
        <p:spPr>
          <a:xfrm>
            <a:off x="395288" y="980728"/>
            <a:ext cx="8229600" cy="5112568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cs-CZ" sz="2000" dirty="0" smtClean="0">
                <a:solidFill>
                  <a:srgbClr val="FF0000"/>
                </a:solidFill>
              </a:rPr>
              <a:t>Seznámili jsme se s problematikou ZMP, zejména pak s: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>
                <a:solidFill>
                  <a:srgbClr val="FF0000"/>
                </a:solidFill>
              </a:rPr>
              <a:t>parametry MP a otázkami ve vztahu k zavedení MP, 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>
                <a:solidFill>
                  <a:srgbClr val="FF0000"/>
                </a:solidFill>
              </a:rPr>
              <a:t>procesní úpravou ZMP </a:t>
            </a:r>
            <a:r>
              <a:rPr lang="cs-CZ" altLang="cs-CZ" sz="2000" dirty="0" smtClean="0">
                <a:solidFill>
                  <a:srgbClr val="FF0000"/>
                </a:solidFill>
              </a:rPr>
              <a:t>–</a:t>
            </a:r>
            <a:r>
              <a:rPr lang="cs-CZ" sz="2000" dirty="0" smtClean="0">
                <a:solidFill>
                  <a:srgbClr val="FF0000"/>
                </a:solidFill>
              </a:rPr>
              <a:t> placení předchází nalézací činnosti.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cs-CZ" sz="2000" dirty="0" smtClean="0">
                <a:solidFill>
                  <a:srgbClr val="92D050"/>
                </a:solidFill>
              </a:rPr>
              <a:t>Ve vztahu k očekávané novele ZMP jsme řešili: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>
                <a:solidFill>
                  <a:srgbClr val="92D050"/>
                </a:solidFill>
              </a:rPr>
              <a:t>nutnost novelizací OZV k 1. 1. 2016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>
                <a:solidFill>
                  <a:srgbClr val="92D050"/>
                </a:solidFill>
              </a:rPr>
              <a:t>v</a:t>
            </a:r>
            <a:r>
              <a:rPr lang="cs-CZ" sz="2000" dirty="0" smtClean="0">
                <a:solidFill>
                  <a:srgbClr val="92D050"/>
                </a:solidFill>
              </a:rPr>
              <a:t>yhledávací činnost osvobozených osob (OSPOD a ÚP),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>
                <a:solidFill>
                  <a:srgbClr val="92D050"/>
                </a:solidFill>
              </a:rPr>
              <a:t>promíjení u § 10b a promíjení u mimořádných událostí – do OZV.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3"/>
            </a:pPr>
            <a:r>
              <a:rPr lang="cs-CZ" sz="2000" dirty="0" smtClean="0">
                <a:solidFill>
                  <a:srgbClr val="0070C0"/>
                </a:solidFill>
              </a:rPr>
              <a:t>Informováni jste byli o možnostech přenosu činností SMP formou VPS. 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3"/>
            </a:pPr>
            <a:r>
              <a:rPr lang="cs-CZ" sz="2000" dirty="0" smtClean="0"/>
              <a:t>Prošli jsme si postup SMP při vyměřování MP: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až když je nedoplatek, tak nejdříve výzva (kdy §92 a kdy § 153),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sporné pořádkové pokuty na nesplnění </a:t>
            </a:r>
            <a:r>
              <a:rPr lang="cs-CZ" sz="2000" dirty="0" err="1" smtClean="0"/>
              <a:t>ohl</a:t>
            </a:r>
            <a:r>
              <a:rPr lang="cs-CZ" sz="2000" dirty="0" smtClean="0"/>
              <a:t>. </a:t>
            </a:r>
            <a:r>
              <a:rPr lang="cs-CZ" sz="2000" dirty="0" err="1" smtClean="0"/>
              <a:t>pov</a:t>
            </a:r>
            <a:r>
              <a:rPr lang="cs-CZ" sz="2000" dirty="0" smtClean="0"/>
              <a:t>., (raději navýšení)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náležitosti PV dle DŘ ve vazbě na proces ZMP, 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/>
              <a:t>d</a:t>
            </a:r>
            <a:r>
              <a:rPr lang="cs-CZ" sz="2000" dirty="0" smtClean="0"/>
              <a:t>ůkazní břemeno doručování je na SMP (není cílem, </a:t>
            </a:r>
            <a:r>
              <a:rPr lang="cs-CZ" sz="2000" dirty="0"/>
              <a:t>j</a:t>
            </a:r>
            <a:r>
              <a:rPr lang="cs-CZ" sz="2000" dirty="0" smtClean="0"/>
              <a:t>e prostředkem) 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opravné prostředky ve vztahu k odvolacímu řízení,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Lhůty prekluzivní zákonné a správcovské,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ODÚ a úhrady nejstarších nedoplatků.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D33CD-8D28-476E-A035-D34C97CFFF7F}" type="slidenum">
              <a:rPr lang="cs-CZ"/>
              <a:pPr>
                <a:defRPr/>
              </a:pPr>
              <a:t>116</a:t>
            </a:fld>
            <a:endParaRPr lang="cs-CZ"/>
          </a:p>
        </p:txBody>
      </p:sp>
      <p:sp>
        <p:nvSpPr>
          <p:cNvPr id="23558" name="Nadpis 1"/>
          <p:cNvSpPr>
            <a:spLocks/>
          </p:cNvSpPr>
          <p:nvPr/>
        </p:nvSpPr>
        <p:spPr bwMode="auto">
          <a:xfrm>
            <a:off x="395288" y="188641"/>
            <a:ext cx="82296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4400" dirty="0">
                <a:solidFill>
                  <a:schemeClr val="tx2"/>
                </a:solidFill>
                <a:latin typeface="Calibri" pitchFamily="34" charset="0"/>
              </a:rPr>
              <a:t>Závěrečné shrnutí</a:t>
            </a:r>
          </a:p>
        </p:txBody>
      </p:sp>
    </p:spTree>
    <p:extLst>
      <p:ext uri="{BB962C8B-B14F-4D97-AF65-F5344CB8AC3E}">
        <p14:creationId xmlns:p14="http://schemas.microsoft.com/office/powerpoint/2010/main" val="35839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975" cy="507342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Arial" charset="0"/>
              <a:buNone/>
            </a:pPr>
            <a:endParaRPr lang="cs-CZ" dirty="0" smtClean="0"/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endParaRPr lang="cs-CZ" dirty="0"/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endParaRPr lang="cs-CZ" dirty="0" smtClean="0"/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r>
              <a:rPr lang="cs-CZ" sz="4400" dirty="0" smtClean="0"/>
              <a:t>Děkuji za pozornost.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cs-CZ" sz="4400" dirty="0" smtClean="0"/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r>
              <a:rPr lang="cs-CZ" dirty="0" smtClean="0"/>
              <a:t>Ing. Michal Obrusník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cs-CZ" sz="270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6B8F6-5A27-48A3-A261-B19B74228E71}" type="slidenum">
              <a:rPr lang="cs-CZ"/>
              <a:pPr>
                <a:defRPr/>
              </a:pPr>
              <a:t>117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557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008112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OTÁZKY – Poplatek za lázeňský nebo rekreační pobyt (§ 3)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9"/>
            <a:ext cx="8568952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/>
              <a:t>Musí ubytovatel do knihy zapisovat i osoby, které nepobývají </a:t>
            </a:r>
            <a:br>
              <a:rPr lang="cs-CZ" sz="2400" dirty="0" smtClean="0"/>
            </a:br>
            <a:r>
              <a:rPr lang="cs-CZ" sz="2400" dirty="0" smtClean="0"/>
              <a:t>z důvodu léčení nebo rekreace?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Ano, má zapisovat účel pobytu.</a:t>
            </a:r>
          </a:p>
          <a:p>
            <a:pPr marL="0" indent="0">
              <a:buNone/>
            </a:pPr>
            <a:r>
              <a:rPr lang="cs-CZ" sz="2400" dirty="0" smtClean="0"/>
              <a:t>Kolik průvodců nevidomé osoby podléhá osvobození?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Jeden. Průvodce definuje § 36 </a:t>
            </a:r>
            <a:r>
              <a:rPr lang="cs-CZ" sz="2400" dirty="0">
                <a:solidFill>
                  <a:srgbClr val="00B050"/>
                </a:solidFill>
              </a:rPr>
              <a:t>odst</a:t>
            </a:r>
            <a:r>
              <a:rPr lang="cs-CZ" sz="2400" dirty="0" smtClean="0">
                <a:solidFill>
                  <a:srgbClr val="00B050"/>
                </a:solidFill>
              </a:rPr>
              <a:t>. 3 </a:t>
            </a:r>
            <a:r>
              <a:rPr lang="cs-CZ" sz="2400" dirty="0">
                <a:solidFill>
                  <a:srgbClr val="00B050"/>
                </a:solidFill>
              </a:rPr>
              <a:t>z. č. 329/2011 Sb., </a:t>
            </a:r>
            <a:r>
              <a:rPr lang="cs-CZ" sz="2400" dirty="0" smtClean="0">
                <a:solidFill>
                  <a:srgbClr val="00B050"/>
                </a:solidFill>
              </a:rPr>
              <a:t/>
            </a:r>
            <a:br>
              <a:rPr lang="cs-CZ" sz="2400" dirty="0" smtClean="0">
                <a:solidFill>
                  <a:srgbClr val="00B050"/>
                </a:solidFill>
              </a:rPr>
            </a:br>
            <a:r>
              <a:rPr lang="cs-CZ" sz="2400" dirty="0" smtClean="0">
                <a:solidFill>
                  <a:srgbClr val="00B050"/>
                </a:solidFill>
              </a:rPr>
              <a:t>o </a:t>
            </a:r>
            <a:r>
              <a:rPr lang="cs-CZ" sz="2400" dirty="0">
                <a:solidFill>
                  <a:srgbClr val="00B050"/>
                </a:solidFill>
              </a:rPr>
              <a:t>poskytování dávek osobám se zdravotním </a:t>
            </a:r>
            <a:r>
              <a:rPr lang="cs-CZ" sz="2400" dirty="0" smtClean="0">
                <a:solidFill>
                  <a:srgbClr val="00B050"/>
                </a:solidFill>
              </a:rPr>
              <a:t>postižením.</a:t>
            </a:r>
          </a:p>
          <a:p>
            <a:pPr marL="0" indent="0">
              <a:buNone/>
            </a:pPr>
            <a:r>
              <a:rPr lang="cs-CZ" sz="2400" dirty="0" smtClean="0"/>
              <a:t>Jak je definováno místo „soustředěného turistického ruchu“?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Pouze v OZV. Dle MMR se jedná o obec nebo její část, jejíž hlavním funkčním a ekonomickým přínosem je turistický ruch.</a:t>
            </a:r>
          </a:p>
          <a:p>
            <a:pPr marL="0" indent="0">
              <a:buNone/>
            </a:pPr>
            <a:r>
              <a:rPr lang="cs-CZ" sz="2400" dirty="0"/>
              <a:t>Lze vybírat </a:t>
            </a:r>
            <a:r>
              <a:rPr lang="cs-CZ" sz="2400" dirty="0" smtClean="0"/>
              <a:t>poplatek v </a:t>
            </a:r>
            <a:r>
              <a:rPr lang="cs-CZ" sz="2400" dirty="0"/>
              <a:t>zařízeních, která nejsou určena </a:t>
            </a:r>
            <a:r>
              <a:rPr lang="cs-CZ" sz="2400" dirty="0" smtClean="0"/>
              <a:t>k poskytování </a:t>
            </a:r>
            <a:r>
              <a:rPr lang="cs-CZ" sz="2400" dirty="0"/>
              <a:t>přechodného </a:t>
            </a:r>
            <a:r>
              <a:rPr lang="cs-CZ" sz="2400" dirty="0" smtClean="0"/>
              <a:t>ubytování?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B050"/>
                </a:solidFill>
              </a:rPr>
              <a:t>Charakter zařízení není </a:t>
            </a:r>
            <a:r>
              <a:rPr lang="cs-CZ" sz="2400" dirty="0" smtClean="0">
                <a:solidFill>
                  <a:srgbClr val="00B050"/>
                </a:solidFill>
              </a:rPr>
              <a:t>rozhodný, rozhodná je úplata a typ pobytu.</a:t>
            </a:r>
          </a:p>
          <a:p>
            <a:pPr marL="0" indent="0">
              <a:buNone/>
            </a:pPr>
            <a:endParaRPr lang="cs-CZ" sz="24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811213" indent="-811213">
              <a:buNone/>
            </a:pPr>
            <a:endParaRPr lang="cs-CZ" sz="24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01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 ubytovací kapacity (§ 7)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688632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</a:t>
            </a:r>
            <a:r>
              <a:rPr lang="cs-CZ" sz="2400" dirty="0" smtClean="0"/>
              <a:t>– </a:t>
            </a:r>
            <a:r>
              <a:rPr lang="cs-CZ" sz="2400" dirty="0"/>
              <a:t>ubytovatel, </a:t>
            </a:r>
            <a:r>
              <a:rPr lang="cs-CZ" sz="2400" dirty="0" smtClean="0"/>
              <a:t>FO/PO.</a:t>
            </a:r>
          </a:p>
          <a:p>
            <a:pPr marL="811213" indent="-811213">
              <a:buNone/>
            </a:pPr>
            <a:r>
              <a:rPr lang="cs-CZ" sz="2400" dirty="0"/>
              <a:t>	</a:t>
            </a:r>
            <a:r>
              <a:rPr lang="cs-CZ" sz="2400" dirty="0" smtClean="0"/>
              <a:t>Ubytovatel </a:t>
            </a:r>
            <a:r>
              <a:rPr lang="cs-CZ" sz="2400" dirty="0"/>
              <a:t>je povinen vést evidenční knihu obdobně </a:t>
            </a:r>
            <a:r>
              <a:rPr lang="cs-CZ" sz="2400" dirty="0" smtClean="0"/>
              <a:t>jako</a:t>
            </a:r>
          </a:p>
          <a:p>
            <a:pPr marL="811213" indent="-7938">
              <a:buNone/>
            </a:pPr>
            <a:r>
              <a:rPr lang="cs-CZ" sz="2400" dirty="0" smtClean="0"/>
              <a:t>v § 3 s </a:t>
            </a:r>
            <a:r>
              <a:rPr lang="cs-CZ" sz="2400" dirty="0"/>
              <a:t>výjimkou údaje o účelu pobytu.</a:t>
            </a:r>
            <a:endParaRPr lang="cs-CZ" sz="2400" dirty="0" smtClean="0"/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Předmět</a:t>
            </a:r>
            <a:r>
              <a:rPr lang="cs-CZ" sz="2400" dirty="0" smtClean="0"/>
              <a:t> – lůžka v zařízení </a:t>
            </a:r>
            <a:r>
              <a:rPr lang="cs-CZ" sz="2400" u="sng" dirty="0" smtClean="0"/>
              <a:t>určeném</a:t>
            </a:r>
            <a:r>
              <a:rPr lang="cs-CZ" sz="2400" dirty="0" smtClean="0"/>
              <a:t> </a:t>
            </a:r>
            <a:r>
              <a:rPr lang="cs-CZ" sz="2400" dirty="0"/>
              <a:t>k </a:t>
            </a:r>
            <a:r>
              <a:rPr lang="cs-CZ" sz="2400" dirty="0" smtClean="0"/>
              <a:t>přechod. ubytování </a:t>
            </a:r>
            <a:r>
              <a:rPr lang="cs-CZ" sz="2400" dirty="0"/>
              <a:t>za </a:t>
            </a:r>
            <a:r>
              <a:rPr lang="cs-CZ" sz="2400" dirty="0" smtClean="0"/>
              <a:t>úplatu </a:t>
            </a:r>
            <a:r>
              <a:rPr lang="cs-CZ" sz="2200" dirty="0" smtClean="0"/>
              <a:t>(určenost – z. č. 183/2006 Sb., st. zákon a vyhláška 286/2009 Sb.).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</a:t>
            </a:r>
            <a:r>
              <a:rPr lang="cs-CZ" sz="2400" dirty="0"/>
              <a:t>až 6 Kč </a:t>
            </a:r>
            <a:r>
              <a:rPr lang="cs-CZ" sz="2400" u="sng" dirty="0">
                <a:solidFill>
                  <a:srgbClr val="00B050"/>
                </a:solidFill>
              </a:rPr>
              <a:t>za každé využité lůžko </a:t>
            </a:r>
            <a:r>
              <a:rPr lang="cs-CZ" sz="2400" u="sng" dirty="0">
                <a:solidFill>
                  <a:srgbClr val="FF0000"/>
                </a:solidFill>
              </a:rPr>
              <a:t>a den</a:t>
            </a:r>
            <a:r>
              <a:rPr lang="cs-CZ" sz="2400" dirty="0"/>
              <a:t>. </a:t>
            </a:r>
            <a:endParaRPr lang="cs-CZ" sz="2400" dirty="0" smtClean="0"/>
          </a:p>
          <a:p>
            <a:pPr marL="811213" indent="-7938">
              <a:buNone/>
            </a:pPr>
            <a:r>
              <a:rPr lang="cs-CZ" sz="2400" dirty="0" smtClean="0"/>
              <a:t>Obec </a:t>
            </a:r>
            <a:r>
              <a:rPr lang="cs-CZ" sz="2400" dirty="0"/>
              <a:t>může po dohodě s poplatníkem stanovit poplatek roční paušální </a:t>
            </a:r>
            <a:r>
              <a:rPr lang="cs-CZ" sz="2400" dirty="0" smtClean="0"/>
              <a:t>částkou (v OZV).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Osvobození</a:t>
            </a:r>
            <a:r>
              <a:rPr lang="cs-CZ" sz="2400" dirty="0" smtClean="0"/>
              <a:t> – ubytovací kapacita v zařízeních </a:t>
            </a:r>
            <a:r>
              <a:rPr lang="cs-CZ" sz="2400" u="sng" dirty="0" smtClean="0"/>
              <a:t>sloužících</a:t>
            </a:r>
            <a:r>
              <a:rPr lang="cs-CZ" sz="2400" dirty="0" smtClean="0"/>
              <a:t> </a:t>
            </a:r>
            <a:br>
              <a:rPr lang="cs-CZ" sz="2400" dirty="0" smtClean="0"/>
            </a:br>
            <a:r>
              <a:rPr lang="cs-CZ" sz="2400" dirty="0" smtClean="0"/>
              <a:t>k přechodnému </a:t>
            </a:r>
            <a:r>
              <a:rPr lang="cs-CZ" sz="2400" dirty="0"/>
              <a:t>ubytování studentů a </a:t>
            </a:r>
            <a:r>
              <a:rPr lang="cs-CZ" sz="2400" dirty="0" smtClean="0"/>
              <a:t>žáků;</a:t>
            </a:r>
          </a:p>
          <a:p>
            <a:pPr marL="811213" indent="-811213">
              <a:buNone/>
            </a:pPr>
            <a:r>
              <a:rPr lang="cs-CZ" sz="2400" dirty="0" smtClean="0"/>
              <a:t>	UK </a:t>
            </a:r>
            <a:r>
              <a:rPr lang="cs-CZ" sz="2400" dirty="0"/>
              <a:t>ve zdravotnických nebo lázeňských zařízeních, </a:t>
            </a:r>
            <a:r>
              <a:rPr lang="cs-CZ" sz="2400" u="sng" dirty="0"/>
              <a:t>pokud nejsou užívána jako hotelová </a:t>
            </a:r>
            <a:r>
              <a:rPr lang="cs-CZ" sz="2400" u="sng" dirty="0" smtClean="0"/>
              <a:t>zařízení;</a:t>
            </a:r>
            <a:endParaRPr lang="cs-CZ" sz="2400" dirty="0" smtClean="0"/>
          </a:p>
          <a:p>
            <a:pPr marL="811213" indent="-811213">
              <a:buNone/>
            </a:pPr>
            <a:r>
              <a:rPr lang="cs-CZ" sz="2400" dirty="0" smtClean="0"/>
              <a:t>	UK v </a:t>
            </a:r>
            <a:r>
              <a:rPr lang="cs-CZ" sz="2400" dirty="0"/>
              <a:t>zařízeních sloužících sociálním a charitativním účelům.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86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OTÁZKY – Poplatek z ubytovací kapacity (§ 7)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472609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/>
              <a:t>Jakým způsobem se počítají dny?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Sazba je za využití lůžka, takže počítám noci.</a:t>
            </a:r>
          </a:p>
          <a:p>
            <a:pPr marL="0" indent="0">
              <a:buNone/>
            </a:pPr>
            <a:r>
              <a:rPr lang="cs-CZ" sz="2400" dirty="0" smtClean="0"/>
              <a:t>Jak lze stanovit paušál?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Částka za lůžko X využitá kapacita zařízení v předchozím období. Důkazní břemeno je na poplatníkovi.</a:t>
            </a:r>
          </a:p>
          <a:p>
            <a:pPr marL="0" indent="0">
              <a:buNone/>
            </a:pPr>
            <a:r>
              <a:rPr lang="cs-CZ" sz="2400" dirty="0" smtClean="0"/>
              <a:t>Lze, aby správce MP dohodoval paušál při splnění ohlašovací povinnosti poplatníkem?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Paušál musí být stanoven v OZV, zmocnění není možné.</a:t>
            </a:r>
          </a:p>
          <a:p>
            <a:pPr marL="0" indent="0">
              <a:buNone/>
            </a:pPr>
            <a:r>
              <a:rPr lang="cs-CZ" sz="2400" dirty="0" smtClean="0"/>
              <a:t>Podléhá poplatku ubytovací kapacita v rodinných domech?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Byly stav. úpravy kolaudovány jako ubyt. kapacita? Pak ano.</a:t>
            </a:r>
          </a:p>
          <a:p>
            <a:pPr marL="0" indent="0">
              <a:buNone/>
            </a:pPr>
            <a:r>
              <a:rPr lang="cs-CZ" sz="2400" dirty="0" smtClean="0"/>
              <a:t>Podléhají poplatku ubytovny zaměstnanců ve vlastnictví zaměstnavatele?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Ano, pokud nejsou OZV osvobozeny.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60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za užívání veřejného prostranství (§4)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256585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</a:t>
            </a:r>
            <a:r>
              <a:rPr lang="cs-CZ" sz="2400" dirty="0" smtClean="0"/>
              <a:t>– </a:t>
            </a:r>
            <a:r>
              <a:rPr lang="cs-CZ" sz="2400" dirty="0"/>
              <a:t>FO/PO, </a:t>
            </a:r>
            <a:r>
              <a:rPr lang="cs-CZ" sz="2400" dirty="0" smtClean="0"/>
              <a:t>které </a:t>
            </a:r>
            <a:r>
              <a:rPr lang="cs-CZ" sz="2400" dirty="0"/>
              <a:t>užívají veřejné </a:t>
            </a:r>
            <a:r>
              <a:rPr lang="cs-CZ" sz="2400" dirty="0" smtClean="0"/>
              <a:t>prostranství předmětným způsobem.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Předmět</a:t>
            </a:r>
            <a:r>
              <a:rPr lang="cs-CZ" sz="2400" dirty="0" smtClean="0"/>
              <a:t> </a:t>
            </a:r>
            <a:r>
              <a:rPr lang="cs-CZ" sz="2400" dirty="0"/>
              <a:t>– zvláštní užívání veřejného </a:t>
            </a:r>
            <a:r>
              <a:rPr lang="cs-CZ" sz="2400" dirty="0" smtClean="0"/>
              <a:t>prostranství (dále VP):</a:t>
            </a:r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provádění </a:t>
            </a:r>
            <a:r>
              <a:rPr lang="cs-CZ" sz="2400" dirty="0"/>
              <a:t>výkopových </a:t>
            </a:r>
            <a:r>
              <a:rPr lang="cs-CZ" sz="2400" dirty="0" smtClean="0"/>
              <a:t>prací,</a:t>
            </a:r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umístění </a:t>
            </a:r>
            <a:r>
              <a:rPr lang="cs-CZ" sz="2400" dirty="0"/>
              <a:t>dočasných staveb a zařízení sloužících pro poskytování prodeje a </a:t>
            </a:r>
            <a:r>
              <a:rPr lang="cs-CZ" sz="2400" dirty="0" smtClean="0"/>
              <a:t>služeb,</a:t>
            </a:r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umístění </a:t>
            </a:r>
            <a:r>
              <a:rPr lang="cs-CZ" sz="2400" dirty="0"/>
              <a:t>stavebních nebo reklamních </a:t>
            </a:r>
            <a:r>
              <a:rPr lang="cs-CZ" sz="2400" dirty="0" smtClean="0"/>
              <a:t>zařízení,</a:t>
            </a:r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zařízení </a:t>
            </a:r>
            <a:r>
              <a:rPr lang="cs-CZ" sz="2400" dirty="0"/>
              <a:t>cirkusů, lunaparků a jiných obdobných </a:t>
            </a:r>
            <a:r>
              <a:rPr lang="cs-CZ" sz="2400" dirty="0" smtClean="0"/>
              <a:t>atrakcí,</a:t>
            </a:r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umístění </a:t>
            </a:r>
            <a:r>
              <a:rPr lang="cs-CZ" sz="2400" dirty="0"/>
              <a:t>skládek, </a:t>
            </a:r>
            <a:endParaRPr lang="cs-CZ" sz="2400" dirty="0" smtClean="0"/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vyhrazení </a:t>
            </a:r>
            <a:r>
              <a:rPr lang="cs-CZ" sz="2400" dirty="0"/>
              <a:t>trvalého parkovacího </a:t>
            </a:r>
            <a:r>
              <a:rPr lang="cs-CZ" sz="2400" dirty="0" smtClean="0"/>
              <a:t>místa,</a:t>
            </a:r>
          </a:p>
          <a:p>
            <a:pPr marL="811213" indent="-452438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užívání prostranství </a:t>
            </a:r>
            <a:r>
              <a:rPr lang="cs-CZ" sz="2400" dirty="0"/>
              <a:t>pro kulturní, sportovní a reklamní akce nebo potřeby tvorby filmových a televizních děl</a:t>
            </a:r>
            <a:r>
              <a:rPr lang="cs-CZ" sz="2400" dirty="0" smtClean="0"/>
              <a:t>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26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za užívání veřejného prostranství (§4)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328593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</a:t>
            </a:r>
            <a:r>
              <a:rPr lang="cs-CZ" sz="2400" dirty="0"/>
              <a:t>až </a:t>
            </a:r>
            <a:r>
              <a:rPr lang="cs-CZ" sz="2400" dirty="0" smtClean="0"/>
              <a:t>10 Kč </a:t>
            </a:r>
            <a:r>
              <a:rPr lang="cs-CZ" sz="2400" dirty="0"/>
              <a:t>za každý i započatý m</a:t>
            </a:r>
            <a:r>
              <a:rPr lang="cs-CZ" sz="2400" baseline="30000" dirty="0"/>
              <a:t>2</a:t>
            </a:r>
            <a:r>
              <a:rPr lang="cs-CZ" sz="2400" dirty="0"/>
              <a:t> užívaného </a:t>
            </a:r>
            <a:r>
              <a:rPr lang="cs-CZ" sz="2400" dirty="0" smtClean="0"/>
              <a:t>VP </a:t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každý i započatý den. </a:t>
            </a:r>
            <a:endParaRPr lang="cs-CZ" sz="2400" dirty="0" smtClean="0"/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Navýšení sazby </a:t>
            </a:r>
            <a:r>
              <a:rPr lang="cs-CZ" sz="2400" dirty="0" smtClean="0"/>
              <a:t>– za </a:t>
            </a:r>
            <a:r>
              <a:rPr lang="cs-CZ" sz="2400" dirty="0"/>
              <a:t>užívání </a:t>
            </a:r>
            <a:r>
              <a:rPr lang="cs-CZ" sz="2400" dirty="0" smtClean="0"/>
              <a:t>VP </a:t>
            </a:r>
            <a:r>
              <a:rPr lang="cs-CZ" sz="2400" dirty="0"/>
              <a:t>k umístění prodejních nebo reklamních zařízení, lunaparků a jiných atrakcí může obec zvýšit sazbu až na její </a:t>
            </a:r>
            <a:r>
              <a:rPr lang="cs-CZ" sz="2400" dirty="0" smtClean="0"/>
              <a:t>desetinásobek.</a:t>
            </a:r>
          </a:p>
          <a:p>
            <a:pPr marL="811213" indent="-811213">
              <a:buNone/>
            </a:pPr>
            <a:r>
              <a:rPr lang="cs-CZ" sz="2400" dirty="0"/>
              <a:t>	</a:t>
            </a:r>
            <a:r>
              <a:rPr lang="cs-CZ" sz="2400" dirty="0" smtClean="0"/>
              <a:t>Obec </a:t>
            </a:r>
            <a:r>
              <a:rPr lang="cs-CZ" sz="2400" dirty="0"/>
              <a:t>může stanovit poplatek týdenní, měsíční nebo roční paušální částkou </a:t>
            </a:r>
            <a:r>
              <a:rPr lang="cs-CZ" sz="2400" dirty="0" smtClean="0"/>
              <a:t>(v OZV).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Osvobození</a:t>
            </a:r>
            <a:r>
              <a:rPr lang="cs-CZ" sz="2400" dirty="0" smtClean="0"/>
              <a:t> – z akcí na VP, jejichž </a:t>
            </a:r>
            <a:r>
              <a:rPr lang="cs-CZ" sz="2400" dirty="0"/>
              <a:t>výtěžek je </a:t>
            </a:r>
            <a:r>
              <a:rPr lang="cs-CZ" sz="2400" u="sng" dirty="0"/>
              <a:t>určen</a:t>
            </a:r>
            <a:r>
              <a:rPr lang="cs-CZ" sz="2400" dirty="0"/>
              <a:t> na charitativní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veřejně prospěšné účely, se </a:t>
            </a:r>
            <a:r>
              <a:rPr lang="cs-CZ" sz="2400" dirty="0" smtClean="0"/>
              <a:t>neplatí.</a:t>
            </a:r>
          </a:p>
          <a:p>
            <a:pPr marL="811213" indent="-811213">
              <a:buNone/>
            </a:pPr>
            <a:r>
              <a:rPr lang="cs-CZ" sz="2400" dirty="0" smtClean="0"/>
              <a:t>	Při v</a:t>
            </a:r>
            <a:r>
              <a:rPr lang="en-US" sz="2400" dirty="0" err="1" smtClean="0"/>
              <a:t>yhrazení</a:t>
            </a:r>
            <a:r>
              <a:rPr lang="en-US" sz="2400" dirty="0" smtClean="0"/>
              <a:t> </a:t>
            </a:r>
            <a:r>
              <a:rPr lang="en-US" sz="2400" dirty="0" err="1"/>
              <a:t>trvalého</a:t>
            </a:r>
            <a:r>
              <a:rPr lang="en-US" sz="2400" dirty="0"/>
              <a:t> </a:t>
            </a:r>
            <a:r>
              <a:rPr lang="en-US" sz="2400" dirty="0" err="1"/>
              <a:t>parkovacího</a:t>
            </a:r>
            <a:r>
              <a:rPr lang="en-US" sz="2400" dirty="0"/>
              <a:t> </a:t>
            </a:r>
            <a:r>
              <a:rPr lang="en-US" sz="2400" dirty="0" err="1" smtClean="0"/>
              <a:t>místa</a:t>
            </a:r>
            <a:r>
              <a:rPr lang="en-US" sz="2400" dirty="0" smtClean="0"/>
              <a:t> </a:t>
            </a:r>
            <a:r>
              <a:rPr lang="cs-CZ" sz="2400" dirty="0" smtClean="0"/>
              <a:t>nepodléhají MP </a:t>
            </a:r>
            <a:r>
              <a:rPr lang="en-US" sz="2400" dirty="0" err="1" smtClean="0"/>
              <a:t>osoby</a:t>
            </a:r>
            <a:r>
              <a:rPr lang="en-US" sz="2400" dirty="0" smtClean="0"/>
              <a:t> </a:t>
            </a:r>
            <a:r>
              <a:rPr lang="en-US" sz="2400" dirty="0" err="1"/>
              <a:t>zdravotně</a:t>
            </a:r>
            <a:r>
              <a:rPr lang="en-US" sz="2400" dirty="0"/>
              <a:t> </a:t>
            </a:r>
            <a:r>
              <a:rPr lang="en-US" sz="2400" dirty="0" err="1" smtClean="0"/>
              <a:t>postižené</a:t>
            </a:r>
            <a:r>
              <a:rPr lang="cs-CZ" sz="2400" dirty="0" smtClean="0"/>
              <a:t> § 34 z. č. 329/2011. 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76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za užívání veřejného prostranství (§4)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4968553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Zánik užívání VP </a:t>
            </a:r>
            <a:r>
              <a:rPr lang="en-US" sz="2400" dirty="0" smtClean="0">
                <a:solidFill>
                  <a:srgbClr val="FF0000"/>
                </a:solidFill>
              </a:rPr>
              <a:t>&amp; </a:t>
            </a:r>
            <a:r>
              <a:rPr lang="cs-CZ" sz="2400" dirty="0" smtClean="0">
                <a:solidFill>
                  <a:srgbClr val="FF0000"/>
                </a:solidFill>
              </a:rPr>
              <a:t>předání VP po ukončení užívání.</a:t>
            </a:r>
          </a:p>
          <a:p>
            <a:pPr marL="1617663" indent="-1617663">
              <a:buNone/>
            </a:pPr>
            <a:r>
              <a:rPr lang="cs-CZ" sz="2400" dirty="0" smtClean="0"/>
              <a:t>§14 ZMP – Obec v OZV stanoví vznik a ZÁNIK poplatkové povinnosti,</a:t>
            </a:r>
          </a:p>
          <a:p>
            <a:pPr marL="801688" indent="-801688">
              <a:buNone/>
            </a:pPr>
            <a:r>
              <a:rPr lang="cs-CZ" sz="2400" dirty="0" smtClean="0"/>
              <a:t>Zánik = v OZV definovat – VP bude uvedeno do stavu umožňujícího obecné užívání (parametry)</a:t>
            </a:r>
          </a:p>
          <a:p>
            <a:pPr marL="801688" indent="-801688">
              <a:buNone/>
            </a:pPr>
            <a:r>
              <a:rPr lang="cs-CZ" sz="2400" dirty="0" smtClean="0"/>
              <a:t>§14a – </a:t>
            </a:r>
            <a:r>
              <a:rPr lang="cs-CZ" sz="2400" dirty="0" err="1"/>
              <a:t>p</a:t>
            </a:r>
            <a:r>
              <a:rPr lang="cs-CZ" sz="2400" dirty="0" err="1" smtClean="0"/>
              <a:t>opl</a:t>
            </a:r>
            <a:r>
              <a:rPr lang="cs-CZ" sz="2400" dirty="0" smtClean="0"/>
              <a:t>. oznámí údaje rozhodné pro stanovení výše poplatkové povinnosti – oznámí tedy i předpokládaný vznik a zánik. </a:t>
            </a:r>
          </a:p>
          <a:p>
            <a:pPr marL="801688" indent="-801688">
              <a:buNone/>
            </a:pPr>
            <a:r>
              <a:rPr lang="cs-CZ" sz="2400" dirty="0"/>
              <a:t>	</a:t>
            </a:r>
            <a:r>
              <a:rPr lang="cs-CZ" sz="2400" dirty="0" smtClean="0"/>
              <a:t>Rovněž platí, že změny hlásí do 15 dnů.</a:t>
            </a:r>
          </a:p>
          <a:p>
            <a:pPr marL="801688" indent="-801688">
              <a:buNone/>
            </a:pPr>
            <a:r>
              <a:rPr lang="cs-CZ" sz="2400" dirty="0" smtClean="0"/>
              <a:t>Nejvyšší soud ČR s. z. 22 </a:t>
            </a:r>
            <a:r>
              <a:rPr lang="cs-CZ" sz="2400" dirty="0" err="1" smtClean="0"/>
              <a:t>Cdo</a:t>
            </a:r>
            <a:r>
              <a:rPr lang="cs-CZ" sz="2400" dirty="0" smtClean="0"/>
              <a:t> 1567/2004 – práva/povinnosti spoluvlastníků (výkon práva nesmí být </a:t>
            </a:r>
            <a:r>
              <a:rPr lang="cs-CZ" sz="2400" dirty="0" err="1" smtClean="0"/>
              <a:t>šikanózní</a:t>
            </a:r>
            <a:r>
              <a:rPr lang="cs-CZ" sz="2400" dirty="0" smtClean="0"/>
              <a:t>)	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76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864096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OTÁZKY – Poplatek </a:t>
            </a:r>
            <a:r>
              <a:rPr lang="cs-CZ" sz="3200" b="1" dirty="0">
                <a:solidFill>
                  <a:schemeClr val="tx2"/>
                </a:solidFill>
              </a:rPr>
              <a:t>za užívání veřejného </a:t>
            </a:r>
            <a:r>
              <a:rPr lang="cs-CZ" sz="3200" b="1" dirty="0" smtClean="0">
                <a:solidFill>
                  <a:schemeClr val="tx2"/>
                </a:solidFill>
              </a:rPr>
              <a:t>prostranství (§4)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446958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/>
              <a:t>Kterým zákonem je </a:t>
            </a:r>
            <a:r>
              <a:rPr lang="cs-CZ" sz="2400" dirty="0" err="1" smtClean="0"/>
              <a:t>def</a:t>
            </a:r>
            <a:r>
              <a:rPr lang="cs-CZ" sz="2400" dirty="0" smtClean="0"/>
              <a:t>. VP a jak se vypořádám v OZV?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Obecně definuje § 34 z. o obcích, pro účely zavedení MP nutno specifikovat veřejná prostranství v OZV. </a:t>
            </a:r>
          </a:p>
          <a:p>
            <a:pPr marL="0" indent="0">
              <a:buNone/>
            </a:pPr>
            <a:r>
              <a:rPr lang="cs-CZ" sz="2400" dirty="0" smtClean="0"/>
              <a:t>Kdo je poplatníkem u stavebních prací?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Investor, nikoliv stavitel.</a:t>
            </a:r>
          </a:p>
          <a:p>
            <a:pPr marL="0" indent="0">
              <a:buNone/>
            </a:pPr>
            <a:r>
              <a:rPr lang="cs-CZ" sz="2400" dirty="0" smtClean="0"/>
              <a:t>Lze pronajmout VP zatížené MP?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Ano, nájemní vztah upravuje OZ, poplatek je daní.</a:t>
            </a:r>
          </a:p>
          <a:p>
            <a:pPr marL="0" indent="0">
              <a:buNone/>
            </a:pPr>
            <a:r>
              <a:rPr lang="cs-CZ" sz="2400" dirty="0" smtClean="0"/>
              <a:t>Lze poplatníka vázat ohlašovací povinnosti o zániku užívání? 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Lze vyzvat k ohlášení změna </a:t>
            </a:r>
            <a:r>
              <a:rPr lang="cs-CZ" sz="2400" dirty="0" err="1" smtClean="0">
                <a:solidFill>
                  <a:srgbClr val="00B050"/>
                </a:solidFill>
              </a:rPr>
              <a:t>ohl</a:t>
            </a:r>
            <a:r>
              <a:rPr lang="cs-CZ" sz="2400" dirty="0" smtClean="0">
                <a:solidFill>
                  <a:srgbClr val="00B050"/>
                </a:solidFill>
              </a:rPr>
              <a:t>. údajů. Následně dokazováni a PV.</a:t>
            </a:r>
          </a:p>
          <a:p>
            <a:pPr marL="0" indent="0">
              <a:buNone/>
            </a:pPr>
            <a:r>
              <a:rPr lang="cs-CZ" sz="2400" dirty="0" smtClean="0"/>
              <a:t>Jaká řešení lze navrhnout pro zpoplatnění </a:t>
            </a:r>
            <a:r>
              <a:rPr lang="cs-CZ" sz="2400" u="sng" dirty="0" smtClean="0"/>
              <a:t>vlastníků</a:t>
            </a:r>
            <a:r>
              <a:rPr lang="cs-CZ" sz="2400" dirty="0" smtClean="0"/>
              <a:t> VP při užívání dle zákona o MP?</a:t>
            </a:r>
          </a:p>
          <a:p>
            <a:pPr marL="0" indent="0">
              <a:buNone/>
            </a:pPr>
            <a:r>
              <a:rPr lang="cs-CZ" sz="2400" dirty="0" smtClean="0"/>
              <a:t>Lze zvýšit sazbu na desetinásobek u cirkusů?</a:t>
            </a:r>
          </a:p>
          <a:p>
            <a:pPr marL="0" indent="0">
              <a:buNone/>
            </a:pPr>
            <a:endParaRPr lang="cs-CZ" sz="24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rgbClr val="FFC000"/>
                </a:solidFill>
              </a:rPr>
              <a:t> 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35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ze vstupného (§6)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256585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</a:t>
            </a:r>
            <a:r>
              <a:rPr lang="cs-CZ" sz="2400" dirty="0" smtClean="0"/>
              <a:t>– </a:t>
            </a:r>
            <a:r>
              <a:rPr lang="cs-CZ" sz="2400" dirty="0"/>
              <a:t>FO/PO, </a:t>
            </a:r>
            <a:r>
              <a:rPr lang="cs-CZ" sz="2400" dirty="0" smtClean="0"/>
              <a:t>které </a:t>
            </a:r>
            <a:r>
              <a:rPr lang="cs-CZ" sz="2400" dirty="0"/>
              <a:t>akci pořádají.</a:t>
            </a:r>
            <a:endParaRPr lang="cs-CZ" sz="2400" dirty="0" smtClean="0"/>
          </a:p>
          <a:p>
            <a:pPr marL="1074738" indent="-1074738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Předmět</a:t>
            </a:r>
            <a:r>
              <a:rPr lang="cs-CZ" sz="2400" dirty="0" smtClean="0"/>
              <a:t> </a:t>
            </a:r>
            <a:r>
              <a:rPr lang="cs-CZ" sz="2400" dirty="0"/>
              <a:t>– </a:t>
            </a:r>
            <a:r>
              <a:rPr lang="cs-CZ" sz="2400" u="sng" dirty="0" smtClean="0"/>
              <a:t>vstupné</a:t>
            </a:r>
            <a:r>
              <a:rPr lang="cs-CZ" sz="2400" dirty="0" smtClean="0"/>
              <a:t> na kulturní</a:t>
            </a:r>
            <a:r>
              <a:rPr lang="cs-CZ" sz="2400" dirty="0"/>
              <a:t>, sportovní, prodejní nebo reklamní akce, </a:t>
            </a:r>
            <a:r>
              <a:rPr lang="cs-CZ" sz="2400" dirty="0" smtClean="0"/>
              <a:t>snížené </a:t>
            </a:r>
            <a:r>
              <a:rPr lang="cs-CZ" sz="2400" dirty="0"/>
              <a:t>o </a:t>
            </a:r>
            <a:r>
              <a:rPr lang="cs-CZ" sz="2400" dirty="0" smtClean="0"/>
              <a:t>DPH, je-li </a:t>
            </a:r>
            <a:r>
              <a:rPr lang="cs-CZ" sz="2400" dirty="0"/>
              <a:t>v ceně </a:t>
            </a:r>
            <a:r>
              <a:rPr lang="cs-CZ" sz="2400" dirty="0" smtClean="0"/>
              <a:t>vstupného. Vstupným se rozumí peněžitá </a:t>
            </a:r>
            <a:r>
              <a:rPr lang="cs-CZ" sz="2400" dirty="0"/>
              <a:t>částka, kterou účastník akce zaplatí za to, že se jí může zúčastnit. </a:t>
            </a:r>
          </a:p>
          <a:p>
            <a:pPr marL="1074738" indent="-1074738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až </a:t>
            </a:r>
            <a:r>
              <a:rPr lang="cs-CZ" sz="2400" dirty="0"/>
              <a:t>20 % z </a:t>
            </a:r>
            <a:r>
              <a:rPr lang="cs-CZ" sz="2400" dirty="0" smtClean="0"/>
              <a:t>vybraného </a:t>
            </a:r>
            <a:r>
              <a:rPr lang="cs-CZ" sz="2400" dirty="0"/>
              <a:t>vstupného. </a:t>
            </a:r>
            <a:endParaRPr lang="cs-CZ" sz="2400" dirty="0" smtClean="0"/>
          </a:p>
          <a:p>
            <a:pPr marL="1074738" indent="-1074738">
              <a:buClr>
                <a:schemeClr val="tx1"/>
              </a:buClr>
              <a:buNone/>
            </a:pPr>
            <a:r>
              <a:rPr lang="cs-CZ" sz="2400" dirty="0"/>
              <a:t>	</a:t>
            </a:r>
            <a:r>
              <a:rPr lang="cs-CZ" sz="2400" dirty="0" smtClean="0"/>
              <a:t>Obec </a:t>
            </a:r>
            <a:r>
              <a:rPr lang="cs-CZ" sz="2400" dirty="0"/>
              <a:t>může po dohodě s poplatníkem poplatek stanovit paušální </a:t>
            </a:r>
            <a:r>
              <a:rPr lang="cs-CZ" sz="2400" dirty="0" smtClean="0"/>
              <a:t>částkou. (nutno v OZV)</a:t>
            </a:r>
            <a:endParaRPr lang="cs-CZ" sz="2400" dirty="0"/>
          </a:p>
          <a:p>
            <a:pPr marL="1885950" indent="-1885950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Osvobození </a:t>
            </a:r>
            <a:r>
              <a:rPr lang="cs-CZ" sz="2400" dirty="0" smtClean="0"/>
              <a:t>–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 smtClean="0"/>
              <a:t>z akcí, </a:t>
            </a:r>
            <a:r>
              <a:rPr lang="cs-CZ" sz="2400" dirty="0"/>
              <a:t>jejichž </a:t>
            </a:r>
            <a:r>
              <a:rPr lang="cs-CZ" sz="2400" dirty="0">
                <a:solidFill>
                  <a:srgbClr val="FF0000"/>
                </a:solidFill>
              </a:rPr>
              <a:t>celý</a:t>
            </a:r>
            <a:r>
              <a:rPr lang="cs-CZ" sz="2400" dirty="0">
                <a:solidFill>
                  <a:srgbClr val="FFC000"/>
                </a:solidFill>
              </a:rPr>
              <a:t> </a:t>
            </a:r>
            <a:r>
              <a:rPr lang="cs-CZ" sz="2400" dirty="0"/>
              <a:t>výtěžek je určen na charitativní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veřejně prospěšné účely, se poplatek neplatí.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89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>
            <a:spLocks noGrp="1"/>
          </p:cNvSpPr>
          <p:nvPr>
            <p:ph type="title"/>
          </p:nvPr>
        </p:nvSpPr>
        <p:spPr>
          <a:xfrm>
            <a:off x="357158" y="260648"/>
            <a:ext cx="8229600" cy="72008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2"/>
                </a:solidFill>
              </a:rPr>
              <a:t>Cíl semináře</a:t>
            </a:r>
          </a:p>
        </p:txBody>
      </p:sp>
      <p:sp>
        <p:nvSpPr>
          <p:cNvPr id="17410" name="Zástupný symbol pro obsah 2"/>
          <p:cNvSpPr>
            <a:spLocks noGrp="1"/>
          </p:cNvSpPr>
          <p:nvPr>
            <p:ph idx="1"/>
          </p:nvPr>
        </p:nvSpPr>
        <p:spPr>
          <a:xfrm>
            <a:off x="357158" y="1196752"/>
            <a:ext cx="8391306" cy="518457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cs-CZ" sz="2200" dirty="0" smtClean="0"/>
              <a:t>Jste představiteli výkonné </a:t>
            </a:r>
            <a:r>
              <a:rPr lang="cs-CZ" sz="2200" dirty="0"/>
              <a:t>moci. </a:t>
            </a:r>
            <a:endParaRPr lang="cs-CZ" sz="22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cs-CZ" sz="2200" dirty="0" smtClean="0"/>
              <a:t>Řízením, které vedete, vstupujete přímo do </a:t>
            </a:r>
            <a:r>
              <a:rPr lang="cs-CZ" sz="2200" dirty="0"/>
              <a:t>práv a povinností občanů. </a:t>
            </a:r>
            <a:endParaRPr lang="cs-CZ" sz="22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cs-CZ" sz="2200" dirty="0" smtClean="0"/>
              <a:t>Vaše </a:t>
            </a:r>
            <a:r>
              <a:rPr lang="cs-CZ" sz="2200" dirty="0"/>
              <a:t>výstupy mají </a:t>
            </a:r>
            <a:r>
              <a:rPr lang="cs-CZ" sz="2200" dirty="0" smtClean="0"/>
              <a:t>právní </a:t>
            </a:r>
            <a:r>
              <a:rPr lang="cs-CZ" sz="2200" dirty="0"/>
              <a:t>sílu, </a:t>
            </a:r>
            <a:r>
              <a:rPr lang="cs-CZ" sz="2200" dirty="0" smtClean="0"/>
              <a:t>srovnatelnou s rozhodnutími soudů.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cs-CZ" sz="2200" dirty="0" smtClean="0"/>
              <a:t>Požadavky na vaši odbornou způsobilost a další vzdělávání jsou vysoké.</a:t>
            </a: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cs-CZ" sz="2200" dirty="0" smtClean="0"/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Vítám vás tedy na dnešním semináři. </a:t>
            </a:r>
            <a:endParaRPr lang="cs-CZ" sz="24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</a:pPr>
            <a:endParaRPr lang="cs-CZ" sz="22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Cílem </a:t>
            </a:r>
            <a:r>
              <a:rPr lang="cs-CZ" sz="2400" dirty="0">
                <a:solidFill>
                  <a:srgbClr val="FF0000"/>
                </a:solidFill>
              </a:rPr>
              <a:t>semináře </a:t>
            </a:r>
            <a:r>
              <a:rPr lang="cs-CZ" sz="2400" dirty="0" smtClean="0"/>
              <a:t>je, seznámit vás s novelou zákona o místních poplatcích </a:t>
            </a:r>
            <a:r>
              <a:rPr lang="cs-CZ" sz="2400" dirty="0"/>
              <a:t>a představit proces </a:t>
            </a:r>
            <a:r>
              <a:rPr lang="cs-CZ" sz="2400" dirty="0" smtClean="0"/>
              <a:t>daňového řízení v jeho specifické vazbě na správu místních poplatků. Snažil jsem se vytvořit model popisující činnost SMP od okamžiku splatnosti poplatku, přes problematiku činností zajišťujících jeho řádné vyměření a placení.</a:t>
            </a:r>
          </a:p>
          <a:p>
            <a:pPr marL="0" indent="0" algn="just">
              <a:spcBef>
                <a:spcPts val="0"/>
              </a:spcBef>
              <a:buFont typeface="Arial" charset="0"/>
              <a:buNone/>
            </a:pPr>
            <a:endParaRPr lang="cs-CZ" sz="2400" dirty="0" smtClean="0">
              <a:solidFill>
                <a:srgbClr val="FF0000"/>
              </a:solidFill>
            </a:endParaRPr>
          </a:p>
          <a:p>
            <a:pPr marL="0" indent="0" algn="just">
              <a:spcBef>
                <a:spcPts val="0"/>
              </a:spcBef>
              <a:buFont typeface="Arial" charset="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Pokud si z dnešního dne odnesete informace o tom, co vás </a:t>
            </a:r>
            <a:br>
              <a:rPr lang="cs-CZ" sz="2400" dirty="0" smtClean="0">
                <a:solidFill>
                  <a:srgbClr val="FF0000"/>
                </a:solidFill>
              </a:rPr>
            </a:br>
            <a:r>
              <a:rPr lang="cs-CZ" sz="2400" dirty="0" smtClean="0">
                <a:solidFill>
                  <a:srgbClr val="FF0000"/>
                </a:solidFill>
              </a:rPr>
              <a:t>v řízení může potkat a jak máte situace řešit , budu spokojen.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E4493-A4C4-41C3-B714-427BF9D5110D}" type="slidenum">
              <a:rPr lang="cs-CZ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191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OTÁZKY – Poplatek ze vstupného (§6)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4006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/>
              <a:t>Vstupenka obsahuje částku za vstup 5 Kč, částku za místenku 20 Kč, a částku za poskytnutí občerstvení 70 Kč.</a:t>
            </a:r>
          </a:p>
          <a:p>
            <a:pPr marL="0" indent="0">
              <a:buNone/>
            </a:pPr>
            <a:r>
              <a:rPr lang="cs-CZ" sz="2400" dirty="0" smtClean="0"/>
              <a:t>Jakou částku lze zahrnout do vstupného?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Jedná se o minimální částku, která musí být uhrazena, aby se účastník mohl zúčastnit.</a:t>
            </a:r>
          </a:p>
          <a:p>
            <a:pPr marL="0" indent="0">
              <a:buNone/>
            </a:pPr>
            <a:r>
              <a:rPr lang="cs-CZ" sz="2400" dirty="0" smtClean="0"/>
              <a:t>Je předmětem poplatku vstupné do hradů a zámků?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Není, nejedná se o akci, jedná se o vstupné za pravidelně konanou prohlídku. (nález ÚS s. z. </a:t>
            </a:r>
            <a:r>
              <a:rPr lang="cs-CZ" sz="2400" dirty="0" err="1" smtClean="0">
                <a:solidFill>
                  <a:srgbClr val="00B050"/>
                </a:solidFill>
              </a:rPr>
              <a:t>Pl</a:t>
            </a:r>
            <a:r>
              <a:rPr lang="cs-CZ" sz="2400" dirty="0" smtClean="0">
                <a:solidFill>
                  <a:srgbClr val="00B050"/>
                </a:solidFill>
              </a:rPr>
              <a:t>. ÚS 20/93)</a:t>
            </a:r>
          </a:p>
          <a:p>
            <a:pPr marL="0" indent="0">
              <a:buNone/>
            </a:pPr>
            <a:r>
              <a:rPr lang="cs-CZ" sz="2400" dirty="0" smtClean="0"/>
              <a:t>U paušální částky zákon hovoří o „dohodě s poplatníkem“. Co je předmětem dohody?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Jen to, zda pop. uhradí procento z vybrané částky, nebo paušál.</a:t>
            </a:r>
          </a:p>
          <a:p>
            <a:pPr marL="0" indent="0">
              <a:buNone/>
            </a:pPr>
            <a:r>
              <a:rPr lang="cs-CZ" sz="2400" dirty="0" smtClean="0"/>
              <a:t>Lze v OZV stanovit paušál dle jednotlivých typů akcí?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Ano. (kulturní akce, akce pro děti oproti např. reklamním)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716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Poplatek za </a:t>
            </a:r>
            <a:r>
              <a:rPr lang="cs-CZ" sz="3200" b="1" dirty="0">
                <a:solidFill>
                  <a:schemeClr val="tx2"/>
                </a:solidFill>
              </a:rPr>
              <a:t>povolení k vjezdu s motorovým vozidlem </a:t>
            </a:r>
            <a:r>
              <a:rPr lang="cs-CZ" sz="3200" b="1" dirty="0" smtClean="0">
                <a:solidFill>
                  <a:schemeClr val="tx2"/>
                </a:solidFill>
              </a:rPr>
              <a:t>do </a:t>
            </a:r>
            <a:r>
              <a:rPr lang="cs-CZ" sz="3200" b="1" dirty="0">
                <a:solidFill>
                  <a:schemeClr val="tx2"/>
                </a:solidFill>
              </a:rPr>
              <a:t>vybraných míst a částí </a:t>
            </a:r>
            <a:r>
              <a:rPr lang="cs-CZ" sz="3200" b="1" dirty="0" smtClean="0">
                <a:solidFill>
                  <a:schemeClr val="tx2"/>
                </a:solidFill>
              </a:rPr>
              <a:t>měst (§ 10)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824537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</a:t>
            </a:r>
            <a:r>
              <a:rPr lang="cs-CZ" sz="2400" dirty="0" smtClean="0"/>
              <a:t>– </a:t>
            </a:r>
            <a:r>
              <a:rPr lang="cs-CZ" sz="2400" dirty="0"/>
              <a:t>FO/PO, které </a:t>
            </a:r>
            <a:r>
              <a:rPr lang="cs-CZ" sz="2400" dirty="0" smtClean="0"/>
              <a:t>bylo </a:t>
            </a:r>
            <a:r>
              <a:rPr lang="cs-CZ" sz="2400" dirty="0"/>
              <a:t>vydáno povolení k vjezdu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s </a:t>
            </a:r>
            <a:r>
              <a:rPr lang="cs-CZ" sz="2400" dirty="0"/>
              <a:t>motorovým vozidlem do vybraných míst.</a:t>
            </a:r>
            <a:endParaRPr lang="cs-CZ" sz="2400" dirty="0" smtClean="0"/>
          </a:p>
          <a:p>
            <a:pPr marL="811213" indent="-811213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Předmět</a:t>
            </a:r>
            <a:r>
              <a:rPr lang="cs-CZ" sz="2400" dirty="0" smtClean="0"/>
              <a:t> </a:t>
            </a:r>
            <a:r>
              <a:rPr lang="cs-CZ" sz="2400" dirty="0"/>
              <a:t>– </a:t>
            </a:r>
            <a:r>
              <a:rPr lang="cs-CZ" sz="2400" u="sng" dirty="0"/>
              <a:t>vydání povolení k </a:t>
            </a:r>
            <a:r>
              <a:rPr lang="cs-CZ" sz="2400" u="sng" dirty="0" smtClean="0"/>
              <a:t>vjezdu</a:t>
            </a:r>
            <a:r>
              <a:rPr lang="cs-CZ" sz="2400" dirty="0" smtClean="0"/>
              <a:t> do </a:t>
            </a:r>
            <a:r>
              <a:rPr lang="cs-CZ" sz="2400" dirty="0"/>
              <a:t>vybraných </a:t>
            </a:r>
            <a:r>
              <a:rPr lang="cs-CZ" sz="2400" dirty="0" smtClean="0"/>
              <a:t>míst se zákazem vjezdu s </a:t>
            </a:r>
            <a:r>
              <a:rPr lang="cs-CZ" sz="2400" dirty="0"/>
              <a:t>příslušnou dopravní značkou</a:t>
            </a:r>
            <a:r>
              <a:rPr lang="cs-CZ" sz="2400" dirty="0" smtClean="0"/>
              <a:t>. </a:t>
            </a:r>
            <a:endParaRPr lang="cs-CZ" sz="2400" dirty="0"/>
          </a:p>
          <a:p>
            <a:pPr marL="811213" indent="-811213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až </a:t>
            </a:r>
            <a:r>
              <a:rPr lang="cs-CZ" sz="2400" dirty="0"/>
              <a:t>20 </a:t>
            </a:r>
            <a:r>
              <a:rPr lang="cs-CZ" sz="2400" dirty="0" smtClean="0"/>
              <a:t>Kč/den</a:t>
            </a:r>
            <a:r>
              <a:rPr lang="cs-CZ" sz="2400" dirty="0"/>
              <a:t>. </a:t>
            </a:r>
            <a:r>
              <a:rPr lang="cs-CZ" sz="2400" dirty="0" smtClean="0"/>
              <a:t>Lze stanovit paušální </a:t>
            </a:r>
            <a:r>
              <a:rPr lang="cs-CZ" sz="2400" dirty="0"/>
              <a:t>částkou. (</a:t>
            </a:r>
            <a:r>
              <a:rPr lang="cs-CZ" sz="2400" dirty="0" smtClean="0"/>
              <a:t>nutno v OZV)</a:t>
            </a:r>
            <a:endParaRPr lang="cs-CZ" sz="2400" dirty="0"/>
          </a:p>
          <a:p>
            <a:pPr marL="811213" indent="-811213"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Osvobození </a:t>
            </a:r>
            <a:r>
              <a:rPr lang="cs-CZ" sz="2400" dirty="0" smtClean="0"/>
              <a:t>– Poplatek </a:t>
            </a:r>
            <a:r>
              <a:rPr lang="cs-CZ" sz="2400" dirty="0"/>
              <a:t>neplatí </a:t>
            </a:r>
            <a:r>
              <a:rPr lang="cs-CZ" sz="2400" dirty="0" smtClean="0"/>
              <a:t>FO </a:t>
            </a:r>
            <a:r>
              <a:rPr lang="cs-CZ" sz="2400" dirty="0"/>
              <a:t>mající </a:t>
            </a:r>
            <a:r>
              <a:rPr lang="cs-CZ" sz="2400" dirty="0" smtClean="0"/>
              <a:t>TP </a:t>
            </a:r>
            <a:r>
              <a:rPr lang="cs-CZ" sz="2400" dirty="0"/>
              <a:t>nebo vlastnící nemovitosti ve vybraném místě, </a:t>
            </a:r>
            <a:r>
              <a:rPr lang="cs-CZ" sz="2400" dirty="0">
                <a:solidFill>
                  <a:srgbClr val="FF0000"/>
                </a:solidFill>
              </a:rPr>
              <a:t>osoby jim blízké</a:t>
            </a:r>
            <a:r>
              <a:rPr lang="cs-CZ" sz="2400" dirty="0"/>
              <a:t>, </a:t>
            </a:r>
            <a:r>
              <a:rPr lang="cs-CZ" sz="2400" dirty="0" smtClean="0"/>
              <a:t>manželé </a:t>
            </a:r>
            <a:r>
              <a:rPr lang="cs-CZ" sz="2400" dirty="0"/>
              <a:t>těchto osob a jejich děti. Dále osoby, které ve vybraném místě užívají nemovitost ke své hospodářské činnosti </a:t>
            </a:r>
            <a:r>
              <a:rPr lang="cs-CZ" sz="2400" dirty="0" smtClean="0"/>
              <a:t>,nebo </a:t>
            </a:r>
            <a:r>
              <a:rPr lang="cs-CZ" sz="2400" dirty="0"/>
              <a:t>osoby, které jsou držiteli průkazu ZTP a jejich průvodci.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869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Poplatek za </a:t>
            </a:r>
            <a:r>
              <a:rPr lang="cs-CZ" sz="3200" b="1" dirty="0">
                <a:solidFill>
                  <a:schemeClr val="tx2"/>
                </a:solidFill>
              </a:rPr>
              <a:t>povolení k vjezdu s motorovým vozidlem </a:t>
            </a:r>
            <a:r>
              <a:rPr lang="cs-CZ" sz="3200" b="1" dirty="0" smtClean="0">
                <a:solidFill>
                  <a:schemeClr val="tx2"/>
                </a:solidFill>
              </a:rPr>
              <a:t>do </a:t>
            </a:r>
            <a:r>
              <a:rPr lang="cs-CZ" sz="3200" b="1" dirty="0">
                <a:solidFill>
                  <a:schemeClr val="tx2"/>
                </a:solidFill>
              </a:rPr>
              <a:t>vybraných míst a částí </a:t>
            </a:r>
            <a:r>
              <a:rPr lang="cs-CZ" sz="3200" b="1" dirty="0" smtClean="0">
                <a:solidFill>
                  <a:schemeClr val="tx2"/>
                </a:solidFill>
              </a:rPr>
              <a:t>měst (§ 10)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040561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Osoby blízké dle OZ </a:t>
            </a:r>
            <a:r>
              <a:rPr lang="cs-CZ" sz="2400" dirty="0" smtClean="0"/>
              <a:t>– </a:t>
            </a:r>
            <a:r>
              <a:rPr lang="cs-CZ" sz="2400" dirty="0" smtClean="0">
                <a:solidFill>
                  <a:srgbClr val="00B0F0"/>
                </a:solidFill>
              </a:rPr>
              <a:t>příbuzný </a:t>
            </a:r>
            <a:r>
              <a:rPr lang="cs-CZ" sz="2400" dirty="0">
                <a:solidFill>
                  <a:srgbClr val="00B0F0"/>
                </a:solidFill>
              </a:rPr>
              <a:t>v řadě přímé</a:t>
            </a:r>
            <a:r>
              <a:rPr lang="cs-CZ" sz="2400" dirty="0"/>
              <a:t>, sourozenec a manžel nebo partner ze zákona. </a:t>
            </a:r>
            <a:r>
              <a:rPr lang="cs-CZ" sz="2400" dirty="0" smtClean="0"/>
              <a:t>Osobami </a:t>
            </a:r>
            <a:r>
              <a:rPr lang="cs-CZ" sz="2400" dirty="0"/>
              <a:t>blízkými jsou i osoby </a:t>
            </a:r>
            <a:r>
              <a:rPr lang="cs-CZ" sz="2400" dirty="0" err="1"/>
              <a:t>sešvagřené</a:t>
            </a:r>
            <a:r>
              <a:rPr lang="cs-CZ" sz="2400" dirty="0"/>
              <a:t> nebo osoby, které spolu </a:t>
            </a:r>
            <a:r>
              <a:rPr lang="cs-CZ" sz="2400" dirty="0">
                <a:solidFill>
                  <a:schemeClr val="tx2"/>
                </a:solidFill>
              </a:rPr>
              <a:t>trvale </a:t>
            </a:r>
            <a:r>
              <a:rPr lang="cs-CZ" sz="2400" dirty="0" smtClean="0">
                <a:solidFill>
                  <a:schemeClr val="tx2"/>
                </a:solidFill>
              </a:rPr>
              <a:t>žijí</a:t>
            </a:r>
            <a:r>
              <a:rPr lang="cs-CZ" sz="2400" dirty="0" smtClean="0"/>
              <a:t>.</a:t>
            </a:r>
          </a:p>
          <a:p>
            <a:pPr marL="811213" indent="0">
              <a:buNone/>
            </a:pPr>
            <a:r>
              <a:rPr lang="cs-CZ" sz="2400" dirty="0" smtClean="0"/>
              <a:t>Jiné </a:t>
            </a:r>
            <a:r>
              <a:rPr lang="cs-CZ" sz="2400" dirty="0"/>
              <a:t>osoby v poměru rodinném nebo obdobném se pokládají za osoby sobě navzájem blízké, pokud by újmu, kterou utrpěla jedna z nich, druhá důvodně pociťovala jako újmu vlastní</a:t>
            </a:r>
            <a:r>
              <a:rPr lang="cs-CZ" sz="2400" dirty="0" smtClean="0"/>
              <a:t>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00B0F0"/>
                </a:solidFill>
              </a:rPr>
              <a:t>Příbuzný v řadě přímé </a:t>
            </a:r>
            <a:r>
              <a:rPr lang="cs-CZ" sz="2400" dirty="0" smtClean="0"/>
              <a:t>– pokrevní pouto otec a syn; děd a vnuk (pochází jedna od druhé), </a:t>
            </a:r>
            <a:r>
              <a:rPr lang="cs-CZ" sz="2400" dirty="0" smtClean="0">
                <a:solidFill>
                  <a:srgbClr val="FFC000"/>
                </a:solidFill>
              </a:rPr>
              <a:t>ale i osvojenec</a:t>
            </a:r>
            <a:r>
              <a:rPr lang="cs-CZ" sz="2400" dirty="0" smtClean="0"/>
              <a:t>.</a:t>
            </a:r>
          </a:p>
          <a:p>
            <a:pPr marL="811213" indent="-811213">
              <a:buNone/>
            </a:pPr>
            <a:r>
              <a:rPr lang="cs-CZ" sz="2400" dirty="0">
                <a:solidFill>
                  <a:srgbClr val="FF0000"/>
                </a:solidFill>
              </a:rPr>
              <a:t>Stupeň </a:t>
            </a:r>
            <a:r>
              <a:rPr lang="cs-CZ" sz="2400" dirty="0" smtClean="0">
                <a:solidFill>
                  <a:srgbClr val="FF0000"/>
                </a:solidFill>
              </a:rPr>
              <a:t>příbuzenství §773 (linie přímá a nepřímá)</a:t>
            </a:r>
            <a:r>
              <a:rPr lang="cs-CZ" sz="2400" dirty="0" smtClean="0">
                <a:solidFill>
                  <a:srgbClr val="FFC000"/>
                </a:solidFill>
              </a:rPr>
              <a:t> </a:t>
            </a:r>
            <a:r>
              <a:rPr lang="cs-CZ" sz="2400" dirty="0" smtClean="0"/>
              <a:t>–</a:t>
            </a:r>
            <a:r>
              <a:rPr lang="cs-CZ" sz="2400" dirty="0" smtClean="0">
                <a:solidFill>
                  <a:srgbClr val="FFC000"/>
                </a:solidFill>
              </a:rPr>
              <a:t> </a:t>
            </a:r>
            <a:r>
              <a:rPr lang="cs-CZ" sz="2400" dirty="0" smtClean="0"/>
              <a:t>mezi </a:t>
            </a:r>
            <a:r>
              <a:rPr lang="cs-CZ" sz="2400" dirty="0"/>
              <a:t>dvěma osobami se určuje podle počtu zrození, jimiž v linii přímé pochází jedna od druhé a ve vedlejší linii obě od svého nejbližšího společného předka.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95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224136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 smtClean="0">
                <a:solidFill>
                  <a:schemeClr val="tx2"/>
                </a:solidFill>
              </a:rPr>
              <a:t>OTÁZKY – Poplatek za </a:t>
            </a:r>
            <a:r>
              <a:rPr lang="cs-CZ" sz="3200" b="1" dirty="0">
                <a:solidFill>
                  <a:schemeClr val="tx2"/>
                </a:solidFill>
              </a:rPr>
              <a:t>povolení k vjezdu s </a:t>
            </a:r>
            <a:r>
              <a:rPr lang="cs-CZ" sz="3200" b="1" dirty="0" smtClean="0">
                <a:solidFill>
                  <a:schemeClr val="tx2"/>
                </a:solidFill>
              </a:rPr>
              <a:t>m. </a:t>
            </a:r>
            <a:r>
              <a:rPr lang="cs-CZ" sz="3200" b="1" dirty="0">
                <a:solidFill>
                  <a:schemeClr val="tx2"/>
                </a:solidFill>
              </a:rPr>
              <a:t>v</a:t>
            </a:r>
            <a:r>
              <a:rPr lang="cs-CZ" sz="3200" b="1" dirty="0" smtClean="0">
                <a:solidFill>
                  <a:schemeClr val="tx2"/>
                </a:solidFill>
              </a:rPr>
              <a:t>. do </a:t>
            </a:r>
            <a:r>
              <a:rPr lang="cs-CZ" sz="3200" b="1" dirty="0">
                <a:solidFill>
                  <a:schemeClr val="tx2"/>
                </a:solidFill>
              </a:rPr>
              <a:t>vybraných míst a částí </a:t>
            </a:r>
            <a:r>
              <a:rPr lang="cs-CZ" sz="3200" b="1" dirty="0" smtClean="0">
                <a:solidFill>
                  <a:schemeClr val="tx2"/>
                </a:solidFill>
              </a:rPr>
              <a:t>měst (§ 10)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700808"/>
            <a:ext cx="8496944" cy="4680520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/>
              <a:t>Jak se musí obec vypořádat s určením vybraných míst?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Místa musí být označena značkou zakazující vjezd všech motor. vozidel a dodatkovou tabulkou informující o možnosti vjezdu po zaplacení poplatku. Místa musí být specifikována v OZV.</a:t>
            </a:r>
          </a:p>
          <a:p>
            <a:pPr marL="0" indent="0">
              <a:buNone/>
            </a:pPr>
            <a:r>
              <a:rPr lang="cs-CZ" sz="2400" dirty="0" smtClean="0"/>
              <a:t>Lze poplatek využívat jako mýtné?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Nelze. (</a:t>
            </a:r>
            <a:r>
              <a:rPr lang="cs-CZ" sz="2400" dirty="0" err="1" smtClean="0">
                <a:solidFill>
                  <a:srgbClr val="00B050"/>
                </a:solidFill>
              </a:rPr>
              <a:t>s.z</a:t>
            </a:r>
            <a:r>
              <a:rPr lang="cs-CZ" sz="2400" dirty="0" smtClean="0">
                <a:solidFill>
                  <a:srgbClr val="00B050"/>
                </a:solidFill>
              </a:rPr>
              <a:t>. </a:t>
            </a:r>
            <a:r>
              <a:rPr lang="cs-CZ" sz="2400" dirty="0" err="1" smtClean="0">
                <a:solidFill>
                  <a:srgbClr val="00B050"/>
                </a:solidFill>
              </a:rPr>
              <a:t>Pl</a:t>
            </a:r>
            <a:r>
              <a:rPr lang="cs-CZ" sz="2400" dirty="0" smtClean="0">
                <a:solidFill>
                  <a:srgbClr val="00B050"/>
                </a:solidFill>
              </a:rPr>
              <a:t>. ÚS. 23/00). Nelze zpoplatnit průjezd místem rozdělujícím pozemní komunikaci. Zpoplatněn je vjezd do ucelené lokality (např. historická část města). </a:t>
            </a:r>
          </a:p>
          <a:p>
            <a:pPr marL="0" indent="0">
              <a:buNone/>
            </a:pPr>
            <a:r>
              <a:rPr lang="cs-CZ" sz="2400" dirty="0" smtClean="0"/>
              <a:t>Je od poplatku osvobozena i právnická osoba?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Pouze PO, která </a:t>
            </a:r>
            <a:r>
              <a:rPr lang="cs-CZ" sz="2400" dirty="0">
                <a:solidFill>
                  <a:srgbClr val="00B050"/>
                </a:solidFill>
              </a:rPr>
              <a:t>ve vybraném místě </a:t>
            </a:r>
            <a:r>
              <a:rPr lang="cs-CZ" sz="2400" dirty="0" smtClean="0">
                <a:solidFill>
                  <a:srgbClr val="00B050"/>
                </a:solidFill>
              </a:rPr>
              <a:t>užívá </a:t>
            </a:r>
            <a:r>
              <a:rPr lang="cs-CZ" sz="2400" dirty="0">
                <a:solidFill>
                  <a:srgbClr val="00B050"/>
                </a:solidFill>
              </a:rPr>
              <a:t>nemovitost ke své hospodářské </a:t>
            </a:r>
            <a:r>
              <a:rPr lang="cs-CZ" sz="2400" dirty="0" smtClean="0">
                <a:solidFill>
                  <a:srgbClr val="00B050"/>
                </a:solidFill>
              </a:rPr>
              <a:t>činnosti.</a:t>
            </a:r>
          </a:p>
          <a:p>
            <a:pPr marL="0" indent="0">
              <a:buNone/>
            </a:pPr>
            <a:endParaRPr lang="cs-CZ" sz="2400" dirty="0">
              <a:solidFill>
                <a:srgbClr val="FFC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03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96944" cy="1584176"/>
          </a:xfrm>
        </p:spPr>
        <p:txBody>
          <a:bodyPr>
            <a:noAutofit/>
          </a:bodyPr>
          <a:lstStyle/>
          <a:p>
            <a:pPr marL="0" indent="0" algn="ctr"/>
            <a:r>
              <a:rPr lang="cs-CZ" sz="3200" b="1" dirty="0">
                <a:solidFill>
                  <a:schemeClr val="tx2"/>
                </a:solidFill>
              </a:rPr>
              <a:t>Poplatek za provoz systému shromažďování, sběru, přepravy, třídění, využívání a odstraňování komunálních odpadů (§ </a:t>
            </a:r>
            <a:r>
              <a:rPr lang="cs-CZ" sz="3200" b="1" dirty="0" smtClean="0">
                <a:solidFill>
                  <a:schemeClr val="tx2"/>
                </a:solidFill>
              </a:rPr>
              <a:t>10b) (dále MPKO)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916832"/>
            <a:ext cx="8496944" cy="4392489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dle §10b odst. 1a)</a:t>
            </a:r>
            <a:r>
              <a:rPr lang="cs-CZ" sz="2400" dirty="0">
                <a:solidFill>
                  <a:srgbClr val="FF0000"/>
                </a:solidFill>
              </a:rPr>
              <a:t>:</a:t>
            </a:r>
          </a:p>
          <a:p>
            <a:pPr marL="811213" indent="-811213">
              <a:buNone/>
            </a:pPr>
            <a:r>
              <a:rPr lang="cs-CZ" sz="2400" dirty="0"/>
              <a:t>1. </a:t>
            </a:r>
            <a:r>
              <a:rPr lang="cs-CZ" sz="2400" dirty="0" smtClean="0"/>
              <a:t>FO, která </a:t>
            </a:r>
            <a:r>
              <a:rPr lang="cs-CZ" sz="2400" dirty="0"/>
              <a:t>má v obci trvalý pobyt,</a:t>
            </a:r>
          </a:p>
          <a:p>
            <a:pPr marL="358775" indent="-358775">
              <a:buNone/>
            </a:pPr>
            <a:r>
              <a:rPr lang="cs-CZ" sz="2400" dirty="0"/>
              <a:t>2. </a:t>
            </a:r>
            <a:r>
              <a:rPr lang="en-US" sz="2400" dirty="0" smtClean="0"/>
              <a:t>C</a:t>
            </a:r>
            <a:r>
              <a:rPr lang="cs-CZ" sz="2400" dirty="0" err="1" smtClean="0"/>
              <a:t>izinec</a:t>
            </a:r>
            <a:r>
              <a:rPr lang="cs-CZ" sz="2400" dirty="0" smtClean="0"/>
              <a:t> </a:t>
            </a:r>
            <a:r>
              <a:rPr lang="cs-CZ" sz="2400" u="sng" dirty="0" smtClean="0">
                <a:solidFill>
                  <a:srgbClr val="00B050"/>
                </a:solidFill>
              </a:rPr>
              <a:t>s povoleným TP </a:t>
            </a:r>
            <a:r>
              <a:rPr lang="cs-CZ" sz="2400" dirty="0"/>
              <a:t>nebo </a:t>
            </a:r>
            <a:r>
              <a:rPr lang="cs-CZ" sz="2400" dirty="0" smtClean="0">
                <a:solidFill>
                  <a:srgbClr val="00B050"/>
                </a:solidFill>
              </a:rPr>
              <a:t>s přechodným pobytem </a:t>
            </a:r>
            <a:r>
              <a:rPr lang="en-US" sz="2400" dirty="0">
                <a:solidFill>
                  <a:srgbClr val="00B050"/>
                </a:solidFill>
              </a:rPr>
              <a:t>&gt; </a:t>
            </a:r>
            <a:r>
              <a:rPr lang="cs-CZ" sz="2400" dirty="0">
                <a:solidFill>
                  <a:srgbClr val="00B050"/>
                </a:solidFill>
              </a:rPr>
              <a:t>90 dnů </a:t>
            </a:r>
            <a:r>
              <a:rPr lang="cs-CZ" sz="2400" dirty="0" smtClean="0"/>
              <a:t>dle z. č. 326/1999 Sb., o pobytu cizinců v ČR.</a:t>
            </a:r>
          </a:p>
          <a:p>
            <a:pPr marL="358775" indent="-358775">
              <a:buNone/>
            </a:pPr>
            <a:r>
              <a:rPr lang="cs-CZ" sz="2400" dirty="0" smtClean="0"/>
              <a:t>3</a:t>
            </a:r>
            <a:r>
              <a:rPr lang="cs-CZ" sz="2400" dirty="0"/>
              <a:t>. </a:t>
            </a:r>
            <a:r>
              <a:rPr lang="cs-CZ" sz="2400" dirty="0" smtClean="0"/>
              <a:t>Cizinec pobývající </a:t>
            </a:r>
            <a:r>
              <a:rPr lang="cs-CZ" sz="2400" dirty="0"/>
              <a:t>dle z. č. 326/1999 Sb., o pobytu cizinců v ČR </a:t>
            </a:r>
            <a:r>
              <a:rPr lang="cs-CZ" sz="2400" dirty="0">
                <a:solidFill>
                  <a:srgbClr val="00B050"/>
                </a:solidFill>
              </a:rPr>
              <a:t>přechodně </a:t>
            </a:r>
            <a:r>
              <a:rPr lang="cs-CZ" sz="2400" dirty="0" smtClean="0">
                <a:solidFill>
                  <a:srgbClr val="00B050"/>
                </a:solidFill>
              </a:rPr>
              <a:t>v ČR po </a:t>
            </a:r>
            <a:r>
              <a:rPr lang="cs-CZ" sz="2400" dirty="0">
                <a:solidFill>
                  <a:srgbClr val="00B050"/>
                </a:solidFill>
              </a:rPr>
              <a:t>dobu delší 3 měsíců</a:t>
            </a:r>
            <a:r>
              <a:rPr lang="cs-CZ" sz="2400" dirty="0"/>
              <a:t>,</a:t>
            </a:r>
          </a:p>
          <a:p>
            <a:pPr marL="358775" indent="-358775">
              <a:buNone/>
            </a:pPr>
            <a:r>
              <a:rPr lang="cs-CZ" sz="2400" dirty="0"/>
              <a:t>4. </a:t>
            </a:r>
            <a:r>
              <a:rPr lang="cs-CZ" sz="2400" dirty="0" smtClean="0"/>
              <a:t>Cizinec s udělenou mezinárodní ochranou dle z. č. 325/1999 Sb., o azylu nebo dočasnou ochranou dle z.č. 221/2003 Sb., </a:t>
            </a:r>
            <a:br>
              <a:rPr lang="cs-CZ" sz="2400" dirty="0" smtClean="0"/>
            </a:br>
            <a:r>
              <a:rPr lang="cs-CZ" sz="2400" dirty="0" smtClean="0"/>
              <a:t>o dočasné ochraně cizinců.</a:t>
            </a:r>
          </a:p>
          <a:p>
            <a:pPr marL="358775" indent="-358775">
              <a:buNone/>
            </a:pPr>
            <a:endParaRPr lang="cs-CZ" sz="1200" dirty="0" smtClean="0"/>
          </a:p>
          <a:p>
            <a:pPr marL="811213" indent="-811213">
              <a:buNone/>
            </a:pPr>
            <a:r>
              <a:rPr lang="cs-CZ" sz="2400" i="1" dirty="0" smtClean="0">
                <a:solidFill>
                  <a:srgbClr val="FFC000"/>
                </a:solidFill>
              </a:rPr>
              <a:t>Pozn.: č. z. neuvedeny v ZMP </a:t>
            </a:r>
            <a:endParaRPr lang="cs-CZ" sz="2400" i="1" dirty="0">
              <a:solidFill>
                <a:srgbClr val="FFC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858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52928" cy="72008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MPKO (§ 10b)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328592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>
                <a:solidFill>
                  <a:srgbClr val="FF0000"/>
                </a:solidFill>
              </a:rPr>
              <a:t>Poplatník dle §10b odst. </a:t>
            </a:r>
            <a:r>
              <a:rPr lang="cs-CZ" sz="2400" dirty="0" smtClean="0">
                <a:solidFill>
                  <a:srgbClr val="FF0000"/>
                </a:solidFill>
              </a:rPr>
              <a:t>1b):</a:t>
            </a:r>
            <a:endParaRPr lang="cs-CZ" sz="2400" dirty="0">
              <a:solidFill>
                <a:srgbClr val="FF0000"/>
              </a:solidFill>
            </a:endParaRPr>
          </a:p>
          <a:p>
            <a:pPr marL="358775" indent="-358775">
              <a:buNone/>
            </a:pPr>
            <a:r>
              <a:rPr lang="cs-CZ" sz="2400" dirty="0" smtClean="0"/>
              <a:t>b</a:t>
            </a:r>
            <a:r>
              <a:rPr lang="cs-CZ" sz="2400" dirty="0"/>
              <a:t>) fyzická osoba, která má ve vlastnictví stavbu </a:t>
            </a:r>
            <a:r>
              <a:rPr lang="cs-CZ" sz="2400" u="sng" dirty="0"/>
              <a:t>určenou</a:t>
            </a:r>
            <a:r>
              <a:rPr lang="cs-CZ" sz="2400" dirty="0"/>
              <a:t>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k </a:t>
            </a:r>
            <a:r>
              <a:rPr lang="cs-CZ" sz="2400" dirty="0"/>
              <a:t>individuální rekreaci, </a:t>
            </a:r>
            <a:r>
              <a:rPr lang="cs-CZ" sz="2400" dirty="0">
                <a:solidFill>
                  <a:srgbClr val="FF0000"/>
                </a:solidFill>
              </a:rPr>
              <a:t>byt</a:t>
            </a:r>
            <a:r>
              <a:rPr lang="cs-CZ" sz="2400" dirty="0"/>
              <a:t> nebo rodinný dům, </a:t>
            </a:r>
            <a:r>
              <a:rPr lang="cs-CZ" sz="2400" dirty="0">
                <a:solidFill>
                  <a:srgbClr val="FF0000"/>
                </a:solidFill>
              </a:rPr>
              <a:t>ve kterých není hlášena k pobytu žádná fyzická osoba</a:t>
            </a:r>
            <a:r>
              <a:rPr lang="cs-CZ" sz="2400" dirty="0"/>
              <a:t>, a to ve výši odpovídající poplatku za jednu fyzickou osobu; </a:t>
            </a:r>
            <a:r>
              <a:rPr lang="cs-CZ" sz="2400" dirty="0" smtClean="0"/>
              <a:t>spoluvlastníci jsou povinni </a:t>
            </a:r>
            <a:r>
              <a:rPr lang="cs-CZ" sz="2400" dirty="0"/>
              <a:t>platit poplatek </a:t>
            </a:r>
            <a:r>
              <a:rPr lang="cs-CZ" sz="2400" dirty="0">
                <a:solidFill>
                  <a:srgbClr val="FF0000"/>
                </a:solidFill>
              </a:rPr>
              <a:t>společně a nerozdílně</a:t>
            </a:r>
            <a:r>
              <a:rPr lang="cs-CZ" sz="2400" dirty="0"/>
              <a:t>.</a:t>
            </a:r>
          </a:p>
          <a:p>
            <a:pPr marL="358775" indent="-358775">
              <a:buNone/>
            </a:pPr>
            <a:r>
              <a:rPr lang="cs-CZ" sz="2400" dirty="0">
                <a:solidFill>
                  <a:srgbClr val="FF0000"/>
                </a:solidFill>
              </a:rPr>
              <a:t> </a:t>
            </a:r>
            <a:r>
              <a:rPr lang="cs-CZ" sz="2400" dirty="0" smtClean="0">
                <a:solidFill>
                  <a:srgbClr val="FF0000"/>
                </a:solidFill>
              </a:rPr>
              <a:t>Společný platitel </a:t>
            </a:r>
            <a:r>
              <a:rPr lang="cs-CZ" sz="2400" dirty="0" smtClean="0"/>
              <a:t>– Za FO </a:t>
            </a:r>
            <a:r>
              <a:rPr lang="cs-CZ" sz="2400" dirty="0"/>
              <a:t>tvořící domácnost může poplatek platit jedna osoba. Za </a:t>
            </a:r>
            <a:r>
              <a:rPr lang="cs-CZ" sz="2400" dirty="0" smtClean="0"/>
              <a:t>FO </a:t>
            </a:r>
            <a:r>
              <a:rPr lang="cs-CZ" sz="2400" dirty="0"/>
              <a:t>žijící v rodinném nebo bytovém domě může poplatek platit vlastník nebo </a:t>
            </a:r>
            <a:r>
              <a:rPr lang="cs-CZ" sz="2400" dirty="0" smtClean="0"/>
              <a:t>správce.</a:t>
            </a:r>
          </a:p>
          <a:p>
            <a:pPr marL="358775" indent="0">
              <a:buNone/>
            </a:pPr>
            <a:r>
              <a:rPr lang="cs-CZ" sz="2400" dirty="0" smtClean="0"/>
              <a:t>Společný platitel musí </a:t>
            </a:r>
            <a:r>
              <a:rPr lang="cs-CZ" sz="2400" dirty="0"/>
              <a:t>obecnímu úřadu oznámit jméno, popřípadě jména, příjmení a data narození </a:t>
            </a:r>
            <a:r>
              <a:rPr lang="cs-CZ" sz="2400" dirty="0" smtClean="0"/>
              <a:t>poplatníků, za které </a:t>
            </a:r>
            <a:r>
              <a:rPr lang="cs-CZ" sz="2400" dirty="0"/>
              <a:t>platí.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08012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MPKO (§ 10b)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5184576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Místní příslušnost k vybírání poplatku </a:t>
            </a:r>
            <a:r>
              <a:rPr lang="cs-CZ" sz="2400" dirty="0" smtClean="0"/>
              <a:t>– obec, </a:t>
            </a:r>
            <a:r>
              <a:rPr lang="cs-CZ" sz="2400" dirty="0"/>
              <a:t>na jejímž území je </a:t>
            </a:r>
            <a:r>
              <a:rPr lang="cs-CZ" sz="2400" dirty="0" smtClean="0"/>
              <a:t>FO </a:t>
            </a:r>
            <a:r>
              <a:rPr lang="cs-CZ" sz="2400" dirty="0"/>
              <a:t>hlášena k pobytu, nebo </a:t>
            </a:r>
            <a:r>
              <a:rPr lang="cs-CZ" sz="2400" dirty="0" smtClean="0"/>
              <a:t>na </a:t>
            </a:r>
            <a:r>
              <a:rPr lang="cs-CZ" sz="2400" dirty="0"/>
              <a:t>jejímž území se nachází </a:t>
            </a:r>
            <a:r>
              <a:rPr lang="cs-CZ" sz="2400" dirty="0" smtClean="0"/>
              <a:t>stavby dle §10b odst. 1b)</a:t>
            </a:r>
          </a:p>
          <a:p>
            <a:pPr marL="358775" indent="-358775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dle §10b odst.4):</a:t>
            </a:r>
            <a:endParaRPr lang="cs-CZ" sz="2400" dirty="0" smtClean="0"/>
          </a:p>
          <a:p>
            <a:pPr marL="358775" indent="-358775">
              <a:buNone/>
            </a:pPr>
            <a:r>
              <a:rPr lang="cs-CZ" sz="2400" dirty="0" smtClean="0"/>
              <a:t>a</a:t>
            </a:r>
            <a:r>
              <a:rPr lang="cs-CZ" sz="2400" dirty="0"/>
              <a:t>) částka až 250 Kč za osobu </a:t>
            </a:r>
            <a:r>
              <a:rPr lang="cs-CZ" sz="2400" dirty="0" smtClean="0"/>
              <a:t>poplatníka </a:t>
            </a:r>
            <a:r>
              <a:rPr lang="cs-CZ" sz="2400" dirty="0"/>
              <a:t>a kalendářní rok </a:t>
            </a:r>
          </a:p>
          <a:p>
            <a:pPr marL="358775" indent="-358775">
              <a:buNone/>
            </a:pPr>
            <a:r>
              <a:rPr lang="cs-CZ" sz="2400" dirty="0" smtClean="0"/>
              <a:t>b</a:t>
            </a:r>
            <a:r>
              <a:rPr lang="cs-CZ" sz="2400" dirty="0"/>
              <a:t>) částka stanovená na základě skutečných nákladů obce předchozího kalendářního roku na sběr a svoz </a:t>
            </a:r>
            <a:r>
              <a:rPr lang="cs-CZ" sz="2400" u="sng" dirty="0"/>
              <a:t>netříděného</a:t>
            </a:r>
            <a:r>
              <a:rPr lang="cs-CZ" sz="2400" dirty="0"/>
              <a:t> komunálního </a:t>
            </a:r>
            <a:r>
              <a:rPr lang="cs-CZ" sz="2400" dirty="0" smtClean="0"/>
              <a:t>odpadu až </a:t>
            </a:r>
            <a:r>
              <a:rPr lang="cs-CZ" sz="2400" dirty="0"/>
              <a:t>750 Kč za </a:t>
            </a:r>
            <a:r>
              <a:rPr lang="cs-CZ" sz="2400" dirty="0" smtClean="0"/>
              <a:t>poplatníka a </a:t>
            </a:r>
            <a:r>
              <a:rPr lang="cs-CZ" sz="2400" dirty="0"/>
              <a:t>kalendářní rok</a:t>
            </a:r>
            <a:r>
              <a:rPr lang="cs-CZ" sz="2400" dirty="0" smtClean="0"/>
              <a:t>;</a:t>
            </a:r>
          </a:p>
          <a:p>
            <a:pPr marL="358775" indent="-358775">
              <a:buNone/>
            </a:pPr>
            <a:r>
              <a:rPr lang="cs-CZ" sz="2400" dirty="0"/>
              <a:t>	</a:t>
            </a:r>
            <a:r>
              <a:rPr lang="cs-CZ" sz="2400" dirty="0" smtClean="0"/>
              <a:t>obec </a:t>
            </a:r>
            <a:r>
              <a:rPr lang="cs-CZ" sz="2400" dirty="0"/>
              <a:t>v </a:t>
            </a:r>
            <a:r>
              <a:rPr lang="cs-CZ" sz="2400" dirty="0" smtClean="0"/>
              <a:t>OZV </a:t>
            </a:r>
            <a:r>
              <a:rPr lang="cs-CZ" sz="2400" dirty="0"/>
              <a:t>stanoví rozúčtování nákladů </a:t>
            </a:r>
            <a:r>
              <a:rPr lang="cs-CZ" sz="2400" dirty="0" smtClean="0"/>
              <a:t>za sběr </a:t>
            </a:r>
            <a:r>
              <a:rPr lang="cs-CZ" sz="2400" dirty="0"/>
              <a:t>a svoz </a:t>
            </a:r>
            <a:r>
              <a:rPr lang="cs-CZ" sz="2400" u="sng" dirty="0"/>
              <a:t>netříděného</a:t>
            </a:r>
            <a:r>
              <a:rPr lang="cs-CZ" sz="2400" dirty="0"/>
              <a:t> komunálního odpadu na osobu.</a:t>
            </a:r>
            <a:endParaRPr lang="cs-CZ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769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08012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MPKO (§ 10b)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400600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Změní-li se u poplatníka </a:t>
            </a:r>
            <a:r>
              <a:rPr lang="cs-CZ" sz="2400" dirty="0" smtClean="0"/>
              <a:t>– jeho místo pobytu nebo jeho právo </a:t>
            </a:r>
            <a:br>
              <a:rPr lang="cs-CZ" sz="2400" dirty="0" smtClean="0"/>
            </a:br>
            <a:r>
              <a:rPr lang="cs-CZ" sz="2400" dirty="0" smtClean="0"/>
              <a:t>k vlastnictví zpoplatněných staveb v </a:t>
            </a:r>
            <a:r>
              <a:rPr lang="cs-CZ" sz="2400" dirty="0"/>
              <a:t>průběhu kalendářního roku, </a:t>
            </a:r>
            <a:r>
              <a:rPr lang="cs-CZ" sz="2400" dirty="0" smtClean="0"/>
              <a:t>pak poplatek </a:t>
            </a:r>
            <a:r>
              <a:rPr lang="cs-CZ" sz="2400" dirty="0"/>
              <a:t>platí v poměrné výši, která </a:t>
            </a:r>
            <a:r>
              <a:rPr lang="cs-CZ" sz="2400" dirty="0" smtClean="0"/>
              <a:t>odpovídá:</a:t>
            </a:r>
          </a:p>
          <a:p>
            <a:pPr marL="701675"/>
            <a:r>
              <a:rPr lang="cs-CZ" sz="2400" dirty="0" smtClean="0"/>
              <a:t>počtu měsíců TP v obci v kalendářním roce,</a:t>
            </a:r>
          </a:p>
          <a:p>
            <a:pPr marL="701675"/>
            <a:r>
              <a:rPr lang="cs-CZ" sz="2400" dirty="0" smtClean="0"/>
              <a:t>počtu měsíců vlastnění </a:t>
            </a:r>
            <a:r>
              <a:rPr lang="cs-CZ" sz="2400" dirty="0" err="1" smtClean="0"/>
              <a:t>zpopl</a:t>
            </a:r>
            <a:r>
              <a:rPr lang="cs-CZ" sz="2400" dirty="0" smtClean="0"/>
              <a:t>. nemovitosti v kalendářním roce.</a:t>
            </a:r>
          </a:p>
          <a:p>
            <a:pPr marL="358775" indent="0">
              <a:buNone/>
            </a:pPr>
            <a:r>
              <a:rPr lang="cs-CZ" sz="2400" u="sng" dirty="0" smtClean="0"/>
              <a:t>Dojde-li </a:t>
            </a:r>
            <a:r>
              <a:rPr lang="cs-CZ" sz="2400" u="sng" dirty="0"/>
              <a:t>ke změně v průběhu kalendářního měsíce</a:t>
            </a:r>
            <a:r>
              <a:rPr lang="cs-CZ" sz="2400" dirty="0"/>
              <a:t>, je pro stanovení počtu měsíců </a:t>
            </a:r>
            <a:r>
              <a:rPr lang="cs-CZ" sz="2400" u="sng" dirty="0"/>
              <a:t>rozhodný stav k poslednímu dni tohoto měsíce.</a:t>
            </a:r>
            <a:endParaRPr lang="cs-CZ" sz="2400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MPKO (§ 10b)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6686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/>
              <a:t>Zákon č. 133/2000 Sb., o evidenci obyvatel § 10:</a:t>
            </a:r>
          </a:p>
          <a:p>
            <a:pPr marL="0" indent="0" algn="just">
              <a:buNone/>
            </a:pPr>
            <a:r>
              <a:rPr lang="cs-CZ" sz="2400" u="sng" dirty="0" smtClean="0">
                <a:solidFill>
                  <a:srgbClr val="FF0000"/>
                </a:solidFill>
              </a:rPr>
              <a:t>Místem </a:t>
            </a:r>
            <a:r>
              <a:rPr lang="cs-CZ" sz="2400" u="sng" dirty="0">
                <a:solidFill>
                  <a:srgbClr val="FF0000"/>
                </a:solidFill>
              </a:rPr>
              <a:t>trvalého pobytu</a:t>
            </a:r>
            <a:r>
              <a:rPr lang="cs-CZ" sz="2400" dirty="0">
                <a:solidFill>
                  <a:srgbClr val="FF0000"/>
                </a:solidFill>
              </a:rPr>
              <a:t> </a:t>
            </a:r>
            <a:r>
              <a:rPr lang="cs-CZ" sz="2400" dirty="0"/>
              <a:t>se rozumí </a:t>
            </a:r>
            <a:r>
              <a:rPr lang="cs-CZ" sz="2400" u="sng" dirty="0">
                <a:solidFill>
                  <a:srgbClr val="FF0000"/>
                </a:solidFill>
              </a:rPr>
              <a:t>adresa pobytu </a:t>
            </a:r>
            <a:r>
              <a:rPr lang="cs-CZ" sz="1800" dirty="0"/>
              <a:t>občana v</a:t>
            </a:r>
            <a:r>
              <a:rPr lang="cs-CZ" sz="2400" dirty="0"/>
              <a:t> </a:t>
            </a:r>
            <a:r>
              <a:rPr lang="cs-CZ" sz="1800" dirty="0"/>
              <a:t>České republice, </a:t>
            </a:r>
            <a:r>
              <a:rPr lang="cs-CZ" sz="1400" dirty="0"/>
              <a:t>která je vedena v registru obyvatel ve formě referenční vazby (kódu adresního místa) na referenční údaj o adrese v základním registru územní identifikace, adres a nemovitostí, kterou si občan zvolí zpravidla v místě, kde má rodinu, rodiče, byt nebo zaměstnání. Občan může mít jen jedno místo trvalého pobytu, a to v objektu, který je podle zvláštního právního předpisu </a:t>
            </a:r>
            <a:r>
              <a:rPr lang="cs-CZ" sz="1800" dirty="0"/>
              <a:t>označen číslem popisným nebo evidenčním, popřípadě orientačním číslem a který je určen pro bydlení, </a:t>
            </a:r>
            <a:r>
              <a:rPr lang="cs-CZ" sz="1800" dirty="0">
                <a:solidFill>
                  <a:srgbClr val="FF0000"/>
                </a:solidFill>
              </a:rPr>
              <a:t>ubytování</a:t>
            </a:r>
            <a:r>
              <a:rPr lang="cs-CZ" sz="1800" dirty="0"/>
              <a:t> nebo individuální rekreaci.</a:t>
            </a:r>
          </a:p>
          <a:p>
            <a:pPr marL="1252538" indent="-1252538" algn="just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Nelze zjistit trvalý pobyt osoby v bytě! </a:t>
            </a:r>
          </a:p>
          <a:p>
            <a:pPr marL="0" indent="0" algn="just">
              <a:buNone/>
            </a:pPr>
            <a:r>
              <a:rPr lang="cs-CZ" sz="2400" dirty="0" smtClean="0"/>
              <a:t>Při ohlášení změny místa trvalého pobytu je občan povinen:</a:t>
            </a:r>
          </a:p>
          <a:p>
            <a:pPr marL="365125" indent="-365125" algn="just">
              <a:buNone/>
            </a:pPr>
            <a:r>
              <a:rPr lang="cs-CZ" sz="2000" dirty="0" smtClean="0"/>
              <a:t>a) 	</a:t>
            </a:r>
            <a:r>
              <a:rPr lang="cs-CZ" sz="1800" dirty="0" smtClean="0"/>
              <a:t>vyplnit přihlašovací tiskopis,</a:t>
            </a:r>
          </a:p>
          <a:p>
            <a:pPr marL="0" indent="0" algn="just">
              <a:buNone/>
              <a:tabLst>
                <a:tab pos="365125" algn="l"/>
              </a:tabLst>
            </a:pPr>
            <a:r>
              <a:rPr lang="cs-CZ" sz="1800" dirty="0" smtClean="0"/>
              <a:t>b)	předložit občanský průkaz,</a:t>
            </a:r>
          </a:p>
          <a:p>
            <a:pPr marL="365125" indent="-365125" algn="just">
              <a:buNone/>
            </a:pPr>
            <a:r>
              <a:rPr lang="cs-CZ" sz="2400" dirty="0" smtClean="0"/>
              <a:t>c)	doložit vlastnictví bytu nebo domu, </a:t>
            </a:r>
            <a:r>
              <a:rPr lang="cs-CZ" sz="2400" u="sng" dirty="0" smtClean="0"/>
              <a:t>nebo doložit oprávněnost užívání bytu </a:t>
            </a:r>
            <a:r>
              <a:rPr lang="cs-CZ" sz="2400" dirty="0" smtClean="0"/>
              <a:t>(nájemní smlouvu) anebo předložit souhlas osoby oprávněné užívat byt (nájemce) s ohlášením změny místa trvalého pobytu. </a:t>
            </a:r>
          </a:p>
          <a:p>
            <a:pPr marL="811213" indent="-811213">
              <a:buNone/>
            </a:pPr>
            <a:endParaRPr lang="cs-CZ" sz="2400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198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 smtClean="0">
                <a:solidFill>
                  <a:schemeClr val="tx2"/>
                </a:solidFill>
              </a:rPr>
              <a:t>MPKO </a:t>
            </a:r>
            <a:r>
              <a:rPr lang="pl-PL" sz="3200" b="1" dirty="0">
                <a:solidFill>
                  <a:schemeClr val="tx2"/>
                </a:solidFill>
              </a:rPr>
              <a:t>(§ </a:t>
            </a:r>
            <a:r>
              <a:rPr lang="pl-PL" sz="3200" b="1" dirty="0" smtClean="0">
                <a:solidFill>
                  <a:schemeClr val="tx2"/>
                </a:solidFill>
              </a:rPr>
              <a:t>10b)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5472608"/>
          </a:xfrm>
        </p:spPr>
        <p:txBody>
          <a:bodyPr>
            <a:noAutofit/>
          </a:bodyPr>
          <a:lstStyle/>
          <a:p>
            <a:pPr marL="182563" indent="-182563" algn="just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Poznámka:</a:t>
            </a:r>
          </a:p>
          <a:p>
            <a:pPr marL="0" indent="0" algn="just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Dle OZ nemůže vlastník bytu omezit nájemci právo přihlásit se </a:t>
            </a:r>
            <a:br>
              <a:rPr lang="cs-CZ" sz="2400" dirty="0" smtClean="0">
                <a:solidFill>
                  <a:srgbClr val="FF0000"/>
                </a:solidFill>
              </a:rPr>
            </a:br>
            <a:r>
              <a:rPr lang="cs-CZ" sz="2400" dirty="0" smtClean="0">
                <a:solidFill>
                  <a:srgbClr val="FF0000"/>
                </a:solidFill>
              </a:rPr>
              <a:t>k trvalému pobytu na adrese bytu v jeho vlastnictví.</a:t>
            </a:r>
          </a:p>
          <a:p>
            <a:pPr marL="365125" indent="-365125" algn="just">
              <a:buNone/>
            </a:pPr>
            <a:r>
              <a:rPr lang="cs-CZ" sz="2400" dirty="0" smtClean="0"/>
              <a:t>a zároveň</a:t>
            </a:r>
            <a:endParaRPr lang="cs-CZ" sz="2400" dirty="0"/>
          </a:p>
          <a:p>
            <a:pPr marL="0" indent="0" algn="just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Vlastník </a:t>
            </a:r>
            <a:r>
              <a:rPr lang="cs-CZ" sz="2400" dirty="0">
                <a:solidFill>
                  <a:srgbClr val="FF0000"/>
                </a:solidFill>
              </a:rPr>
              <a:t>bytu </a:t>
            </a:r>
            <a:r>
              <a:rPr lang="cs-CZ" sz="2400" u="sng" dirty="0">
                <a:solidFill>
                  <a:srgbClr val="FF0000"/>
                </a:solidFill>
              </a:rPr>
              <a:t>nemůže</a:t>
            </a:r>
            <a:r>
              <a:rPr lang="cs-CZ" sz="2400" dirty="0">
                <a:solidFill>
                  <a:srgbClr val="FF0000"/>
                </a:solidFill>
              </a:rPr>
              <a:t> požádat ohlašovnu o sdělení osob s trvalým pobytem v </a:t>
            </a:r>
            <a:r>
              <a:rPr lang="cs-CZ" sz="2400" dirty="0" smtClean="0">
                <a:solidFill>
                  <a:srgbClr val="FF0000"/>
                </a:solidFill>
              </a:rPr>
              <a:t>bytě, neboť:</a:t>
            </a:r>
          </a:p>
          <a:p>
            <a:pPr marL="0" indent="0" algn="just">
              <a:buNone/>
            </a:pPr>
            <a:endParaRPr lang="cs-CZ" sz="12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cs-CZ" sz="2400" dirty="0" smtClean="0"/>
              <a:t>§ 10 z. č. 133/2000 Sb., o evidenci obyvatel :</a:t>
            </a:r>
          </a:p>
          <a:p>
            <a:pPr marL="0" indent="0" algn="just">
              <a:buNone/>
            </a:pPr>
            <a:r>
              <a:rPr lang="cs-CZ" sz="2400" dirty="0" smtClean="0"/>
              <a:t>Ohlašovna </a:t>
            </a:r>
            <a:r>
              <a:rPr lang="cs-CZ" sz="2400" dirty="0"/>
              <a:t>sdělí vlastníkovi objektu na jeho písemnou žádost jméno, příjmení a datum narození občana, k němuž vede údaj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o </a:t>
            </a:r>
            <a:r>
              <a:rPr lang="cs-CZ" sz="2400" dirty="0"/>
              <a:t>místě trvalého pobytu, odpovídající adrese </a:t>
            </a:r>
            <a:r>
              <a:rPr lang="cs-CZ" sz="2400" dirty="0" smtClean="0"/>
              <a:t>objektu.</a:t>
            </a:r>
            <a:endParaRPr lang="cs-CZ" sz="2400" dirty="0"/>
          </a:p>
          <a:p>
            <a:pPr marL="811213" indent="-811213">
              <a:buNone/>
            </a:pPr>
            <a:endParaRPr lang="cs-CZ" sz="2400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0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sah 2"/>
          <p:cNvSpPr>
            <a:spLocks noGrp="1"/>
          </p:cNvSpPr>
          <p:nvPr>
            <p:ph idx="1"/>
          </p:nvPr>
        </p:nvSpPr>
        <p:spPr>
          <a:xfrm>
            <a:off x="395288" y="980728"/>
            <a:ext cx="8229600" cy="5112568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cs-CZ" sz="2000" dirty="0" smtClean="0">
                <a:solidFill>
                  <a:srgbClr val="FF0000"/>
                </a:solidFill>
              </a:rPr>
              <a:t>Seznámíme se s problematikou z. o místních poplatcích, zejména pak: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problematikou zavedení místních poplatků,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s druhy místních poplatků s vazbou na otázky z praxe,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Probereme specifika </a:t>
            </a:r>
            <a:r>
              <a:rPr lang="cs-CZ" sz="2000" dirty="0"/>
              <a:t>procesní úpravy dle </a:t>
            </a:r>
            <a:r>
              <a:rPr lang="cs-CZ" sz="2000" dirty="0" smtClean="0"/>
              <a:t>ZMP (placení </a:t>
            </a:r>
            <a:r>
              <a:rPr lang="en-US" sz="2000" dirty="0" smtClean="0"/>
              <a:t>&amp; </a:t>
            </a:r>
            <a:r>
              <a:rPr lang="cs-CZ" sz="2000" dirty="0" smtClean="0"/>
              <a:t>nalézací </a:t>
            </a:r>
            <a:r>
              <a:rPr lang="cs-CZ" sz="2000" dirty="0" err="1" smtClean="0"/>
              <a:t>ř</a:t>
            </a:r>
            <a:r>
              <a:rPr lang="cs-CZ" sz="2000" dirty="0" smtClean="0"/>
              <a:t>.)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2"/>
            </a:pPr>
            <a:r>
              <a:rPr lang="cs-CZ" sz="2000" dirty="0" smtClean="0">
                <a:solidFill>
                  <a:srgbClr val="00B050"/>
                </a:solidFill>
              </a:rPr>
              <a:t>Ve vztahu k očekávané novele ZMP budeme řešit problematiku: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zavedení </a:t>
            </a:r>
            <a:r>
              <a:rPr lang="cs-CZ" sz="2000" dirty="0"/>
              <a:t>novelizovaných ustanovení </a:t>
            </a:r>
            <a:r>
              <a:rPr lang="cs-CZ" sz="2000" dirty="0" smtClean="0"/>
              <a:t>do OZV obcí,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procesní postupy SMP v novelizovaných částech (osvobození osob; nedoplatky nezletilých osob; možnosti promíjení; přechodná </a:t>
            </a:r>
            <a:r>
              <a:rPr lang="cs-CZ" sz="2000" dirty="0" err="1" smtClean="0"/>
              <a:t>ust</a:t>
            </a:r>
            <a:r>
              <a:rPr lang="cs-CZ" sz="2000" dirty="0" smtClean="0"/>
              <a:t>.)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3"/>
            </a:pPr>
            <a:r>
              <a:rPr lang="cs-CZ" sz="2000" dirty="0" smtClean="0">
                <a:solidFill>
                  <a:srgbClr val="0070C0"/>
                </a:solidFill>
              </a:rPr>
              <a:t>Informováni budete o možnostech přenosu činností SMP formou VPS. 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3"/>
            </a:pPr>
            <a:r>
              <a:rPr lang="cs-CZ" sz="2000" dirty="0" smtClean="0"/>
              <a:t>Procesními postup SMP dle ZMP </a:t>
            </a:r>
            <a:r>
              <a:rPr lang="en-US" sz="2000" dirty="0" smtClean="0"/>
              <a:t>&amp;</a:t>
            </a:r>
            <a:r>
              <a:rPr lang="cs-CZ" sz="2000" dirty="0" smtClean="0"/>
              <a:t> DŘ krok za krokem: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5 situací, které mohou při placení nastat,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problematikou vyměření nedoplatku PV, 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otázky doručování (není cílem, ale prostředkem pro vybrání) 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typy a postupy při uplatnění opravných prostředků,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problematiku pořádkové pokuty,</a:t>
            </a:r>
          </a:p>
          <a:p>
            <a:pPr marL="809625" indent="-361950">
              <a:spcBef>
                <a:spcPts val="0"/>
              </a:spcBef>
              <a:buFont typeface="+mj-lt"/>
              <a:buAutoNum type="alphaLcParenR"/>
            </a:pPr>
            <a:r>
              <a:rPr lang="cs-CZ" sz="2000" dirty="0" smtClean="0"/>
              <a:t>ODÚ a pravidla pro úhrady nedoplatků.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D33CD-8D28-476E-A035-D34C97CFFF7F}" type="slidenum">
              <a:rPr lang="cs-CZ"/>
              <a:pPr>
                <a:defRPr/>
              </a:pPr>
              <a:t>3</a:t>
            </a:fld>
            <a:endParaRPr lang="cs-CZ"/>
          </a:p>
        </p:txBody>
      </p:sp>
      <p:sp>
        <p:nvSpPr>
          <p:cNvPr id="23558" name="Nadpis 1"/>
          <p:cNvSpPr>
            <a:spLocks/>
          </p:cNvSpPr>
          <p:nvPr/>
        </p:nvSpPr>
        <p:spPr bwMode="auto">
          <a:xfrm>
            <a:off x="395288" y="188641"/>
            <a:ext cx="82296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3600" dirty="0" smtClean="0">
                <a:solidFill>
                  <a:schemeClr val="tx2"/>
                </a:solidFill>
                <a:latin typeface="Calibri" pitchFamily="34" charset="0"/>
              </a:rPr>
              <a:t>Osnova přednášky</a:t>
            </a:r>
            <a:endParaRPr lang="cs-CZ" sz="36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9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Poplatek za komunální odpad (§ 10b)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400" u="sng" dirty="0" smtClean="0"/>
              <a:t>Problémy s OZV</a:t>
            </a:r>
            <a:r>
              <a:rPr lang="cs-CZ" sz="2400" dirty="0" smtClean="0"/>
              <a:t>: Poplatky </a:t>
            </a:r>
            <a:r>
              <a:rPr lang="cs-CZ" sz="2400" dirty="0"/>
              <a:t>zavede obec </a:t>
            </a:r>
            <a:r>
              <a:rPr lang="cs-CZ" sz="2400" dirty="0" smtClean="0"/>
              <a:t>OZV, </a:t>
            </a:r>
            <a:r>
              <a:rPr lang="cs-CZ" sz="2400" dirty="0"/>
              <a:t>ve které upraví podrobnosti jejich vybírání, </a:t>
            </a:r>
            <a:r>
              <a:rPr lang="cs-CZ" sz="2400" dirty="0">
                <a:solidFill>
                  <a:srgbClr val="FF0000"/>
                </a:solidFill>
              </a:rPr>
              <a:t>zejména stanoví konkrétní </a:t>
            </a:r>
            <a:r>
              <a:rPr lang="cs-CZ" sz="2400" b="1" dirty="0">
                <a:solidFill>
                  <a:srgbClr val="FF0000"/>
                </a:solidFill>
              </a:rPr>
              <a:t>sazbu</a:t>
            </a:r>
            <a:r>
              <a:rPr lang="cs-CZ" sz="2400" dirty="0">
                <a:solidFill>
                  <a:srgbClr val="FF0000"/>
                </a:solidFill>
              </a:rPr>
              <a:t> </a:t>
            </a:r>
            <a:r>
              <a:rPr lang="cs-CZ" sz="2400" dirty="0"/>
              <a:t>poplatku, vznik a zánik poplatkové povinnosti, lhůty pro plnění ohlašovací povinnosti, splatnost, úlevy a případné </a:t>
            </a:r>
            <a:r>
              <a:rPr lang="cs-CZ" sz="2400" b="1" dirty="0"/>
              <a:t>osvobození</a:t>
            </a:r>
            <a:r>
              <a:rPr lang="cs-CZ" sz="2400" dirty="0"/>
              <a:t> od poplatků.</a:t>
            </a:r>
          </a:p>
          <a:p>
            <a:pPr marL="0" indent="0" algn="just">
              <a:buNone/>
            </a:pPr>
            <a:r>
              <a:rPr lang="cs-CZ" sz="2400" u="sng" dirty="0"/>
              <a:t>Dle § 10b odst. 4 </a:t>
            </a:r>
            <a:r>
              <a:rPr lang="cs-CZ" sz="2400" b="1" u="sng" dirty="0">
                <a:solidFill>
                  <a:srgbClr val="FF0000"/>
                </a:solidFill>
              </a:rPr>
              <a:t>sazbu poplatku tvoří:</a:t>
            </a:r>
          </a:p>
          <a:p>
            <a:pPr marL="0" indent="0" algn="just">
              <a:buNone/>
            </a:pPr>
            <a:r>
              <a:rPr lang="cs-CZ" sz="2400" dirty="0"/>
              <a:t>a) částka až 250 Kč za </a:t>
            </a:r>
            <a:r>
              <a:rPr lang="cs-CZ" sz="2400" dirty="0" smtClean="0"/>
              <a:t>osobu poplatníka</a:t>
            </a:r>
            <a:endParaRPr lang="cs-CZ" sz="2400" dirty="0"/>
          </a:p>
          <a:p>
            <a:pPr marL="266700" indent="-266700">
              <a:buNone/>
            </a:pPr>
            <a:r>
              <a:rPr lang="cs-CZ" sz="2400" dirty="0" smtClean="0"/>
              <a:t>b) </a:t>
            </a:r>
            <a:r>
              <a:rPr lang="cs-CZ" sz="2400" dirty="0" smtClean="0">
                <a:solidFill>
                  <a:srgbClr val="FF0000"/>
                </a:solidFill>
              </a:rPr>
              <a:t>částka </a:t>
            </a:r>
            <a:r>
              <a:rPr lang="cs-CZ" sz="2400" dirty="0"/>
              <a:t>stanovená </a:t>
            </a:r>
            <a:r>
              <a:rPr lang="cs-CZ" sz="2400" dirty="0">
                <a:solidFill>
                  <a:srgbClr val="FF0000"/>
                </a:solidFill>
              </a:rPr>
              <a:t>na základě skutečných nákladů </a:t>
            </a:r>
            <a:r>
              <a:rPr lang="cs-CZ" sz="2400" dirty="0"/>
              <a:t>obce předchozího kalendářního roku na sběr a svoz netříděného komunálního odpadu až 750 Kč </a:t>
            </a:r>
            <a:r>
              <a:rPr lang="cs-CZ" sz="2400" dirty="0">
                <a:solidFill>
                  <a:srgbClr val="FF0000"/>
                </a:solidFill>
              </a:rPr>
              <a:t>za poplatníka </a:t>
            </a:r>
            <a:r>
              <a:rPr lang="cs-CZ" sz="2400" dirty="0"/>
              <a:t>a kalendářní rok; obec v obecně závazné vyhlášce stanoví rozúčtování nákladů na sběr a svoz netříděného komunálního odpadu na osobu. </a:t>
            </a:r>
            <a:endParaRPr lang="cs-CZ" sz="2400" dirty="0" smtClean="0"/>
          </a:p>
          <a:p>
            <a:pPr marL="811213" indent="-811213">
              <a:buNone/>
            </a:pPr>
            <a:endParaRPr lang="cs-CZ" sz="2400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5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>
                <a:solidFill>
                  <a:schemeClr val="tx2"/>
                </a:solidFill>
              </a:rPr>
              <a:t>Poplatek za komunální odpad (§ </a:t>
            </a:r>
            <a:r>
              <a:rPr lang="pl-PL" sz="3200" b="1" dirty="0" smtClean="0">
                <a:solidFill>
                  <a:schemeClr val="tx2"/>
                </a:solidFill>
              </a:rPr>
              <a:t>10b)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/>
              <a:t>Skutečné náklady obce na sběr a svoz netříděného komunálního </a:t>
            </a:r>
            <a:r>
              <a:rPr lang="cs-CZ" sz="2400" dirty="0" smtClean="0"/>
              <a:t>odpadu § </a:t>
            </a:r>
            <a:r>
              <a:rPr lang="cs-CZ" sz="2400" dirty="0"/>
              <a:t>10b odst. 4 písm. b</a:t>
            </a:r>
            <a:r>
              <a:rPr lang="cs-CZ" sz="2400" dirty="0" smtClean="0"/>
              <a:t>) max</a:t>
            </a:r>
            <a:r>
              <a:rPr lang="cs-CZ" sz="2400" dirty="0"/>
              <a:t>. </a:t>
            </a:r>
            <a:r>
              <a:rPr lang="cs-CZ" sz="2400" dirty="0" smtClean="0"/>
              <a:t>750 Kč:</a:t>
            </a:r>
            <a:endParaRPr lang="cs-CZ" sz="2400" dirty="0"/>
          </a:p>
          <a:p>
            <a:pPr marL="84138" indent="-84138">
              <a:buNone/>
            </a:pPr>
            <a:r>
              <a:rPr lang="cs-CZ" sz="1800" dirty="0" smtClean="0"/>
              <a:t>(podle </a:t>
            </a:r>
            <a:r>
              <a:rPr lang="cs-CZ" sz="1800" dirty="0"/>
              <a:t>odpadové </a:t>
            </a:r>
            <a:r>
              <a:rPr lang="cs-CZ" sz="1800" dirty="0" smtClean="0"/>
              <a:t>legislativy k z. č. 185/2001 Sb., o odpadech jde </a:t>
            </a:r>
            <a:r>
              <a:rPr lang="cs-CZ" sz="1800" dirty="0"/>
              <a:t>o pojem: směsný KO-kat. č. 200301 a objemný KO-kat. č. 200307)</a:t>
            </a:r>
          </a:p>
          <a:p>
            <a:pPr marL="811213" indent="-811213">
              <a:buNone/>
            </a:pPr>
            <a:r>
              <a:rPr lang="cs-CZ" sz="1800" dirty="0"/>
              <a:t>Lze zahrnout náklady na:</a:t>
            </a:r>
          </a:p>
          <a:p>
            <a:pPr marL="811213" indent="-811213">
              <a:buNone/>
            </a:pPr>
            <a:r>
              <a:rPr lang="cs-CZ" sz="1800" dirty="0" smtClean="0"/>
              <a:t>a)	shromažďování směsných odpadů</a:t>
            </a:r>
          </a:p>
          <a:p>
            <a:pPr marL="811213" indent="-811213">
              <a:buNone/>
            </a:pPr>
            <a:r>
              <a:rPr lang="cs-CZ" sz="1800" dirty="0" smtClean="0"/>
              <a:t>b</a:t>
            </a:r>
            <a:r>
              <a:rPr lang="cs-CZ" sz="1800" dirty="0"/>
              <a:t>)	přeprava odpadů</a:t>
            </a:r>
          </a:p>
          <a:p>
            <a:pPr marL="811213" indent="-811213">
              <a:buNone/>
            </a:pPr>
            <a:r>
              <a:rPr lang="cs-CZ" sz="1800" dirty="0" smtClean="0"/>
              <a:t>c</a:t>
            </a:r>
            <a:r>
              <a:rPr lang="cs-CZ" sz="1800" dirty="0"/>
              <a:t>)	sběr odpadů</a:t>
            </a:r>
          </a:p>
          <a:p>
            <a:pPr marL="811213" indent="-811213">
              <a:buNone/>
            </a:pPr>
            <a:r>
              <a:rPr lang="cs-CZ" sz="1800" dirty="0" smtClean="0"/>
              <a:t>d</a:t>
            </a:r>
            <a:r>
              <a:rPr lang="cs-CZ" sz="1800" dirty="0"/>
              <a:t>)	využití odpadů a jejich odstranění</a:t>
            </a:r>
          </a:p>
          <a:p>
            <a:pPr>
              <a:buAutoNum type="alphaLcParenR" startAt="5"/>
            </a:pPr>
            <a:r>
              <a:rPr lang="cs-CZ" sz="1800" dirty="0" smtClean="0"/>
              <a:t>ostatní, např. personální </a:t>
            </a:r>
            <a:r>
              <a:rPr lang="cs-CZ" sz="1800" dirty="0"/>
              <a:t>zajištění </a:t>
            </a:r>
            <a:r>
              <a:rPr lang="cs-CZ" sz="1800" dirty="0" smtClean="0"/>
              <a:t>činnosti ve </a:t>
            </a:r>
            <a:r>
              <a:rPr lang="cs-CZ" sz="1800" dirty="0"/>
              <a:t>vztahu k netříděnému KO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Nelze zahrnout:</a:t>
            </a:r>
          </a:p>
          <a:p>
            <a:pPr marL="811213" indent="-811213">
              <a:buNone/>
            </a:pPr>
            <a:r>
              <a:rPr lang="cs-CZ" sz="1800" dirty="0" smtClean="0"/>
              <a:t>-	náklady na administrativní pracovníky obce, kteří vybírají místní poplatek</a:t>
            </a:r>
          </a:p>
          <a:p>
            <a:pPr marL="811213" indent="-811213">
              <a:buNone/>
            </a:pPr>
            <a:r>
              <a:rPr lang="cs-CZ" sz="1800" dirty="0" smtClean="0"/>
              <a:t>-</a:t>
            </a:r>
            <a:r>
              <a:rPr lang="cs-CZ" sz="1800" dirty="0"/>
              <a:t>	</a:t>
            </a:r>
            <a:r>
              <a:rPr lang="cs-CZ" sz="1800" dirty="0" smtClean="0"/>
              <a:t>náklady </a:t>
            </a:r>
            <a:r>
              <a:rPr lang="cs-CZ" sz="1800" dirty="0"/>
              <a:t>na tříděný odpad …</a:t>
            </a:r>
          </a:p>
          <a:p>
            <a:pPr marL="811213" indent="-811213">
              <a:buNone/>
            </a:pPr>
            <a:r>
              <a:rPr lang="cs-CZ" sz="1800" dirty="0"/>
              <a:t>-	náklady na stavební odpad, nebezpečný odpad</a:t>
            </a:r>
          </a:p>
          <a:p>
            <a:pPr marL="811213" indent="-811213">
              <a:buNone/>
            </a:pPr>
            <a:r>
              <a:rPr lang="cs-CZ" sz="1800" dirty="0"/>
              <a:t>-	poplatek za uložení nebezpečného odpadu</a:t>
            </a:r>
          </a:p>
          <a:p>
            <a:pPr marL="811213" indent="-811213">
              <a:buNone/>
            </a:pPr>
            <a:r>
              <a:rPr lang="cs-CZ" sz="1800" dirty="0"/>
              <a:t>-	náklady ze smluvního zajištění právnických osob a fyzických osob podnikajících</a:t>
            </a:r>
          </a:p>
          <a:p>
            <a:pPr marL="811213" indent="-811213">
              <a:buNone/>
            </a:pPr>
            <a:endParaRPr lang="cs-CZ" sz="1800" dirty="0"/>
          </a:p>
          <a:p>
            <a:pPr marL="811213" indent="-811213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139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440160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 smtClean="0">
                <a:solidFill>
                  <a:schemeClr val="tx2"/>
                </a:solidFill>
              </a:rPr>
              <a:t>Poplatek </a:t>
            </a:r>
            <a:r>
              <a:rPr lang="pl-PL" sz="3200" b="1" dirty="0">
                <a:solidFill>
                  <a:schemeClr val="tx2"/>
                </a:solidFill>
              </a:rPr>
              <a:t>za </a:t>
            </a:r>
            <a:r>
              <a:rPr lang="pl-PL" sz="3200" b="1" dirty="0" smtClean="0">
                <a:solidFill>
                  <a:schemeClr val="tx2"/>
                </a:solidFill>
              </a:rPr>
              <a:t>zhodnocení pozemku možností </a:t>
            </a:r>
            <a:r>
              <a:rPr lang="pl-PL" sz="3200" b="1" dirty="0">
                <a:solidFill>
                  <a:schemeClr val="tx2"/>
                </a:solidFill>
              </a:rPr>
              <a:t>připojení na obcí vybudovanou stavbu vodovodu nebo </a:t>
            </a:r>
            <a:r>
              <a:rPr lang="pl-PL" sz="3200" b="1" dirty="0" smtClean="0">
                <a:solidFill>
                  <a:schemeClr val="tx2"/>
                </a:solidFill>
              </a:rPr>
              <a:t>kanalizace </a:t>
            </a:r>
            <a:r>
              <a:rPr lang="pl-PL" sz="3200" b="1" dirty="0">
                <a:solidFill>
                  <a:schemeClr val="tx2"/>
                </a:solidFill>
              </a:rPr>
              <a:t>(§ </a:t>
            </a:r>
            <a:r>
              <a:rPr lang="pl-PL" sz="3200" b="1" dirty="0" smtClean="0">
                <a:solidFill>
                  <a:schemeClr val="tx2"/>
                </a:solidFill>
              </a:rPr>
              <a:t>10c)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896544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</a:t>
            </a:r>
            <a:r>
              <a:rPr lang="cs-CZ" sz="2400" dirty="0" smtClean="0"/>
              <a:t>– vlastník stavebního pozemku. </a:t>
            </a:r>
          </a:p>
          <a:p>
            <a:pPr marL="811213" indent="-7938">
              <a:buNone/>
            </a:pPr>
            <a:r>
              <a:rPr lang="cs-CZ" sz="2400" dirty="0" smtClean="0"/>
              <a:t>Spoluvlastníci platí poplatek společně a nerozdílně.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Předmět</a:t>
            </a:r>
            <a:r>
              <a:rPr lang="cs-CZ" sz="2400" dirty="0" smtClean="0"/>
              <a:t> – st. pozemek zhodnocený možností připojení na obcí vybudovanou stavbu vodovodu nebo kanalizace po nabytí účinnosti z. o vodovodech a kanalizacích. 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Místní příslušnost </a:t>
            </a:r>
            <a:r>
              <a:rPr lang="cs-CZ" sz="2400" dirty="0" smtClean="0"/>
              <a:t>– k obci</a:t>
            </a:r>
            <a:r>
              <a:rPr lang="cs-CZ" sz="2400" dirty="0"/>
              <a:t>, na jejímž území se </a:t>
            </a:r>
            <a:r>
              <a:rPr lang="cs-CZ" sz="2400" dirty="0" smtClean="0"/>
              <a:t>st. p. nachází.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obec stanoví v OZV, sazba musí být menší, 	než rozdíl </a:t>
            </a:r>
            <a:r>
              <a:rPr lang="cs-CZ" sz="2400" dirty="0"/>
              <a:t>ceny </a:t>
            </a:r>
            <a:r>
              <a:rPr lang="cs-CZ" sz="2400" dirty="0" smtClean="0"/>
              <a:t>st. p. </a:t>
            </a:r>
            <a:r>
              <a:rPr lang="cs-CZ" sz="2400" dirty="0"/>
              <a:t>bez možnosti </a:t>
            </a:r>
            <a:r>
              <a:rPr lang="cs-CZ" sz="2400" dirty="0" smtClean="0"/>
              <a:t>a s </a:t>
            </a:r>
            <a:r>
              <a:rPr lang="cs-CZ" sz="2400" dirty="0"/>
              <a:t>touto </a:t>
            </a:r>
            <a:r>
              <a:rPr lang="cs-CZ" sz="2400" dirty="0" smtClean="0"/>
              <a:t>možností. 	Sazba se stanovuje dle oceňovací vyhlášky v roce, kdy 	nabylo </a:t>
            </a:r>
            <a:r>
              <a:rPr lang="cs-CZ" sz="2400" dirty="0"/>
              <a:t>právní </a:t>
            </a:r>
            <a:r>
              <a:rPr lang="cs-CZ" sz="2400" dirty="0" smtClean="0"/>
              <a:t>moci </a:t>
            </a:r>
            <a:r>
              <a:rPr lang="cs-CZ" sz="2400" dirty="0"/>
              <a:t>kolaudační </a:t>
            </a:r>
            <a:r>
              <a:rPr lang="cs-CZ" sz="2400" dirty="0" smtClean="0"/>
              <a:t>rozhodnutí. </a:t>
            </a:r>
          </a:p>
          <a:p>
            <a:pPr marL="811213" indent="-8112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Osvobození</a:t>
            </a:r>
            <a:r>
              <a:rPr lang="cs-CZ" sz="2400" dirty="0" smtClean="0"/>
              <a:t> – dle OZV ale nesmí být diskriminační.</a:t>
            </a:r>
            <a:endParaRPr lang="cs-CZ" sz="2400" dirty="0"/>
          </a:p>
          <a:p>
            <a:pPr marL="811213" indent="-811213">
              <a:buNone/>
            </a:pPr>
            <a:r>
              <a:rPr lang="cs-CZ" sz="2400" dirty="0"/>
              <a:t>	</a:t>
            </a:r>
          </a:p>
          <a:p>
            <a:pPr marL="811213" indent="-811213">
              <a:buNone/>
            </a:pPr>
            <a:r>
              <a:rPr lang="cs-CZ" sz="2400" dirty="0"/>
              <a:t>	</a:t>
            </a:r>
            <a:endParaRPr lang="cs-CZ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86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512168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 smtClean="0">
                <a:solidFill>
                  <a:schemeClr val="tx2"/>
                </a:solidFill>
              </a:rPr>
              <a:t>OTÁZKY – Poplatek </a:t>
            </a:r>
            <a:r>
              <a:rPr lang="pl-PL" sz="3200" b="1" dirty="0">
                <a:solidFill>
                  <a:schemeClr val="tx2"/>
                </a:solidFill>
              </a:rPr>
              <a:t>za </a:t>
            </a:r>
            <a:r>
              <a:rPr lang="pl-PL" sz="3200" b="1" dirty="0" smtClean="0">
                <a:solidFill>
                  <a:schemeClr val="tx2"/>
                </a:solidFill>
              </a:rPr>
              <a:t>zhodnocení pozemku možností </a:t>
            </a:r>
            <a:r>
              <a:rPr lang="pl-PL" sz="3200" b="1" dirty="0">
                <a:solidFill>
                  <a:schemeClr val="tx2"/>
                </a:solidFill>
              </a:rPr>
              <a:t>připojení na obcí vybudovanou stavbu vodovodu nebo </a:t>
            </a:r>
            <a:r>
              <a:rPr lang="pl-PL" sz="3200" b="1" dirty="0" smtClean="0">
                <a:solidFill>
                  <a:schemeClr val="tx2"/>
                </a:solidFill>
              </a:rPr>
              <a:t>kanalizace </a:t>
            </a:r>
            <a:r>
              <a:rPr lang="pl-PL" sz="3200" b="1" dirty="0">
                <a:solidFill>
                  <a:schemeClr val="tx2"/>
                </a:solidFill>
              </a:rPr>
              <a:t>(§ </a:t>
            </a:r>
            <a:r>
              <a:rPr lang="pl-PL" sz="3200" b="1" dirty="0" smtClean="0">
                <a:solidFill>
                  <a:schemeClr val="tx2"/>
                </a:solidFill>
              </a:rPr>
              <a:t>10c)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/>
              <a:t>Obec vybuduje kanalizaci ve stávající zástavbě RD. Je daná lokalita předmětem poplatku zavedeným v OZV?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Samozřejmě ano, jedná se o zhodnocení stavebních pozemků. Otázkou je jak a zda bude obec v OZV řešit osvobození ( např. RD </a:t>
            </a:r>
            <a:br>
              <a:rPr lang="cs-CZ" sz="2400" dirty="0" smtClean="0">
                <a:solidFill>
                  <a:srgbClr val="00B050"/>
                </a:solidFill>
              </a:rPr>
            </a:br>
            <a:r>
              <a:rPr lang="cs-CZ" sz="2400" dirty="0" smtClean="0">
                <a:solidFill>
                  <a:srgbClr val="00B050"/>
                </a:solidFill>
              </a:rPr>
              <a:t>s čističkou). </a:t>
            </a:r>
            <a:endParaRPr lang="cs-CZ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cs-CZ" sz="2400" dirty="0" smtClean="0"/>
              <a:t>Je možno vyměřit platbu poplatku společnému zmocněnci nebo zástupci (§30 DŘ) spoluvlastníků, kteří mají povinnost platit poplatek společně a nerozdílně?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Společný zmocněnec nebo společný zástupce je ustaven pro zastupování před správcem daně. Správce poplatku vyměří spoluvlastníkovi, kterého si vybere. </a:t>
            </a:r>
            <a:r>
              <a:rPr lang="cs-CZ" sz="2400" dirty="0">
                <a:solidFill>
                  <a:srgbClr val="00B050"/>
                </a:solidFill>
              </a:rPr>
              <a:t>	</a:t>
            </a:r>
          </a:p>
          <a:p>
            <a:pPr marL="811213" indent="-811213">
              <a:buNone/>
            </a:pPr>
            <a:r>
              <a:rPr lang="cs-CZ" sz="2400" dirty="0"/>
              <a:t>	</a:t>
            </a:r>
            <a:endParaRPr lang="cs-CZ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02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 smtClean="0">
                <a:solidFill>
                  <a:schemeClr val="tx2"/>
                </a:solidFill>
              </a:rPr>
              <a:t>§ 11 zákona o místních poplatcích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472608"/>
          </a:xfrm>
        </p:spPr>
        <p:txBody>
          <a:bodyPr>
            <a:noAutofit/>
          </a:bodyPr>
          <a:lstStyle/>
          <a:p>
            <a:pPr marL="811213" indent="-811213">
              <a:buNone/>
            </a:pPr>
            <a:r>
              <a:rPr lang="cs-CZ" sz="2400" dirty="0" smtClean="0"/>
              <a:t>Pokud poplatník/plátce nezaplatí poplatek: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Není-li poplatníkem zaplacen poplatek </a:t>
            </a:r>
            <a:r>
              <a:rPr lang="cs-CZ" sz="2000" dirty="0" smtClean="0">
                <a:solidFill>
                  <a:srgbClr val="FF0000"/>
                </a:solidFill>
              </a:rPr>
              <a:t>včas </a:t>
            </a:r>
            <a:r>
              <a:rPr lang="cs-CZ" sz="2000" dirty="0">
                <a:solidFill>
                  <a:srgbClr val="FF0000"/>
                </a:solidFill>
              </a:rPr>
              <a:t>nebo ve správné výši</a:t>
            </a:r>
            <a:r>
              <a:rPr lang="cs-CZ" sz="2000" dirty="0"/>
              <a:t>, vyměří mu obecní úřad poplatek platebním </a:t>
            </a:r>
            <a:r>
              <a:rPr lang="cs-CZ" sz="2000" dirty="0" smtClean="0"/>
              <a:t>výměrem (PV)</a:t>
            </a:r>
            <a:r>
              <a:rPr lang="cs-CZ" sz="2000" dirty="0">
                <a:solidFill>
                  <a:srgbClr val="FFC000"/>
                </a:solidFill>
              </a:rPr>
              <a:t> </a:t>
            </a:r>
            <a:r>
              <a:rPr lang="cs-CZ" sz="2000" dirty="0">
                <a:solidFill>
                  <a:srgbClr val="00B050"/>
                </a:solidFill>
              </a:rPr>
              <a:t>(zaokrouhlování dle §146 DŘ)</a:t>
            </a:r>
            <a:r>
              <a:rPr lang="cs-CZ" sz="2000" dirty="0" smtClean="0"/>
              <a:t> </a:t>
            </a:r>
            <a:r>
              <a:rPr lang="cs-CZ" sz="2000" u="sng" dirty="0"/>
              <a:t>nebo hromadným předpisným </a:t>
            </a:r>
            <a:r>
              <a:rPr lang="cs-CZ" sz="2000" u="sng" dirty="0" smtClean="0"/>
              <a:t>seznamem</a:t>
            </a:r>
            <a:r>
              <a:rPr lang="cs-CZ" sz="2000" dirty="0" smtClean="0">
                <a:solidFill>
                  <a:srgbClr val="FFC000"/>
                </a:solidFill>
              </a:rPr>
              <a:t> </a:t>
            </a:r>
            <a:r>
              <a:rPr lang="cs-CZ" sz="1800" i="1" dirty="0" smtClean="0">
                <a:solidFill>
                  <a:srgbClr val="00B050"/>
                </a:solidFill>
              </a:rPr>
              <a:t>(</a:t>
            </a:r>
            <a:r>
              <a:rPr lang="cs-CZ" sz="1800" i="1" dirty="0" err="1" smtClean="0">
                <a:solidFill>
                  <a:srgbClr val="00B050"/>
                </a:solidFill>
              </a:rPr>
              <a:t>Pl</a:t>
            </a:r>
            <a:r>
              <a:rPr lang="cs-CZ" sz="1800" i="1" dirty="0" smtClean="0">
                <a:solidFill>
                  <a:srgbClr val="00B050"/>
                </a:solidFill>
              </a:rPr>
              <a:t>. ÚS 6/09; možno od změny </a:t>
            </a:r>
            <a:br>
              <a:rPr lang="cs-CZ" sz="1800" i="1" dirty="0" smtClean="0">
                <a:solidFill>
                  <a:srgbClr val="00B050"/>
                </a:solidFill>
              </a:rPr>
            </a:br>
            <a:r>
              <a:rPr lang="cs-CZ" sz="1800" i="1" dirty="0" smtClean="0">
                <a:solidFill>
                  <a:srgbClr val="00B050"/>
                </a:solidFill>
              </a:rPr>
              <a:t>z. č. 30/2011 Sb. )</a:t>
            </a:r>
            <a:r>
              <a:rPr lang="cs-CZ" sz="2000" dirty="0" smtClean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V případě plátce vždy jen PV k přímé úhradě.</a:t>
            </a:r>
            <a:endParaRPr lang="cs-CZ" sz="2000" dirty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Obecní úřad může zvýšit MP až </a:t>
            </a:r>
            <a:r>
              <a:rPr lang="cs-CZ" sz="2000" dirty="0"/>
              <a:t>na </a:t>
            </a:r>
            <a:r>
              <a:rPr lang="cs-CZ" sz="2000" dirty="0" smtClean="0"/>
              <a:t>trojnásobek.</a:t>
            </a:r>
          </a:p>
          <a:p>
            <a:pPr marL="536575" indent="-536575">
              <a:buNone/>
            </a:pPr>
            <a:r>
              <a:rPr lang="cs-CZ" sz="2000" dirty="0"/>
              <a:t>	</a:t>
            </a:r>
            <a:r>
              <a:rPr lang="cs-CZ" sz="2000" dirty="0" smtClean="0"/>
              <a:t>Možno jen u včas nezaplacených/neodvedených poplatků </a:t>
            </a:r>
            <a:r>
              <a:rPr lang="cs-CZ" sz="2000" dirty="0"/>
              <a:t>nebo </a:t>
            </a:r>
            <a:r>
              <a:rPr lang="cs-CZ" sz="2000" dirty="0" smtClean="0"/>
              <a:t>jejich částí. </a:t>
            </a:r>
            <a:r>
              <a:rPr lang="cs-CZ" sz="2000" b="1" dirty="0" smtClean="0">
                <a:solidFill>
                  <a:srgbClr val="FF0000"/>
                </a:solidFill>
              </a:rPr>
              <a:t>Zvýšení </a:t>
            </a:r>
            <a:r>
              <a:rPr lang="cs-CZ" sz="2000" b="1" dirty="0">
                <a:solidFill>
                  <a:srgbClr val="FF0000"/>
                </a:solidFill>
              </a:rPr>
              <a:t>je příslušenstvím poplatku</a:t>
            </a:r>
            <a:r>
              <a:rPr lang="cs-CZ" sz="2000" b="1" dirty="0" smtClean="0">
                <a:solidFill>
                  <a:srgbClr val="FF0000"/>
                </a:solidFill>
              </a:rPr>
              <a:t>.</a:t>
            </a:r>
          </a:p>
          <a:p>
            <a:pPr marL="536575" indent="-536575">
              <a:buNone/>
            </a:pPr>
            <a:r>
              <a:rPr lang="cs-CZ" sz="1800" i="1" dirty="0" smtClean="0"/>
              <a:t>	</a:t>
            </a:r>
            <a:r>
              <a:rPr lang="cs-CZ" sz="1800" i="1" dirty="0" err="1" smtClean="0">
                <a:solidFill>
                  <a:srgbClr val="00B050"/>
                </a:solidFill>
              </a:rPr>
              <a:t>Pl</a:t>
            </a:r>
            <a:r>
              <a:rPr lang="cs-CZ" sz="1800" i="1" dirty="0">
                <a:solidFill>
                  <a:srgbClr val="00B050"/>
                </a:solidFill>
              </a:rPr>
              <a:t>. ÚS </a:t>
            </a:r>
            <a:r>
              <a:rPr lang="cs-CZ" sz="1800" i="1" dirty="0" smtClean="0">
                <a:solidFill>
                  <a:srgbClr val="00B050"/>
                </a:solidFill>
              </a:rPr>
              <a:t>9/10 – kvantifikace </a:t>
            </a:r>
            <a:r>
              <a:rPr lang="cs-CZ" sz="1800" i="1" dirty="0">
                <a:solidFill>
                  <a:srgbClr val="00B050"/>
                </a:solidFill>
              </a:rPr>
              <a:t>sankčního navýšení </a:t>
            </a:r>
            <a:r>
              <a:rPr lang="cs-CZ" sz="1800" i="1" dirty="0" smtClean="0">
                <a:solidFill>
                  <a:srgbClr val="00B050"/>
                </a:solidFill>
              </a:rPr>
              <a:t>(1x-3x) patří </a:t>
            </a:r>
            <a:r>
              <a:rPr lang="cs-CZ" sz="1800" i="1" dirty="0">
                <a:solidFill>
                  <a:srgbClr val="00B050"/>
                </a:solidFill>
              </a:rPr>
              <a:t>mezi "podrobnosti vybírání poplatku", které má § 14 odst. 2 </a:t>
            </a:r>
            <a:r>
              <a:rPr lang="cs-CZ" sz="1800" i="1" dirty="0" smtClean="0">
                <a:solidFill>
                  <a:srgbClr val="00B050"/>
                </a:solidFill>
              </a:rPr>
              <a:t>ZMP na mysli =</a:t>
            </a:r>
            <a:r>
              <a:rPr lang="en-US" sz="1800" i="1" dirty="0" smtClean="0">
                <a:solidFill>
                  <a:srgbClr val="00B050"/>
                </a:solidFill>
              </a:rPr>
              <a:t>&gt;</a:t>
            </a:r>
            <a:r>
              <a:rPr lang="cs-CZ" sz="1800" i="1" dirty="0" smtClean="0">
                <a:solidFill>
                  <a:srgbClr val="00B050"/>
                </a:solidFill>
              </a:rPr>
              <a:t> OZV. </a:t>
            </a:r>
          </a:p>
          <a:p>
            <a:pPr marL="536575" indent="-536575">
              <a:buNone/>
            </a:pPr>
            <a:r>
              <a:rPr lang="cs-CZ" sz="2000" dirty="0" smtClean="0"/>
              <a:t>4.	Penále</a:t>
            </a:r>
            <a:r>
              <a:rPr lang="cs-CZ" sz="2000" dirty="0"/>
              <a:t>, úroky a pokuty, upravené daňovým řádem, s výjimkou pořádkových </a:t>
            </a:r>
            <a:r>
              <a:rPr lang="cs-CZ" sz="2000" dirty="0" smtClean="0"/>
              <a:t>pokut </a:t>
            </a:r>
            <a:r>
              <a:rPr lang="cs-CZ" sz="1800" dirty="0" smtClean="0">
                <a:solidFill>
                  <a:srgbClr val="FF0000"/>
                </a:solidFill>
              </a:rPr>
              <a:t>(</a:t>
            </a:r>
            <a:r>
              <a:rPr lang="cs-CZ" sz="1800" i="1" dirty="0" smtClean="0">
                <a:solidFill>
                  <a:srgbClr val="FF0000"/>
                </a:solidFill>
              </a:rPr>
              <a:t>§ </a:t>
            </a:r>
            <a:r>
              <a:rPr lang="cs-CZ" sz="1800" i="1" dirty="0">
                <a:solidFill>
                  <a:srgbClr val="FF0000"/>
                </a:solidFill>
              </a:rPr>
              <a:t>247 a 247a </a:t>
            </a:r>
            <a:r>
              <a:rPr lang="cs-CZ" sz="1800" i="1" dirty="0" smtClean="0">
                <a:solidFill>
                  <a:srgbClr val="FF0000"/>
                </a:solidFill>
              </a:rPr>
              <a:t>DŘ </a:t>
            </a:r>
            <a:r>
              <a:rPr lang="cs-CZ" sz="1800" dirty="0" smtClean="0">
                <a:solidFill>
                  <a:srgbClr val="FF0000"/>
                </a:solidFill>
              </a:rPr>
              <a:t>viz dále)</a:t>
            </a:r>
            <a:r>
              <a:rPr lang="cs-CZ" sz="2000" dirty="0" smtClean="0"/>
              <a:t>, </a:t>
            </a:r>
            <a:r>
              <a:rPr lang="cs-CZ" sz="2000" dirty="0"/>
              <a:t>se neuplatňují</a:t>
            </a:r>
            <a:r>
              <a:rPr lang="cs-CZ" sz="2000" dirty="0" smtClean="0"/>
              <a:t>.</a:t>
            </a:r>
          </a:p>
          <a:p>
            <a:pPr marL="536575" indent="-536575">
              <a:buNone/>
            </a:pPr>
            <a:r>
              <a:rPr lang="cs-CZ" sz="1800" dirty="0" smtClean="0"/>
              <a:t>	</a:t>
            </a:r>
            <a:r>
              <a:rPr lang="cs-CZ" sz="2000" dirty="0" smtClean="0">
                <a:solidFill>
                  <a:srgbClr val="00B050"/>
                </a:solidFill>
              </a:rPr>
              <a:t>§</a:t>
            </a:r>
            <a:r>
              <a:rPr lang="cs-CZ" sz="2000" dirty="0">
                <a:solidFill>
                  <a:srgbClr val="00B050"/>
                </a:solidFill>
              </a:rPr>
              <a:t>2 odst.5 DŘ: </a:t>
            </a:r>
            <a:r>
              <a:rPr lang="cs-CZ" sz="2000" i="1" dirty="0">
                <a:solidFill>
                  <a:srgbClr val="00B050"/>
                </a:solidFill>
              </a:rPr>
              <a:t>„Příslušenstvím daně se rozumějí úroky, penále, pokuty </a:t>
            </a:r>
            <a:r>
              <a:rPr lang="cs-CZ" sz="2000" i="1" dirty="0" smtClean="0">
                <a:solidFill>
                  <a:srgbClr val="00B050"/>
                </a:solidFill>
              </a:rPr>
              <a:t/>
            </a:r>
            <a:br>
              <a:rPr lang="cs-CZ" sz="2000" i="1" dirty="0" smtClean="0">
                <a:solidFill>
                  <a:srgbClr val="00B050"/>
                </a:solidFill>
              </a:rPr>
            </a:br>
            <a:r>
              <a:rPr lang="cs-CZ" sz="2000" i="1" dirty="0" smtClean="0">
                <a:solidFill>
                  <a:srgbClr val="00B050"/>
                </a:solidFill>
              </a:rPr>
              <a:t>a </a:t>
            </a:r>
            <a:r>
              <a:rPr lang="cs-CZ" sz="2000" i="1" dirty="0">
                <a:solidFill>
                  <a:srgbClr val="FF0000"/>
                </a:solidFill>
              </a:rPr>
              <a:t>náklady řízení</a:t>
            </a:r>
            <a:r>
              <a:rPr lang="cs-CZ" sz="2000" i="1" dirty="0">
                <a:solidFill>
                  <a:srgbClr val="00B050"/>
                </a:solidFill>
              </a:rPr>
              <a:t>, jsou-li ukládány nebo vznikají-li podle daňového zákona</a:t>
            </a:r>
            <a:r>
              <a:rPr lang="cs-CZ" sz="2000" i="1" dirty="0" smtClean="0">
                <a:solidFill>
                  <a:srgbClr val="00B050"/>
                </a:solidFill>
              </a:rPr>
              <a:t>.“</a:t>
            </a:r>
          </a:p>
          <a:p>
            <a:pPr marL="536575" indent="-536575">
              <a:buNone/>
            </a:pPr>
            <a:endParaRPr lang="cs-CZ" sz="2400" dirty="0" smtClean="0">
              <a:solidFill>
                <a:srgbClr val="FFC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766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 smtClean="0">
                <a:solidFill>
                  <a:schemeClr val="tx2"/>
                </a:solidFill>
              </a:rPr>
              <a:t>§ 12 odpovědnost za platbu MP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800" dirty="0"/>
              <a:t>(1) </a:t>
            </a:r>
            <a:r>
              <a:rPr lang="cs-CZ" sz="2800" dirty="0">
                <a:solidFill>
                  <a:srgbClr val="FF0000"/>
                </a:solidFill>
              </a:rPr>
              <a:t>Je-li poplatník </a:t>
            </a:r>
            <a:r>
              <a:rPr lang="cs-CZ" sz="2800" dirty="0"/>
              <a:t>v době vzniku povinnosti zaplatit poplatek </a:t>
            </a:r>
            <a:r>
              <a:rPr lang="cs-CZ" sz="2800" dirty="0">
                <a:solidFill>
                  <a:srgbClr val="FF0000"/>
                </a:solidFill>
              </a:rPr>
              <a:t>nezletilý</a:t>
            </a:r>
            <a:r>
              <a:rPr lang="cs-CZ" sz="2800" dirty="0"/>
              <a:t>, </a:t>
            </a:r>
            <a:r>
              <a:rPr lang="cs-CZ" sz="2800" dirty="0">
                <a:solidFill>
                  <a:srgbClr val="FF0000"/>
                </a:solidFill>
              </a:rPr>
              <a:t>odpovídají</a:t>
            </a:r>
            <a:r>
              <a:rPr lang="cs-CZ" sz="2800" dirty="0"/>
              <a:t> za zaplacení poplatku </a:t>
            </a:r>
            <a:r>
              <a:rPr lang="cs-CZ" sz="2800" dirty="0">
                <a:solidFill>
                  <a:srgbClr val="FF0000"/>
                </a:solidFill>
              </a:rPr>
              <a:t>tento poplatník a jeho zákonný zástupce společně </a:t>
            </a:r>
            <a:r>
              <a:rPr lang="cs-CZ" sz="2800" dirty="0" smtClean="0">
                <a:solidFill>
                  <a:srgbClr val="FF0000"/>
                </a:solidFill>
              </a:rPr>
              <a:t/>
            </a:r>
            <a:br>
              <a:rPr lang="cs-CZ" sz="2800" dirty="0" smtClean="0">
                <a:solidFill>
                  <a:srgbClr val="FF0000"/>
                </a:solidFill>
              </a:rPr>
            </a:br>
            <a:r>
              <a:rPr lang="cs-CZ" sz="2800" dirty="0" smtClean="0">
                <a:solidFill>
                  <a:srgbClr val="FF0000"/>
                </a:solidFill>
              </a:rPr>
              <a:t>a </a:t>
            </a:r>
            <a:r>
              <a:rPr lang="cs-CZ" sz="2800" dirty="0">
                <a:solidFill>
                  <a:srgbClr val="FF0000"/>
                </a:solidFill>
              </a:rPr>
              <a:t>nerozdílně</a:t>
            </a:r>
            <a:r>
              <a:rPr lang="cs-CZ" sz="2800" dirty="0"/>
              <a:t>; zákonný zástupce má v takovém případě stejné procesní postavení jako poplatník.</a:t>
            </a:r>
          </a:p>
          <a:p>
            <a:pPr marL="536575" indent="-536575">
              <a:buNone/>
            </a:pPr>
            <a:r>
              <a:rPr lang="cs-CZ" sz="2800" dirty="0"/>
              <a:t> </a:t>
            </a:r>
          </a:p>
          <a:p>
            <a:pPr marL="536575" indent="-536575">
              <a:buNone/>
            </a:pPr>
            <a:r>
              <a:rPr lang="cs-CZ" sz="2800" dirty="0" smtClean="0"/>
              <a:t>(</a:t>
            </a:r>
            <a:r>
              <a:rPr lang="cs-CZ" sz="2800" dirty="0"/>
              <a:t>2) </a:t>
            </a:r>
            <a:r>
              <a:rPr lang="cs-CZ" sz="2800" dirty="0">
                <a:solidFill>
                  <a:srgbClr val="FF0000"/>
                </a:solidFill>
              </a:rPr>
              <a:t>Nezaplatí-li poplatek poplatník nebo jeho zákonný zástupce, vyměří obecní úřad poplatek jednomu </a:t>
            </a:r>
            <a:r>
              <a:rPr lang="cs-CZ" sz="2800" dirty="0" smtClean="0">
                <a:solidFill>
                  <a:srgbClr val="FF0000"/>
                </a:solidFill>
              </a:rPr>
              <a:t/>
            </a:r>
            <a:br>
              <a:rPr lang="cs-CZ" sz="2800" dirty="0" smtClean="0">
                <a:solidFill>
                  <a:srgbClr val="FF0000"/>
                </a:solidFill>
              </a:rPr>
            </a:br>
            <a:r>
              <a:rPr lang="cs-CZ" sz="2800" dirty="0" smtClean="0">
                <a:solidFill>
                  <a:srgbClr val="FF0000"/>
                </a:solidFill>
              </a:rPr>
              <a:t>z </a:t>
            </a:r>
            <a:r>
              <a:rPr lang="cs-CZ" sz="2800" dirty="0">
                <a:solidFill>
                  <a:srgbClr val="FF0000"/>
                </a:solidFill>
              </a:rPr>
              <a:t>nich</a:t>
            </a:r>
            <a:r>
              <a:rPr lang="cs-CZ" sz="2800" dirty="0" smtClean="0">
                <a:solidFill>
                  <a:srgbClr val="FF0000"/>
                </a:solidFill>
              </a:rPr>
              <a:t>.</a:t>
            </a:r>
          </a:p>
          <a:p>
            <a:pPr marL="536575" indent="-536575">
              <a:buNone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</a:rPr>
              <a:t>Uvedený § je předmětem novely ZMP – viz dále.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405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0" indent="0" algn="ctr"/>
            <a:r>
              <a:rPr lang="pl-PL" sz="3200" b="1" dirty="0" smtClean="0">
                <a:solidFill>
                  <a:schemeClr val="tx2"/>
                </a:solidFill>
              </a:rPr>
              <a:t>§ 14 – ZAVEDENÍ MÍSTNÍCH POPLATKŮ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14422"/>
            <a:ext cx="8496944" cy="5238914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400" dirty="0" smtClean="0"/>
              <a:t>(1) Stanovení poplatků patří do </a:t>
            </a:r>
            <a:r>
              <a:rPr lang="cs-CZ" sz="2400" dirty="0" smtClean="0">
                <a:solidFill>
                  <a:srgbClr val="FF0000"/>
                </a:solidFill>
              </a:rPr>
              <a:t>samostatné působnosti </a:t>
            </a:r>
            <a:r>
              <a:rPr lang="cs-CZ" sz="2400" dirty="0" smtClean="0"/>
              <a:t>obce, která je </a:t>
            </a:r>
            <a:r>
              <a:rPr lang="cs-CZ" sz="2400" dirty="0" smtClean="0">
                <a:solidFill>
                  <a:srgbClr val="FF0000"/>
                </a:solidFill>
              </a:rPr>
              <a:t>ve svém území zavedla</a:t>
            </a:r>
            <a:r>
              <a:rPr lang="cs-CZ" sz="2400" dirty="0" smtClean="0"/>
              <a:t>.</a:t>
            </a:r>
          </a:p>
          <a:p>
            <a:pPr marL="536575" indent="-536575">
              <a:buNone/>
            </a:pPr>
            <a:r>
              <a:rPr lang="cs-CZ" sz="2400" dirty="0" smtClean="0"/>
              <a:t>(2) Poplatky zavede obec </a:t>
            </a:r>
            <a:r>
              <a:rPr lang="cs-CZ" sz="2400" dirty="0" smtClean="0">
                <a:solidFill>
                  <a:srgbClr val="FF0000"/>
                </a:solidFill>
              </a:rPr>
              <a:t>OZV</a:t>
            </a:r>
            <a:r>
              <a:rPr lang="cs-CZ" sz="2400" dirty="0" smtClean="0"/>
              <a:t>, ve které </a:t>
            </a:r>
            <a:r>
              <a:rPr lang="cs-CZ" sz="2400" dirty="0" smtClean="0">
                <a:solidFill>
                  <a:srgbClr val="FF0000"/>
                </a:solidFill>
              </a:rPr>
              <a:t>upraví podrobnosti jejich vybírání</a:t>
            </a:r>
            <a:r>
              <a:rPr lang="cs-CZ" sz="2400" dirty="0" smtClean="0"/>
              <a:t>, zejména stanoví:</a:t>
            </a:r>
          </a:p>
          <a:p>
            <a:pPr marL="536575" indent="-536575">
              <a:buClr>
                <a:schemeClr val="tx1"/>
              </a:buClr>
              <a:buFont typeface="Arial" pitchFamily="34" charset="0"/>
              <a:buChar char="•"/>
            </a:pPr>
            <a:r>
              <a:rPr lang="cs-CZ" sz="2400" dirty="0" smtClean="0"/>
              <a:t>konkrétní sazbu poplatku, </a:t>
            </a:r>
          </a:p>
          <a:p>
            <a:pPr marL="536575" indent="-536575">
              <a:buClr>
                <a:schemeClr val="tx1"/>
              </a:buClr>
              <a:buFont typeface="Arial" pitchFamily="34" charset="0"/>
              <a:buChar char="•"/>
            </a:pPr>
            <a:r>
              <a:rPr lang="cs-CZ" sz="2400" dirty="0" smtClean="0">
                <a:solidFill>
                  <a:srgbClr val="FF0000"/>
                </a:solidFill>
              </a:rPr>
              <a:t>vznik a zánik poplatkové povinnosti,</a:t>
            </a:r>
          </a:p>
          <a:p>
            <a:pPr marL="536575" indent="-536575">
              <a:buClr>
                <a:schemeClr val="tx1"/>
              </a:buClr>
              <a:buFont typeface="Arial" pitchFamily="34" charset="0"/>
              <a:buChar char="•"/>
            </a:pPr>
            <a:r>
              <a:rPr lang="cs-CZ" sz="2400" dirty="0" smtClean="0"/>
              <a:t>lhůty pro plnění ohlašovací povinnosti,</a:t>
            </a:r>
          </a:p>
          <a:p>
            <a:pPr marL="536575" indent="-536575">
              <a:buClr>
                <a:schemeClr val="tx1"/>
              </a:buClr>
              <a:buFont typeface="Arial" pitchFamily="34" charset="0"/>
              <a:buChar char="•"/>
            </a:pPr>
            <a:r>
              <a:rPr lang="cs-CZ" sz="2400" dirty="0" smtClean="0"/>
              <a:t>splatnost, </a:t>
            </a:r>
          </a:p>
          <a:p>
            <a:pPr marL="536575" indent="-536575">
              <a:buClr>
                <a:schemeClr val="tx1"/>
              </a:buClr>
              <a:buFont typeface="Arial" pitchFamily="34" charset="0"/>
              <a:buChar char="•"/>
            </a:pPr>
            <a:r>
              <a:rPr lang="cs-CZ" sz="2400" dirty="0" smtClean="0"/>
              <a:t>úlevy a případné osvobození od poplatků, </a:t>
            </a:r>
          </a:p>
          <a:p>
            <a:pPr marL="536575" indent="-536575">
              <a:buClr>
                <a:schemeClr val="tx1"/>
              </a:buClr>
              <a:buFont typeface="Arial" pitchFamily="34" charset="0"/>
              <a:buChar char="•"/>
            </a:pPr>
            <a:r>
              <a:rPr lang="cs-CZ" sz="2400" dirty="0" smtClean="0"/>
              <a:t>u MP za užívání VP určí místa, která podléhají poplatku.</a:t>
            </a:r>
          </a:p>
          <a:p>
            <a:pPr marL="536575" indent="-536575">
              <a:buNone/>
            </a:pPr>
            <a:r>
              <a:rPr lang="cs-CZ" sz="2400" dirty="0" smtClean="0"/>
              <a:t> (3) </a:t>
            </a:r>
            <a:r>
              <a:rPr lang="cs-CZ" sz="2400" dirty="0" smtClean="0">
                <a:solidFill>
                  <a:srgbClr val="FF0000"/>
                </a:solidFill>
              </a:rPr>
              <a:t>Řízení o poplatcích vykonává obecní úřad v přenesené působnosti (§15 ZMP)</a:t>
            </a:r>
            <a:r>
              <a:rPr lang="cs-CZ" sz="240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06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864096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OTÁZKY – § 14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14422"/>
            <a:ext cx="8496944" cy="5238914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endParaRPr lang="cs-CZ" sz="2400" dirty="0" smtClean="0"/>
          </a:p>
          <a:p>
            <a:pPr marL="536575" indent="-536575">
              <a:buNone/>
            </a:pPr>
            <a:r>
              <a:rPr lang="cs-CZ" sz="2400" dirty="0" smtClean="0"/>
              <a:t>Může obec v OZV nastavit ohlašovací </a:t>
            </a:r>
            <a:r>
              <a:rPr lang="cs-CZ" sz="2400" dirty="0" err="1" smtClean="0"/>
              <a:t>pov</a:t>
            </a:r>
            <a:r>
              <a:rPr lang="cs-CZ" sz="2400" dirty="0" smtClean="0"/>
              <a:t>. k zániku užívání VP?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Nemůže zavázat poplatníka k ohlašování, ale může zánik podmínit stavem veřejného prostranství.</a:t>
            </a:r>
          </a:p>
          <a:p>
            <a:pPr marL="84138" indent="-84138">
              <a:buNone/>
            </a:pPr>
            <a:endParaRPr lang="cs-CZ" sz="2400" dirty="0" smtClean="0"/>
          </a:p>
          <a:p>
            <a:pPr marL="84138" indent="-84138">
              <a:buNone/>
            </a:pPr>
            <a:r>
              <a:rPr lang="cs-CZ" sz="2400" dirty="0" smtClean="0"/>
              <a:t>Jaké jsou důsledky osvobození poplatníka v OZV?</a:t>
            </a:r>
          </a:p>
          <a:p>
            <a:pPr marL="84138" indent="-84138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Úplné vyjmutí z </a:t>
            </a:r>
            <a:r>
              <a:rPr lang="cs-CZ" sz="2400" dirty="0" err="1" smtClean="0">
                <a:solidFill>
                  <a:srgbClr val="00B050"/>
                </a:solidFill>
              </a:rPr>
              <a:t>popl</a:t>
            </a:r>
            <a:r>
              <a:rPr lang="cs-CZ" sz="2400" dirty="0" smtClean="0">
                <a:solidFill>
                  <a:srgbClr val="00B050"/>
                </a:solidFill>
              </a:rPr>
              <a:t>. </a:t>
            </a:r>
            <a:r>
              <a:rPr lang="cs-CZ" sz="2400" dirty="0" err="1" smtClean="0">
                <a:solidFill>
                  <a:srgbClr val="00B050"/>
                </a:solidFill>
              </a:rPr>
              <a:t>pov</a:t>
            </a:r>
            <a:r>
              <a:rPr lang="cs-CZ" sz="2400" dirty="0" smtClean="0">
                <a:solidFill>
                  <a:srgbClr val="00B050"/>
                </a:solidFill>
              </a:rPr>
              <a:t>. vycházející z vlastností jeho osoby nebo</a:t>
            </a:r>
          </a:p>
          <a:p>
            <a:pPr marL="84138" indent="-84138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druhu jim vykonávané činnosti. 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Ohlašovací povinnosti není zbaven (za neplnění pořádková pokuta), stále je poplatníkem. Viz nález s.z. </a:t>
            </a:r>
            <a:r>
              <a:rPr lang="cs-CZ" sz="2400" dirty="0" err="1" smtClean="0">
                <a:solidFill>
                  <a:srgbClr val="00B050"/>
                </a:solidFill>
              </a:rPr>
              <a:t>Pl</a:t>
            </a:r>
            <a:r>
              <a:rPr lang="cs-CZ" sz="2400" dirty="0" smtClean="0">
                <a:solidFill>
                  <a:srgbClr val="00B050"/>
                </a:solidFill>
              </a:rPr>
              <a:t>. ÚS 30/06.</a:t>
            </a:r>
            <a:endParaRPr lang="cs-CZ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06489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864096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§ 14a ohlaš. pov.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000" u="sng" dirty="0" smtClean="0">
                <a:solidFill>
                  <a:srgbClr val="FF0000"/>
                </a:solidFill>
              </a:rPr>
              <a:t>V </a:t>
            </a:r>
            <a:r>
              <a:rPr lang="cs-CZ" sz="2000" u="sng" dirty="0">
                <a:solidFill>
                  <a:srgbClr val="FF0000"/>
                </a:solidFill>
              </a:rPr>
              <a:t>ohlášení </a:t>
            </a:r>
            <a:r>
              <a:rPr lang="cs-CZ" sz="2000" u="sng" dirty="0" smtClean="0">
                <a:solidFill>
                  <a:srgbClr val="FF0000"/>
                </a:solidFill>
              </a:rPr>
              <a:t>poplatník nebo plátce uvede:</a:t>
            </a:r>
            <a:endParaRPr lang="cs-CZ" sz="2000" u="sng" dirty="0">
              <a:solidFill>
                <a:srgbClr val="FF0000"/>
              </a:solidFill>
            </a:endParaRP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 smtClean="0"/>
              <a:t>Jméno a </a:t>
            </a:r>
            <a:r>
              <a:rPr lang="cs-CZ" sz="2000" dirty="0"/>
              <a:t>příjmení nebo název nebo obchodní </a:t>
            </a:r>
            <a:r>
              <a:rPr lang="cs-CZ" sz="2000" dirty="0" smtClean="0"/>
              <a:t>firmu. 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 smtClean="0"/>
              <a:t>Obecný identifikátor, </a:t>
            </a:r>
            <a:r>
              <a:rPr lang="cs-CZ" sz="2000" dirty="0"/>
              <a:t>byl-li přidělen, </a:t>
            </a:r>
            <a:r>
              <a:rPr lang="cs-CZ" sz="2000" dirty="0" smtClean="0"/>
              <a:t>(§130 DŘ – u FO je to RČ).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 smtClean="0"/>
              <a:t>Místo pobytu/sídlo</a:t>
            </a:r>
            <a:r>
              <a:rPr lang="cs-CZ" sz="2000" dirty="0"/>
              <a:t>, místo podnikání, popřípadě další adresu </a:t>
            </a:r>
            <a:r>
              <a:rPr lang="cs-CZ" sz="2000" dirty="0" smtClean="0"/>
              <a:t>pro doručování.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 smtClean="0">
                <a:solidFill>
                  <a:srgbClr val="002060"/>
                </a:solidFill>
              </a:rPr>
              <a:t>PO </a:t>
            </a:r>
            <a:r>
              <a:rPr lang="cs-CZ" sz="2000" dirty="0">
                <a:solidFill>
                  <a:srgbClr val="002060"/>
                </a:solidFill>
              </a:rPr>
              <a:t>uvede též osoby, </a:t>
            </a:r>
            <a:r>
              <a:rPr lang="cs-CZ" sz="2000" dirty="0" smtClean="0">
                <a:solidFill>
                  <a:srgbClr val="002060"/>
                </a:solidFill>
              </a:rPr>
              <a:t>oprávněné jednat jejím jménem </a:t>
            </a:r>
            <a:r>
              <a:rPr lang="cs-CZ" sz="2000" dirty="0">
                <a:solidFill>
                  <a:srgbClr val="002060"/>
                </a:solidFill>
              </a:rPr>
              <a:t>v poplatkových </a:t>
            </a:r>
            <a:r>
              <a:rPr lang="cs-CZ" sz="2000" dirty="0" smtClean="0">
                <a:solidFill>
                  <a:srgbClr val="002060"/>
                </a:solidFill>
              </a:rPr>
              <a:t>věcech.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/>
              <a:t>Č</a:t>
            </a:r>
            <a:r>
              <a:rPr lang="cs-CZ" sz="2000" dirty="0" smtClean="0"/>
              <a:t>ísla </a:t>
            </a:r>
            <a:r>
              <a:rPr lang="cs-CZ" sz="2000" dirty="0"/>
              <a:t>všech svých účtů u </a:t>
            </a:r>
            <a:r>
              <a:rPr lang="cs-CZ" sz="2000" dirty="0" smtClean="0"/>
              <a:t>PPS, </a:t>
            </a:r>
            <a:r>
              <a:rPr lang="cs-CZ" sz="2000" dirty="0"/>
              <a:t>včetně </a:t>
            </a:r>
            <a:r>
              <a:rPr lang="cs-CZ" sz="2000" dirty="0" smtClean="0"/>
              <a:t>v zahraničí</a:t>
            </a:r>
            <a:r>
              <a:rPr lang="cs-CZ" sz="2000" dirty="0"/>
              <a:t>, užívaných v </a:t>
            </a:r>
            <a:r>
              <a:rPr lang="cs-CZ" sz="2000" dirty="0" smtClean="0"/>
              <a:t>podnikání, má-li to vazbu na MP.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 smtClean="0">
                <a:solidFill>
                  <a:srgbClr val="002060"/>
                </a:solidFill>
              </a:rPr>
              <a:t>Údaje </a:t>
            </a:r>
            <a:r>
              <a:rPr lang="cs-CZ" sz="2000" dirty="0">
                <a:solidFill>
                  <a:srgbClr val="002060"/>
                </a:solidFill>
              </a:rPr>
              <a:t>rozhodné pro stanovení výše poplatkové </a:t>
            </a:r>
            <a:r>
              <a:rPr lang="cs-CZ" sz="2000" dirty="0" smtClean="0">
                <a:solidFill>
                  <a:srgbClr val="002060"/>
                </a:solidFill>
              </a:rPr>
              <a:t>povinnosti.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dirty="0"/>
              <a:t>A</a:t>
            </a:r>
            <a:r>
              <a:rPr lang="cs-CZ" sz="2000" dirty="0" smtClean="0"/>
              <a:t>dresu svého zmocněnce v tuzemsku pro doručování když nemá sídlo nebo bydliště na </a:t>
            </a:r>
            <a:r>
              <a:rPr lang="cs-CZ" sz="2000" dirty="0"/>
              <a:t>území členského státu </a:t>
            </a:r>
            <a:r>
              <a:rPr lang="cs-CZ" sz="2000" dirty="0" smtClean="0"/>
              <a:t>EÚ, </a:t>
            </a:r>
            <a:r>
              <a:rPr lang="cs-CZ" sz="2000" dirty="0"/>
              <a:t>jiného smluvního státu Dohody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o </a:t>
            </a:r>
            <a:r>
              <a:rPr lang="cs-CZ" sz="2000" dirty="0"/>
              <a:t>Evropském hospodářském prostoru nebo Švýcarské </a:t>
            </a:r>
            <a:r>
              <a:rPr lang="cs-CZ" sz="2000" dirty="0" smtClean="0"/>
              <a:t>konfederace</a:t>
            </a:r>
            <a:r>
              <a:rPr lang="cs-CZ" sz="2000" dirty="0"/>
              <a:t>.</a:t>
            </a:r>
            <a:endParaRPr lang="cs-CZ" sz="2000" dirty="0" smtClean="0"/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cs-CZ" sz="2000" b="1" dirty="0" smtClean="0">
                <a:solidFill>
                  <a:srgbClr val="FF0000"/>
                </a:solidFill>
              </a:rPr>
              <a:t>Dojde-li </a:t>
            </a:r>
            <a:r>
              <a:rPr lang="cs-CZ" sz="2000" b="1" dirty="0">
                <a:solidFill>
                  <a:srgbClr val="FF0000"/>
                </a:solidFill>
              </a:rPr>
              <a:t>ke změně údajů uvedených v ohlášení, je poplatník nebo </a:t>
            </a:r>
            <a:r>
              <a:rPr lang="cs-CZ" sz="2000" b="1" dirty="0" smtClean="0">
                <a:solidFill>
                  <a:srgbClr val="FF0000"/>
                </a:solidFill>
              </a:rPr>
              <a:t>plátce povinen </a:t>
            </a:r>
            <a:r>
              <a:rPr lang="cs-CZ" sz="2000" b="1" dirty="0">
                <a:solidFill>
                  <a:srgbClr val="FF0000"/>
                </a:solidFill>
              </a:rPr>
              <a:t>tuto změnu oznámit do 15 dnů ode dne, kdy nastala.</a:t>
            </a:r>
            <a:endParaRPr lang="cs-CZ" sz="2000" b="1" dirty="0" smtClean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3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OTÁZKY – § 14a ohlaš. pov.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 smtClean="0"/>
              <a:t>Z čeho je potřeba vycházet při stanovení lhůty pro plnění ohlašovací povinnosti?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Ohlašovací povinnost dle ZMP nahrazuje registrační </a:t>
            </a:r>
            <a:r>
              <a:rPr lang="cs-CZ" sz="2000" dirty="0" err="1" smtClean="0">
                <a:solidFill>
                  <a:srgbClr val="00B050"/>
                </a:solidFill>
              </a:rPr>
              <a:t>pov</a:t>
            </a:r>
            <a:r>
              <a:rPr lang="cs-CZ" sz="2000" dirty="0" smtClean="0">
                <a:solidFill>
                  <a:srgbClr val="00B050"/>
                </a:solidFill>
              </a:rPr>
              <a:t>. dle §125-131 DŘ, pak by měla být minimálně 15 dnů. Každopádně dle §32 DŘ lze lhůtu kratší než 8 dnů stanovit jen zcela výjimečně pro úkony jednoduché a zvlášť naléhavé.</a:t>
            </a:r>
          </a:p>
          <a:p>
            <a:pPr marL="0" indent="0">
              <a:buNone/>
            </a:pPr>
            <a:r>
              <a:rPr lang="cs-CZ" sz="2000" dirty="0" smtClean="0"/>
              <a:t>Proč je důležité, aby PO uvedla též osoby, které jsou jejím jménem oprávněny jednat v poplatkových věcech?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Dle zákona o obchodních korporacích může jednat jménem PO více osob společně.</a:t>
            </a:r>
          </a:p>
          <a:p>
            <a:pPr marL="0" indent="0">
              <a:buNone/>
            </a:pPr>
            <a:r>
              <a:rPr lang="cs-CZ" sz="2000" dirty="0" smtClean="0"/>
              <a:t>Je nutno o OZV zavést údaje, které má FO/PO oznámit v rámci ohlašovací povinnosti?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Není to nezbytné, neboť je uvádí vyšší právní předpis, ale je potřeba si uvědomit, že údaje rozhodné pro stanovení výše poplatkové povinnosti jsou specifické </a:t>
            </a:r>
            <a:br>
              <a:rPr lang="cs-CZ" sz="2000" dirty="0" smtClean="0">
                <a:solidFill>
                  <a:srgbClr val="00B050"/>
                </a:solidFill>
              </a:rPr>
            </a:br>
            <a:r>
              <a:rPr lang="cs-CZ" sz="2000" dirty="0" smtClean="0">
                <a:solidFill>
                  <a:srgbClr val="00B050"/>
                </a:solidFill>
              </a:rPr>
              <a:t>u jednotlivých poplatků.</a:t>
            </a:r>
          </a:p>
          <a:p>
            <a:pPr marL="0" indent="0">
              <a:buNone/>
            </a:pPr>
            <a:r>
              <a:rPr lang="cs-CZ" sz="2000" dirty="0" smtClean="0"/>
              <a:t>U kterého poplatku předchází vyhledávací činnost ohlašovací povinnosti?</a:t>
            </a:r>
          </a:p>
          <a:p>
            <a:pPr marL="536575" indent="-536575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U MPKO.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3765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008112"/>
          </a:xfrm>
        </p:spPr>
        <p:txBody>
          <a:bodyPr>
            <a:noAutofit/>
          </a:bodyPr>
          <a:lstStyle/>
          <a:p>
            <a:pPr algn="ctr"/>
            <a:r>
              <a:rPr lang="cs-CZ" sz="3000" b="1" dirty="0" smtClean="0">
                <a:solidFill>
                  <a:schemeClr val="tx2"/>
                </a:solidFill>
              </a:rPr>
              <a:t>Zakotvení místních poplatků v právním řádu</a:t>
            </a:r>
            <a:endParaRPr lang="cs-CZ" sz="30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352928" cy="5217443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Čl. 104 Ústavy České republiky č. 1/1993 Sb.: </a:t>
            </a:r>
          </a:p>
          <a:p>
            <a:pPr marL="36576" indent="0">
              <a:buNone/>
            </a:pPr>
            <a:r>
              <a:rPr lang="cs-CZ" sz="2800" dirty="0"/>
              <a:t>z</a:t>
            </a:r>
            <a:r>
              <a:rPr lang="cs-CZ" sz="2800" dirty="0" smtClean="0"/>
              <a:t>astupitelstva </a:t>
            </a:r>
            <a:r>
              <a:rPr lang="cs-CZ" sz="2800" dirty="0"/>
              <a:t>mohou v mezích své působnosti vydávat obecně závazné </a:t>
            </a:r>
            <a:r>
              <a:rPr lang="cs-CZ" sz="2800" dirty="0" smtClean="0"/>
              <a:t>vyhlášky (dále OZV). </a:t>
            </a:r>
          </a:p>
          <a:p>
            <a:pPr marL="2960688" indent="-2924175">
              <a:buNone/>
            </a:pPr>
            <a:r>
              <a:rPr lang="cs-CZ" sz="2800" dirty="0" err="1" smtClean="0">
                <a:solidFill>
                  <a:srgbClr val="FF0000"/>
                </a:solidFill>
              </a:rPr>
              <a:t>s.z</a:t>
            </a:r>
            <a:r>
              <a:rPr lang="cs-CZ" sz="2800" dirty="0">
                <a:solidFill>
                  <a:srgbClr val="FF0000"/>
                </a:solidFill>
              </a:rPr>
              <a:t>. </a:t>
            </a:r>
            <a:r>
              <a:rPr lang="cs-CZ" sz="2800" dirty="0" err="1">
                <a:solidFill>
                  <a:srgbClr val="FF0000"/>
                </a:solidFill>
              </a:rPr>
              <a:t>Pl</a:t>
            </a:r>
            <a:r>
              <a:rPr lang="cs-CZ" sz="2800" dirty="0">
                <a:solidFill>
                  <a:srgbClr val="FF0000"/>
                </a:solidFill>
              </a:rPr>
              <a:t>. ÚS 45/06 </a:t>
            </a:r>
            <a:r>
              <a:rPr lang="cs-CZ" sz="2800" dirty="0" smtClean="0"/>
              <a:t>– k vydání OZV není potřeba další zákonné zmocnění </a:t>
            </a:r>
          </a:p>
          <a:p>
            <a:pPr marL="36576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ale</a:t>
            </a:r>
          </a:p>
          <a:p>
            <a:pPr marL="2960688" indent="-2924175">
              <a:buNone/>
            </a:pPr>
            <a:r>
              <a:rPr lang="cs-CZ" sz="2800" dirty="0" smtClean="0"/>
              <a:t>čl. 11 odst. 5 LZPS (2/1993 Sb.)</a:t>
            </a:r>
            <a:r>
              <a:rPr lang="cs-CZ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cs-CZ" sz="2800" dirty="0" smtClean="0"/>
              <a:t>– daně </a:t>
            </a:r>
            <a:r>
              <a:rPr lang="cs-CZ" sz="2800" dirty="0"/>
              <a:t>a poplatky lze ukládat jen na základě zákona</a:t>
            </a:r>
            <a:r>
              <a:rPr lang="cs-CZ" sz="2800" dirty="0" smtClean="0"/>
              <a:t>.</a:t>
            </a:r>
          </a:p>
          <a:p>
            <a:pPr marL="36576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Hmotněprávní úprava </a:t>
            </a:r>
            <a:r>
              <a:rPr lang="cs-CZ" sz="2800" dirty="0" smtClean="0"/>
              <a:t>– z. č. 565/1990 Sb., o místních poplatcích (dále ZMP) </a:t>
            </a:r>
          </a:p>
          <a:p>
            <a:pPr marL="36576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Procesně právní úprava </a:t>
            </a:r>
            <a:r>
              <a:rPr lang="cs-CZ" sz="2800" dirty="0" smtClean="0"/>
              <a:t>– z. č. 280/2009 Sb., daňový řád (dále DŘ</a:t>
            </a:r>
            <a:r>
              <a:rPr lang="cs-CZ" sz="2000" dirty="0" smtClean="0"/>
              <a:t>)</a:t>
            </a:r>
            <a:endParaRPr lang="cs-CZ" sz="2000" dirty="0"/>
          </a:p>
          <a:p>
            <a:pPr marL="36576" indent="0">
              <a:buNone/>
            </a:pP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718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20080"/>
          </a:xfrm>
        </p:spPr>
        <p:txBody>
          <a:bodyPr>
            <a:noAutofit/>
          </a:bodyPr>
          <a:lstStyle/>
          <a:p>
            <a:pPr marL="0" indent="0" algn="ctr"/>
            <a:r>
              <a:rPr lang="pl-PL" sz="2800" b="1" dirty="0" smtClean="0">
                <a:solidFill>
                  <a:schemeClr val="tx2"/>
                </a:solidFill>
              </a:rPr>
              <a:t>OTÁZKY – § 14a ohlaš. pov.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/>
              <a:t>Je zákonem stanovena forma ohlašovací povinnosti?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Ano, §71 DŘ - podání lze učinit písemně, ústně do protokolu nebo datovou zprávou.</a:t>
            </a:r>
          </a:p>
          <a:p>
            <a:pPr marL="0" indent="0">
              <a:buNone/>
            </a:pPr>
            <a:r>
              <a:rPr lang="cs-CZ" sz="2400" dirty="0" smtClean="0"/>
              <a:t>Lze v OZV stanovit periodickou povinnost dokládání nároku na osvobození?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Nelze, dle §14a ZMP musí poplatník ohlašovat změny do 15 dnů, dle zásad DŘ správce daně šetří práva a právem chráněné zájmy daňových subjektů.</a:t>
            </a:r>
          </a:p>
          <a:p>
            <a:pPr marL="0" indent="0">
              <a:buNone/>
            </a:pPr>
            <a:r>
              <a:rPr lang="cs-CZ" sz="2400" dirty="0" smtClean="0"/>
              <a:t>Lze do OZV v ohlašovací povinnosti požadovat další údaje nesouvisející s poplatkem?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Nelze, častou chybou je provázaní poplatku ze psa na identifikaci psů. </a:t>
            </a:r>
          </a:p>
          <a:p>
            <a:pPr marL="0" indent="0">
              <a:buNone/>
            </a:pPr>
            <a:r>
              <a:rPr lang="cs-CZ" sz="2400" dirty="0" smtClean="0"/>
              <a:t>A co ta pořádková pokuta?</a:t>
            </a:r>
          </a:p>
          <a:p>
            <a:pPr marL="0" indent="0">
              <a:buNone/>
            </a:pPr>
            <a:endParaRPr lang="cs-CZ" sz="2000" dirty="0" smtClean="0"/>
          </a:p>
          <a:p>
            <a:pPr marL="536575" indent="-536575">
              <a:buNone/>
            </a:pP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37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r>
              <a:rPr lang="pl-PL" sz="3200" b="1" dirty="0" smtClean="0">
                <a:solidFill>
                  <a:schemeClr val="tx2"/>
                </a:solidFill>
              </a:rPr>
              <a:t>§ 16 ZMP – REGISTRY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358775" indent="-358775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1.	Obecní </a:t>
            </a:r>
            <a:r>
              <a:rPr lang="cs-CZ" sz="2200" dirty="0">
                <a:solidFill>
                  <a:srgbClr val="FF0000"/>
                </a:solidFill>
              </a:rPr>
              <a:t>úřad a krajský úřad využívají pro účely řízení o </a:t>
            </a:r>
            <a:r>
              <a:rPr lang="cs-CZ" sz="2200" dirty="0" smtClean="0">
                <a:solidFill>
                  <a:srgbClr val="FF0000"/>
                </a:solidFill>
              </a:rPr>
              <a:t>MP:</a:t>
            </a:r>
            <a:endParaRPr lang="cs-CZ" sz="2200" dirty="0">
              <a:solidFill>
                <a:srgbClr val="FF0000"/>
              </a:solidFill>
            </a:endParaRPr>
          </a:p>
          <a:p>
            <a:pPr marL="533400" indent="-358775">
              <a:buAutoNum type="alphaLcParenR"/>
            </a:pPr>
            <a:r>
              <a:rPr lang="cs-CZ" sz="2200" dirty="0" smtClean="0">
                <a:solidFill>
                  <a:srgbClr val="FF0000"/>
                </a:solidFill>
              </a:rPr>
              <a:t>referenční </a:t>
            </a:r>
            <a:r>
              <a:rPr lang="cs-CZ" sz="2200" dirty="0">
                <a:solidFill>
                  <a:srgbClr val="FF0000"/>
                </a:solidFill>
              </a:rPr>
              <a:t>údaje ze základního registru obyvatel</a:t>
            </a:r>
            <a:r>
              <a:rPr lang="cs-CZ" sz="2200" dirty="0" smtClean="0">
                <a:solidFill>
                  <a:srgbClr val="FF0000"/>
                </a:solidFill>
              </a:rPr>
              <a:t>,</a:t>
            </a:r>
          </a:p>
          <a:p>
            <a:pPr marL="174625" indent="0">
              <a:buNone/>
            </a:pPr>
            <a:r>
              <a:rPr lang="cs-CZ" sz="2200" dirty="0" smtClean="0">
                <a:solidFill>
                  <a:srgbClr val="00B050"/>
                </a:solidFill>
              </a:rPr>
              <a:t>V ROB jsou vedeny referenční údaje o FO - občané ČR a EU, cizinci </a:t>
            </a:r>
            <a:br>
              <a:rPr lang="cs-CZ" sz="2200" dirty="0" smtClean="0">
                <a:solidFill>
                  <a:srgbClr val="00B050"/>
                </a:solidFill>
              </a:rPr>
            </a:br>
            <a:r>
              <a:rPr lang="cs-CZ" sz="2200" dirty="0" smtClean="0">
                <a:solidFill>
                  <a:srgbClr val="00B050"/>
                </a:solidFill>
              </a:rPr>
              <a:t>s povolením pobytu v ČR a cizince v ČR s mezinárodní ochranou formou azylu. Zdrojem dat jsou současné relevantní evidence. Správcem je MVČR.</a:t>
            </a:r>
          </a:p>
          <a:p>
            <a:pPr marL="174625" indent="0" algn="just">
              <a:buNone/>
            </a:pPr>
            <a:r>
              <a:rPr lang="cs-CZ" sz="2200" dirty="0"/>
              <a:t>Jméno příjmení, adresa pobytu, datum, místo narození; u narozených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v </a:t>
            </a:r>
            <a:r>
              <a:rPr lang="cs-CZ" sz="2200" dirty="0"/>
              <a:t>cizině, datum, místo a stát, kde se narodil, datum, místo úmrtí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(</a:t>
            </a:r>
            <a:r>
              <a:rPr lang="cs-CZ" sz="2200" dirty="0"/>
              <a:t>i v cizině</a:t>
            </a:r>
            <a:r>
              <a:rPr lang="cs-CZ" sz="2200" dirty="0" smtClean="0"/>
              <a:t>), údaje </a:t>
            </a:r>
            <a:r>
              <a:rPr lang="cs-CZ" sz="2200" dirty="0"/>
              <a:t>o soudním prohlášení za mrtvého, státní občanství.</a:t>
            </a:r>
          </a:p>
          <a:p>
            <a:pPr marL="533400" indent="-358775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b) údaje </a:t>
            </a:r>
            <a:r>
              <a:rPr lang="cs-CZ" sz="2200" dirty="0">
                <a:solidFill>
                  <a:srgbClr val="FF0000"/>
                </a:solidFill>
              </a:rPr>
              <a:t>z informačního systému evidence obyvatel</a:t>
            </a:r>
            <a:r>
              <a:rPr lang="cs-CZ" sz="2200" dirty="0" smtClean="0">
                <a:solidFill>
                  <a:srgbClr val="FF0000"/>
                </a:solidFill>
              </a:rPr>
              <a:t>,</a:t>
            </a:r>
          </a:p>
          <a:p>
            <a:pPr marL="174625" indent="0" algn="just">
              <a:buNone/>
            </a:pPr>
            <a:r>
              <a:rPr lang="cs-CZ" sz="2200" dirty="0" smtClean="0"/>
              <a:t>Jméno</a:t>
            </a:r>
            <a:r>
              <a:rPr lang="cs-CZ" sz="2200" dirty="0"/>
              <a:t>, příjmení, rodné příjmení, datum narození, místo narození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(</a:t>
            </a:r>
            <a:r>
              <a:rPr lang="cs-CZ" sz="2200" dirty="0"/>
              <a:t>i cizině),rodné číslo, státní občanství, </a:t>
            </a:r>
            <a:r>
              <a:rPr lang="cs-CZ" sz="2200" dirty="0" smtClean="0"/>
              <a:t>adresa TP</a:t>
            </a:r>
            <a:r>
              <a:rPr lang="cs-CZ" sz="2200" dirty="0"/>
              <a:t>, počátek TP, datum zrušení nebo ukončení TP, jméno, popřípadě jména, příjmení, rodné příjmení a adresa místa pobytu zákonných zástupců</a:t>
            </a:r>
            <a:r>
              <a:rPr lang="cs-CZ" sz="2200" dirty="0" smtClean="0"/>
              <a:t>.</a:t>
            </a: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pPr marL="0" indent="0" algn="ctr"/>
            <a:r>
              <a:rPr lang="pl-PL" sz="2800" b="1" dirty="0">
                <a:solidFill>
                  <a:schemeClr val="tx2"/>
                </a:solidFill>
              </a:rPr>
              <a:t>§ 16 </a:t>
            </a:r>
            <a:r>
              <a:rPr lang="pl-PL" sz="2800" b="1" dirty="0" smtClean="0">
                <a:solidFill>
                  <a:schemeClr val="tx2"/>
                </a:solidFill>
              </a:rPr>
              <a:t>ZMP – REGISTRY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358775" indent="-18415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c) údaje </a:t>
            </a:r>
            <a:r>
              <a:rPr lang="cs-CZ" sz="2200" dirty="0">
                <a:solidFill>
                  <a:srgbClr val="FF0000"/>
                </a:solidFill>
              </a:rPr>
              <a:t>z informačního systému cizinců.</a:t>
            </a:r>
          </a:p>
          <a:p>
            <a:pPr marL="174625" indent="0" algn="just">
              <a:buNone/>
            </a:pPr>
            <a:r>
              <a:rPr lang="cs-CZ" sz="2200" dirty="0" smtClean="0"/>
              <a:t>Jméno, příjmení</a:t>
            </a:r>
            <a:r>
              <a:rPr lang="cs-CZ" sz="2200" dirty="0"/>
              <a:t>, rodné příjmení</a:t>
            </a:r>
            <a:r>
              <a:rPr lang="cs-CZ" sz="2200" dirty="0" smtClean="0"/>
              <a:t>, datum narození, rodné </a:t>
            </a:r>
            <a:r>
              <a:rPr lang="cs-CZ" sz="2200" dirty="0"/>
              <a:t>číslo</a:t>
            </a:r>
            <a:r>
              <a:rPr lang="cs-CZ" sz="2200" dirty="0" smtClean="0"/>
              <a:t>, místo </a:t>
            </a:r>
            <a:br>
              <a:rPr lang="cs-CZ" sz="2200" dirty="0" smtClean="0"/>
            </a:br>
            <a:r>
              <a:rPr lang="cs-CZ" sz="2200" dirty="0" smtClean="0"/>
              <a:t>a stát narození, </a:t>
            </a:r>
            <a:r>
              <a:rPr lang="cs-CZ" sz="2200" dirty="0"/>
              <a:t>státní občanství, </a:t>
            </a:r>
            <a:r>
              <a:rPr lang="cs-CZ" sz="2200" dirty="0" smtClean="0"/>
              <a:t>druh </a:t>
            </a:r>
            <a:r>
              <a:rPr lang="cs-CZ" sz="2200" dirty="0"/>
              <a:t>a adresa místa pobytu </a:t>
            </a:r>
            <a:r>
              <a:rPr lang="cs-CZ" sz="2200" dirty="0" smtClean="0"/>
              <a:t>v ČR, počátek </a:t>
            </a:r>
            <a:r>
              <a:rPr lang="cs-CZ" sz="2200" dirty="0"/>
              <a:t>pobytu, případně datum </a:t>
            </a:r>
            <a:r>
              <a:rPr lang="cs-CZ" sz="2200" dirty="0" smtClean="0"/>
              <a:t>ukončení p.</a:t>
            </a:r>
            <a:endParaRPr lang="cs-CZ" sz="2200" dirty="0"/>
          </a:p>
          <a:p>
            <a:pPr marL="0" indent="0" algn="just">
              <a:buNone/>
            </a:pPr>
            <a:endParaRPr lang="cs-CZ" sz="2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Z </a:t>
            </a:r>
            <a:r>
              <a:rPr lang="cs-CZ" sz="2200" dirty="0">
                <a:solidFill>
                  <a:srgbClr val="FF0000"/>
                </a:solidFill>
              </a:rPr>
              <a:t>údajů </a:t>
            </a:r>
            <a:r>
              <a:rPr lang="cs-CZ" sz="2200" dirty="0" smtClean="0">
                <a:solidFill>
                  <a:srgbClr val="FF0000"/>
                </a:solidFill>
              </a:rPr>
              <a:t>lze </a:t>
            </a:r>
            <a:r>
              <a:rPr lang="cs-CZ" sz="2200" dirty="0">
                <a:solidFill>
                  <a:srgbClr val="FF0000"/>
                </a:solidFill>
              </a:rPr>
              <a:t>v konkrétním případě použít vždy jen </a:t>
            </a:r>
            <a:r>
              <a:rPr lang="cs-CZ" sz="2200" dirty="0" smtClean="0">
                <a:solidFill>
                  <a:srgbClr val="FF0000"/>
                </a:solidFill>
              </a:rPr>
              <a:t>nezbytné </a:t>
            </a:r>
            <a:r>
              <a:rPr lang="cs-CZ" sz="2200" dirty="0">
                <a:solidFill>
                  <a:srgbClr val="FF0000"/>
                </a:solidFill>
              </a:rPr>
              <a:t>ke splnění daného </a:t>
            </a:r>
            <a:r>
              <a:rPr lang="cs-CZ" sz="2200" dirty="0" smtClean="0">
                <a:solidFill>
                  <a:srgbClr val="FF0000"/>
                </a:solidFill>
              </a:rPr>
              <a:t>úkolu. </a:t>
            </a:r>
            <a:endParaRPr lang="cs-CZ" sz="2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Údaje</a:t>
            </a:r>
            <a:r>
              <a:rPr lang="cs-CZ" sz="2200" dirty="0">
                <a:solidFill>
                  <a:srgbClr val="FF0000"/>
                </a:solidFill>
              </a:rPr>
              <a:t>, které jsou vedeny jako referenční údaje v </a:t>
            </a:r>
            <a:r>
              <a:rPr lang="cs-CZ" sz="2200" dirty="0" smtClean="0">
                <a:solidFill>
                  <a:srgbClr val="FF0000"/>
                </a:solidFill>
              </a:rPr>
              <a:t>ROB, </a:t>
            </a:r>
            <a:r>
              <a:rPr lang="cs-CZ" sz="2200" dirty="0">
                <a:solidFill>
                  <a:srgbClr val="FF0000"/>
                </a:solidFill>
              </a:rPr>
              <a:t>se využijí </a:t>
            </a:r>
            <a:r>
              <a:rPr lang="cs-CZ" sz="2200" dirty="0" smtClean="0">
                <a:solidFill>
                  <a:srgbClr val="FF0000"/>
                </a:solidFill>
              </a:rPr>
              <a:t/>
            </a:r>
            <a:br>
              <a:rPr lang="cs-CZ" sz="2200" dirty="0" smtClean="0">
                <a:solidFill>
                  <a:srgbClr val="FF0000"/>
                </a:solidFill>
              </a:rPr>
            </a:br>
            <a:r>
              <a:rPr lang="cs-CZ" sz="2200" dirty="0" smtClean="0">
                <a:solidFill>
                  <a:srgbClr val="FF0000"/>
                </a:solidFill>
              </a:rPr>
              <a:t>z </a:t>
            </a:r>
            <a:r>
              <a:rPr lang="cs-CZ" sz="2200" dirty="0">
                <a:solidFill>
                  <a:srgbClr val="FF0000"/>
                </a:solidFill>
              </a:rPr>
              <a:t>informačního systému evidence obyvatel nebo informačního systému cizinců, pouze pokud jsou ve tvaru předcházejícím současný stav.</a:t>
            </a:r>
            <a:endParaRPr lang="cs-CZ" sz="2200" dirty="0" smtClean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288" y="885448"/>
            <a:ext cx="8745184" cy="549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43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/>
              </a:rPr>
              <a:t>219</a:t>
            </a: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3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7467600" cy="4929411"/>
          </a:xfrm>
        </p:spPr>
        <p:txBody>
          <a:bodyPr>
            <a:normAutofit lnSpcReduction="10000"/>
          </a:bodyPr>
          <a:lstStyle/>
          <a:p>
            <a:pPr marL="0" indent="36513">
              <a:buNone/>
            </a:pPr>
            <a:r>
              <a:rPr lang="cs-CZ" sz="2000" dirty="0" smtClean="0"/>
              <a:t>Skupina poslanců předložila </a:t>
            </a:r>
            <a:r>
              <a:rPr lang="cs-CZ" sz="2000" dirty="0"/>
              <a:t>sněmovně návrh </a:t>
            </a:r>
            <a:r>
              <a:rPr lang="cs-CZ" sz="2000" dirty="0" smtClean="0"/>
              <a:t>novely ZMP </a:t>
            </a:r>
            <a:r>
              <a:rPr lang="cs-CZ" sz="2000" dirty="0"/>
              <a:t>28. 5. 2014</a:t>
            </a:r>
            <a:r>
              <a:rPr lang="cs-CZ" sz="2000" dirty="0" smtClean="0"/>
              <a:t>. Návrh byl rozeslán poslancům jako tisk 219/0.</a:t>
            </a:r>
          </a:p>
          <a:p>
            <a:pPr marL="0" indent="36513" algn="ctr">
              <a:buNone/>
            </a:pPr>
            <a:r>
              <a:rPr lang="cs-CZ" sz="2000" b="1" dirty="0" smtClean="0"/>
              <a:t>Z důvodové zprávy: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Dle ZMP lze vyměřovat a exekučně vymáhat MP po dětech.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MP může být navyšován až </a:t>
            </a:r>
            <a:r>
              <a:rPr lang="cs-CZ" sz="2000" dirty="0"/>
              <a:t>na trojnásobek. </a:t>
            </a:r>
            <a:endParaRPr lang="cs-CZ" sz="2000" dirty="0" smtClean="0"/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Úprava nerespektuje povinnosti rodičovské zodpovědnosti.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Praxe </a:t>
            </a:r>
            <a:r>
              <a:rPr lang="cs-CZ" sz="2000" dirty="0"/>
              <a:t>nejtíživěji dopadá na děti ze sociálně slabých </a:t>
            </a:r>
            <a:r>
              <a:rPr lang="cs-CZ" sz="2000" dirty="0" smtClean="0"/>
              <a:t>rodin, děti zanedbávané a děti </a:t>
            </a:r>
            <a:r>
              <a:rPr lang="cs-CZ" sz="2000" dirty="0"/>
              <a:t>umístěné v dětských </a:t>
            </a:r>
            <a:r>
              <a:rPr lang="cs-CZ" sz="2000" dirty="0" smtClean="0"/>
              <a:t>domovech.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Dítě se stává poplatníkem již 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>okamžikem svého narození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a zcela 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>nezávisle na své vůli,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jedná se o rozpor 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>se základními principy demokratického právního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státu.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Dosavadní 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>právní úprava je rovněž v rozporu s čl. 3 odst. 1 Úmluvy o právech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</a:rPr>
              <a:t>dítěte.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Cílem </a:t>
            </a:r>
            <a:r>
              <a:rPr lang="cs-CZ" sz="2000" dirty="0"/>
              <a:t>navrhované novely </a:t>
            </a:r>
            <a:r>
              <a:rPr lang="cs-CZ" sz="2000" dirty="0" smtClean="0"/>
              <a:t>ZMP je </a:t>
            </a:r>
            <a:r>
              <a:rPr lang="cs-CZ" sz="2000" dirty="0"/>
              <a:t>odstranit protiústavnost dosavadní </a:t>
            </a:r>
            <a:r>
              <a:rPr lang="cs-CZ" sz="2000" dirty="0" smtClean="0"/>
              <a:t>právní úpravy</a:t>
            </a:r>
            <a:r>
              <a:rPr lang="cs-CZ" sz="2000" dirty="0"/>
              <a:t>.</a:t>
            </a:r>
            <a:endParaRPr lang="cs-CZ" sz="2000" dirty="0" smtClean="0"/>
          </a:p>
          <a:p>
            <a:pPr marL="0" indent="36513">
              <a:buNone/>
            </a:pPr>
            <a:endParaRPr lang="cs-CZ" sz="2000" dirty="0" smtClean="0"/>
          </a:p>
          <a:p>
            <a:pPr marL="0" indent="36513"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44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3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00141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cs-CZ" sz="2000" dirty="0" smtClean="0"/>
              <a:t>V </a:t>
            </a:r>
            <a:r>
              <a:rPr lang="cs-CZ" sz="2000" dirty="0"/>
              <a:t>§ 10b se za odstavec 2 vkládá nový odstavec 3, který zní:</a:t>
            </a:r>
          </a:p>
          <a:p>
            <a:pPr marL="36576" indent="0">
              <a:buNone/>
            </a:pPr>
            <a:endParaRPr lang="cs-CZ" sz="1000" dirty="0" smtClean="0"/>
          </a:p>
          <a:p>
            <a:pPr marL="36576" indent="0">
              <a:buNone/>
              <a:tabLst>
                <a:tab pos="358775" algn="l"/>
              </a:tabLst>
            </a:pPr>
            <a:r>
              <a:rPr lang="cs-CZ" sz="2000" dirty="0" smtClean="0"/>
              <a:t>(3)	Od </a:t>
            </a:r>
            <a:r>
              <a:rPr lang="cs-CZ" sz="2000" dirty="0"/>
              <a:t>poplatku je osvobozena fyzická </a:t>
            </a:r>
            <a:r>
              <a:rPr lang="cs-CZ" sz="2000" dirty="0" smtClean="0"/>
              <a:t>osoba,</a:t>
            </a:r>
          </a:p>
          <a:p>
            <a:pPr marL="815975" indent="-457200" algn="just">
              <a:buClr>
                <a:schemeClr val="tx1"/>
              </a:buClr>
              <a:buAutoNum type="alphaLcParenR"/>
              <a:tabLst>
                <a:tab pos="631825" algn="l"/>
              </a:tabLst>
            </a:pPr>
            <a:r>
              <a:rPr lang="cs-CZ" sz="2000" dirty="0" smtClean="0"/>
              <a:t>která je umístěna </a:t>
            </a:r>
            <a:r>
              <a:rPr lang="cs-CZ" sz="2000" dirty="0"/>
              <a:t>do </a:t>
            </a:r>
            <a:r>
              <a:rPr lang="cs-CZ" sz="2000" dirty="0">
                <a:solidFill>
                  <a:srgbClr val="FF0000"/>
                </a:solidFill>
              </a:rPr>
              <a:t>dětského domova pro děti do 3 let věku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00B050"/>
                </a:solidFill>
              </a:rPr>
              <a:t>školského zařízení pro </a:t>
            </a:r>
            <a:r>
              <a:rPr lang="cs-CZ" sz="2000" dirty="0" smtClean="0">
                <a:solidFill>
                  <a:srgbClr val="00B050"/>
                </a:solidFill>
              </a:rPr>
              <a:t>výkon </a:t>
            </a:r>
            <a:r>
              <a:rPr lang="cs-CZ" sz="2000" dirty="0">
                <a:solidFill>
                  <a:srgbClr val="00B050"/>
                </a:solidFill>
              </a:rPr>
              <a:t>ústavní nebo ochranné výchovy </a:t>
            </a:r>
            <a:r>
              <a:rPr lang="cs-CZ" sz="2000" dirty="0"/>
              <a:t>nebo </a:t>
            </a:r>
            <a:r>
              <a:rPr lang="cs-CZ" sz="2000" dirty="0">
                <a:solidFill>
                  <a:schemeClr val="tx2"/>
                </a:solidFill>
              </a:rPr>
              <a:t>školského zařízení pro preventivně </a:t>
            </a:r>
            <a:r>
              <a:rPr lang="cs-CZ" sz="2000" dirty="0" smtClean="0">
                <a:solidFill>
                  <a:schemeClr val="tx2"/>
                </a:solidFill>
              </a:rPr>
              <a:t>výchovnou </a:t>
            </a:r>
            <a:r>
              <a:rPr lang="cs-CZ" sz="2000" dirty="0">
                <a:solidFill>
                  <a:schemeClr val="tx2"/>
                </a:solidFill>
              </a:rPr>
              <a:t>péči</a:t>
            </a:r>
            <a:r>
              <a:rPr lang="cs-CZ" sz="2000" dirty="0"/>
              <a:t> na základě rozhodnutí soudu nebo </a:t>
            </a:r>
            <a:r>
              <a:rPr lang="cs-CZ" sz="2000" dirty="0" smtClean="0"/>
              <a:t>smlouvy,</a:t>
            </a:r>
          </a:p>
          <a:p>
            <a:pPr marL="815975" indent="-457200" algn="just">
              <a:buClr>
                <a:schemeClr val="tx1"/>
              </a:buClr>
              <a:buAutoNum type="alphaLcParenR"/>
              <a:tabLst>
                <a:tab pos="631825" algn="l"/>
              </a:tabLst>
            </a:pPr>
            <a:r>
              <a:rPr lang="cs-CZ" sz="2000" dirty="0" smtClean="0"/>
              <a:t>umístěna </a:t>
            </a:r>
            <a:r>
              <a:rPr lang="cs-CZ" sz="2000" dirty="0"/>
              <a:t>do </a:t>
            </a:r>
            <a:r>
              <a:rPr lang="cs-CZ" sz="2000" dirty="0">
                <a:solidFill>
                  <a:srgbClr val="FF0000"/>
                </a:solidFill>
              </a:rPr>
              <a:t>zařízení pro děti vyžadující okamžitou pomoc </a:t>
            </a:r>
            <a:r>
              <a:rPr lang="cs-CZ" sz="2000" dirty="0"/>
              <a:t>na základě rozhodnutí soudu, na žádost obecního úřadu obce s rozšířenou působností, zákonného zástupce dítěte nebo </a:t>
            </a:r>
            <a:r>
              <a:rPr lang="cs-CZ" sz="2000" dirty="0" smtClean="0"/>
              <a:t>nezletilého,</a:t>
            </a:r>
          </a:p>
          <a:p>
            <a:pPr marL="815975" indent="-457200" algn="just">
              <a:buClr>
                <a:schemeClr val="tx1"/>
              </a:buClr>
              <a:buAutoNum type="alphaLcParenR"/>
              <a:tabLst>
                <a:tab pos="631825" algn="l"/>
              </a:tabLst>
            </a:pPr>
            <a:r>
              <a:rPr lang="cs-CZ" sz="2000" dirty="0" smtClean="0">
                <a:solidFill>
                  <a:srgbClr val="00B050"/>
                </a:solidFill>
              </a:rPr>
              <a:t>jako </a:t>
            </a:r>
            <a:r>
              <a:rPr lang="cs-CZ" sz="2000" dirty="0">
                <a:solidFill>
                  <a:srgbClr val="00B050"/>
                </a:solidFill>
              </a:rPr>
              <a:t>nezaopatřené dítě umístěna v domově pro osoby se zdravotním postižením </a:t>
            </a:r>
            <a:r>
              <a:rPr lang="cs-CZ" sz="2000" dirty="0"/>
              <a:t>na základě rozhodnutí soudu nebo smlouvy o poskytnutí sociální služby, </a:t>
            </a:r>
            <a:r>
              <a:rPr lang="cs-CZ" sz="2000" dirty="0" smtClean="0"/>
              <a:t>nebo</a:t>
            </a:r>
          </a:p>
          <a:p>
            <a:pPr marL="815975" indent="-457200" algn="just">
              <a:buClr>
                <a:schemeClr val="tx1"/>
              </a:buClr>
              <a:buAutoNum type="alphaLcParenR"/>
              <a:tabLst>
                <a:tab pos="631825" algn="l"/>
              </a:tabLst>
            </a:pPr>
            <a:r>
              <a:rPr lang="cs-CZ" sz="2000" dirty="0" smtClean="0"/>
              <a:t>umístěna </a:t>
            </a:r>
            <a:r>
              <a:rPr lang="cs-CZ" sz="2000" dirty="0"/>
              <a:t>v </a:t>
            </a:r>
            <a:r>
              <a:rPr lang="cs-CZ" sz="2000" dirty="0">
                <a:solidFill>
                  <a:schemeClr val="tx2"/>
                </a:solidFill>
              </a:rPr>
              <a:t>domově pro osoby se zdravotním postižením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FF0000"/>
                </a:solidFill>
              </a:rPr>
              <a:t>domově pro seniory</a:t>
            </a:r>
            <a:r>
              <a:rPr lang="cs-CZ" sz="2000" dirty="0"/>
              <a:t>, </a:t>
            </a:r>
            <a:r>
              <a:rPr lang="cs-CZ" sz="2000" dirty="0">
                <a:solidFill>
                  <a:srgbClr val="00B050"/>
                </a:solidFill>
              </a:rPr>
              <a:t>domově se zvláštním režimem</a:t>
            </a:r>
            <a:r>
              <a:rPr lang="cs-CZ" sz="2000" dirty="0"/>
              <a:t> nebo </a:t>
            </a:r>
            <a:r>
              <a:rPr lang="cs-CZ" sz="2000" dirty="0">
                <a:solidFill>
                  <a:schemeClr val="tx2"/>
                </a:solidFill>
              </a:rPr>
              <a:t>chráněném bydlení</a:t>
            </a:r>
            <a:r>
              <a:rPr lang="cs-CZ" sz="2000" dirty="0" smtClean="0"/>
              <a:t>.</a:t>
            </a:r>
            <a:endParaRPr lang="cs-CZ" sz="2000" dirty="0"/>
          </a:p>
          <a:p>
            <a:pPr marL="36576" indent="0">
              <a:buNone/>
            </a:pPr>
            <a:endParaRPr lang="cs-CZ" sz="2000" dirty="0" smtClean="0"/>
          </a:p>
          <a:p>
            <a:pPr marL="36576" indent="0">
              <a:buNone/>
            </a:pPr>
            <a:endParaRPr lang="cs-CZ" sz="2000" dirty="0"/>
          </a:p>
          <a:p>
            <a:pPr marL="0" indent="36513"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45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5760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4968552"/>
          </a:xfrm>
        </p:spPr>
        <p:txBody>
          <a:bodyPr>
            <a:normAutofit/>
          </a:bodyPr>
          <a:lstStyle/>
          <a:p>
            <a:pPr marL="0" indent="36513" algn="just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Krátká exkurze do rodinného práva</a:t>
            </a:r>
          </a:p>
          <a:p>
            <a:pPr marL="0" indent="36513" algn="just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Zákon o rodině zrušen, rodinné právo řeší OZ od § 655 do § 975. </a:t>
            </a:r>
          </a:p>
          <a:p>
            <a:pPr marL="0" indent="36513" algn="ctr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OZ § 928 až § 942 – poručenství </a:t>
            </a:r>
            <a:endParaRPr lang="cs-CZ" sz="2000" dirty="0">
              <a:solidFill>
                <a:srgbClr val="FF0000"/>
              </a:solidFill>
            </a:endParaRPr>
          </a:p>
          <a:p>
            <a:pPr marL="442913" indent="-406400" algn="just">
              <a:buNone/>
            </a:pPr>
            <a:r>
              <a:rPr lang="cs-CZ" sz="2000" dirty="0" smtClean="0"/>
              <a:t>(1)	Není-li </a:t>
            </a:r>
            <a:r>
              <a:rPr lang="cs-CZ" sz="2000" dirty="0"/>
              <a:t>tu žádný z rodičů, který má a vůči svému dítěti vykonává rodičovskou odpovědnost v plném rozsahu, soud jmenuje dítěti poručníka.</a:t>
            </a:r>
          </a:p>
          <a:p>
            <a:pPr marL="442913" indent="-406400" algn="just">
              <a:buNone/>
            </a:pPr>
            <a:r>
              <a:rPr lang="cs-CZ" sz="2000" dirty="0" smtClean="0"/>
              <a:t>(</a:t>
            </a:r>
            <a:r>
              <a:rPr lang="cs-CZ" sz="2000" dirty="0"/>
              <a:t>2) Poručník má vůči dítěti zásadně všechny povinnosti a práva jako rodič, ale nemá k dítěti vyživovací povinnost</a:t>
            </a:r>
            <a:r>
              <a:rPr lang="cs-CZ" sz="2000" dirty="0" smtClean="0"/>
              <a:t>.</a:t>
            </a:r>
          </a:p>
          <a:p>
            <a:pPr marL="442913" indent="-406400" algn="ctr">
              <a:buNone/>
            </a:pPr>
            <a:r>
              <a:rPr lang="cs-CZ" sz="2000" dirty="0"/>
              <a:t>(poručník pečuje o jmění </a:t>
            </a:r>
            <a:r>
              <a:rPr lang="cs-CZ" sz="2000" dirty="0" smtClean="0"/>
              <a:t>dítěte, výjimečně mohou být soudním rozhodnutím povinnosti </a:t>
            </a:r>
            <a:r>
              <a:rPr lang="cs-CZ" sz="2000" dirty="0"/>
              <a:t>a </a:t>
            </a:r>
            <a:r>
              <a:rPr lang="cs-CZ" sz="2000" dirty="0" smtClean="0"/>
              <a:t>práva poručníka vymezena jinak</a:t>
            </a:r>
            <a:r>
              <a:rPr lang="cs-CZ" sz="2000" dirty="0"/>
              <a:t>) </a:t>
            </a:r>
            <a:r>
              <a:rPr lang="cs-CZ" sz="2000" dirty="0" smtClean="0">
                <a:solidFill>
                  <a:srgbClr val="FF0000"/>
                </a:solidFill>
              </a:rPr>
              <a:t>§ 929</a:t>
            </a:r>
            <a:endParaRPr lang="cs-CZ" sz="2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2000" dirty="0" smtClean="0"/>
              <a:t>Orgán </a:t>
            </a:r>
            <a:r>
              <a:rPr lang="cs-CZ" sz="2000" dirty="0"/>
              <a:t>sociálně-právní ochrany </a:t>
            </a:r>
            <a:r>
              <a:rPr lang="cs-CZ" sz="2000" dirty="0" smtClean="0"/>
              <a:t>dětí </a:t>
            </a:r>
            <a:r>
              <a:rPr lang="cs-CZ" sz="2000" dirty="0" smtClean="0">
                <a:solidFill>
                  <a:srgbClr val="FF0000"/>
                </a:solidFill>
              </a:rPr>
              <a:t>(OSPOD)</a:t>
            </a:r>
            <a:r>
              <a:rPr lang="cs-CZ" sz="2000" dirty="0" smtClean="0"/>
              <a:t> je tzv. „veřejným poručníkem“ od doby kdy není žádný z rodičů do doby ustanovení poručníka soudem.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46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437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7467600" cy="492941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OZ § 943 až § 952 – opatrovník</a:t>
            </a:r>
          </a:p>
          <a:p>
            <a:pPr marL="36576" indent="0" algn="ctr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§ 943</a:t>
            </a:r>
          </a:p>
          <a:p>
            <a:pPr marL="36576" indent="0" algn="just">
              <a:buNone/>
            </a:pPr>
            <a:r>
              <a:rPr lang="cs-CZ" sz="2000" dirty="0" smtClean="0"/>
              <a:t>Soud </a:t>
            </a:r>
            <a:r>
              <a:rPr lang="cs-CZ" sz="2000" dirty="0"/>
              <a:t>jmenuje dítěti opatrovníka, </a:t>
            </a:r>
            <a:r>
              <a:rPr lang="cs-CZ" sz="2000" dirty="0" smtClean="0">
                <a:solidFill>
                  <a:srgbClr val="FF0000"/>
                </a:solidFill>
              </a:rPr>
              <a:t>nehájí-li</a:t>
            </a:r>
            <a:r>
              <a:rPr lang="cs-CZ" sz="2000" dirty="0" smtClean="0"/>
              <a:t> </a:t>
            </a:r>
            <a:r>
              <a:rPr lang="cs-CZ" sz="2000" dirty="0"/>
              <a:t>zákonný zástupce dostatečně zájmy </a:t>
            </a:r>
            <a:r>
              <a:rPr lang="cs-CZ" sz="2000" dirty="0" smtClean="0"/>
              <a:t>dítěte.</a:t>
            </a:r>
          </a:p>
          <a:p>
            <a:pPr marL="36576" indent="0" algn="just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Soud může dle § 948 určit opatrovníkovi i správu majetku dítěte. </a:t>
            </a:r>
            <a:endParaRPr lang="cs-CZ" sz="2000" dirty="0" smtClean="0"/>
          </a:p>
          <a:p>
            <a:pPr marL="36576" indent="0" algn="ctr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 § 948</a:t>
            </a:r>
          </a:p>
          <a:p>
            <a:pPr marL="36576" indent="0" algn="just">
              <a:buNone/>
            </a:pPr>
            <a:r>
              <a:rPr lang="cs-CZ" sz="2000" dirty="0" smtClean="0"/>
              <a:t>„</a:t>
            </a:r>
            <a:r>
              <a:rPr lang="cs-CZ" sz="2000" i="1" dirty="0" smtClean="0"/>
              <a:t>V </a:t>
            </a:r>
            <a:r>
              <a:rPr lang="cs-CZ" sz="2000" i="1" dirty="0"/>
              <a:t>rozhodnutí o jmenování opatrovníkem pro správu jmění soud vymezí rozsah jmění, které bude tento opatrovník spravovat; rovněž zpravidla určí, jakým způsobem má s jednotlivými částmi jmění nakládat, popřípadě, jaký způsob nakládání se mu zakazuje</a:t>
            </a:r>
            <a:r>
              <a:rPr lang="cs-CZ" sz="2000" i="1" dirty="0" smtClean="0"/>
              <a:t>.“</a:t>
            </a:r>
          </a:p>
          <a:p>
            <a:pPr marL="36576" indent="0" algn="just">
              <a:buNone/>
            </a:pPr>
            <a:r>
              <a:rPr lang="cs-CZ" sz="2000" i="1" dirty="0" smtClean="0">
                <a:solidFill>
                  <a:srgbClr val="FF0000"/>
                </a:solidFill>
              </a:rPr>
              <a:t>Závěr:</a:t>
            </a:r>
          </a:p>
          <a:p>
            <a:pPr marL="36576" indent="0" algn="just">
              <a:buNone/>
            </a:pPr>
            <a:r>
              <a:rPr lang="cs-CZ" sz="2000" i="1" dirty="0" smtClean="0"/>
              <a:t>Umístěné dítě může mít zákonného zástupce, </a:t>
            </a:r>
            <a:r>
              <a:rPr lang="cs-CZ" sz="2000" i="1" dirty="0" err="1" smtClean="0"/>
              <a:t>poručníka</a:t>
            </a:r>
            <a:r>
              <a:rPr lang="cs-CZ" sz="2000" i="1" dirty="0" smtClean="0"/>
              <a:t>, opatrovníka, </a:t>
            </a:r>
            <a:r>
              <a:rPr lang="cs-CZ" sz="2000" i="1" dirty="0" err="1" smtClean="0"/>
              <a:t>opatrovníka</a:t>
            </a:r>
            <a:r>
              <a:rPr lang="cs-CZ" sz="2000" i="1" dirty="0" smtClean="0"/>
              <a:t> pro správu majetku. </a:t>
            </a:r>
          </a:p>
          <a:p>
            <a:pPr marL="36576" indent="0" algn="just">
              <a:buNone/>
            </a:pPr>
            <a:r>
              <a:rPr lang="cs-CZ" sz="2000" dirty="0" smtClean="0">
                <a:solidFill>
                  <a:schemeClr val="tx2"/>
                </a:solidFill>
              </a:rPr>
              <a:t>Nyní se zaměříme na </a:t>
            </a:r>
            <a:r>
              <a:rPr lang="cs-CZ" sz="2000" dirty="0">
                <a:solidFill>
                  <a:schemeClr val="tx2"/>
                </a:solidFill>
              </a:rPr>
              <a:t>§ 10b </a:t>
            </a:r>
            <a:r>
              <a:rPr lang="cs-CZ" sz="2000" dirty="0" smtClean="0">
                <a:solidFill>
                  <a:schemeClr val="tx2"/>
                </a:solidFill>
              </a:rPr>
              <a:t>odstavec </a:t>
            </a:r>
            <a:r>
              <a:rPr lang="cs-CZ" sz="2000" dirty="0">
                <a:solidFill>
                  <a:schemeClr val="tx2"/>
                </a:solidFill>
              </a:rPr>
              <a:t>3 </a:t>
            </a:r>
            <a:r>
              <a:rPr lang="cs-CZ" sz="2000" dirty="0" smtClean="0">
                <a:solidFill>
                  <a:schemeClr val="tx2"/>
                </a:solidFill>
              </a:rPr>
              <a:t>dle jednotlivých písmen: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47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841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929411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cs-CZ" sz="2600" dirty="0" smtClean="0"/>
              <a:t>Dosavadní </a:t>
            </a:r>
            <a:r>
              <a:rPr lang="cs-CZ" sz="2600" dirty="0"/>
              <a:t>odstavce 3 až 5 se označují jako odstavce 4 až 6.</a:t>
            </a:r>
          </a:p>
          <a:p>
            <a:pPr marL="36576" indent="0">
              <a:buNone/>
            </a:pPr>
            <a:endParaRPr lang="cs-CZ" sz="2600" dirty="0" smtClean="0"/>
          </a:p>
          <a:p>
            <a:pPr marL="36576" indent="0">
              <a:buNone/>
            </a:pPr>
            <a:r>
              <a:rPr lang="cs-CZ" sz="2600" dirty="0" smtClean="0"/>
              <a:t>V návaznosti na osvobození dle odst. 3 se mění odst. 6:</a:t>
            </a:r>
          </a:p>
          <a:p>
            <a:pPr marL="36576" indent="0">
              <a:buNone/>
            </a:pPr>
            <a:endParaRPr lang="cs-CZ" sz="1000" dirty="0" smtClean="0"/>
          </a:p>
          <a:p>
            <a:pPr marL="450850" indent="-414338" algn="just">
              <a:buNone/>
            </a:pPr>
            <a:r>
              <a:rPr lang="cs-CZ" sz="2600" dirty="0" smtClean="0"/>
              <a:t>(6)	V případě změny místa pobytu fyzické osoby, změny vlastnictví stavby určené k individuální rekreaci, bytu nebo rodinného domu </a:t>
            </a:r>
            <a:r>
              <a:rPr lang="cs-CZ" sz="2600" dirty="0" smtClean="0">
                <a:solidFill>
                  <a:srgbClr val="FF0000"/>
                </a:solidFill>
              </a:rPr>
              <a:t>nebo změny umístění podle odstavce 3 </a:t>
            </a:r>
            <a:r>
              <a:rPr lang="cs-CZ" sz="2600" dirty="0" smtClean="0">
                <a:solidFill>
                  <a:schemeClr val="tx2"/>
                </a:solidFill>
              </a:rPr>
              <a:t>(umístění osvobozených osob do zařízení)</a:t>
            </a:r>
            <a:r>
              <a:rPr lang="cs-CZ" sz="2600" dirty="0" smtClean="0">
                <a:solidFill>
                  <a:srgbClr val="FF0000"/>
                </a:solidFill>
              </a:rPr>
              <a:t> </a:t>
            </a:r>
            <a:r>
              <a:rPr lang="cs-CZ" sz="2600" dirty="0" smtClean="0"/>
              <a:t>v průběhu kalendářního roku, se poplatek platí v poměrné výši, </a:t>
            </a:r>
            <a:r>
              <a:rPr lang="cs-CZ" sz="2600" u="sng" dirty="0" smtClean="0"/>
              <a:t>která odpovídá počtu kalendářních měsíců</a:t>
            </a:r>
            <a:r>
              <a:rPr lang="cs-CZ" sz="2600" dirty="0" smtClean="0"/>
              <a:t> pobytu </a:t>
            </a:r>
            <a:r>
              <a:rPr lang="cs-CZ" sz="2600" strike="sngStrike" dirty="0" smtClean="0"/>
              <a:t>nebo vlastnictví</a:t>
            </a:r>
            <a:r>
              <a:rPr lang="cs-CZ" sz="2600" dirty="0" smtClean="0"/>
              <a:t>, </a:t>
            </a:r>
            <a:r>
              <a:rPr lang="cs-CZ" sz="2600" dirty="0" err="1" smtClean="0">
                <a:solidFill>
                  <a:srgbClr val="FF0000"/>
                </a:solidFill>
              </a:rPr>
              <a:t>vlastnictví</a:t>
            </a:r>
            <a:r>
              <a:rPr lang="cs-CZ" sz="2600" dirty="0" smtClean="0">
                <a:solidFill>
                  <a:srgbClr val="FF0000"/>
                </a:solidFill>
              </a:rPr>
              <a:t> nebo umístění </a:t>
            </a:r>
            <a:r>
              <a:rPr lang="cs-CZ" sz="2600" dirty="0" smtClean="0"/>
              <a:t>v příslušném kalendářním roce. </a:t>
            </a:r>
            <a:r>
              <a:rPr lang="cs-CZ" sz="2600" u="sng" dirty="0" smtClean="0"/>
              <a:t>Dojde-li ke změně </a:t>
            </a:r>
            <a:br>
              <a:rPr lang="cs-CZ" sz="2600" u="sng" dirty="0" smtClean="0"/>
            </a:br>
            <a:r>
              <a:rPr lang="cs-CZ" sz="2600" u="sng" dirty="0" smtClean="0"/>
              <a:t>v průběhu kalendářního měsíce</a:t>
            </a:r>
            <a:r>
              <a:rPr lang="cs-CZ" sz="2600" dirty="0" smtClean="0"/>
              <a:t>, je pro stanovení počtu měsíců </a:t>
            </a:r>
            <a:r>
              <a:rPr lang="cs-CZ" sz="2600" u="sng" dirty="0" smtClean="0"/>
              <a:t>rozhodný stav k poslednímu dni tohoto měsíce</a:t>
            </a:r>
            <a:r>
              <a:rPr lang="cs-CZ" sz="2600" dirty="0" smtClean="0"/>
              <a:t>.</a:t>
            </a:r>
            <a:endParaRPr lang="cs-CZ" sz="2600" dirty="0"/>
          </a:p>
          <a:p>
            <a:pPr marL="0" indent="36513"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48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5760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40060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K § </a:t>
            </a:r>
            <a:r>
              <a:rPr lang="cs-CZ" sz="2200" dirty="0">
                <a:solidFill>
                  <a:srgbClr val="FF0000"/>
                </a:solidFill>
              </a:rPr>
              <a:t>10b </a:t>
            </a:r>
            <a:r>
              <a:rPr lang="cs-CZ" sz="2200" dirty="0" smtClean="0">
                <a:solidFill>
                  <a:srgbClr val="FF0000"/>
                </a:solidFill>
              </a:rPr>
              <a:t>odst. 3 – osvobozené osoby</a:t>
            </a:r>
            <a:endParaRPr lang="cs-CZ" sz="22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cs-CZ" sz="2000" dirty="0"/>
              <a:t>Uvedená osvobození </a:t>
            </a:r>
            <a:r>
              <a:rPr lang="cs-CZ" sz="2000" dirty="0" smtClean="0"/>
              <a:t>by měla obec zavést </a:t>
            </a:r>
            <a:r>
              <a:rPr lang="cs-CZ" sz="2000" dirty="0"/>
              <a:t>v </a:t>
            </a:r>
            <a:r>
              <a:rPr lang="cs-CZ" sz="2000" dirty="0" smtClean="0"/>
              <a:t>OZV a </a:t>
            </a:r>
            <a:r>
              <a:rPr lang="cs-CZ" sz="2000" dirty="0" smtClean="0">
                <a:solidFill>
                  <a:srgbClr val="00B050"/>
                </a:solidFill>
              </a:rPr>
              <a:t>nastavit </a:t>
            </a:r>
            <a:r>
              <a:rPr lang="cs-CZ" sz="2000" dirty="0">
                <a:solidFill>
                  <a:srgbClr val="00B050"/>
                </a:solidFill>
              </a:rPr>
              <a:t>ohlašovací povinnost </a:t>
            </a:r>
            <a:r>
              <a:rPr lang="cs-CZ" sz="2000" dirty="0"/>
              <a:t>zákonným zástupcům, opatrovníkům, poručníkům. </a:t>
            </a:r>
          </a:p>
          <a:p>
            <a:pPr marL="36576" indent="0">
              <a:buNone/>
            </a:pPr>
            <a:endParaRPr lang="cs-CZ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Dle </a:t>
            </a:r>
            <a:r>
              <a:rPr lang="cs-CZ" sz="2000" b="1" dirty="0">
                <a:solidFill>
                  <a:srgbClr val="FF0000"/>
                </a:solidFill>
              </a:rPr>
              <a:t>§ 57 DŘ </a:t>
            </a:r>
            <a:r>
              <a:rPr lang="cs-CZ" sz="2000" b="1" dirty="0" smtClean="0">
                <a:solidFill>
                  <a:srgbClr val="FF0000"/>
                </a:solidFill>
              </a:rPr>
              <a:t>odst.1</a:t>
            </a:r>
            <a:endParaRPr lang="cs-CZ" sz="20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cs-CZ" sz="2000" b="1" u="sng" dirty="0"/>
              <a:t>Povinnost poskytnout údaje </a:t>
            </a:r>
            <a:r>
              <a:rPr lang="cs-CZ" sz="2000" b="1" dirty="0"/>
              <a:t>na základě vyžádání </a:t>
            </a:r>
            <a:r>
              <a:rPr lang="cs-CZ" sz="2000" b="1" dirty="0" smtClean="0"/>
              <a:t>SD mají </a:t>
            </a:r>
            <a:r>
              <a:rPr lang="cs-CZ" sz="2000" b="1" dirty="0"/>
              <a:t>orgány veřejné moci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a </a:t>
            </a:r>
            <a:r>
              <a:rPr lang="cs-CZ" sz="2000" b="1" u="sng" dirty="0"/>
              <a:t>osoby, které vedou evidenci osob nebo </a:t>
            </a:r>
            <a:r>
              <a:rPr lang="cs-CZ" sz="2000" b="1" u="sng" dirty="0" smtClean="0"/>
              <a:t>věcí.</a:t>
            </a:r>
            <a:endParaRPr lang="cs-CZ" sz="2000" b="1" dirty="0"/>
          </a:p>
          <a:p>
            <a:pPr marL="36576" indent="0">
              <a:buNone/>
            </a:pPr>
            <a:endParaRPr lang="cs-CZ" sz="1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V § </a:t>
            </a:r>
            <a:r>
              <a:rPr lang="cs-CZ" sz="2000" dirty="0">
                <a:solidFill>
                  <a:srgbClr val="FF0000"/>
                </a:solidFill>
              </a:rPr>
              <a:t>10b odst. </a:t>
            </a:r>
            <a:r>
              <a:rPr lang="cs-CZ" sz="2000" dirty="0" smtClean="0">
                <a:solidFill>
                  <a:srgbClr val="FF0000"/>
                </a:solidFill>
              </a:rPr>
              <a:t>3 máme definováno 8 typů zařízení:</a:t>
            </a:r>
          </a:p>
          <a:p>
            <a:pPr marL="493776" indent="-457200">
              <a:buFont typeface="+mj-lt"/>
              <a:buAutoNum type="arabicPeriod"/>
            </a:pPr>
            <a:r>
              <a:rPr lang="cs-CZ" sz="2000" dirty="0" smtClean="0"/>
              <a:t>dětský domov </a:t>
            </a:r>
            <a:r>
              <a:rPr lang="cs-CZ" sz="2000" dirty="0"/>
              <a:t>pro děti do 3 let věku, </a:t>
            </a:r>
            <a:endParaRPr lang="cs-CZ" sz="2000" dirty="0" smtClean="0"/>
          </a:p>
          <a:p>
            <a:pPr marL="493776" indent="-457200">
              <a:buFont typeface="+mj-lt"/>
              <a:buAutoNum type="arabicPeriod"/>
            </a:pPr>
            <a:r>
              <a:rPr lang="cs-CZ" sz="2000" dirty="0" smtClean="0"/>
              <a:t>školské </a:t>
            </a:r>
            <a:r>
              <a:rPr lang="cs-CZ" sz="2000" dirty="0"/>
              <a:t>zařízení pro výkon ústavní nebo ochranné </a:t>
            </a:r>
            <a:r>
              <a:rPr lang="cs-CZ" sz="2000" dirty="0" smtClean="0"/>
              <a:t>výchovy,</a:t>
            </a:r>
          </a:p>
          <a:p>
            <a:pPr marL="493776" indent="-457200">
              <a:buFont typeface="+mj-lt"/>
              <a:buAutoNum type="arabicPeriod"/>
            </a:pPr>
            <a:r>
              <a:rPr lang="cs-CZ" sz="2000" dirty="0" smtClean="0"/>
              <a:t>školské </a:t>
            </a:r>
            <a:r>
              <a:rPr lang="cs-CZ" sz="2000" dirty="0"/>
              <a:t>zařízení pro preventivně výchovnou </a:t>
            </a:r>
            <a:r>
              <a:rPr lang="cs-CZ" sz="2000" dirty="0" smtClean="0"/>
              <a:t>péči, </a:t>
            </a:r>
            <a:endParaRPr lang="cs-CZ" sz="2000" dirty="0"/>
          </a:p>
          <a:p>
            <a:pPr marL="493776" indent="-457200">
              <a:buFont typeface="+mj-lt"/>
              <a:buAutoNum type="arabicPeriod"/>
            </a:pPr>
            <a:r>
              <a:rPr lang="cs-CZ" sz="2000" dirty="0" smtClean="0"/>
              <a:t>zařízení </a:t>
            </a:r>
            <a:r>
              <a:rPr lang="cs-CZ" sz="2000" dirty="0"/>
              <a:t>pro děti vyžadující okamžitou </a:t>
            </a:r>
            <a:r>
              <a:rPr lang="cs-CZ" sz="2000" dirty="0" smtClean="0"/>
              <a:t>pomoc,</a:t>
            </a:r>
          </a:p>
          <a:p>
            <a:pPr marL="493776" indent="-457200">
              <a:buFont typeface="+mj-lt"/>
              <a:buAutoNum type="arabicPeriod"/>
            </a:pPr>
            <a:r>
              <a:rPr lang="cs-CZ" sz="2000" dirty="0" smtClean="0">
                <a:solidFill>
                  <a:schemeClr val="tx2"/>
                </a:solidFill>
              </a:rPr>
              <a:t>domov </a:t>
            </a:r>
            <a:r>
              <a:rPr lang="cs-CZ" sz="2000" dirty="0">
                <a:solidFill>
                  <a:schemeClr val="tx2"/>
                </a:solidFill>
              </a:rPr>
              <a:t>pro osoby se zdravotním </a:t>
            </a:r>
            <a:r>
              <a:rPr lang="cs-CZ" sz="2000" dirty="0" smtClean="0">
                <a:solidFill>
                  <a:schemeClr val="tx2"/>
                </a:solidFill>
              </a:rPr>
              <a:t>postižením pro </a:t>
            </a:r>
            <a:r>
              <a:rPr lang="cs-CZ" sz="2000" dirty="0">
                <a:solidFill>
                  <a:schemeClr val="tx2"/>
                </a:solidFill>
              </a:rPr>
              <a:t>nezaopatřené </a:t>
            </a:r>
            <a:r>
              <a:rPr lang="cs-CZ" sz="2000" dirty="0" smtClean="0">
                <a:solidFill>
                  <a:schemeClr val="tx2"/>
                </a:solidFill>
              </a:rPr>
              <a:t>dítě,</a:t>
            </a:r>
          </a:p>
          <a:p>
            <a:pPr marL="493776" indent="-457200">
              <a:buFont typeface="+mj-lt"/>
              <a:buAutoNum type="arabicPeriod" startAt="5"/>
            </a:pPr>
            <a:r>
              <a:rPr lang="cs-CZ" sz="2000" dirty="0" smtClean="0">
                <a:solidFill>
                  <a:schemeClr val="tx2"/>
                </a:solidFill>
              </a:rPr>
              <a:t>domově </a:t>
            </a:r>
            <a:r>
              <a:rPr lang="cs-CZ" sz="2000" dirty="0">
                <a:solidFill>
                  <a:schemeClr val="tx2"/>
                </a:solidFill>
              </a:rPr>
              <a:t>pro osoby se zdravotním postižením</a:t>
            </a:r>
            <a:r>
              <a:rPr lang="cs-CZ" sz="2000" dirty="0" smtClean="0">
                <a:solidFill>
                  <a:schemeClr val="tx2"/>
                </a:solidFill>
              </a:rPr>
              <a:t>,</a:t>
            </a:r>
          </a:p>
          <a:p>
            <a:pPr marL="493776" indent="-457200">
              <a:buFont typeface="+mj-lt"/>
              <a:buAutoNum type="arabicPeriod" startAt="5"/>
            </a:pPr>
            <a:r>
              <a:rPr lang="cs-CZ" sz="2000" dirty="0" smtClean="0"/>
              <a:t>domov </a:t>
            </a:r>
            <a:r>
              <a:rPr lang="cs-CZ" sz="2000" dirty="0"/>
              <a:t>pro seniory</a:t>
            </a:r>
            <a:r>
              <a:rPr lang="cs-CZ" sz="2000" dirty="0" smtClean="0"/>
              <a:t>,</a:t>
            </a:r>
          </a:p>
          <a:p>
            <a:pPr marL="493776" indent="-457200">
              <a:buFont typeface="+mj-lt"/>
              <a:buAutoNum type="arabicPeriod" startAt="5"/>
            </a:pPr>
            <a:r>
              <a:rPr lang="cs-CZ" sz="2000" dirty="0" smtClean="0"/>
              <a:t>domov </a:t>
            </a:r>
            <a:r>
              <a:rPr lang="cs-CZ" sz="2000" dirty="0"/>
              <a:t>se zvláštním </a:t>
            </a:r>
            <a:r>
              <a:rPr lang="cs-CZ" sz="2000" dirty="0" smtClean="0"/>
              <a:t>režimem, </a:t>
            </a:r>
          </a:p>
          <a:p>
            <a:pPr marL="493776" indent="-457200">
              <a:buFont typeface="+mj-lt"/>
              <a:buAutoNum type="arabicPeriod" startAt="5"/>
            </a:pPr>
            <a:r>
              <a:rPr lang="cs-CZ" sz="2000" dirty="0" smtClean="0"/>
              <a:t>chráněném </a:t>
            </a:r>
            <a:r>
              <a:rPr lang="cs-CZ" sz="2000" dirty="0"/>
              <a:t>bydlení</a:t>
            </a:r>
            <a:r>
              <a:rPr lang="cs-CZ" sz="2000" dirty="0" smtClean="0"/>
              <a:t>.</a:t>
            </a:r>
            <a:endParaRPr lang="cs-CZ" sz="2000" dirty="0" smtClean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49</a:t>
            </a:fld>
            <a:endParaRPr lang="cs-CZ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>
                <a:solidFill>
                  <a:schemeClr val="tx2"/>
                </a:solidFill>
              </a:rPr>
              <a:t>Novela ZMP – sněmovní tisk </a:t>
            </a:r>
            <a:r>
              <a:rPr lang="cs-CZ" sz="3200" dirty="0" smtClean="0">
                <a:hlinkClick r:id="rId2"/>
              </a:rPr>
              <a:t>219</a:t>
            </a:r>
            <a:r>
              <a:rPr lang="cs-CZ" sz="3200" dirty="0" smtClean="0"/>
              <a:t>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7590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92088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 smtClean="0">
                <a:solidFill>
                  <a:schemeClr val="tx2"/>
                </a:solidFill>
              </a:rPr>
              <a:t>Hmotně právní předpis – ZMP</a:t>
            </a:r>
            <a:endParaRPr lang="cs-CZ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052736"/>
            <a:ext cx="8352928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OZV k zavedení MP dle § 14 ZMP </a:t>
            </a:r>
          </a:p>
          <a:p>
            <a:pPr marL="0" indent="0">
              <a:buNone/>
            </a:pPr>
            <a:r>
              <a:rPr lang="cs-CZ" sz="2800" dirty="0" smtClean="0"/>
              <a:t>Samostatná působnost obce v území obce.</a:t>
            </a:r>
          </a:p>
          <a:p>
            <a:pPr marL="0" indent="0">
              <a:buNone/>
            </a:pPr>
            <a:r>
              <a:rPr lang="cs-CZ" sz="2800" dirty="0">
                <a:solidFill>
                  <a:srgbClr val="FF0000"/>
                </a:solidFill>
              </a:rPr>
              <a:t>Funkce fiskální a </a:t>
            </a:r>
            <a:r>
              <a:rPr lang="cs-CZ" sz="2800" dirty="0" smtClean="0">
                <a:solidFill>
                  <a:srgbClr val="FF0000"/>
                </a:solidFill>
              </a:rPr>
              <a:t>regulační </a:t>
            </a:r>
            <a:r>
              <a:rPr lang="en-US" sz="2800" dirty="0" smtClean="0"/>
              <a:t>&lt; &gt; </a:t>
            </a:r>
            <a:r>
              <a:rPr lang="en-US" sz="2800" dirty="0" err="1" smtClean="0"/>
              <a:t>dle</a:t>
            </a:r>
            <a:r>
              <a:rPr lang="en-US" sz="2800" dirty="0" smtClean="0"/>
              <a:t> </a:t>
            </a:r>
            <a:r>
              <a:rPr lang="en-US" sz="2800" dirty="0" err="1" smtClean="0"/>
              <a:t>jednotliv</a:t>
            </a:r>
            <a:r>
              <a:rPr lang="cs-CZ" sz="2800" dirty="0" smtClean="0"/>
              <a:t>ý</a:t>
            </a:r>
            <a:r>
              <a:rPr lang="en-US" sz="2800" dirty="0" err="1" smtClean="0"/>
              <a:t>ch</a:t>
            </a:r>
            <a:r>
              <a:rPr lang="en-US" sz="2800" dirty="0" smtClean="0"/>
              <a:t> MP</a:t>
            </a:r>
            <a:endParaRPr lang="cs-CZ" sz="2800" dirty="0" smtClean="0"/>
          </a:p>
          <a:p>
            <a:pPr marL="901700" indent="-90170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§ 1</a:t>
            </a:r>
            <a:r>
              <a:rPr lang="cs-CZ" sz="2800" dirty="0" smtClean="0">
                <a:solidFill>
                  <a:srgbClr val="00B050"/>
                </a:solidFill>
              </a:rPr>
              <a:t> </a:t>
            </a:r>
            <a:r>
              <a:rPr lang="cs-CZ" sz="2800" dirty="0" smtClean="0"/>
              <a:t>– taxativní vymezení MP – žádné jiné a současně pouze zavedené OZV).</a:t>
            </a:r>
          </a:p>
          <a:p>
            <a:pPr marL="0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§ 2 až §10c </a:t>
            </a:r>
            <a:r>
              <a:rPr lang="cs-CZ" sz="2800" dirty="0" smtClean="0"/>
              <a:t>– vymezuje poplatníka/plátce; předmět </a:t>
            </a:r>
            <a:br>
              <a:rPr lang="cs-CZ" sz="2800" dirty="0" smtClean="0"/>
            </a:br>
            <a:r>
              <a:rPr lang="cs-CZ" sz="2800" dirty="0" smtClean="0"/>
              <a:t>a sazbu poplatku; případná osvobození, úlevy.</a:t>
            </a:r>
          </a:p>
          <a:p>
            <a:pPr marL="0" indent="0">
              <a:buNone/>
            </a:pPr>
            <a:r>
              <a:rPr lang="cs-CZ" sz="2800" dirty="0" smtClean="0">
                <a:solidFill>
                  <a:srgbClr val="FF0000"/>
                </a:solidFill>
              </a:rPr>
              <a:t>§ 11 až §16 </a:t>
            </a:r>
            <a:r>
              <a:rPr lang="cs-CZ" sz="2800" dirty="0" smtClean="0"/>
              <a:t>– obecná ustanovení o vyměřování; sankcích; vztazích nezletilých osob a zákonných zástupců; orgánech obce a jejich působnosti; registrech; </a:t>
            </a:r>
            <a:r>
              <a:rPr lang="cs-CZ" sz="2800" dirty="0"/>
              <a:t>možnostech </a:t>
            </a:r>
            <a:r>
              <a:rPr lang="cs-CZ" sz="2800" dirty="0" smtClean="0"/>
              <a:t>promíjení</a:t>
            </a:r>
            <a:r>
              <a:rPr lang="cs-CZ" sz="2400" dirty="0" smtClean="0"/>
              <a:t>. 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54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328592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cs-CZ" sz="2400" b="1" dirty="0" smtClean="0"/>
              <a:t>Seznámení se s 8 typy zařízení z hlediska legislativy</a:t>
            </a:r>
          </a:p>
          <a:p>
            <a:pPr marL="36576" indent="0">
              <a:spcBef>
                <a:spcPts val="0"/>
              </a:spcBef>
              <a:buNone/>
            </a:pPr>
            <a:endParaRPr lang="cs-CZ" sz="1000" b="1" dirty="0" smtClean="0">
              <a:solidFill>
                <a:srgbClr val="FF0000"/>
              </a:solidFill>
            </a:endParaRPr>
          </a:p>
          <a:p>
            <a:pPr marL="36576" indent="0">
              <a:spcBef>
                <a:spcPts val="0"/>
              </a:spcBef>
              <a:buNone/>
            </a:pPr>
            <a:r>
              <a:rPr lang="cs-CZ" sz="2400" b="1" dirty="0" smtClean="0">
                <a:solidFill>
                  <a:srgbClr val="FF0000"/>
                </a:solidFill>
              </a:rPr>
              <a:t>z. č. 372/2011 Sb., o zdravotnických službách</a:t>
            </a:r>
            <a:endParaRPr lang="cs-CZ" sz="2400" b="1" dirty="0" smtClean="0"/>
          </a:p>
          <a:p>
            <a:pPr marL="36576" indent="0">
              <a:spcBef>
                <a:spcPts val="0"/>
              </a:spcBef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§ 29 – umístění pacientů do:</a:t>
            </a:r>
            <a:r>
              <a:rPr lang="cs-CZ" sz="2400" dirty="0" smtClean="0"/>
              <a:t> </a:t>
            </a:r>
          </a:p>
          <a:p>
            <a:pPr marL="379476">
              <a:spcBef>
                <a:spcPts val="0"/>
              </a:spcBef>
            </a:pPr>
            <a:r>
              <a:rPr lang="cs-CZ" sz="2400" b="1" dirty="0" smtClean="0">
                <a:solidFill>
                  <a:srgbClr val="00B050"/>
                </a:solidFill>
              </a:rPr>
              <a:t>dětských domovů pro děti do 3 let věku </a:t>
            </a:r>
            <a:r>
              <a:rPr lang="cs-CZ" sz="2400" dirty="0" smtClean="0">
                <a:solidFill>
                  <a:schemeClr val="tx2"/>
                </a:solidFill>
              </a:rPr>
              <a:t>(§10b/3a)</a:t>
            </a:r>
            <a:r>
              <a:rPr lang="cs-CZ" sz="2400" dirty="0" smtClean="0"/>
              <a:t>,</a:t>
            </a:r>
          </a:p>
          <a:p>
            <a:pPr marL="379476">
              <a:spcBef>
                <a:spcPts val="0"/>
              </a:spcBef>
            </a:pPr>
            <a:r>
              <a:rPr lang="cs-CZ" sz="2400" dirty="0" smtClean="0">
                <a:solidFill>
                  <a:srgbClr val="00B050"/>
                </a:solidFill>
              </a:rPr>
              <a:t>školských zař. </a:t>
            </a:r>
            <a:r>
              <a:rPr lang="cs-CZ" sz="2400" dirty="0">
                <a:solidFill>
                  <a:srgbClr val="00B050"/>
                </a:solidFill>
              </a:rPr>
              <a:t>pro výkon </a:t>
            </a:r>
            <a:r>
              <a:rPr lang="cs-CZ" sz="2400" dirty="0" smtClean="0">
                <a:solidFill>
                  <a:srgbClr val="00B050"/>
                </a:solidFill>
              </a:rPr>
              <a:t>ústavní </a:t>
            </a:r>
            <a:r>
              <a:rPr lang="cs-CZ" sz="2400" dirty="0">
                <a:solidFill>
                  <a:srgbClr val="00B050"/>
                </a:solidFill>
              </a:rPr>
              <a:t>nebo </a:t>
            </a:r>
            <a:r>
              <a:rPr lang="cs-CZ" sz="2400" dirty="0" smtClean="0">
                <a:solidFill>
                  <a:srgbClr val="00B050"/>
                </a:solidFill>
              </a:rPr>
              <a:t>ochranné výchovy </a:t>
            </a:r>
            <a:r>
              <a:rPr lang="cs-CZ" sz="2400" dirty="0">
                <a:solidFill>
                  <a:srgbClr val="1F497D"/>
                </a:solidFill>
              </a:rPr>
              <a:t>(§</a:t>
            </a:r>
            <a:r>
              <a:rPr lang="cs-CZ" sz="2400" dirty="0" smtClean="0">
                <a:solidFill>
                  <a:srgbClr val="1F497D"/>
                </a:solidFill>
              </a:rPr>
              <a:t>10b/3a)</a:t>
            </a:r>
            <a:r>
              <a:rPr lang="cs-CZ" sz="2400" dirty="0" smtClean="0"/>
              <a:t>,</a:t>
            </a:r>
          </a:p>
          <a:p>
            <a:pPr marL="379476">
              <a:spcBef>
                <a:spcPts val="0"/>
              </a:spcBef>
            </a:pPr>
            <a:r>
              <a:rPr lang="cs-CZ" sz="2400" dirty="0">
                <a:solidFill>
                  <a:srgbClr val="00B050"/>
                </a:solidFill>
              </a:rPr>
              <a:t>zařízení pro děti vyžadující okamžitou </a:t>
            </a:r>
            <a:r>
              <a:rPr lang="cs-CZ" sz="2400" dirty="0" smtClean="0">
                <a:solidFill>
                  <a:srgbClr val="00B050"/>
                </a:solidFill>
              </a:rPr>
              <a:t>pomoc </a:t>
            </a:r>
            <a:r>
              <a:rPr lang="cs-CZ" sz="2400" dirty="0" smtClean="0">
                <a:solidFill>
                  <a:srgbClr val="1F497D"/>
                </a:solidFill>
              </a:rPr>
              <a:t>(§10b/3b),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2400" dirty="0" smtClean="0"/>
              <a:t>když byla soudem </a:t>
            </a:r>
            <a:r>
              <a:rPr lang="cs-CZ" sz="2400" dirty="0"/>
              <a:t>nařízena ústavní nebo uložena ochranná </a:t>
            </a:r>
            <a:r>
              <a:rPr lang="cs-CZ" sz="2400" dirty="0" smtClean="0"/>
              <a:t>výchova, přičemž volba zdrav. </a:t>
            </a:r>
            <a:r>
              <a:rPr lang="cs-CZ" sz="2400" dirty="0"/>
              <a:t>zařízení </a:t>
            </a:r>
            <a:r>
              <a:rPr lang="cs-CZ" sz="2400" dirty="0" smtClean="0"/>
              <a:t>náleží </a:t>
            </a:r>
            <a:r>
              <a:rPr lang="cs-CZ" sz="2400" dirty="0"/>
              <a:t>statutárnímu orgánu tohoto </a:t>
            </a:r>
            <a:r>
              <a:rPr lang="cs-CZ" sz="2400" dirty="0" smtClean="0"/>
              <a:t>zař.</a:t>
            </a:r>
          </a:p>
          <a:p>
            <a:pPr marL="0" indent="36513">
              <a:buNone/>
            </a:pPr>
            <a:r>
              <a:rPr lang="cs-CZ" sz="2400" dirty="0">
                <a:solidFill>
                  <a:srgbClr val="FF0000"/>
                </a:solidFill>
              </a:rPr>
              <a:t>§ 43 </a:t>
            </a:r>
            <a:r>
              <a:rPr lang="cs-CZ" sz="2400" dirty="0" smtClean="0">
                <a:solidFill>
                  <a:srgbClr val="FF0000"/>
                </a:solidFill>
              </a:rPr>
              <a:t>– </a:t>
            </a:r>
            <a:r>
              <a:rPr lang="cs-CZ" sz="2400" b="1" dirty="0" smtClean="0">
                <a:solidFill>
                  <a:srgbClr val="00B050"/>
                </a:solidFill>
              </a:rPr>
              <a:t>dětské domovy </a:t>
            </a:r>
            <a:r>
              <a:rPr lang="cs-CZ" sz="2400" b="1" dirty="0">
                <a:solidFill>
                  <a:srgbClr val="00B050"/>
                </a:solidFill>
              </a:rPr>
              <a:t>pro děti do 3 let </a:t>
            </a:r>
            <a:r>
              <a:rPr lang="cs-CZ" sz="2400" b="1" dirty="0" smtClean="0">
                <a:solidFill>
                  <a:srgbClr val="00B050"/>
                </a:solidFill>
              </a:rPr>
              <a:t>věku</a:t>
            </a:r>
          </a:p>
          <a:p>
            <a:pPr marL="0" indent="36513">
              <a:buNone/>
            </a:pPr>
            <a:r>
              <a:rPr lang="cs-CZ" sz="2400" dirty="0" smtClean="0"/>
              <a:t>dětem </a:t>
            </a:r>
            <a:r>
              <a:rPr lang="cs-CZ" sz="2400" dirty="0"/>
              <a:t>zpravidla do 3 let věku, které nemohou vyrůstat v rodinném prostředí, </a:t>
            </a:r>
            <a:r>
              <a:rPr lang="cs-CZ" sz="2400" dirty="0">
                <a:solidFill>
                  <a:srgbClr val="FF0000"/>
                </a:solidFill>
              </a:rPr>
              <a:t>zejména dětem týraným, zanedbávaným, zneužívaným </a:t>
            </a:r>
            <a:r>
              <a:rPr lang="cs-CZ" sz="2400" dirty="0" smtClean="0">
                <a:solidFill>
                  <a:srgbClr val="FF0000"/>
                </a:solidFill>
              </a:rPr>
              <a:t/>
            </a:r>
            <a:br>
              <a:rPr lang="cs-CZ" sz="2400" dirty="0" smtClean="0">
                <a:solidFill>
                  <a:srgbClr val="FF0000"/>
                </a:solidFill>
              </a:rPr>
            </a:br>
            <a:r>
              <a:rPr lang="cs-CZ" sz="2400" dirty="0" smtClean="0">
                <a:solidFill>
                  <a:srgbClr val="FF0000"/>
                </a:solidFill>
              </a:rPr>
              <a:t>a </a:t>
            </a:r>
            <a:r>
              <a:rPr lang="cs-CZ" sz="2400" dirty="0">
                <a:solidFill>
                  <a:srgbClr val="FF0000"/>
                </a:solidFill>
              </a:rPr>
              <a:t>ohroženým ve vývoji nevhodným sociálním prostředím nebo dětem zdravotně postiženým</a:t>
            </a:r>
            <a:r>
              <a:rPr lang="cs-CZ" sz="2400" dirty="0" smtClean="0"/>
              <a:t> </a:t>
            </a:r>
            <a:r>
              <a:rPr lang="cs-CZ" sz="2400" dirty="0"/>
              <a:t>jsou poskytovány zdrav. služby a </a:t>
            </a:r>
            <a:r>
              <a:rPr lang="cs-CZ" sz="2400" dirty="0" smtClean="0"/>
              <a:t>zaopatření.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50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298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612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53 – vedení evidencí</a:t>
            </a:r>
          </a:p>
          <a:p>
            <a:pPr marL="0" indent="0">
              <a:buNone/>
            </a:pPr>
            <a:r>
              <a:rPr lang="cs-CZ" sz="2200" dirty="0" smtClean="0"/>
              <a:t>Poskytovatel je povinen vést a uchovávat zdravotnickou dokumentaci </a:t>
            </a:r>
            <a:br>
              <a:rPr lang="cs-CZ" sz="2200" dirty="0" smtClean="0"/>
            </a:br>
            <a:r>
              <a:rPr lang="cs-CZ" sz="2200" dirty="0" smtClean="0"/>
              <a:t>a nakládat s ní podle tohoto zákona a jiných právních předpisů. </a:t>
            </a:r>
          </a:p>
          <a:p>
            <a:pPr marL="0" indent="0" algn="just">
              <a:buNone/>
            </a:pPr>
            <a:r>
              <a:rPr lang="cs-CZ" sz="2200" dirty="0" smtClean="0"/>
              <a:t>Dokumentace obsahuje </a:t>
            </a:r>
            <a:r>
              <a:rPr lang="cs-CZ" sz="2200" dirty="0" smtClean="0">
                <a:solidFill>
                  <a:srgbClr val="FF0000"/>
                </a:solidFill>
              </a:rPr>
              <a:t>identifikační údaje pacienta</a:t>
            </a:r>
            <a:r>
              <a:rPr lang="cs-CZ" sz="2200" dirty="0" smtClean="0"/>
              <a:t>, kterými jsou jméno, příjmení, datum narození, rodné číslo, adresu místa trvalého pobytu </a:t>
            </a:r>
            <a:br>
              <a:rPr lang="cs-CZ" sz="2200" dirty="0" smtClean="0"/>
            </a:br>
            <a:r>
              <a:rPr lang="cs-CZ" sz="2200" dirty="0" smtClean="0"/>
              <a:t>v ČR, jde-li o cizince místo hlášeného pobytu na území ČR a v případě osoby bez trvalého pobytu na území České republiky adresu bydliště mimo území České republiky.</a:t>
            </a:r>
          </a:p>
          <a:p>
            <a:pPr marL="0" indent="0">
              <a:buNone/>
            </a:pPr>
            <a:endParaRPr lang="cs-CZ" sz="9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</a:t>
            </a:r>
            <a:r>
              <a:rPr lang="cs-CZ" sz="2200" dirty="0">
                <a:solidFill>
                  <a:srgbClr val="FF0000"/>
                </a:solidFill>
              </a:rPr>
              <a:t>51 písm. c) – sdělování údajů</a:t>
            </a:r>
          </a:p>
          <a:p>
            <a:pPr marL="0" indent="0">
              <a:buNone/>
            </a:pPr>
            <a:r>
              <a:rPr lang="cs-CZ" sz="2200" dirty="0">
                <a:solidFill>
                  <a:srgbClr val="FF0000"/>
                </a:solidFill>
              </a:rPr>
              <a:t>Za porušení povinné mlčenlivosti se nepovažuje </a:t>
            </a:r>
            <a:r>
              <a:rPr lang="cs-CZ" sz="2200" dirty="0"/>
              <a:t>sdělování, popřípadě oznamování údajů, pokud z tohoto zákona </a:t>
            </a:r>
            <a:r>
              <a:rPr lang="cs-CZ" sz="2200" dirty="0">
                <a:solidFill>
                  <a:srgbClr val="FF0000"/>
                </a:solidFill>
              </a:rPr>
              <a:t>nebo jiných právních předpisů vyplývá, že údaje nebo skutečnosti lze sdělit bez souhlasu pacienta</a:t>
            </a:r>
            <a:r>
              <a:rPr lang="cs-CZ" sz="2200" dirty="0" smtClean="0">
                <a:solidFill>
                  <a:srgbClr val="FF0000"/>
                </a:solidFill>
              </a:rPr>
              <a:t>.</a:t>
            </a:r>
            <a:endParaRPr lang="cs-CZ" sz="22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51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3618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67544" y="980728"/>
            <a:ext cx="8208912" cy="5328592"/>
          </a:xfrm>
        </p:spPr>
        <p:txBody>
          <a:bodyPr>
            <a:noAutofit/>
          </a:bodyPr>
          <a:lstStyle/>
          <a:p>
            <a:pPr marL="895350" indent="-895350" defTabSz="1435100">
              <a:buNone/>
            </a:pPr>
            <a:r>
              <a:rPr lang="cs-CZ" sz="2200" b="1" dirty="0">
                <a:solidFill>
                  <a:srgbClr val="FF0000"/>
                </a:solidFill>
              </a:rPr>
              <a:t>z</a:t>
            </a:r>
            <a:r>
              <a:rPr lang="cs-CZ" sz="2200" b="1" dirty="0" smtClean="0">
                <a:solidFill>
                  <a:srgbClr val="FF0000"/>
                </a:solidFill>
              </a:rPr>
              <a:t>. č</a:t>
            </a:r>
            <a:r>
              <a:rPr lang="cs-CZ" sz="2200" b="1" dirty="0">
                <a:solidFill>
                  <a:srgbClr val="FF0000"/>
                </a:solidFill>
              </a:rPr>
              <a:t>. 109/2002 Sb., o výkonu ústavní výchovy nebo ochranné </a:t>
            </a:r>
            <a:r>
              <a:rPr lang="cs-CZ" sz="2200" b="1" dirty="0" smtClean="0">
                <a:solidFill>
                  <a:srgbClr val="FF0000"/>
                </a:solidFill>
              </a:rPr>
              <a:t>výchovy ve </a:t>
            </a:r>
            <a:r>
              <a:rPr lang="cs-CZ" sz="2200" b="1" dirty="0">
                <a:solidFill>
                  <a:srgbClr val="FF0000"/>
                </a:solidFill>
              </a:rPr>
              <a:t>školských zařízeních a o preventivně výchovné péči ve školských zařízeních</a:t>
            </a:r>
          </a:p>
          <a:p>
            <a:pPr marL="895350" indent="-89535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</a:t>
            </a:r>
            <a:r>
              <a:rPr lang="cs-CZ" sz="2200" dirty="0">
                <a:solidFill>
                  <a:srgbClr val="FF0000"/>
                </a:solidFill>
              </a:rPr>
              <a:t>1 odst</a:t>
            </a:r>
            <a:r>
              <a:rPr lang="cs-CZ" sz="2200" dirty="0" smtClean="0">
                <a:solidFill>
                  <a:srgbClr val="FF0000"/>
                </a:solidFill>
              </a:rPr>
              <a:t>. 2 - účel </a:t>
            </a:r>
            <a:r>
              <a:rPr lang="cs-CZ" sz="2200" dirty="0">
                <a:solidFill>
                  <a:srgbClr val="FF0000"/>
                </a:solidFill>
              </a:rPr>
              <a:t>a působnost školských zařízení pro výkon ústavní </a:t>
            </a:r>
            <a:r>
              <a:rPr lang="cs-CZ" sz="2200" dirty="0" smtClean="0">
                <a:solidFill>
                  <a:srgbClr val="FF0000"/>
                </a:solidFill>
              </a:rPr>
              <a:t>výchovy </a:t>
            </a:r>
            <a:r>
              <a:rPr lang="cs-CZ" sz="2200" dirty="0" smtClean="0">
                <a:solidFill>
                  <a:srgbClr val="1F497D"/>
                </a:solidFill>
              </a:rPr>
              <a:t>(§10b/3a)</a:t>
            </a:r>
            <a:r>
              <a:rPr lang="cs-CZ" sz="2200" dirty="0" smtClean="0">
                <a:solidFill>
                  <a:srgbClr val="FF0000"/>
                </a:solidFill>
              </a:rPr>
              <a:t> </a:t>
            </a:r>
            <a:r>
              <a:rPr lang="cs-CZ" sz="2200" dirty="0">
                <a:solidFill>
                  <a:srgbClr val="FF0000"/>
                </a:solidFill>
              </a:rPr>
              <a:t>nebo ochranné výchovy a pro preventivně výchovnou </a:t>
            </a:r>
            <a:r>
              <a:rPr lang="cs-CZ" sz="2200" dirty="0" smtClean="0">
                <a:solidFill>
                  <a:srgbClr val="FF0000"/>
                </a:solidFill>
              </a:rPr>
              <a:t>péči</a:t>
            </a:r>
            <a:r>
              <a:rPr lang="cs-CZ" sz="2200" dirty="0">
                <a:solidFill>
                  <a:srgbClr val="1F497D"/>
                </a:solidFill>
              </a:rPr>
              <a:t>(§</a:t>
            </a:r>
            <a:r>
              <a:rPr lang="cs-CZ" sz="2200" dirty="0" smtClean="0">
                <a:solidFill>
                  <a:srgbClr val="1F497D"/>
                </a:solidFill>
              </a:rPr>
              <a:t>10b/3a)</a:t>
            </a:r>
            <a:r>
              <a:rPr lang="cs-CZ" sz="2200" dirty="0" smtClean="0">
                <a:solidFill>
                  <a:srgbClr val="FF0000"/>
                </a:solidFill>
              </a:rPr>
              <a:t> </a:t>
            </a:r>
          </a:p>
          <a:p>
            <a:pPr marL="0" indent="36513" algn="just">
              <a:buNone/>
            </a:pPr>
            <a:r>
              <a:rPr lang="cs-CZ" sz="2200" dirty="0" smtClean="0"/>
              <a:t>Účelem je </a:t>
            </a:r>
            <a:r>
              <a:rPr lang="cs-CZ" sz="2200" dirty="0"/>
              <a:t>zajišťovat nezletilé </a:t>
            </a:r>
            <a:r>
              <a:rPr lang="cs-CZ" sz="2200" dirty="0" smtClean="0"/>
              <a:t>osobě, </a:t>
            </a:r>
            <a:r>
              <a:rPr lang="cs-CZ" sz="2200" dirty="0"/>
              <a:t>a to </a:t>
            </a:r>
            <a:r>
              <a:rPr lang="cs-CZ" sz="2200" u="sng" dirty="0" smtClean="0"/>
              <a:t>od </a:t>
            </a:r>
            <a:r>
              <a:rPr lang="cs-CZ" sz="2200" u="sng" dirty="0"/>
              <a:t>3 do 18 let</a:t>
            </a:r>
            <a:r>
              <a:rPr lang="cs-CZ" sz="2200" dirty="0"/>
              <a:t>, případně zletilé osobě do 19 let (dále jen „dítě“), </a:t>
            </a:r>
            <a:r>
              <a:rPr lang="cs-CZ" sz="2200" dirty="0">
                <a:solidFill>
                  <a:srgbClr val="00B050"/>
                </a:solidFill>
              </a:rPr>
              <a:t>na základě rozhodnutí soudu </a:t>
            </a:r>
            <a:r>
              <a:rPr lang="cs-CZ" sz="2200" dirty="0" smtClean="0">
                <a:solidFill>
                  <a:srgbClr val="00B050"/>
                </a:solidFill>
              </a:rPr>
              <a:t/>
            </a:r>
            <a:br>
              <a:rPr lang="cs-CZ" sz="2200" dirty="0" smtClean="0">
                <a:solidFill>
                  <a:srgbClr val="00B050"/>
                </a:solidFill>
              </a:rPr>
            </a:br>
            <a:r>
              <a:rPr lang="cs-CZ" sz="2200" dirty="0" smtClean="0">
                <a:solidFill>
                  <a:srgbClr val="00B050"/>
                </a:solidFill>
              </a:rPr>
              <a:t>o </a:t>
            </a:r>
            <a:r>
              <a:rPr lang="cs-CZ" sz="2200" dirty="0">
                <a:solidFill>
                  <a:srgbClr val="00B050"/>
                </a:solidFill>
              </a:rPr>
              <a:t>ústavní výchově nebo ochranné výchově nebo o předběžném opatření náhradní výchovnou péči</a:t>
            </a:r>
            <a:r>
              <a:rPr lang="cs-CZ" sz="2200" dirty="0"/>
              <a:t> v zájmu jeho zdravého vývoje, řádné výchovy a vzdělávání. </a:t>
            </a:r>
          </a:p>
          <a:p>
            <a:pPr marL="0" indent="36513" algn="just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2 – Typy zařízení</a:t>
            </a:r>
          </a:p>
          <a:p>
            <a:pPr marL="2870200" indent="-2870200" algn="just">
              <a:buNone/>
            </a:pPr>
            <a:r>
              <a:rPr lang="cs-CZ" sz="2200" dirty="0" smtClean="0"/>
              <a:t>Diagnostický ústav =</a:t>
            </a:r>
            <a:r>
              <a:rPr lang="en-US" sz="2200" dirty="0" smtClean="0"/>
              <a:t>&gt;</a:t>
            </a:r>
            <a:r>
              <a:rPr lang="cs-CZ" sz="2200" dirty="0" smtClean="0"/>
              <a:t> dětský domov, dětský </a:t>
            </a:r>
            <a:r>
              <a:rPr lang="cs-CZ" sz="2200" dirty="0"/>
              <a:t>domov se školou</a:t>
            </a:r>
            <a:r>
              <a:rPr lang="cs-CZ" sz="2200" dirty="0" smtClean="0"/>
              <a:t>, výchovný </a:t>
            </a:r>
            <a:r>
              <a:rPr lang="cs-CZ" sz="2200" dirty="0"/>
              <a:t>ústav </a:t>
            </a:r>
            <a:r>
              <a:rPr lang="cs-CZ" sz="2200" dirty="0" smtClean="0"/>
              <a:t>(resort MŠMT)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52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660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145435"/>
          </a:xfrm>
        </p:spPr>
        <p:txBody>
          <a:bodyPr>
            <a:noAutofit/>
          </a:bodyPr>
          <a:lstStyle/>
          <a:p>
            <a:pPr marL="0" indent="36513">
              <a:buNone/>
            </a:pPr>
            <a:r>
              <a:rPr lang="cs-CZ" sz="2000" dirty="0">
                <a:solidFill>
                  <a:srgbClr val="FF0000"/>
                </a:solidFill>
              </a:rPr>
              <a:t>§ 5 až §</a:t>
            </a:r>
            <a:r>
              <a:rPr lang="cs-CZ" sz="2000" dirty="0" smtClean="0">
                <a:solidFill>
                  <a:srgbClr val="FF0000"/>
                </a:solidFill>
              </a:rPr>
              <a:t>11 – Diagnostický ústav </a:t>
            </a:r>
          </a:p>
          <a:p>
            <a:pPr marL="0" indent="36513">
              <a:buNone/>
            </a:pPr>
            <a:r>
              <a:rPr lang="cs-CZ" sz="2000" b="1" dirty="0" smtClean="0">
                <a:solidFill>
                  <a:srgbClr val="00B050"/>
                </a:solidFill>
              </a:rPr>
              <a:t>Diagnostický ústav </a:t>
            </a:r>
            <a:r>
              <a:rPr lang="cs-CZ" sz="2000" dirty="0" smtClean="0"/>
              <a:t>přijímá děti s nařízeným předběžným opatřením, nařízenou ústavní výchovou nebo uloženou ochrannou výchovou; děti s uloženou ochrannou výchovou také na základě výsledků komplexního vyšetření, zdravotního stavu dětí a volné kapacity jednotlivých zařízení </a:t>
            </a:r>
            <a:r>
              <a:rPr lang="cs-CZ" sz="2000" b="1" dirty="0" smtClean="0">
                <a:solidFill>
                  <a:srgbClr val="00B050"/>
                </a:solidFill>
              </a:rPr>
              <a:t>umísťuje do dětských domovů se školou nebo výchovných ústavů.</a:t>
            </a:r>
          </a:p>
          <a:p>
            <a:pPr marL="0" indent="0" algn="just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Při </a:t>
            </a:r>
            <a:r>
              <a:rPr lang="cs-CZ" sz="2000" dirty="0">
                <a:solidFill>
                  <a:srgbClr val="FF0000"/>
                </a:solidFill>
              </a:rPr>
              <a:t>přijetí dítěte </a:t>
            </a:r>
            <a:r>
              <a:rPr lang="cs-CZ" sz="2000" dirty="0" smtClean="0">
                <a:solidFill>
                  <a:srgbClr val="FF0000"/>
                </a:solidFill>
              </a:rPr>
              <a:t>předkládá OSPOD </a:t>
            </a:r>
            <a:r>
              <a:rPr lang="cs-CZ" sz="2000" dirty="0">
                <a:solidFill>
                  <a:srgbClr val="FF0000"/>
                </a:solidFill>
              </a:rPr>
              <a:t>nebo osoba odpovědná za výchovu </a:t>
            </a:r>
            <a:r>
              <a:rPr lang="cs-CZ" sz="2000" dirty="0" smtClean="0">
                <a:solidFill>
                  <a:srgbClr val="FF0000"/>
                </a:solidFill>
              </a:rPr>
              <a:t>(zákonný zástupce nebo osoba určená soudem) pravomocné </a:t>
            </a:r>
            <a:r>
              <a:rPr lang="cs-CZ" sz="2000" dirty="0">
                <a:solidFill>
                  <a:srgbClr val="FF0000"/>
                </a:solidFill>
              </a:rPr>
              <a:t>rozhodnutí nebo předběžné opatření </a:t>
            </a:r>
            <a:r>
              <a:rPr lang="cs-CZ" sz="2000" dirty="0" smtClean="0">
                <a:solidFill>
                  <a:srgbClr val="FF0000"/>
                </a:solidFill>
              </a:rPr>
              <a:t>soudu.</a:t>
            </a:r>
          </a:p>
          <a:p>
            <a:pPr marL="0" indent="0" algn="just">
              <a:buNone/>
            </a:pPr>
            <a:r>
              <a:rPr lang="cs-CZ" sz="2000" b="1" dirty="0" smtClean="0"/>
              <a:t>Do diagnostického ústavu se dítě umísťuje na dobu zpravidla nepřesahující </a:t>
            </a:r>
            <a:br>
              <a:rPr lang="cs-CZ" sz="2000" b="1" dirty="0" smtClean="0"/>
            </a:br>
            <a:r>
              <a:rPr lang="cs-CZ" sz="2000" b="1" dirty="0" smtClean="0"/>
              <a:t>8 týdnů.</a:t>
            </a:r>
          </a:p>
          <a:p>
            <a:pPr marL="0" indent="0" algn="just">
              <a:buNone/>
            </a:pPr>
            <a:r>
              <a:rPr lang="cs-CZ" sz="2000" b="1" u="sng" dirty="0" smtClean="0">
                <a:solidFill>
                  <a:srgbClr val="FF0000"/>
                </a:solidFill>
              </a:rPr>
              <a:t>Diagnostický </a:t>
            </a:r>
            <a:r>
              <a:rPr lang="cs-CZ" sz="2000" b="1" u="sng" dirty="0">
                <a:solidFill>
                  <a:srgbClr val="FF0000"/>
                </a:solidFill>
              </a:rPr>
              <a:t>ústav vede evidenci dětí umístěných v zařízeních ve svém územním </a:t>
            </a:r>
            <a:r>
              <a:rPr lang="cs-CZ" sz="2000" b="1" u="sng" dirty="0" smtClean="0">
                <a:solidFill>
                  <a:srgbClr val="FF0000"/>
                </a:solidFill>
              </a:rPr>
              <a:t>obvodu.</a:t>
            </a:r>
          </a:p>
          <a:p>
            <a:pPr marL="0" indent="0" algn="just">
              <a:buNone/>
            </a:pPr>
            <a:r>
              <a:rPr lang="cs-CZ" sz="1800" i="1" dirty="0" smtClean="0"/>
              <a:t>Poznámka k evidenci: Dle § 34 vedou všechna zařízení osobní dokumentaci dětí</a:t>
            </a:r>
            <a:endParaRPr lang="cs-CZ" sz="1800" i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53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660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145435"/>
          </a:xfrm>
        </p:spPr>
        <p:txBody>
          <a:bodyPr>
            <a:noAutofit/>
          </a:bodyPr>
          <a:lstStyle/>
          <a:p>
            <a:pPr marL="0" indent="36513">
              <a:buNone/>
            </a:pPr>
            <a:r>
              <a:rPr lang="cs-CZ" sz="2200" dirty="0">
                <a:solidFill>
                  <a:srgbClr val="FF0000"/>
                </a:solidFill>
              </a:rPr>
              <a:t>§ 12 </a:t>
            </a:r>
            <a:r>
              <a:rPr lang="cs-CZ" sz="2200" dirty="0" smtClean="0">
                <a:solidFill>
                  <a:srgbClr val="FF0000"/>
                </a:solidFill>
              </a:rPr>
              <a:t>– Dětský domov </a:t>
            </a:r>
          </a:p>
          <a:p>
            <a:pPr marL="0" indent="36513" algn="just">
              <a:buNone/>
            </a:pPr>
            <a:r>
              <a:rPr lang="cs-CZ" sz="2200" dirty="0" smtClean="0"/>
              <a:t>Do </a:t>
            </a:r>
            <a:r>
              <a:rPr lang="cs-CZ" sz="2200" dirty="0"/>
              <a:t>dětského domova mohou být umísťovány děti ve věku zpravidla </a:t>
            </a:r>
            <a:r>
              <a:rPr lang="cs-CZ" sz="2200" dirty="0">
                <a:solidFill>
                  <a:srgbClr val="00B050"/>
                </a:solidFill>
              </a:rPr>
              <a:t>od 3 do nejvýše 18 let</a:t>
            </a:r>
            <a:r>
              <a:rPr lang="cs-CZ" sz="2200" dirty="0"/>
              <a:t>. Do </a:t>
            </a:r>
            <a:r>
              <a:rPr lang="cs-CZ" sz="2200" dirty="0" smtClean="0"/>
              <a:t>DD </a:t>
            </a:r>
            <a:r>
              <a:rPr lang="cs-CZ" sz="2200" dirty="0"/>
              <a:t>se rovněž umísťují nezletilé matky spolu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s </a:t>
            </a:r>
            <a:r>
              <a:rPr lang="cs-CZ" sz="2200" dirty="0"/>
              <a:t>jejich dětmi.</a:t>
            </a:r>
          </a:p>
          <a:p>
            <a:pPr marL="0" indent="0">
              <a:buNone/>
            </a:pPr>
            <a:r>
              <a:rPr lang="cs-CZ" sz="2200" dirty="0">
                <a:solidFill>
                  <a:srgbClr val="FF0000"/>
                </a:solidFill>
              </a:rPr>
              <a:t>§13 </a:t>
            </a:r>
            <a:r>
              <a:rPr lang="cs-CZ" sz="2200" dirty="0" smtClean="0">
                <a:solidFill>
                  <a:srgbClr val="FF0000"/>
                </a:solidFill>
              </a:rPr>
              <a:t>– Dětský domov se školou </a:t>
            </a:r>
          </a:p>
          <a:p>
            <a:pPr marL="0" indent="0" algn="just">
              <a:buNone/>
            </a:pPr>
            <a:r>
              <a:rPr lang="cs-CZ" sz="2200" dirty="0" smtClean="0"/>
              <a:t>Do </a:t>
            </a:r>
            <a:r>
              <a:rPr lang="cs-CZ" sz="2200" dirty="0"/>
              <a:t>dětského domova se školou mohou být umísťovány děti zpravidla </a:t>
            </a:r>
            <a:r>
              <a:rPr lang="cs-CZ" sz="2200" dirty="0">
                <a:solidFill>
                  <a:srgbClr val="00B050"/>
                </a:solidFill>
              </a:rPr>
              <a:t>od 6 let do ukončení povinné školní docházky</a:t>
            </a:r>
            <a:r>
              <a:rPr lang="cs-CZ" sz="2200" dirty="0"/>
              <a:t>.</a:t>
            </a:r>
          </a:p>
          <a:p>
            <a:pPr marL="0" indent="0">
              <a:buNone/>
            </a:pPr>
            <a:r>
              <a:rPr lang="cs-CZ" sz="2200" dirty="0">
                <a:solidFill>
                  <a:srgbClr val="FF0000"/>
                </a:solidFill>
              </a:rPr>
              <a:t>§13 </a:t>
            </a:r>
            <a:r>
              <a:rPr lang="cs-CZ" sz="2200" dirty="0" smtClean="0">
                <a:solidFill>
                  <a:srgbClr val="FF0000"/>
                </a:solidFill>
              </a:rPr>
              <a:t>– Výchovný ústav </a:t>
            </a:r>
          </a:p>
          <a:p>
            <a:pPr marL="0" indent="0" algn="just">
              <a:buNone/>
            </a:pPr>
            <a:r>
              <a:rPr lang="cs-CZ" sz="2200" dirty="0" smtClean="0"/>
              <a:t>Výchovný ústav pečuje o </a:t>
            </a:r>
            <a:r>
              <a:rPr lang="cs-CZ" sz="2200" dirty="0" smtClean="0">
                <a:solidFill>
                  <a:srgbClr val="00B050"/>
                </a:solidFill>
              </a:rPr>
              <a:t>děti starší 15 let se závažnými poruchami chování</a:t>
            </a:r>
            <a:r>
              <a:rPr lang="cs-CZ" sz="2200" dirty="0" smtClean="0"/>
              <a:t>. Může zde být umístěno i dítě starší 12 let, má-li uloženu ochrannou výchovu, a v jeho chování se projevují tak závažné poruchy, že nemůže být umístěno v dětském domově se školou.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54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147248" cy="5145435"/>
          </a:xfrm>
        </p:spPr>
        <p:txBody>
          <a:bodyPr>
            <a:noAutofit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z. </a:t>
            </a:r>
            <a:r>
              <a:rPr lang="cs-CZ" sz="2200" b="1" dirty="0">
                <a:solidFill>
                  <a:srgbClr val="FF0000"/>
                </a:solidFill>
              </a:rPr>
              <a:t>č. 359/1999 Sb., o sociálně-právní ochraně </a:t>
            </a:r>
            <a:r>
              <a:rPr lang="cs-CZ" sz="2200" b="1" dirty="0" smtClean="0">
                <a:solidFill>
                  <a:srgbClr val="FF0000"/>
                </a:solidFill>
              </a:rPr>
              <a:t>dětí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2200" b="1" i="1" dirty="0" smtClean="0">
                <a:solidFill>
                  <a:srgbClr val="00B050"/>
                </a:solidFill>
              </a:rPr>
              <a:t>zařízení pro děti vyžadující okamžitou pomoc  </a:t>
            </a:r>
            <a:r>
              <a:rPr lang="cs-CZ" sz="2200" dirty="0" smtClean="0">
                <a:solidFill>
                  <a:srgbClr val="FF0000"/>
                </a:solidFill>
              </a:rPr>
              <a:t>(</a:t>
            </a:r>
            <a:r>
              <a:rPr lang="cs-CZ" sz="2200" i="1" dirty="0" smtClean="0">
                <a:solidFill>
                  <a:srgbClr val="FF0000"/>
                </a:solidFill>
              </a:rPr>
              <a:t>§ 10b/3/b) </a:t>
            </a:r>
            <a:r>
              <a:rPr lang="cs-CZ" sz="2200" i="1" dirty="0" smtClean="0"/>
              <a:t>na základě rozhodnutí soudu, na žádost obecního úřadu obce s rozšířenou působností, zákonného zástupce dítěte nebo nezletilého.</a:t>
            </a:r>
            <a:r>
              <a:rPr lang="cs-CZ" sz="2200" i="1" dirty="0">
                <a:solidFill>
                  <a:srgbClr val="FF0000"/>
                </a:solidFill>
              </a:rPr>
              <a:t> </a:t>
            </a:r>
            <a:endParaRPr lang="cs-CZ" sz="2200" i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§ 2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Sociálně-právní ochrana se poskytuje dítěti, které má na území ČR trvalý pobyt nebo pobyt dle zákona o pobytu cizinců nebo podanou žádost o udělení mezinárodní ochrany.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§ 4</a:t>
            </a:r>
            <a:r>
              <a:rPr lang="cs-CZ" sz="2200" dirty="0" smtClean="0"/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Sociálně-právní ochranu zajišťují orgány sociálně-právní ochrany: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KÚ, ORP,OU, MPSV, ÚP, </a:t>
            </a:r>
            <a:r>
              <a:rPr lang="cs-CZ" sz="2200" dirty="0"/>
              <a:t>Ú</a:t>
            </a:r>
            <a:r>
              <a:rPr lang="cs-CZ" sz="2200" dirty="0" smtClean="0"/>
              <a:t>řad </a:t>
            </a:r>
            <a:r>
              <a:rPr lang="cs-CZ" sz="2200" dirty="0"/>
              <a:t>pro mezinárodněprávní ochranu </a:t>
            </a:r>
            <a:r>
              <a:rPr lang="cs-CZ" sz="2200" dirty="0" smtClean="0"/>
              <a:t>dětí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§ </a:t>
            </a:r>
            <a:r>
              <a:rPr lang="cs-CZ" sz="2200" b="1" dirty="0">
                <a:solidFill>
                  <a:srgbClr val="FF0000"/>
                </a:solidFill>
              </a:rPr>
              <a:t>13a </a:t>
            </a:r>
            <a:endParaRPr lang="cs-CZ" sz="2200" b="1" dirty="0" smtClean="0">
              <a:solidFill>
                <a:srgbClr val="FF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Soud </a:t>
            </a:r>
            <a:r>
              <a:rPr lang="cs-CZ" sz="2200" dirty="0"/>
              <a:t>dbá na umístění dítěte co nejblíže bydlišti rodičů nebo jiných osob dítěti blízkých</a:t>
            </a:r>
            <a:r>
              <a:rPr lang="cs-CZ" sz="2200" dirty="0" smtClean="0"/>
              <a:t>.</a:t>
            </a:r>
            <a:endParaRPr lang="cs-CZ" sz="2200" dirty="0"/>
          </a:p>
          <a:p>
            <a:pPr marL="0" indent="0" algn="just">
              <a:spcBef>
                <a:spcPts val="0"/>
              </a:spcBef>
              <a:buNone/>
            </a:pPr>
            <a:endParaRPr lang="cs-CZ" sz="22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55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14543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§ 42 </a:t>
            </a:r>
            <a:r>
              <a:rPr lang="cs-CZ" sz="2200" dirty="0" smtClean="0">
                <a:solidFill>
                  <a:srgbClr val="FF0000"/>
                </a:solidFill>
              </a:rPr>
              <a:t>- Zařízení pro děti vyžadující okamžitou pomoc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Poskytují ochranu a pomoc dítěti: </a:t>
            </a:r>
          </a:p>
          <a:p>
            <a:pPr marL="0" indent="0" algn="just">
              <a:spcBef>
                <a:spcPts val="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cs-CZ" sz="2200" dirty="0" smtClean="0"/>
              <a:t> které se ocitlo bez jakékoliv péče,</a:t>
            </a:r>
          </a:p>
          <a:p>
            <a:pPr marL="0" indent="0" algn="just">
              <a:spcBef>
                <a:spcPts val="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cs-CZ" sz="2200" dirty="0" smtClean="0"/>
              <a:t> jsou-li jeho život nebo příznivý vývoj vážně ohroženy,</a:t>
            </a:r>
          </a:p>
          <a:p>
            <a:pPr marL="0" indent="0" algn="just">
              <a:spcBef>
                <a:spcPts val="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cs-CZ" sz="2200" dirty="0" smtClean="0"/>
              <a:t> ocitlo-li se bez péče přiměřené jeho věku,</a:t>
            </a:r>
          </a:p>
          <a:p>
            <a:pPr marL="182563" indent="-182563" algn="just">
              <a:spcBef>
                <a:spcPts val="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cs-CZ" sz="2200" dirty="0" smtClean="0"/>
              <a:t>jde-li o dítě tělesně nebo duševně týrané nebo zneužívané, které se ocitlo v prostředí nebo situaci, kdy jsou závažným způsobem ohrožena jeho základní práva.</a:t>
            </a:r>
          </a:p>
          <a:p>
            <a:pPr marL="0" indent="0" algn="just">
              <a:spcBef>
                <a:spcPts val="0"/>
              </a:spcBef>
              <a:buNone/>
            </a:pPr>
            <a:endParaRPr lang="cs-CZ" sz="22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Dítě </a:t>
            </a:r>
            <a:r>
              <a:rPr lang="cs-CZ" sz="2200" dirty="0"/>
              <a:t>se umísťuje </a:t>
            </a:r>
            <a:r>
              <a:rPr lang="cs-CZ" sz="2200" dirty="0" smtClean="0"/>
              <a:t>:</a:t>
            </a:r>
            <a:endParaRPr lang="cs-CZ" sz="2200" dirty="0"/>
          </a:p>
          <a:p>
            <a:pPr marL="457200" indent="-457200" algn="just">
              <a:spcBef>
                <a:spcPts val="0"/>
              </a:spcBef>
              <a:buAutoNum type="alphaLcParenR"/>
            </a:pPr>
            <a:r>
              <a:rPr lang="cs-CZ" sz="2200" dirty="0" smtClean="0"/>
              <a:t>na </a:t>
            </a:r>
            <a:r>
              <a:rPr lang="cs-CZ" sz="2200" dirty="0"/>
              <a:t>základě rozhodnutí soudu</a:t>
            </a:r>
            <a:r>
              <a:rPr lang="cs-CZ" sz="2200" dirty="0" smtClean="0"/>
              <a:t>;</a:t>
            </a:r>
          </a:p>
          <a:p>
            <a:pPr marL="457200" indent="-457200" algn="just">
              <a:spcBef>
                <a:spcPts val="0"/>
              </a:spcBef>
              <a:buAutoNum type="alphaLcParenR"/>
            </a:pPr>
            <a:r>
              <a:rPr lang="cs-CZ" sz="2200" dirty="0" smtClean="0"/>
              <a:t>na </a:t>
            </a:r>
            <a:r>
              <a:rPr lang="cs-CZ" sz="2200" dirty="0"/>
              <a:t>základě žádosti obecního úřadu </a:t>
            </a:r>
            <a:r>
              <a:rPr lang="cs-CZ" sz="2200" dirty="0" smtClean="0"/>
              <a:t>OSPOD-ORP</a:t>
            </a:r>
          </a:p>
          <a:p>
            <a:pPr marL="457200" indent="-457200" algn="just">
              <a:spcBef>
                <a:spcPts val="0"/>
              </a:spcBef>
              <a:buAutoNum type="alphaLcParenR"/>
            </a:pPr>
            <a:r>
              <a:rPr lang="cs-CZ" sz="2200" dirty="0" smtClean="0"/>
              <a:t>na </a:t>
            </a:r>
            <a:r>
              <a:rPr lang="cs-CZ" sz="2200" dirty="0"/>
              <a:t>základě žádosti zákonného zástupce dítěte, </a:t>
            </a:r>
            <a:r>
              <a:rPr lang="cs-CZ" sz="2200" dirty="0" smtClean="0"/>
              <a:t>nebo</a:t>
            </a:r>
          </a:p>
          <a:p>
            <a:pPr marL="457200" indent="-457200" algn="just">
              <a:spcBef>
                <a:spcPts val="0"/>
              </a:spcBef>
              <a:buAutoNum type="alphaLcParenR"/>
            </a:pPr>
            <a:r>
              <a:rPr lang="cs-CZ" sz="2200" dirty="0" smtClean="0"/>
              <a:t>požádá-li </a:t>
            </a:r>
            <a:r>
              <a:rPr lang="cs-CZ" sz="2200" dirty="0"/>
              <a:t>o to dítě.</a:t>
            </a:r>
          </a:p>
          <a:p>
            <a:pPr marL="0" indent="0" algn="just">
              <a:spcBef>
                <a:spcPts val="0"/>
              </a:spcBef>
              <a:buNone/>
            </a:pPr>
            <a:endParaRPr lang="cs-CZ" sz="22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cs-CZ" sz="22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cs-CZ" sz="2200" dirty="0" smtClean="0"/>
          </a:p>
          <a:p>
            <a:pPr marL="0" indent="36513" algn="just">
              <a:buNone/>
            </a:pPr>
            <a:r>
              <a:rPr lang="cs-CZ" sz="2200" dirty="0" smtClean="0"/>
              <a:t> </a:t>
            </a:r>
          </a:p>
          <a:p>
            <a:pPr marL="0" indent="36513" algn="just">
              <a:buNone/>
            </a:pPr>
            <a:r>
              <a:rPr lang="cs-CZ" sz="2200" dirty="0" smtClean="0"/>
              <a:t>	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56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7972452" cy="5145435"/>
          </a:xfrm>
        </p:spPr>
        <p:txBody>
          <a:bodyPr>
            <a:noAutofit/>
          </a:bodyPr>
          <a:lstStyle/>
          <a:p>
            <a:pPr marL="0" indent="36513" algn="ctr">
              <a:buNone/>
            </a:pPr>
            <a:endParaRPr lang="cs-CZ" sz="800" dirty="0" smtClean="0">
              <a:solidFill>
                <a:srgbClr val="FFFF00"/>
              </a:solidFill>
            </a:endParaRPr>
          </a:p>
          <a:p>
            <a:pPr marL="0" indent="36513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§ 42 – Zařízení pro děti vyžadující okamžitou pomoc</a:t>
            </a:r>
          </a:p>
          <a:p>
            <a:pPr marL="0" indent="36513" algn="just">
              <a:spcBef>
                <a:spcPts val="0"/>
              </a:spcBef>
              <a:buNone/>
            </a:pPr>
            <a:r>
              <a:rPr lang="cs-CZ" sz="2000" dirty="0" smtClean="0"/>
              <a:t>Délka pobytu :</a:t>
            </a:r>
          </a:p>
          <a:p>
            <a:pPr marL="361950" indent="-361950" algn="just">
              <a:spcBef>
                <a:spcPts val="0"/>
              </a:spcBef>
              <a:buFont typeface="+mj-lt"/>
              <a:buAutoNum type="arabicPeriod"/>
            </a:pPr>
            <a:r>
              <a:rPr lang="cs-CZ" sz="2000" dirty="0" smtClean="0"/>
              <a:t>max. 3 měsíce od umístění na základě žádosti ZZ; další 3 měsíce na opakovanou žádost ZZ </a:t>
            </a:r>
            <a:r>
              <a:rPr lang="cs-CZ" sz="2000" dirty="0" smtClean="0">
                <a:solidFill>
                  <a:srgbClr val="FF0000"/>
                </a:solidFill>
              </a:rPr>
              <a:t>s předchozím souhlasem OSPOD-ORP</a:t>
            </a:r>
            <a:r>
              <a:rPr lang="cs-CZ" sz="2000" dirty="0" smtClean="0"/>
              <a:t>,</a:t>
            </a:r>
          </a:p>
          <a:p>
            <a:pPr marL="361950" indent="-361950" algn="just">
              <a:spcBef>
                <a:spcPts val="0"/>
              </a:spcBef>
              <a:buFont typeface="+mj-lt"/>
              <a:buAutoNum type="arabicPeriod"/>
            </a:pPr>
            <a:r>
              <a:rPr lang="cs-CZ" sz="2000" dirty="0" smtClean="0"/>
              <a:t>max. 6 měsíců, </a:t>
            </a:r>
            <a:r>
              <a:rPr lang="cs-CZ" sz="2000" dirty="0" smtClean="0">
                <a:solidFill>
                  <a:srgbClr val="FF0000"/>
                </a:solidFill>
              </a:rPr>
              <a:t>je-li dítě umístěno na žádost OSPOD-ORP nebo na základě žádosti dítěte</a:t>
            </a:r>
            <a:r>
              <a:rPr lang="cs-CZ" sz="2000" dirty="0" smtClean="0"/>
              <a:t>, jestliže s pobytem dítěte vyslovil souhlas ZZ; </a:t>
            </a:r>
            <a:r>
              <a:rPr lang="cs-CZ" sz="2000" dirty="0" smtClean="0">
                <a:solidFill>
                  <a:srgbClr val="00B050"/>
                </a:solidFill>
              </a:rPr>
              <a:t>celková doba nepřetržitého pobytu dítěte nesmí přesáhnout dobu 12 měsíců,</a:t>
            </a:r>
          </a:p>
          <a:p>
            <a:pPr marL="361950" indent="-361950" algn="just">
              <a:spcBef>
                <a:spcPts val="0"/>
              </a:spcBef>
              <a:buFont typeface="+mj-lt"/>
              <a:buAutoNum type="arabicPeriod"/>
            </a:pPr>
            <a:r>
              <a:rPr lang="cs-CZ" sz="2000" dirty="0" smtClean="0"/>
              <a:t>po dobu stanovenou </a:t>
            </a:r>
            <a:r>
              <a:rPr lang="cs-CZ" sz="2000" dirty="0" smtClean="0">
                <a:solidFill>
                  <a:srgbClr val="00B050"/>
                </a:solidFill>
              </a:rPr>
              <a:t>v rozhodnutí soudu </a:t>
            </a:r>
          </a:p>
          <a:p>
            <a:pPr marL="0" indent="0" algn="just">
              <a:spcBef>
                <a:spcPts val="0"/>
              </a:spcBef>
              <a:buNone/>
            </a:pPr>
            <a:endParaRPr lang="cs-CZ" sz="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DOHODA O UMÍSTĚNÍ DÍTĚTE</a:t>
            </a:r>
            <a:r>
              <a:rPr lang="cs-CZ" sz="2000" dirty="0" smtClean="0"/>
              <a:t>: Dítě </a:t>
            </a:r>
            <a:r>
              <a:rPr lang="cs-CZ" sz="2000" dirty="0"/>
              <a:t>může být umístěno v zařízení na základě žádosti </a:t>
            </a:r>
            <a:r>
              <a:rPr lang="cs-CZ" sz="2000" dirty="0" smtClean="0"/>
              <a:t>ZZ, </a:t>
            </a:r>
            <a:r>
              <a:rPr lang="cs-CZ" sz="2000" dirty="0"/>
              <a:t>jen jestliže byla mezi </a:t>
            </a:r>
            <a:r>
              <a:rPr lang="cs-CZ" sz="2000" dirty="0" smtClean="0"/>
              <a:t>zařízením </a:t>
            </a:r>
            <a:r>
              <a:rPr lang="cs-CZ" sz="2000" dirty="0"/>
              <a:t>a </a:t>
            </a:r>
            <a:r>
              <a:rPr lang="cs-CZ" sz="2000" dirty="0" smtClean="0"/>
              <a:t>ZZ </a:t>
            </a:r>
            <a:r>
              <a:rPr lang="cs-CZ" sz="2000" dirty="0"/>
              <a:t>uzavřena písemná dohoda.</a:t>
            </a:r>
          </a:p>
          <a:p>
            <a:pPr marL="0" indent="0" algn="just">
              <a:spcBef>
                <a:spcPts val="0"/>
              </a:spcBef>
              <a:buNone/>
            </a:pPr>
            <a:endParaRPr lang="cs-CZ" sz="800" dirty="0" smtClean="0">
              <a:solidFill>
                <a:srgbClr val="00B05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cs-CZ" sz="800" dirty="0" smtClean="0">
              <a:solidFill>
                <a:srgbClr val="FF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Zařízení </a:t>
            </a:r>
            <a:r>
              <a:rPr lang="cs-CZ" sz="2000" dirty="0">
                <a:solidFill>
                  <a:srgbClr val="FF0000"/>
                </a:solidFill>
              </a:rPr>
              <a:t>je při přijetí dítěte povinno tuto skutečnost neprodleně ohlásit </a:t>
            </a:r>
            <a:r>
              <a:rPr lang="cs-CZ" sz="2000" u="sng" dirty="0">
                <a:solidFill>
                  <a:srgbClr val="FF0000"/>
                </a:solidFill>
              </a:rPr>
              <a:t>zřizovateli </a:t>
            </a:r>
            <a:r>
              <a:rPr lang="cs-CZ" sz="2000" dirty="0">
                <a:solidFill>
                  <a:srgbClr val="FF0000"/>
                </a:solidFill>
              </a:rPr>
              <a:t>a příslušnému </a:t>
            </a:r>
            <a:r>
              <a:rPr lang="cs-CZ" sz="2000" dirty="0" smtClean="0">
                <a:solidFill>
                  <a:srgbClr val="FF0000"/>
                </a:solidFill>
              </a:rPr>
              <a:t>OSPOD.</a:t>
            </a:r>
            <a:r>
              <a:rPr lang="cs-CZ" sz="2000" dirty="0">
                <a:solidFill>
                  <a:srgbClr val="FF0000"/>
                </a:solidFill>
              </a:rPr>
              <a:t>	</a:t>
            </a:r>
            <a:endParaRPr lang="cs-CZ" sz="20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cs-CZ" sz="2400" dirty="0" smtClean="0"/>
              <a:t>	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57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472608"/>
          </a:xfrm>
        </p:spPr>
        <p:txBody>
          <a:bodyPr>
            <a:noAutofit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cs-CZ" sz="2200" b="1" dirty="0">
                <a:solidFill>
                  <a:srgbClr val="FF0000"/>
                </a:solidFill>
              </a:rPr>
              <a:t>z. č. 108/2006 Sb., o sociálních </a:t>
            </a:r>
            <a:r>
              <a:rPr lang="cs-CZ" sz="2200" b="1" dirty="0" smtClean="0">
                <a:solidFill>
                  <a:srgbClr val="FF0000"/>
                </a:solidFill>
              </a:rPr>
              <a:t>službách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vazba na § 10b odst. 3 písm. c) a d)</a:t>
            </a:r>
          </a:p>
          <a:p>
            <a:pPr marL="266700" indent="-266700" algn="just">
              <a:spcBef>
                <a:spcPts val="0"/>
              </a:spcBef>
              <a:buClr>
                <a:schemeClr val="tx1"/>
              </a:buClr>
              <a:buNone/>
            </a:pPr>
            <a:r>
              <a:rPr lang="cs-CZ" sz="2200" dirty="0" smtClean="0"/>
              <a:t>c) Od poplatku je osvobozena FO která je jako </a:t>
            </a:r>
            <a:r>
              <a:rPr lang="cs-CZ" sz="2200" dirty="0" smtClean="0">
                <a:solidFill>
                  <a:srgbClr val="FF0000"/>
                </a:solidFill>
              </a:rPr>
              <a:t>nezaopatřené dítě umístěna v domově pro osoby se zdravotním postižením </a:t>
            </a:r>
            <a:r>
              <a:rPr lang="cs-CZ" sz="2200" dirty="0" smtClean="0"/>
              <a:t>na základě rozhodnutí soudu nebo smlouvy o poskytnutí sociální služby, nebo</a:t>
            </a:r>
          </a:p>
          <a:p>
            <a:pPr marL="266700" indent="-266700" algn="just">
              <a:spcBef>
                <a:spcPts val="0"/>
              </a:spcBef>
              <a:buClr>
                <a:schemeClr val="tx1"/>
              </a:buClr>
              <a:buNone/>
            </a:pPr>
            <a:r>
              <a:rPr lang="cs-CZ" sz="2200" dirty="0" smtClean="0"/>
              <a:t>d) umístěna v </a:t>
            </a:r>
            <a:r>
              <a:rPr lang="cs-CZ" sz="2200" dirty="0" smtClean="0">
                <a:solidFill>
                  <a:srgbClr val="FF0000"/>
                </a:solidFill>
              </a:rPr>
              <a:t>domově pro osoby se zdravotním postižením</a:t>
            </a:r>
            <a:r>
              <a:rPr lang="cs-CZ" sz="2200" dirty="0" smtClean="0"/>
              <a:t>, </a:t>
            </a:r>
            <a:r>
              <a:rPr lang="cs-CZ" sz="2200" dirty="0" smtClean="0">
                <a:solidFill>
                  <a:srgbClr val="00B050"/>
                </a:solidFill>
              </a:rPr>
              <a:t>domově pro seniory</a:t>
            </a:r>
            <a:r>
              <a:rPr lang="cs-CZ" sz="2200" dirty="0" smtClean="0"/>
              <a:t>, </a:t>
            </a:r>
            <a:r>
              <a:rPr lang="cs-CZ" sz="2200" dirty="0" smtClean="0">
                <a:solidFill>
                  <a:srgbClr val="0070C0"/>
                </a:solidFill>
              </a:rPr>
              <a:t>domově se zvláštním režimem </a:t>
            </a:r>
            <a:r>
              <a:rPr lang="cs-CZ" sz="2200" dirty="0" smtClean="0"/>
              <a:t>nebo </a:t>
            </a:r>
            <a:r>
              <a:rPr lang="cs-CZ" sz="2200" dirty="0" smtClean="0">
                <a:solidFill>
                  <a:srgbClr val="7030A0"/>
                </a:solidFill>
              </a:rPr>
              <a:t>chráněném bydlení</a:t>
            </a:r>
            <a:r>
              <a:rPr lang="cs-CZ" sz="2200" dirty="0" smtClean="0"/>
              <a:t>.</a:t>
            </a:r>
          </a:p>
          <a:p>
            <a:pPr marL="266700" indent="-266700" algn="just">
              <a:spcBef>
                <a:spcPts val="0"/>
              </a:spcBef>
              <a:buClr>
                <a:schemeClr val="tx1"/>
              </a:buClr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91 </a:t>
            </a:r>
          </a:p>
          <a:p>
            <a:pPr marL="0" indent="36513">
              <a:spcBef>
                <a:spcPts val="0"/>
              </a:spcBef>
              <a:buNone/>
            </a:pPr>
            <a:r>
              <a:rPr lang="cs-CZ" sz="2200" dirty="0" smtClean="0"/>
              <a:t>O poskytnutí sociální služby uzavírá osoba </a:t>
            </a:r>
            <a:r>
              <a:rPr lang="cs-CZ" sz="2200" dirty="0" smtClean="0">
                <a:solidFill>
                  <a:srgbClr val="FF0000"/>
                </a:solidFill>
              </a:rPr>
              <a:t>smlouvu</a:t>
            </a:r>
            <a:r>
              <a:rPr lang="cs-CZ" sz="2200" dirty="0" smtClean="0"/>
              <a:t> s poskytovatelem sociálních služeb.</a:t>
            </a:r>
          </a:p>
          <a:p>
            <a:pPr marL="0" indent="36513">
              <a:spcBef>
                <a:spcPts val="0"/>
              </a:spcBef>
              <a:buNone/>
            </a:pPr>
            <a:endParaRPr lang="cs-CZ" sz="2200" dirty="0" smtClean="0">
              <a:solidFill>
                <a:srgbClr val="FF0000"/>
              </a:solidFill>
            </a:endParaRPr>
          </a:p>
          <a:p>
            <a:pPr marL="0" indent="36513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</a:t>
            </a:r>
            <a:r>
              <a:rPr lang="cs-CZ" sz="2200" dirty="0">
                <a:solidFill>
                  <a:srgbClr val="FF0000"/>
                </a:solidFill>
              </a:rPr>
              <a:t>48 </a:t>
            </a:r>
          </a:p>
          <a:p>
            <a:pPr marL="0" indent="36513" algn="just">
              <a:spcBef>
                <a:spcPts val="0"/>
              </a:spcBef>
              <a:buNone/>
            </a:pPr>
            <a:r>
              <a:rPr lang="cs-CZ" sz="2200" dirty="0">
                <a:solidFill>
                  <a:srgbClr val="FF0000"/>
                </a:solidFill>
              </a:rPr>
              <a:t>V domovech pro osoby se zdravotním postižením </a:t>
            </a:r>
            <a:r>
              <a:rPr lang="cs-CZ" sz="2200" dirty="0"/>
              <a:t>se poskytují pobytové služby osobám, které mají sníženou </a:t>
            </a:r>
            <a:r>
              <a:rPr lang="cs-CZ" sz="2200" dirty="0" smtClean="0"/>
              <a:t>soběstačnost; </a:t>
            </a:r>
            <a:r>
              <a:rPr lang="cs-CZ" sz="2200" dirty="0"/>
              <a:t>potřebují pravidelnou pomoc jiné fyzické osoby</a:t>
            </a:r>
            <a:r>
              <a:rPr lang="cs-CZ" sz="2200" dirty="0" smtClean="0"/>
              <a:t>.</a:t>
            </a: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58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514543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rgbClr val="FF0000"/>
                </a:solidFill>
              </a:rPr>
              <a:t>§ 49 </a:t>
            </a:r>
            <a:r>
              <a:rPr lang="cs-CZ" sz="2200" dirty="0" smtClean="0">
                <a:solidFill>
                  <a:srgbClr val="FF0000"/>
                </a:solidFill>
              </a:rPr>
              <a:t>– V </a:t>
            </a:r>
            <a:r>
              <a:rPr lang="cs-CZ" sz="2200" dirty="0">
                <a:solidFill>
                  <a:srgbClr val="FF0000"/>
                </a:solidFill>
              </a:rPr>
              <a:t>domovech pro seniory </a:t>
            </a:r>
            <a:r>
              <a:rPr lang="cs-CZ" sz="2200" dirty="0"/>
              <a:t>se poskytují pobytové služby osobám, které mají sníženou soběstačnost </a:t>
            </a:r>
            <a:r>
              <a:rPr lang="cs-CZ" sz="2200" u="sng" dirty="0"/>
              <a:t>zejména z důvodu věku</a:t>
            </a:r>
            <a:r>
              <a:rPr lang="cs-CZ" sz="2200" dirty="0"/>
              <a:t>, jejichž situace vyžaduje pravidelnou pomoc jiné fyzické osoby.</a:t>
            </a:r>
          </a:p>
          <a:p>
            <a:pPr marL="0" indent="36513">
              <a:spcBef>
                <a:spcPts val="0"/>
              </a:spcBef>
              <a:buNone/>
            </a:pPr>
            <a:endParaRPr lang="cs-CZ" sz="900" dirty="0" smtClean="0">
              <a:solidFill>
                <a:srgbClr val="FF0000"/>
              </a:solidFill>
            </a:endParaRPr>
          </a:p>
          <a:p>
            <a:pPr marL="0" indent="36513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50 – V domovech se zvláštním režimem </a:t>
            </a:r>
            <a:r>
              <a:rPr lang="cs-CZ" sz="2200" dirty="0" smtClean="0"/>
              <a:t>se poskytují pobytové služby osobám, které mají </a:t>
            </a:r>
            <a:r>
              <a:rPr lang="cs-CZ" sz="2200" u="sng" dirty="0" smtClean="0"/>
              <a:t>sníženou soběstačnost z důvodu chronického duševního onemocnění</a:t>
            </a:r>
            <a:r>
              <a:rPr lang="cs-CZ" sz="2200" dirty="0" smtClean="0"/>
              <a:t> nebo závislosti na návykových látkách, a osobám se stařeckou, Alzheimerovou a </a:t>
            </a:r>
            <a:r>
              <a:rPr lang="cs-CZ" sz="2200" u="sng" dirty="0" smtClean="0"/>
              <a:t>ostatními typy demencí</a:t>
            </a:r>
            <a:r>
              <a:rPr lang="cs-CZ" sz="2200" dirty="0" smtClean="0"/>
              <a:t>, které mají sníženou soběstačnost a jejichž situace vyžaduje pravidelnou pomoc jiné fyzické osoby. </a:t>
            </a:r>
          </a:p>
          <a:p>
            <a:pPr marL="0" indent="36513">
              <a:spcBef>
                <a:spcPts val="0"/>
              </a:spcBef>
              <a:buNone/>
            </a:pPr>
            <a:endParaRPr lang="cs-CZ" sz="900" dirty="0" smtClean="0">
              <a:solidFill>
                <a:srgbClr val="FF0000"/>
              </a:solidFill>
            </a:endParaRPr>
          </a:p>
          <a:p>
            <a:pPr marL="0" indent="36513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51 – Chráněné bydlení </a:t>
            </a:r>
            <a:r>
              <a:rPr lang="cs-CZ" sz="2200" dirty="0" smtClean="0"/>
              <a:t>je pobytová služba poskytovaná osobám, které mají sníženou soběstačnost z důvodu zdravotního postižení nebo chronického onemocnění, včetně duševního onemocnění, jejichž situace vyžaduje pomoc jiné fyzické osoby.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59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92088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ze psů (§2)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352928" cy="5328592"/>
          </a:xfrm>
        </p:spPr>
        <p:txBody>
          <a:bodyPr>
            <a:noAutofit/>
          </a:bodyPr>
          <a:lstStyle/>
          <a:p>
            <a:pPr marL="1611313" indent="-16113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Poplatník </a:t>
            </a:r>
            <a:r>
              <a:rPr lang="cs-CZ" sz="2400" dirty="0" smtClean="0"/>
              <a:t>– držitel psa – FO/PO, která má trvalý pobyt nebo sídlo (dále TP/S) v ČR . (vlastní psa nebo se chová jakoby psa vlastnil)</a:t>
            </a:r>
          </a:p>
          <a:p>
            <a:pPr marL="1611313" indent="-16113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Místní příslušnost </a:t>
            </a:r>
            <a:r>
              <a:rPr lang="cs-CZ" sz="2400" dirty="0" smtClean="0"/>
              <a:t>– platba obci dle TP/S držitele psa; </a:t>
            </a:r>
          </a:p>
          <a:p>
            <a:pPr marL="1611313" indent="7938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při změně TP/S</a:t>
            </a:r>
            <a:r>
              <a:rPr lang="cs-CZ" sz="2400" dirty="0">
                <a:solidFill>
                  <a:srgbClr val="00B050"/>
                </a:solidFill>
              </a:rPr>
              <a:t> </a:t>
            </a:r>
            <a:r>
              <a:rPr lang="cs-CZ" sz="2400" dirty="0" smtClean="0">
                <a:solidFill>
                  <a:srgbClr val="00B050"/>
                </a:solidFill>
              </a:rPr>
              <a:t>platba od následujícího měsíce</a:t>
            </a:r>
          </a:p>
          <a:p>
            <a:pPr marL="536575" indent="-536575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Předmět MP </a:t>
            </a:r>
            <a:r>
              <a:rPr lang="cs-CZ" sz="2400" dirty="0" smtClean="0"/>
              <a:t>– pes starší 3 měsíců; pokud v držení </a:t>
            </a:r>
            <a:r>
              <a:rPr lang="en-US" sz="2400" dirty="0" smtClean="0"/>
              <a:t>&lt;</a:t>
            </a:r>
            <a:r>
              <a:rPr lang="cs-CZ" sz="2400" dirty="0" smtClean="0"/>
              <a:t> rok = </a:t>
            </a:r>
            <a:r>
              <a:rPr lang="cs-CZ" sz="2400" u="sng" dirty="0" smtClean="0"/>
              <a:t>platba </a:t>
            </a:r>
            <a:br>
              <a:rPr lang="cs-CZ" sz="2400" u="sng" dirty="0" smtClean="0"/>
            </a:br>
            <a:r>
              <a:rPr lang="cs-CZ" sz="2400" u="sng" dirty="0" smtClean="0"/>
              <a:t>i za započatý měsíc </a:t>
            </a:r>
          </a:p>
          <a:p>
            <a:pPr marL="1611313" indent="-16113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Sazba poplatku </a:t>
            </a:r>
            <a:r>
              <a:rPr lang="cs-CZ" sz="2400" dirty="0" smtClean="0"/>
              <a:t>– až 1500 Kč/pes a rok </a:t>
            </a:r>
            <a:r>
              <a:rPr lang="cs-CZ" sz="2400" dirty="0" smtClean="0">
                <a:solidFill>
                  <a:srgbClr val="00B050"/>
                </a:solidFill>
              </a:rPr>
              <a:t>+ (může) 50 % další pes</a:t>
            </a:r>
          </a:p>
          <a:p>
            <a:pPr marL="536575" indent="0">
              <a:buNone/>
            </a:pPr>
            <a:r>
              <a:rPr lang="cs-CZ" sz="2400" dirty="0" smtClean="0"/>
              <a:t>až 200 Kč/pes a rok – držitel je poživatelem invalidního, starobního, vdovského nebo vdoveckého důchodu – jako jediného zdroj příjmu; držitel poživatelem sirotčího důchodu </a:t>
            </a:r>
            <a:r>
              <a:rPr lang="cs-CZ" sz="2400" dirty="0" smtClean="0">
                <a:solidFill>
                  <a:srgbClr val="00B050"/>
                </a:solidFill>
              </a:rPr>
              <a:t>+ 50 % </a:t>
            </a:r>
            <a:r>
              <a:rPr lang="cs-CZ" sz="2400" dirty="0">
                <a:solidFill>
                  <a:srgbClr val="00B050"/>
                </a:solidFill>
              </a:rPr>
              <a:t>další pes</a:t>
            </a:r>
            <a:endParaRPr lang="cs-CZ" sz="2400" dirty="0" smtClean="0">
              <a:solidFill>
                <a:srgbClr val="00B050"/>
              </a:solidFill>
            </a:endParaRPr>
          </a:p>
          <a:p>
            <a:pPr marL="1611313" indent="-1611313">
              <a:buNone/>
            </a:pP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391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323528" y="908720"/>
            <a:ext cx="8352928" cy="5145435"/>
          </a:xfrm>
        </p:spPr>
        <p:txBody>
          <a:bodyPr>
            <a:noAutofit/>
          </a:bodyPr>
          <a:lstStyle/>
          <a:p>
            <a:pPr marL="0" indent="36513">
              <a:spcBef>
                <a:spcPts val="0"/>
              </a:spcBef>
              <a:buNone/>
            </a:pPr>
            <a:r>
              <a:rPr lang="cs-CZ" sz="2000" b="1" dirty="0" smtClean="0"/>
              <a:t>Vyhledávací činnost SMP – osvobozené osoby </a:t>
            </a:r>
            <a:r>
              <a:rPr lang="cs-CZ" sz="2000" b="1" dirty="0"/>
              <a:t>§ 10b odst. 3 písm. c) a d)</a:t>
            </a:r>
          </a:p>
          <a:p>
            <a:pPr marL="0" indent="36513">
              <a:spcBef>
                <a:spcPts val="0"/>
              </a:spcBef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z. č. 108/2006 Sb., o sociálních službách:</a:t>
            </a:r>
          </a:p>
          <a:p>
            <a:pPr marL="0" indent="36513" algn="just">
              <a:spcBef>
                <a:spcPts val="0"/>
              </a:spcBef>
              <a:buNone/>
            </a:pPr>
            <a:endParaRPr lang="cs-CZ" sz="900" dirty="0" smtClean="0">
              <a:solidFill>
                <a:srgbClr val="FF0000"/>
              </a:solidFill>
            </a:endParaRPr>
          </a:p>
          <a:p>
            <a:pPr marL="0" indent="36513" algn="just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§ </a:t>
            </a:r>
            <a:r>
              <a:rPr lang="cs-CZ" sz="2000" dirty="0">
                <a:solidFill>
                  <a:srgbClr val="FF0000"/>
                </a:solidFill>
              </a:rPr>
              <a:t>7</a:t>
            </a:r>
            <a:endParaRPr lang="cs-CZ" sz="2000" dirty="0" smtClean="0">
              <a:solidFill>
                <a:srgbClr val="FF0000"/>
              </a:solidFill>
            </a:endParaRPr>
          </a:p>
          <a:p>
            <a:pPr marL="0" indent="36513" algn="just">
              <a:spcBef>
                <a:spcPts val="0"/>
              </a:spcBef>
              <a:buNone/>
            </a:pPr>
            <a:r>
              <a:rPr lang="cs-CZ" sz="2000" dirty="0" smtClean="0"/>
              <a:t>Osobám závislým na pomoci jiné fyzické osoby se poskytuje příspěvek na péči. </a:t>
            </a:r>
            <a:r>
              <a:rPr lang="cs-CZ" sz="2000" b="1" dirty="0" smtClean="0">
                <a:solidFill>
                  <a:srgbClr val="00B050"/>
                </a:solidFill>
              </a:rPr>
              <a:t>Příspěvek vyplácí krajská pobočka Úřadu práce</a:t>
            </a:r>
            <a:r>
              <a:rPr lang="cs-CZ" sz="2000" dirty="0" smtClean="0"/>
              <a:t>, která je příslušná k rozhodnutí o příspěvku.</a:t>
            </a:r>
          </a:p>
          <a:p>
            <a:pPr marL="0" indent="36513">
              <a:spcBef>
                <a:spcPts val="0"/>
              </a:spcBef>
              <a:buNone/>
            </a:pPr>
            <a:endParaRPr lang="cs-CZ" sz="800" dirty="0" smtClean="0">
              <a:solidFill>
                <a:srgbClr val="FFFF00"/>
              </a:solidFill>
            </a:endParaRPr>
          </a:p>
          <a:p>
            <a:pPr marL="0" indent="36513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§ 29 </a:t>
            </a:r>
          </a:p>
          <a:p>
            <a:pPr marL="0" indent="36513">
              <a:spcBef>
                <a:spcPts val="0"/>
              </a:spcBef>
              <a:buNone/>
            </a:pPr>
            <a:r>
              <a:rPr lang="cs-CZ" sz="2000" b="1" dirty="0" smtClean="0">
                <a:solidFill>
                  <a:srgbClr val="00B050"/>
                </a:solidFill>
              </a:rPr>
              <a:t>Krajská pobočka Úřadu práce kontroluje</a:t>
            </a:r>
            <a:r>
              <a:rPr lang="cs-CZ" sz="2000" dirty="0" smtClean="0">
                <a:solidFill>
                  <a:srgbClr val="00B050"/>
                </a:solidFill>
              </a:rPr>
              <a:t>: </a:t>
            </a:r>
          </a:p>
          <a:p>
            <a:pPr marL="457200" indent="-457200">
              <a:spcBef>
                <a:spcPts val="0"/>
              </a:spcBef>
              <a:buAutoNum type="alphaLcParenR"/>
            </a:pPr>
            <a:r>
              <a:rPr lang="cs-CZ" sz="2000" dirty="0" smtClean="0"/>
              <a:t>zda byl příspěvek využit k zajištění pomoci,</a:t>
            </a:r>
          </a:p>
          <a:p>
            <a:pPr marL="457200" indent="-457200">
              <a:spcBef>
                <a:spcPts val="0"/>
              </a:spcBef>
              <a:buAutoNum type="alphaLcParenR"/>
            </a:pPr>
            <a:r>
              <a:rPr lang="cs-CZ" sz="2000" dirty="0" smtClean="0"/>
              <a:t>zda je pomoc poskytována osobou blízkou nebo asistentem sociální péče uvedeným v § 83, nebo poskytovatelem sociálních služeb, </a:t>
            </a:r>
            <a:endParaRPr lang="cs-CZ" sz="800" b="1" dirty="0" smtClean="0">
              <a:solidFill>
                <a:srgbClr val="7030A0"/>
              </a:solidFill>
            </a:endParaRPr>
          </a:p>
          <a:p>
            <a:pPr marL="450850" indent="-450850">
              <a:spcBef>
                <a:spcPts val="0"/>
              </a:spcBef>
              <a:buNone/>
            </a:pPr>
            <a:endParaRPr lang="cs-CZ" sz="900" u="sng" dirty="0" smtClean="0">
              <a:solidFill>
                <a:srgbClr val="7030A0"/>
              </a:solidFill>
            </a:endParaRPr>
          </a:p>
          <a:p>
            <a:pPr marL="450850" indent="-450850">
              <a:spcBef>
                <a:spcPts val="0"/>
              </a:spcBef>
              <a:buNone/>
            </a:pPr>
            <a:r>
              <a:rPr lang="cs-CZ" sz="2000" u="sng" dirty="0" smtClean="0">
                <a:solidFill>
                  <a:srgbClr val="7030A0"/>
                </a:solidFill>
              </a:rPr>
              <a:t>Poznámka:</a:t>
            </a:r>
          </a:p>
          <a:p>
            <a:pPr marL="450850" indent="-450850">
              <a:spcBef>
                <a:spcPts val="0"/>
              </a:spcBef>
              <a:buNone/>
            </a:pPr>
            <a:r>
              <a:rPr lang="cs-CZ" sz="2000" b="1" dirty="0" smtClean="0">
                <a:solidFill>
                  <a:srgbClr val="7030A0"/>
                </a:solidFill>
              </a:rPr>
              <a:t>§ 3 zákona 133/2000 Sb., o evidenci obyvatel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Předmětem evidence je rozhodnutí </a:t>
            </a:r>
            <a:r>
              <a:rPr lang="cs-CZ" sz="2000" dirty="0">
                <a:solidFill>
                  <a:srgbClr val="FF0000"/>
                </a:solidFill>
              </a:rPr>
              <a:t>soudu o omezení </a:t>
            </a:r>
            <a:r>
              <a:rPr lang="cs-CZ" sz="2000" dirty="0" smtClean="0">
                <a:solidFill>
                  <a:srgbClr val="FF0000"/>
                </a:solidFill>
              </a:rPr>
              <a:t>svéprávnosti a osoba opatrovníka. </a:t>
            </a:r>
            <a:endParaRPr lang="cs-CZ" sz="22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60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02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cs-CZ" sz="2600" dirty="0" smtClean="0">
                <a:solidFill>
                  <a:srgbClr val="FF0000"/>
                </a:solidFill>
              </a:rPr>
              <a:t>Navrhované znění § 12 :</a:t>
            </a:r>
            <a:endParaRPr lang="cs-CZ" sz="26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cs-CZ" sz="900" dirty="0" smtClean="0"/>
          </a:p>
          <a:p>
            <a:pPr algn="just">
              <a:buNone/>
            </a:pPr>
            <a:r>
              <a:rPr lang="cs-CZ" sz="2400" dirty="0" smtClean="0"/>
              <a:t>(1)	Vznikne-li nedoplatek na poplatku poplatníkovi, který je ke dni splatnosti nezletilý </a:t>
            </a:r>
            <a:r>
              <a:rPr lang="cs-CZ" sz="2400" dirty="0" smtClean="0">
                <a:solidFill>
                  <a:srgbClr val="FF0000"/>
                </a:solidFill>
              </a:rPr>
              <a:t>a nenabyl plné svéprávnosti </a:t>
            </a:r>
            <a:r>
              <a:rPr lang="cs-CZ" sz="2400" dirty="0" smtClean="0"/>
              <a:t>nebo který je ke dni splatnosti omezen ve svéprávnosti a byl mu jmenován opatrovník spravující jeho jmění, </a:t>
            </a:r>
            <a:r>
              <a:rPr lang="cs-CZ" sz="2400" b="1" dirty="0" smtClean="0">
                <a:solidFill>
                  <a:srgbClr val="00B050"/>
                </a:solidFill>
              </a:rPr>
              <a:t>přechází poplatková povinnost</a:t>
            </a:r>
            <a:r>
              <a:rPr lang="cs-CZ" sz="2400" dirty="0" smtClean="0"/>
              <a:t> </a:t>
            </a:r>
            <a:r>
              <a:rPr lang="cs-CZ" sz="2400" u="sng" dirty="0" smtClean="0"/>
              <a:t>tohoto poplatníka na zákonného zástupce nebo tohoto opatrovníka</a:t>
            </a:r>
            <a:r>
              <a:rPr lang="cs-CZ" sz="2400" dirty="0" smtClean="0"/>
              <a:t>; zákonný zástupce nebo opatrovník má stejné procesní postavení jako poplatník.</a:t>
            </a:r>
          </a:p>
          <a:p>
            <a:pPr marL="442913" indent="-406400" algn="just">
              <a:buNone/>
            </a:pPr>
            <a:r>
              <a:rPr lang="cs-CZ" sz="2400" dirty="0" smtClean="0"/>
              <a:t>(2)	V případě podle odstavce 1 vyměří obecní úřad poplatek zákonnému zástupci nebo opatrovníkovi poplatníka.</a:t>
            </a:r>
          </a:p>
          <a:p>
            <a:pPr algn="just">
              <a:buNone/>
            </a:pPr>
            <a:r>
              <a:rPr lang="cs-CZ" sz="2400" dirty="0" smtClean="0"/>
              <a:t>(3)	Je-li zákonných zástupců nebo opatrovníků více, jsou povinni plnit poplatkovou povinnost společně a nerozdílně.</a:t>
            </a:r>
          </a:p>
          <a:p>
            <a:pPr marL="36576" indent="0">
              <a:buNone/>
            </a:pPr>
            <a:endParaRPr lang="cs-CZ" sz="2000" dirty="0"/>
          </a:p>
          <a:p>
            <a:pPr marL="0" indent="36513">
              <a:buNone/>
            </a:pPr>
            <a:endParaRPr lang="cs-CZ" sz="2000" dirty="0" smtClean="0"/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61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5760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4929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cs-CZ" sz="2600" b="1" dirty="0" smtClean="0">
                <a:solidFill>
                  <a:srgbClr val="FF0000"/>
                </a:solidFill>
              </a:rPr>
              <a:t>Současné znění § 12 </a:t>
            </a:r>
            <a:r>
              <a:rPr lang="cs-CZ" sz="2600" dirty="0" smtClean="0">
                <a:solidFill>
                  <a:srgbClr val="FF0000"/>
                </a:solidFill>
              </a:rPr>
              <a:t>(před novelou)</a:t>
            </a:r>
            <a:r>
              <a:rPr lang="cs-CZ" sz="2600" b="1" dirty="0" smtClean="0">
                <a:solidFill>
                  <a:srgbClr val="FF0000"/>
                </a:solidFill>
              </a:rPr>
              <a:t>:</a:t>
            </a:r>
            <a:endParaRPr lang="cs-CZ" sz="26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cs-CZ" sz="900" dirty="0" smtClean="0"/>
          </a:p>
          <a:p>
            <a:pPr marL="536575" indent="-536575">
              <a:buAutoNum type="arabicParenR"/>
            </a:pPr>
            <a:r>
              <a:rPr lang="cs-CZ" sz="2400" dirty="0" smtClean="0">
                <a:solidFill>
                  <a:srgbClr val="FF0000"/>
                </a:solidFill>
              </a:rPr>
              <a:t>Je-li </a:t>
            </a:r>
            <a:r>
              <a:rPr lang="cs-CZ" sz="2400" dirty="0">
                <a:solidFill>
                  <a:srgbClr val="FF0000"/>
                </a:solidFill>
              </a:rPr>
              <a:t>poplatník </a:t>
            </a:r>
            <a:r>
              <a:rPr lang="cs-CZ" sz="2400" dirty="0"/>
              <a:t>v době vzniku povinnosti zaplatit poplatek </a:t>
            </a:r>
            <a:r>
              <a:rPr lang="cs-CZ" sz="2400" dirty="0">
                <a:solidFill>
                  <a:srgbClr val="FF0000"/>
                </a:solidFill>
              </a:rPr>
              <a:t>nezletilý</a:t>
            </a:r>
            <a:r>
              <a:rPr lang="cs-CZ" sz="2400" dirty="0"/>
              <a:t>, </a:t>
            </a:r>
            <a:r>
              <a:rPr lang="cs-CZ" sz="2400" b="1" dirty="0">
                <a:solidFill>
                  <a:srgbClr val="00B050"/>
                </a:solidFill>
              </a:rPr>
              <a:t>odpovídají za zaplacení poplatku </a:t>
            </a:r>
            <a:r>
              <a:rPr lang="cs-CZ" sz="2400" dirty="0">
                <a:solidFill>
                  <a:srgbClr val="FF0000"/>
                </a:solidFill>
              </a:rPr>
              <a:t>tento poplatník a jeho zákonný zástupce společně </a:t>
            </a:r>
            <a:r>
              <a:rPr lang="cs-CZ" sz="2400" dirty="0" smtClean="0">
                <a:solidFill>
                  <a:srgbClr val="FF0000"/>
                </a:solidFill>
              </a:rPr>
              <a:t>a </a:t>
            </a:r>
            <a:r>
              <a:rPr lang="cs-CZ" sz="2400" dirty="0">
                <a:solidFill>
                  <a:srgbClr val="FF0000"/>
                </a:solidFill>
              </a:rPr>
              <a:t>nerozdílně</a:t>
            </a:r>
            <a:r>
              <a:rPr lang="cs-CZ" sz="2400" dirty="0"/>
              <a:t>; zákonný zástupce má v takovém případě stejné procesní postavení jako </a:t>
            </a:r>
            <a:r>
              <a:rPr lang="cs-CZ" sz="2400" dirty="0" smtClean="0"/>
              <a:t>poplatník.</a:t>
            </a:r>
          </a:p>
          <a:p>
            <a:pPr marL="536575" indent="-536575">
              <a:buAutoNum type="arabicParenR"/>
            </a:pPr>
            <a:r>
              <a:rPr lang="cs-CZ" sz="2400" dirty="0" smtClean="0"/>
              <a:t>Nezaplatí-li </a:t>
            </a:r>
            <a:r>
              <a:rPr lang="cs-CZ" sz="2400" dirty="0"/>
              <a:t>poplatek poplatník nebo jeho zákonný zástupce, vyměří obecní úřad poplatek jednomu </a:t>
            </a:r>
            <a:r>
              <a:rPr lang="cs-CZ" sz="2400" dirty="0" smtClean="0"/>
              <a:t> z </a:t>
            </a:r>
            <a:r>
              <a:rPr lang="cs-CZ" sz="2400" dirty="0"/>
              <a:t>nich.</a:t>
            </a:r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62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283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492941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cs-CZ" sz="2600" dirty="0" smtClean="0">
                <a:solidFill>
                  <a:srgbClr val="FF0000"/>
                </a:solidFill>
              </a:rPr>
              <a:t>K navrhovanému znění § 12 :</a:t>
            </a:r>
            <a:endParaRPr lang="cs-CZ" sz="2600" dirty="0">
              <a:solidFill>
                <a:srgbClr val="FF0000"/>
              </a:solidFill>
            </a:endParaRPr>
          </a:p>
          <a:p>
            <a:pPr marL="342900" indent="-342900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200" dirty="0" smtClean="0"/>
              <a:t>Nezletilá osoba, případně nesvéprávná osoba zůstává nadále poplatníkem.</a:t>
            </a:r>
          </a:p>
          <a:p>
            <a:pPr marL="342900" indent="-342900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200" dirty="0" smtClean="0"/>
              <a:t>Teprve vznikem nedoplatku, kdy nedošlo k zaplacení </a:t>
            </a:r>
            <a:r>
              <a:rPr lang="cs-CZ" sz="2200" dirty="0"/>
              <a:t>poplatku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v </a:t>
            </a:r>
            <a:r>
              <a:rPr lang="cs-CZ" sz="2200" dirty="0"/>
              <a:t>termínu </a:t>
            </a:r>
            <a:r>
              <a:rPr lang="cs-CZ" sz="2200" dirty="0" smtClean="0"/>
              <a:t>splatnosti </a:t>
            </a:r>
            <a:r>
              <a:rPr lang="es-ES" sz="2200" dirty="0" smtClean="0"/>
              <a:t>(</a:t>
            </a:r>
            <a:r>
              <a:rPr lang="cs-CZ" sz="2200" dirty="0" smtClean="0"/>
              <a:t> §11 – </a:t>
            </a:r>
            <a:r>
              <a:rPr lang="es-ES" sz="2200" dirty="0" smtClean="0"/>
              <a:t>nezaplaceno </a:t>
            </a:r>
            <a:r>
              <a:rPr lang="es-ES" sz="2200" dirty="0"/>
              <a:t>včas a ve správné výši</a:t>
            </a:r>
            <a:r>
              <a:rPr lang="es-ES" sz="2200" dirty="0" smtClean="0"/>
              <a:t>)</a:t>
            </a:r>
            <a:r>
              <a:rPr lang="cs-CZ" sz="2200" dirty="0" smtClean="0"/>
              <a:t>, přechází </a:t>
            </a:r>
            <a:r>
              <a:rPr lang="cs-CZ" sz="2200" dirty="0"/>
              <a:t>povinnost úhrady daňového nedoplatku na ZZ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a </a:t>
            </a:r>
            <a:r>
              <a:rPr lang="cs-CZ" sz="2200" dirty="0"/>
              <a:t>opatrovníka spravujícího jmění. </a:t>
            </a:r>
            <a:endParaRPr lang="cs-CZ" sz="2200" dirty="0" smtClean="0"/>
          </a:p>
          <a:p>
            <a:pPr marL="342900" indent="-342900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200" dirty="0" smtClean="0"/>
              <a:t>ZZ </a:t>
            </a:r>
            <a:r>
              <a:rPr lang="cs-CZ" sz="2200" dirty="0"/>
              <a:t>nebo </a:t>
            </a:r>
            <a:r>
              <a:rPr lang="cs-CZ" sz="2200" dirty="0" smtClean="0"/>
              <a:t>opatrovníkovi jmění je pak přiznáno stejné </a:t>
            </a:r>
            <a:r>
              <a:rPr lang="cs-CZ" sz="2200" dirty="0"/>
              <a:t>procesní postavení </a:t>
            </a:r>
            <a:r>
              <a:rPr lang="cs-CZ" sz="2200" dirty="0" smtClean="0"/>
              <a:t>jako poplatníkovi – nezletilá, nesvéprávná FO.</a:t>
            </a:r>
          </a:p>
          <a:p>
            <a:pPr marL="342900" indent="-342900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200" dirty="0" smtClean="0"/>
              <a:t>Platební výměr musí SMP vydat ZZ nebo opatrovníkovi majetku. </a:t>
            </a:r>
          </a:p>
          <a:p>
            <a:pPr marL="342900" indent="-342900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200" dirty="0" smtClean="0">
                <a:solidFill>
                  <a:srgbClr val="FF0000"/>
                </a:solidFill>
              </a:rPr>
              <a:t>Společná a nerozdílná povinnost ZZ a opatrovníků </a:t>
            </a:r>
            <a:r>
              <a:rPr lang="cs-CZ" sz="2200" dirty="0" smtClean="0"/>
              <a:t>k plnění poplatkové povinnosti </a:t>
            </a:r>
            <a:r>
              <a:rPr lang="cs-CZ" sz="2200" dirty="0" smtClean="0">
                <a:solidFill>
                  <a:srgbClr val="FF0000"/>
                </a:solidFill>
              </a:rPr>
              <a:t>je jejich občansko-právním závazkem</a:t>
            </a:r>
            <a:r>
              <a:rPr lang="cs-CZ" sz="2200" dirty="0" smtClean="0"/>
              <a:t>. </a:t>
            </a: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63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8211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147248" cy="4929411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Ve </a:t>
            </a:r>
            <a:r>
              <a:rPr lang="cs-CZ" sz="2000" dirty="0">
                <a:solidFill>
                  <a:srgbClr val="FF0000"/>
                </a:solidFill>
              </a:rPr>
              <a:t>vztahu k vydání PV je potřeba vnímat rozdíl mezi zástupcem </a:t>
            </a:r>
            <a:r>
              <a:rPr lang="cs-CZ" sz="2000" dirty="0" smtClean="0">
                <a:solidFill>
                  <a:srgbClr val="FF0000"/>
                </a:solidFill>
              </a:rPr>
              <a:t>podle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FF0000"/>
                </a:solidFill>
              </a:rPr>
              <a:t>§ 25 </a:t>
            </a:r>
            <a:r>
              <a:rPr lang="cs-CZ" sz="2000" dirty="0" smtClean="0">
                <a:solidFill>
                  <a:srgbClr val="FF0000"/>
                </a:solidFill>
              </a:rPr>
              <a:t>DŘ a ZZ </a:t>
            </a:r>
            <a:r>
              <a:rPr lang="cs-CZ" sz="2000" dirty="0">
                <a:solidFill>
                  <a:srgbClr val="FF0000"/>
                </a:solidFill>
              </a:rPr>
              <a:t>+ opatrovníkem majetku</a:t>
            </a:r>
          </a:p>
          <a:p>
            <a:pPr>
              <a:spcBef>
                <a:spcPts val="0"/>
              </a:spcBef>
              <a:buNone/>
            </a:pPr>
            <a:endParaRPr lang="cs-CZ" sz="900" dirty="0" smtClean="0"/>
          </a:p>
          <a:p>
            <a:pPr>
              <a:spcBef>
                <a:spcPts val="0"/>
              </a:spcBef>
              <a:buNone/>
            </a:pPr>
            <a:r>
              <a:rPr lang="cs-CZ" sz="2200" dirty="0" smtClean="0"/>
              <a:t>§ 25 DŘ – Zástupce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/>
              <a:t>(</a:t>
            </a:r>
            <a:r>
              <a:rPr lang="cs-CZ" sz="2200" dirty="0"/>
              <a:t>1) Zástupcem osoby zúčastněné na správě daní je</a:t>
            </a:r>
          </a:p>
          <a:p>
            <a:pPr marL="419100" indent="-60325">
              <a:spcBef>
                <a:spcPts val="0"/>
              </a:spcBef>
              <a:buNone/>
            </a:pPr>
            <a:r>
              <a:rPr lang="cs-CZ" sz="2200" dirty="0"/>
              <a:t> </a:t>
            </a:r>
            <a:r>
              <a:rPr lang="cs-CZ" sz="2200" dirty="0" smtClean="0"/>
              <a:t>a</a:t>
            </a:r>
            <a:r>
              <a:rPr lang="cs-CZ" sz="2200" dirty="0"/>
              <a:t>) </a:t>
            </a:r>
            <a:r>
              <a:rPr lang="cs-CZ" sz="2200" dirty="0">
                <a:solidFill>
                  <a:srgbClr val="FF0000"/>
                </a:solidFill>
              </a:rPr>
              <a:t>zákonný zástupce fyzické osoby nebo opatrovník</a:t>
            </a:r>
            <a:r>
              <a:rPr lang="cs-CZ" sz="2200" dirty="0"/>
              <a:t>,</a:t>
            </a:r>
          </a:p>
          <a:p>
            <a:pPr marL="419100" indent="-60325">
              <a:spcBef>
                <a:spcPts val="0"/>
              </a:spcBef>
              <a:buNone/>
            </a:pPr>
            <a:r>
              <a:rPr lang="cs-CZ" sz="2200" dirty="0"/>
              <a:t> </a:t>
            </a:r>
            <a:r>
              <a:rPr lang="cs-CZ" sz="2200" dirty="0" smtClean="0"/>
              <a:t>b</a:t>
            </a:r>
            <a:r>
              <a:rPr lang="cs-CZ" sz="2200" dirty="0"/>
              <a:t>) ustanovený zástupce,</a:t>
            </a:r>
          </a:p>
          <a:p>
            <a:pPr marL="419100" indent="-60325">
              <a:spcBef>
                <a:spcPts val="0"/>
              </a:spcBef>
              <a:buNone/>
            </a:pPr>
            <a:r>
              <a:rPr lang="cs-CZ" sz="2200" dirty="0"/>
              <a:t> </a:t>
            </a:r>
            <a:r>
              <a:rPr lang="cs-CZ" sz="2200" dirty="0" smtClean="0"/>
              <a:t>c</a:t>
            </a:r>
            <a:r>
              <a:rPr lang="cs-CZ" sz="2200" dirty="0"/>
              <a:t>) zmocněnec,</a:t>
            </a:r>
          </a:p>
          <a:p>
            <a:pPr marL="419100" indent="-60325">
              <a:spcBef>
                <a:spcPts val="0"/>
              </a:spcBef>
              <a:buNone/>
            </a:pPr>
            <a:r>
              <a:rPr lang="cs-CZ" sz="2200" dirty="0"/>
              <a:t> </a:t>
            </a:r>
            <a:r>
              <a:rPr lang="cs-CZ" sz="2200" dirty="0" smtClean="0"/>
              <a:t>d</a:t>
            </a:r>
            <a:r>
              <a:rPr lang="cs-CZ" sz="2200" dirty="0"/>
              <a:t>) společný zmocněnec, nebo</a:t>
            </a:r>
          </a:p>
          <a:p>
            <a:pPr marL="419100" indent="-60325">
              <a:spcBef>
                <a:spcPts val="0"/>
              </a:spcBef>
              <a:buNone/>
            </a:pPr>
            <a:r>
              <a:rPr lang="cs-CZ" sz="2200" dirty="0"/>
              <a:t> </a:t>
            </a:r>
            <a:r>
              <a:rPr lang="cs-CZ" sz="2200" dirty="0" smtClean="0"/>
              <a:t>e</a:t>
            </a:r>
            <a:r>
              <a:rPr lang="cs-CZ" sz="2200" dirty="0"/>
              <a:t>) společný zástupce</a:t>
            </a:r>
            <a:r>
              <a:rPr lang="cs-CZ" sz="22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/>
              <a:t>(2) Zastupování zástupcem nevylučuje, aby </a:t>
            </a:r>
            <a:r>
              <a:rPr lang="cs-CZ" sz="2200" dirty="0" smtClean="0"/>
              <a:t>SD jednal </a:t>
            </a:r>
            <a:r>
              <a:rPr lang="cs-CZ" sz="2200" dirty="0"/>
              <a:t>se zastoupeným </a:t>
            </a:r>
            <a:r>
              <a:rPr lang="cs-CZ" sz="2200" dirty="0" smtClean="0"/>
              <a:t>přímo (nutnou osobní účast). SD o tom vyrozumí zástupce.</a:t>
            </a:r>
          </a:p>
          <a:p>
            <a:pPr marL="0" indent="0">
              <a:spcBef>
                <a:spcPts val="0"/>
              </a:spcBef>
              <a:buNone/>
            </a:pPr>
            <a:endParaRPr lang="cs-CZ" sz="2200" dirty="0"/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/>
              <a:t>(Zastupování FO a PO při jednání se SD je procesní způsobilostí, písm. b) až e) nejsou osoby s platební povinností.) </a:t>
            </a:r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64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2721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4929411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600" b="1" dirty="0" smtClean="0">
                <a:solidFill>
                  <a:srgbClr val="FF0000"/>
                </a:solidFill>
              </a:rPr>
              <a:t>Dále k navrhovanému znění § 12 , k doplňku Senátu §12 odst.1 – </a:t>
            </a:r>
            <a:br>
              <a:rPr lang="cs-CZ" sz="2600" b="1" dirty="0" smtClean="0">
                <a:solidFill>
                  <a:srgbClr val="FF0000"/>
                </a:solidFill>
              </a:rPr>
            </a:br>
            <a:r>
              <a:rPr lang="cs-CZ" sz="2600" b="1" i="1" dirty="0" smtClean="0">
                <a:solidFill>
                  <a:srgbClr val="FF0000"/>
                </a:solidFill>
              </a:rPr>
              <a:t>„ </a:t>
            </a:r>
            <a:r>
              <a:rPr lang="cs-CZ" sz="2600" b="1" i="1" dirty="0">
                <a:solidFill>
                  <a:srgbClr val="00B050"/>
                </a:solidFill>
              </a:rPr>
              <a:t>a nenabyl plné </a:t>
            </a:r>
            <a:r>
              <a:rPr lang="cs-CZ" sz="2600" b="1" i="1" dirty="0" smtClean="0">
                <a:solidFill>
                  <a:srgbClr val="00B050"/>
                </a:solidFill>
              </a:rPr>
              <a:t>svéprávnosti</a:t>
            </a:r>
            <a:r>
              <a:rPr lang="cs-CZ" sz="2600" b="1" i="1" dirty="0" smtClean="0">
                <a:solidFill>
                  <a:srgbClr val="FF0000"/>
                </a:solidFill>
              </a:rPr>
              <a:t>“ </a:t>
            </a:r>
          </a:p>
          <a:p>
            <a:pPr>
              <a:spcBef>
                <a:spcPts val="0"/>
              </a:spcBef>
              <a:buNone/>
            </a:pPr>
            <a:endParaRPr lang="cs-CZ" sz="900" dirty="0" smtClean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z. č. 89/2012 Sb., občanský zákoník :</a:t>
            </a:r>
          </a:p>
          <a:p>
            <a:pPr>
              <a:spcBef>
                <a:spcPts val="0"/>
              </a:spcBef>
              <a:buNone/>
            </a:pPr>
            <a:r>
              <a:rPr lang="cs-CZ" sz="2400" dirty="0">
                <a:solidFill>
                  <a:srgbClr val="FF0000"/>
                </a:solidFill>
              </a:rPr>
              <a:t>§ </a:t>
            </a:r>
            <a:r>
              <a:rPr lang="cs-CZ" sz="2400" dirty="0" smtClean="0">
                <a:solidFill>
                  <a:srgbClr val="FF0000"/>
                </a:solidFill>
              </a:rPr>
              <a:t>37 </a:t>
            </a:r>
            <a:r>
              <a:rPr lang="cs-CZ" sz="2400" dirty="0" smtClean="0"/>
              <a:t>- přiznání </a:t>
            </a:r>
            <a:r>
              <a:rPr lang="cs-CZ" sz="2400" dirty="0"/>
              <a:t>svéprávnosti soudem (neboli emancipaci)</a:t>
            </a:r>
          </a:p>
          <a:p>
            <a:pPr marL="419100" indent="-419100">
              <a:spcBef>
                <a:spcPts val="0"/>
              </a:spcBef>
              <a:buNone/>
            </a:pPr>
            <a:r>
              <a:rPr lang="cs-CZ" sz="2400" dirty="0"/>
              <a:t> </a:t>
            </a:r>
            <a:r>
              <a:rPr lang="cs-CZ" sz="2400" dirty="0" smtClean="0"/>
              <a:t>(</a:t>
            </a:r>
            <a:r>
              <a:rPr lang="cs-CZ" sz="2400" dirty="0"/>
              <a:t>1) </a:t>
            </a:r>
            <a:r>
              <a:rPr lang="cs-CZ" sz="2400" u="sng" dirty="0"/>
              <a:t>Navrhne-li nezletilý</a:t>
            </a:r>
            <a:r>
              <a:rPr lang="cs-CZ" sz="2400" dirty="0"/>
              <a:t>, který není plně svéprávný, </a:t>
            </a:r>
            <a:r>
              <a:rPr lang="cs-CZ" sz="2400" u="sng" dirty="0"/>
              <a:t>aby mu soud přiznal svéprávnost</a:t>
            </a:r>
            <a:r>
              <a:rPr lang="cs-CZ" sz="2400" dirty="0"/>
              <a:t>, soud návrhu vyhoví, pokud nezletilý </a:t>
            </a:r>
            <a:r>
              <a:rPr lang="cs-CZ" sz="2400" u="sng" dirty="0"/>
              <a:t>dosáhl věku šestnácti let</a:t>
            </a:r>
            <a:r>
              <a:rPr lang="cs-CZ" sz="2400" dirty="0"/>
              <a:t>, pokud je osvědčena jeho schopnost sám se živit a obstarat si své záležitosti a pokud s návrhem </a:t>
            </a:r>
            <a:r>
              <a:rPr lang="cs-CZ" sz="2400" u="sng" dirty="0"/>
              <a:t>souhlasí zákonný zástupce </a:t>
            </a:r>
            <a:r>
              <a:rPr lang="cs-CZ" sz="2400" dirty="0"/>
              <a:t>nezletilého. V ostatních případech soud vyhoví návrhu, je-li to z vážných důvodů v zájmu nezletilého</a:t>
            </a:r>
            <a:r>
              <a:rPr lang="cs-CZ" sz="2400" dirty="0" smtClean="0"/>
              <a:t>.</a:t>
            </a:r>
          </a:p>
          <a:p>
            <a:pPr marL="419100" indent="-419100">
              <a:spcBef>
                <a:spcPts val="0"/>
              </a:spcBef>
              <a:buNone/>
            </a:pPr>
            <a:endParaRPr lang="cs-CZ" sz="900" dirty="0"/>
          </a:p>
          <a:p>
            <a:pPr marL="419100" indent="-419100">
              <a:spcBef>
                <a:spcPts val="0"/>
              </a:spcBef>
              <a:buNone/>
            </a:pPr>
            <a:r>
              <a:rPr lang="cs-CZ" sz="2400" dirty="0" smtClean="0"/>
              <a:t>(</a:t>
            </a:r>
            <a:r>
              <a:rPr lang="cs-CZ" sz="2400" dirty="0"/>
              <a:t>2</a:t>
            </a:r>
            <a:r>
              <a:rPr lang="cs-CZ" sz="2400" dirty="0" smtClean="0"/>
              <a:t>) Za </a:t>
            </a:r>
            <a:r>
              <a:rPr lang="cs-CZ" sz="2400" dirty="0"/>
              <a:t>podmínek stanovených v odstavci 1 soud přizná nezletilému svéprávnost i na návrh jeho zákonného zástupce, pokud nezletilý s </a:t>
            </a:r>
            <a:r>
              <a:rPr lang="cs-CZ" sz="2400" dirty="0" smtClean="0"/>
              <a:t>návrhem souhlasí.</a:t>
            </a:r>
          </a:p>
          <a:p>
            <a:pPr marL="0" indent="0">
              <a:spcBef>
                <a:spcPts val="0"/>
              </a:spcBef>
              <a:buNone/>
            </a:pPr>
            <a:endParaRPr lang="cs-CZ" sz="9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§ 672 – </a:t>
            </a:r>
            <a:r>
              <a:rPr lang="cs-CZ" sz="2400" dirty="0" smtClean="0"/>
              <a:t>přiznání svéprávnosti manželstvím</a:t>
            </a:r>
            <a:endParaRPr lang="cs-CZ" sz="2400" dirty="0"/>
          </a:p>
          <a:p>
            <a:pPr marL="361950" indent="0">
              <a:spcBef>
                <a:spcPts val="0"/>
              </a:spcBef>
              <a:buNone/>
            </a:pPr>
            <a:r>
              <a:rPr lang="cs-CZ" sz="2400" dirty="0" smtClean="0"/>
              <a:t>Soud </a:t>
            </a:r>
            <a:r>
              <a:rPr lang="cs-CZ" sz="2400" dirty="0"/>
              <a:t>může ve výjimečných případech povolit uzavření manželství nezletilému, který není plně svéprávný a dovršil šestnácti let věku, jsou-li pro to důležité důvody</a:t>
            </a:r>
            <a:r>
              <a:rPr lang="cs-CZ" sz="2400" dirty="0" smtClean="0"/>
              <a:t>.</a:t>
            </a:r>
          </a:p>
          <a:p>
            <a:pPr marL="419100" indent="-419100">
              <a:spcBef>
                <a:spcPts val="0"/>
              </a:spcBef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65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59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147248" cy="492941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z. č. 133/2000 Sb., o evidenci obyvatel,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/>
              <a:t>Předmětem evidence nejsou údaje o </a:t>
            </a:r>
            <a:r>
              <a:rPr lang="cs-CZ" sz="2000" b="1" dirty="0"/>
              <a:t>nabytí </a:t>
            </a:r>
            <a:r>
              <a:rPr lang="cs-CZ" sz="2000" b="1" dirty="0" smtClean="0"/>
              <a:t>svéprávnosti.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/>
              <a:t>Tyto </a:t>
            </a:r>
            <a:r>
              <a:rPr lang="cs-CZ" sz="2000" b="1" dirty="0"/>
              <a:t>údaje </a:t>
            </a:r>
            <a:r>
              <a:rPr lang="cs-CZ" sz="2000" b="1" dirty="0" smtClean="0"/>
              <a:t>nejsou uceleně shromažďovány</a:t>
            </a:r>
            <a:r>
              <a:rPr lang="cs-CZ" sz="2000" b="1" dirty="0"/>
              <a:t> </a:t>
            </a:r>
            <a:r>
              <a:rPr lang="cs-CZ" sz="2000" b="1" dirty="0" smtClean="0"/>
              <a:t>ani v</a:t>
            </a:r>
            <a:r>
              <a:rPr lang="cs-CZ" sz="2000" b="1" dirty="0"/>
              <a:t> žádné </a:t>
            </a:r>
            <a:r>
              <a:rPr lang="cs-CZ" sz="2000" b="1" dirty="0" smtClean="0"/>
              <a:t>jiné existující evidenci.</a:t>
            </a:r>
          </a:p>
          <a:p>
            <a:pPr marL="0" indent="0">
              <a:spcBef>
                <a:spcPts val="0"/>
              </a:spcBef>
              <a:buNone/>
            </a:pPr>
            <a:endParaRPr lang="cs-CZ" sz="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Otázkou </a:t>
            </a:r>
            <a:r>
              <a:rPr lang="cs-CZ" sz="2000" dirty="0">
                <a:solidFill>
                  <a:srgbClr val="00B050"/>
                </a:solidFill>
              </a:rPr>
              <a:t>tak pouze zůstává, zda není alespoň možné předmětné údaje ze stávajících evidencí dovodit</a:t>
            </a:r>
            <a:r>
              <a:rPr lang="cs-CZ" sz="2000" dirty="0" smtClean="0">
                <a:solidFill>
                  <a:srgbClr val="00B050"/>
                </a:solidFill>
              </a:rPr>
              <a:t>.</a:t>
            </a:r>
            <a:endParaRPr lang="cs-CZ" sz="2000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Nabytí svéprávnosti dle § 37 OZ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 smtClean="0"/>
              <a:t>V</a:t>
            </a:r>
            <a:r>
              <a:rPr lang="cs-CZ" sz="2000" dirty="0"/>
              <a:t> současné době v zásadě neexistuje žádná evidence, ze které by bylo možné informaci tohoto typu zjistit. Dohledání těchto informací v rámci uceleného seznamu či konkrétní osoby tak považujeme za stěží uskutečnitelné. </a:t>
            </a:r>
            <a:endParaRPr lang="cs-CZ" sz="2000" dirty="0" smtClean="0"/>
          </a:p>
          <a:p>
            <a:pPr marL="0" indent="0">
              <a:spcBef>
                <a:spcPts val="0"/>
              </a:spcBef>
              <a:buNone/>
            </a:pPr>
            <a:endParaRPr lang="cs-CZ" sz="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Nabytí svéprávnosti dle § 672 OZ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dirty="0" smtClean="0"/>
              <a:t>Podle </a:t>
            </a:r>
            <a:r>
              <a:rPr lang="cs-CZ" sz="2000" dirty="0"/>
              <a:t>§ </a:t>
            </a:r>
            <a:r>
              <a:rPr lang="cs-CZ" sz="2000" dirty="0" smtClean="0"/>
              <a:t>3/ </a:t>
            </a:r>
            <a:r>
              <a:rPr lang="cs-CZ" sz="2000" dirty="0"/>
              <a:t>b) a l) </a:t>
            </a:r>
            <a:r>
              <a:rPr lang="cs-CZ" sz="2000" dirty="0" smtClean="0"/>
              <a:t>z. </a:t>
            </a:r>
            <a:r>
              <a:rPr lang="cs-CZ" sz="2000" dirty="0"/>
              <a:t>o evidenci obyvatel je </a:t>
            </a:r>
            <a:r>
              <a:rPr lang="cs-CZ" sz="2000" dirty="0" smtClean="0"/>
              <a:t>zapisovaným údajem i </a:t>
            </a:r>
            <a:r>
              <a:rPr lang="cs-CZ" sz="2000" dirty="0"/>
              <a:t>datum narození občana a údaj o jeho rodinném stavu, datu, místě </a:t>
            </a:r>
            <a:r>
              <a:rPr lang="cs-CZ" sz="2000" dirty="0" smtClean="0"/>
              <a:t>uzavření </a:t>
            </a:r>
            <a:r>
              <a:rPr lang="cs-CZ" sz="2000" dirty="0"/>
              <a:t>manželství. </a:t>
            </a:r>
            <a:r>
              <a:rPr lang="cs-CZ" sz="2000" dirty="0" smtClean="0"/>
              <a:t>Uživatelem </a:t>
            </a:r>
            <a:r>
              <a:rPr lang="cs-CZ" sz="2000" dirty="0"/>
              <a:t>výše uvedených údajů </a:t>
            </a:r>
            <a:r>
              <a:rPr lang="cs-CZ" sz="2000" dirty="0" smtClean="0"/>
              <a:t>je ORP, KÚ.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66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323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92941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Proč § 12 uvádí zákonného zástupce, opatrovníka jmění a nezmiňuje se o </a:t>
            </a:r>
            <a:r>
              <a:rPr lang="cs-CZ" sz="2200" b="1" dirty="0" err="1" smtClean="0">
                <a:solidFill>
                  <a:srgbClr val="FF0000"/>
                </a:solidFill>
              </a:rPr>
              <a:t>poručníkovi</a:t>
            </a:r>
            <a:r>
              <a:rPr lang="cs-CZ" sz="2200" b="1" dirty="0" smtClean="0">
                <a:solidFill>
                  <a:srgbClr val="FF0000"/>
                </a:solidFill>
              </a:rPr>
              <a:t>?</a:t>
            </a:r>
            <a:r>
              <a:rPr lang="cs-CZ" sz="2200" b="1" i="1" dirty="0" smtClean="0">
                <a:solidFill>
                  <a:srgbClr val="FF0000"/>
                </a:solidFill>
              </a:rPr>
              <a:t>“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928 OZ </a:t>
            </a:r>
            <a:r>
              <a:rPr lang="cs-CZ" sz="2200" dirty="0" smtClean="0"/>
              <a:t>- </a:t>
            </a:r>
            <a:r>
              <a:rPr lang="cs-CZ" sz="2200" dirty="0"/>
              <a:t>Poručenství je pojato jako institut zásadní náhradní </a:t>
            </a:r>
            <a:r>
              <a:rPr lang="cs-CZ" sz="2200" dirty="0" smtClean="0"/>
              <a:t>péče, pokud rodiče zemřeli, nejsou známi nebo </a:t>
            </a:r>
            <a:r>
              <a:rPr lang="cs-CZ" sz="2200" dirty="0"/>
              <a:t>právně </a:t>
            </a:r>
            <a:r>
              <a:rPr lang="cs-CZ" sz="2200" dirty="0" smtClean="0"/>
              <a:t>nezpůsobilí. </a:t>
            </a:r>
            <a:r>
              <a:rPr lang="cs-CZ" sz="2200" dirty="0"/>
              <a:t>Poručník vykonává zásadně všechny povinnosti a </a:t>
            </a:r>
            <a:r>
              <a:rPr lang="cs-CZ" sz="2200" dirty="0" smtClean="0"/>
              <a:t>všechna </a:t>
            </a:r>
            <a:r>
              <a:rPr lang="cs-CZ" sz="2200" dirty="0"/>
              <a:t>práva jako </a:t>
            </a:r>
            <a:r>
              <a:rPr lang="cs-CZ" sz="2200" dirty="0" smtClean="0"/>
              <a:t>rodiče ale nemá vyživovací </a:t>
            </a:r>
            <a:r>
              <a:rPr lang="cs-CZ" sz="2200" dirty="0"/>
              <a:t>povinnost. </a:t>
            </a:r>
            <a:endParaRPr lang="cs-CZ" sz="22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cs-CZ" sz="22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>
                <a:solidFill>
                  <a:srgbClr val="FF0000"/>
                </a:solidFill>
              </a:rPr>
              <a:t>§ </a:t>
            </a:r>
            <a:r>
              <a:rPr lang="cs-CZ" sz="2200" dirty="0" smtClean="0">
                <a:solidFill>
                  <a:srgbClr val="FF0000"/>
                </a:solidFill>
              </a:rPr>
              <a:t>948 </a:t>
            </a:r>
            <a:r>
              <a:rPr lang="cs-CZ" sz="2200" dirty="0">
                <a:solidFill>
                  <a:srgbClr val="FF0000"/>
                </a:solidFill>
              </a:rPr>
              <a:t>949 </a:t>
            </a:r>
            <a:r>
              <a:rPr lang="cs-CZ" sz="2200" dirty="0" smtClean="0">
                <a:solidFill>
                  <a:srgbClr val="FF0000"/>
                </a:solidFill>
              </a:rPr>
              <a:t>OZ </a:t>
            </a:r>
            <a:r>
              <a:rPr lang="cs-CZ" sz="2200" dirty="0" smtClean="0"/>
              <a:t>- Opatrovník </a:t>
            </a:r>
            <a:r>
              <a:rPr lang="cs-CZ" sz="2200" dirty="0"/>
              <a:t>pro správu jmění dítěte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Soud v </a:t>
            </a:r>
            <a:r>
              <a:rPr lang="cs-CZ" sz="2200" dirty="0"/>
              <a:t>rozhodnutí o jmenování opatrovníkem pro </a:t>
            </a:r>
            <a:r>
              <a:rPr lang="cs-CZ" sz="2200" dirty="0" smtClean="0"/>
              <a:t>správu </a:t>
            </a:r>
            <a:r>
              <a:rPr lang="cs-CZ" sz="2200" dirty="0"/>
              <a:t>jmění </a:t>
            </a:r>
            <a:r>
              <a:rPr lang="cs-CZ" sz="2200" dirty="0" smtClean="0"/>
              <a:t>vymezí </a:t>
            </a:r>
            <a:r>
              <a:rPr lang="cs-CZ" sz="2200" dirty="0"/>
              <a:t>rozsah </a:t>
            </a:r>
            <a:r>
              <a:rPr lang="cs-CZ" sz="2200" dirty="0" smtClean="0"/>
              <a:t>spravovaného jmění a pravidla jakým </a:t>
            </a:r>
            <a:r>
              <a:rPr lang="cs-CZ" sz="2200" dirty="0"/>
              <a:t>způsobem má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s </a:t>
            </a:r>
            <a:r>
              <a:rPr lang="cs-CZ" sz="2200" dirty="0"/>
              <a:t>jednotlivými částmi jmění </a:t>
            </a:r>
            <a:r>
              <a:rPr lang="cs-CZ" sz="2200" dirty="0" smtClean="0"/>
              <a:t>opatrovník nakládat.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cs-CZ" sz="2200" dirty="0" smtClean="0"/>
              <a:t>Opatrovník </a:t>
            </a:r>
            <a:r>
              <a:rPr lang="cs-CZ" sz="2200" dirty="0"/>
              <a:t>pro </a:t>
            </a:r>
            <a:r>
              <a:rPr lang="cs-CZ" sz="2200" dirty="0" err="1" smtClean="0"/>
              <a:t>spr</a:t>
            </a:r>
            <a:r>
              <a:rPr lang="cs-CZ" sz="2200" dirty="0" smtClean="0"/>
              <a:t>. </a:t>
            </a:r>
            <a:r>
              <a:rPr lang="cs-CZ" sz="2200" dirty="0"/>
              <a:t>jmění postupuje při výkonu své funkce s péčí řádného hospodáře a nesmí podstupovat nepřiměřená </a:t>
            </a:r>
            <a:r>
              <a:rPr lang="cs-CZ" sz="2200" dirty="0" smtClean="0"/>
              <a:t>rizika.</a:t>
            </a: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67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3129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PROMÍJENÍ - původní poslanecký návrh: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2000" i="1" strike="sngStrike" dirty="0" smtClean="0"/>
              <a:t>„Obecní </a:t>
            </a:r>
            <a:r>
              <a:rPr lang="cs-CZ" sz="2000" i="1" strike="sngStrike" dirty="0"/>
              <a:t>úřad může na žádost poplatníka z důvodu odstranění tvrdosti poplatek nebo </a:t>
            </a:r>
            <a:r>
              <a:rPr lang="cs-CZ" sz="2000" i="1" strike="sngStrike" dirty="0" smtClean="0"/>
              <a:t>jeho příslušenství </a:t>
            </a:r>
            <a:r>
              <a:rPr lang="cs-CZ" sz="2000" i="1" strike="sngStrike" dirty="0"/>
              <a:t>zcela nebo částečně prominout. Z důvodů hodných zvláštního zřetele tak může učinit </a:t>
            </a:r>
            <a:r>
              <a:rPr lang="cs-CZ" sz="2000" i="1" strike="sngStrike" dirty="0" smtClean="0"/>
              <a:t>i z </a:t>
            </a:r>
            <a:r>
              <a:rPr lang="cs-CZ" sz="2000" i="1" strike="sngStrike" dirty="0"/>
              <a:t>moci úřední.“</a:t>
            </a:r>
          </a:p>
          <a:p>
            <a:pPr marL="36576" indent="0">
              <a:spcBef>
                <a:spcPts val="0"/>
              </a:spcBef>
              <a:buNone/>
            </a:pPr>
            <a:endParaRPr lang="cs-CZ" sz="900" b="1" dirty="0" smtClean="0">
              <a:solidFill>
                <a:srgbClr val="FF0000"/>
              </a:solidFill>
            </a:endParaRPr>
          </a:p>
          <a:p>
            <a:pPr marL="36576" indent="0">
              <a:spcBef>
                <a:spcPts val="0"/>
              </a:spcBef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PROMÍJENÍ - ze sněmovního tisku 219/7 a 209/8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2000" dirty="0" smtClean="0"/>
              <a:t>Za </a:t>
            </a:r>
            <a:r>
              <a:rPr lang="cs-CZ" sz="2000" dirty="0"/>
              <a:t>§ 16 se vkládají nové § 16a a § 16b, které znějí:</a:t>
            </a:r>
          </a:p>
          <a:p>
            <a:pPr marL="36576" indent="0" algn="ctr">
              <a:spcBef>
                <a:spcPts val="0"/>
              </a:spcBef>
              <a:buNone/>
            </a:pPr>
            <a:r>
              <a:rPr lang="cs-CZ" sz="2000" dirty="0">
                <a:solidFill>
                  <a:srgbClr val="FF0000"/>
                </a:solidFill>
              </a:rPr>
              <a:t>„§ 16a</a:t>
            </a:r>
          </a:p>
          <a:p>
            <a:pPr marL="36576" indent="0" algn="just">
              <a:spcBef>
                <a:spcPts val="0"/>
              </a:spcBef>
              <a:buNone/>
            </a:pPr>
            <a:r>
              <a:rPr lang="cs-CZ" sz="2000" dirty="0" smtClean="0"/>
              <a:t>Obecní úřad </a:t>
            </a:r>
            <a:r>
              <a:rPr lang="cs-CZ" sz="2000" dirty="0"/>
              <a:t>může </a:t>
            </a:r>
            <a:r>
              <a:rPr lang="cs-CZ" sz="2000" dirty="0">
                <a:solidFill>
                  <a:srgbClr val="00B050"/>
                </a:solidFill>
              </a:rPr>
              <a:t>na žádost poplatníka </a:t>
            </a:r>
            <a:r>
              <a:rPr lang="cs-CZ" sz="2000" dirty="0"/>
              <a:t>z důvodu odstranění tvrdosti právního předpisu zcela nebo částečně prominout </a:t>
            </a:r>
            <a:r>
              <a:rPr lang="cs-CZ" sz="2000" dirty="0">
                <a:solidFill>
                  <a:srgbClr val="00B050"/>
                </a:solidFill>
              </a:rPr>
              <a:t>poplatek podle § 10b </a:t>
            </a:r>
            <a:r>
              <a:rPr lang="cs-CZ" sz="2000" dirty="0"/>
              <a:t>nebo jeho příslušenství, lze-li to s přihlédnutím k okolnostem daného případu ospravedlnit.</a:t>
            </a:r>
          </a:p>
          <a:p>
            <a:pPr marL="36576" indent="0" algn="ctr">
              <a:spcBef>
                <a:spcPts val="0"/>
              </a:spcBef>
              <a:buNone/>
            </a:pPr>
            <a:r>
              <a:rPr lang="cs-CZ" sz="2000" dirty="0">
                <a:solidFill>
                  <a:srgbClr val="FF0000"/>
                </a:solidFill>
              </a:rPr>
              <a:t>§ 16b</a:t>
            </a:r>
          </a:p>
          <a:p>
            <a:pPr marL="442913" indent="-442913">
              <a:spcBef>
                <a:spcPts val="0"/>
              </a:spcBef>
              <a:buNone/>
              <a:tabLst>
                <a:tab pos="442913" algn="l"/>
              </a:tabLst>
            </a:pPr>
            <a:r>
              <a:rPr lang="cs-CZ" sz="2000" dirty="0"/>
              <a:t>(</a:t>
            </a:r>
            <a:r>
              <a:rPr lang="cs-CZ" sz="2000" dirty="0" smtClean="0"/>
              <a:t>1)	Obecní úřad </a:t>
            </a:r>
            <a:r>
              <a:rPr lang="cs-CZ" sz="2000" dirty="0"/>
              <a:t>může </a:t>
            </a:r>
            <a:r>
              <a:rPr lang="cs-CZ" sz="2000" dirty="0">
                <a:solidFill>
                  <a:srgbClr val="FF0000"/>
                </a:solidFill>
              </a:rPr>
              <a:t>z moci úřední </a:t>
            </a:r>
            <a:r>
              <a:rPr lang="cs-CZ" sz="2000" dirty="0"/>
              <a:t>poplatek nebo jeho příslušenství </a:t>
            </a:r>
            <a:r>
              <a:rPr lang="cs-CZ" sz="2000" dirty="0" smtClean="0"/>
              <a:t>zcela </a:t>
            </a:r>
            <a:r>
              <a:rPr lang="cs-CZ" sz="2000" dirty="0"/>
              <a:t>nebo částečně prominout </a:t>
            </a:r>
            <a:r>
              <a:rPr lang="cs-CZ" sz="2000" dirty="0">
                <a:solidFill>
                  <a:srgbClr val="FF0000"/>
                </a:solidFill>
              </a:rPr>
              <a:t>při mimořádných, zejména živelních událostech</a:t>
            </a:r>
            <a:r>
              <a:rPr lang="cs-CZ" sz="2000" dirty="0"/>
              <a:t>.</a:t>
            </a:r>
          </a:p>
          <a:p>
            <a:pPr marL="442913" indent="-442913">
              <a:spcBef>
                <a:spcPts val="0"/>
              </a:spcBef>
              <a:buNone/>
              <a:tabLst>
                <a:tab pos="442913" algn="l"/>
              </a:tabLst>
            </a:pPr>
            <a:r>
              <a:rPr lang="cs-CZ" sz="2000" dirty="0"/>
              <a:t>(</a:t>
            </a:r>
            <a:r>
              <a:rPr lang="cs-CZ" sz="2000" dirty="0" smtClean="0"/>
              <a:t>2)	Rozhodnutím </a:t>
            </a:r>
            <a:r>
              <a:rPr lang="cs-CZ" sz="2000" dirty="0"/>
              <a:t>podle odstavce 1 se promíjí poplatek všem poplatníkům, jichž se důvod prominutí týká, a to ode dne právní moci tohoto rozhodnutí.</a:t>
            </a:r>
          </a:p>
          <a:p>
            <a:pPr marL="0" indent="0">
              <a:spcBef>
                <a:spcPts val="0"/>
              </a:spcBef>
              <a:buNone/>
              <a:tabLst>
                <a:tab pos="442913" algn="l"/>
              </a:tabLst>
            </a:pPr>
            <a:r>
              <a:rPr lang="cs-CZ" sz="2000" dirty="0"/>
              <a:t>(</a:t>
            </a:r>
            <a:r>
              <a:rPr lang="cs-CZ" sz="2000" dirty="0" smtClean="0"/>
              <a:t>3)	Rozhodnutí </a:t>
            </a:r>
            <a:r>
              <a:rPr lang="cs-CZ" sz="2000" dirty="0"/>
              <a:t>oznamuje obecní úřad vyvěšením na své úřední desce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	a zároveň </a:t>
            </a:r>
            <a:r>
              <a:rPr lang="cs-CZ" sz="2000" dirty="0"/>
              <a:t>ho zveřejní způsobem umožňujícím dálkový přístup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68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4209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4929411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4200" dirty="0" smtClean="0">
                <a:solidFill>
                  <a:srgbClr val="FF0000"/>
                </a:solidFill>
              </a:rPr>
              <a:t>K možnostem promíjení dle „§ </a:t>
            </a:r>
            <a:r>
              <a:rPr lang="cs-CZ" sz="4200" dirty="0">
                <a:solidFill>
                  <a:srgbClr val="FF0000"/>
                </a:solidFill>
              </a:rPr>
              <a:t>16a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4200" dirty="0" smtClean="0"/>
              <a:t>Řeší plné nebo částečné promíjení na žádost poplatníka.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4200" dirty="0" smtClean="0"/>
              <a:t>Vztahuje se pouze k § 10b – MPKO.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4200" dirty="0" smtClean="0"/>
              <a:t>Doporučuji přenos ustanovení do OZV.</a:t>
            </a:r>
          </a:p>
          <a:p>
            <a:pPr algn="just"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4200" dirty="0" smtClean="0"/>
              <a:t>Rozhoduje OÚ dle DŘ. 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4200" dirty="0">
                <a:solidFill>
                  <a:srgbClr val="FF0000"/>
                </a:solidFill>
              </a:rPr>
              <a:t>K možnostem promíjení dle § 16b</a:t>
            </a:r>
          </a:p>
          <a:p>
            <a:pPr>
              <a:spcBef>
                <a:spcPts val="0"/>
              </a:spcBef>
              <a:tabLst>
                <a:tab pos="442913" algn="l"/>
              </a:tabLst>
            </a:pPr>
            <a:r>
              <a:rPr lang="cs-CZ" sz="4200" dirty="0"/>
              <a:t>Řeší plné nebo částečné promíjení </a:t>
            </a:r>
            <a:r>
              <a:rPr lang="cs-CZ" sz="4200" dirty="0" smtClean="0">
                <a:solidFill>
                  <a:srgbClr val="00B050"/>
                </a:solidFill>
              </a:rPr>
              <a:t>z moci úřední</a:t>
            </a:r>
          </a:p>
          <a:p>
            <a:pPr>
              <a:spcBef>
                <a:spcPts val="0"/>
              </a:spcBef>
              <a:tabLst>
                <a:tab pos="442913" algn="l"/>
              </a:tabLst>
            </a:pPr>
            <a:r>
              <a:rPr lang="cs-CZ" sz="4200" dirty="0" smtClean="0"/>
              <a:t>Úřední moc OÚ je omezena mimořádnosti událostí.</a:t>
            </a:r>
          </a:p>
          <a:p>
            <a:pPr>
              <a:spcBef>
                <a:spcPts val="0"/>
              </a:spcBef>
              <a:tabLst>
                <a:tab pos="442913" algn="l"/>
              </a:tabLst>
            </a:pPr>
            <a:r>
              <a:rPr lang="cs-CZ" sz="4200" dirty="0" smtClean="0"/>
              <a:t>Nejedná se individuální způsob – úřední deska + dálkový přístup</a:t>
            </a:r>
          </a:p>
          <a:p>
            <a:pPr>
              <a:spcBef>
                <a:spcPts val="0"/>
              </a:spcBef>
              <a:tabLst>
                <a:tab pos="442913" algn="l"/>
              </a:tabLst>
            </a:pPr>
            <a:r>
              <a:rPr lang="cs-CZ" sz="4200" dirty="0" err="1"/>
              <a:t>Popl</a:t>
            </a:r>
            <a:r>
              <a:rPr lang="cs-CZ" sz="4200" dirty="0"/>
              <a:t>. se promíjí </a:t>
            </a:r>
            <a:r>
              <a:rPr lang="cs-CZ" sz="4200" dirty="0" smtClean="0"/>
              <a:t>dotčeným ode </a:t>
            </a:r>
            <a:r>
              <a:rPr lang="cs-CZ" sz="4200" dirty="0"/>
              <a:t>dne právní moci tohoto rozhodnutí.</a:t>
            </a:r>
          </a:p>
          <a:p>
            <a:pPr>
              <a:spcBef>
                <a:spcPts val="0"/>
              </a:spcBef>
              <a:tabLst>
                <a:tab pos="442913" algn="l"/>
              </a:tabLst>
            </a:pPr>
            <a:r>
              <a:rPr lang="cs-CZ" sz="4200" dirty="0" smtClean="0"/>
              <a:t>S důvody je nutno se vypořádat v OZV – metodický orgán MVČR.</a:t>
            </a:r>
          </a:p>
          <a:p>
            <a:pPr marL="442913" indent="-442913">
              <a:buNone/>
              <a:tabLst>
                <a:tab pos="442913" algn="l"/>
              </a:tabLst>
            </a:pPr>
            <a:endParaRPr lang="cs-CZ" sz="1500" dirty="0"/>
          </a:p>
          <a:p>
            <a:pPr marL="442913" indent="-442913">
              <a:buNone/>
              <a:tabLst>
                <a:tab pos="442913" algn="l"/>
              </a:tabLst>
            </a:pPr>
            <a:r>
              <a:rPr lang="cs-CZ" sz="4200" dirty="0" smtClean="0">
                <a:solidFill>
                  <a:srgbClr val="FF0000"/>
                </a:solidFill>
              </a:rPr>
              <a:t>Mimořádná </a:t>
            </a:r>
            <a:r>
              <a:rPr lang="cs-CZ" sz="4200" dirty="0">
                <a:solidFill>
                  <a:srgbClr val="FF0000"/>
                </a:solidFill>
              </a:rPr>
              <a:t>událost</a:t>
            </a:r>
            <a:r>
              <a:rPr lang="cs-CZ" sz="4200" dirty="0"/>
              <a:t>: definice § 2 písm. b) </a:t>
            </a:r>
            <a:r>
              <a:rPr lang="cs-CZ" sz="4200" dirty="0" smtClean="0"/>
              <a:t>z. č. 239/2000 </a:t>
            </a:r>
            <a:r>
              <a:rPr lang="cs-CZ" sz="4200" dirty="0"/>
              <a:t>Sb., o </a:t>
            </a:r>
            <a:r>
              <a:rPr lang="cs-CZ" sz="4200" dirty="0" smtClean="0"/>
              <a:t>integrovaném </a:t>
            </a:r>
            <a:r>
              <a:rPr lang="cs-CZ" sz="4200" dirty="0"/>
              <a:t>záchranném </a:t>
            </a:r>
            <a:r>
              <a:rPr lang="cs-CZ" sz="4200" dirty="0" smtClean="0"/>
              <a:t>systému - mimořádnou </a:t>
            </a:r>
            <a:r>
              <a:rPr lang="cs-CZ" sz="4200" dirty="0"/>
              <a:t>událostí se rozumí škodlivé působení sil a jevů vyvolaných činností člověka, přírodními vlivy, a také havárie, které ohrožují život, zdraví, majetek nebo životní prostředí a vyžadují provedení záchranných a likvidačních prací</a:t>
            </a:r>
            <a:r>
              <a:rPr lang="cs-CZ" sz="4200" dirty="0" smtClean="0"/>
              <a:t>.</a:t>
            </a:r>
          </a:p>
          <a:p>
            <a:pPr marL="442913" indent="-442913">
              <a:buNone/>
              <a:tabLst>
                <a:tab pos="442913" algn="l"/>
              </a:tabLst>
            </a:pPr>
            <a:endParaRPr lang="cs-CZ" sz="2000" dirty="0" smtClean="0"/>
          </a:p>
          <a:p>
            <a:pPr marL="442913" indent="-442913">
              <a:buNone/>
              <a:tabLst>
                <a:tab pos="442913" algn="l"/>
              </a:tabLst>
            </a:pPr>
            <a:r>
              <a:rPr lang="cs-CZ" sz="3800" b="1" dirty="0" smtClean="0">
                <a:solidFill>
                  <a:srgbClr val="FF0000"/>
                </a:solidFill>
              </a:rPr>
              <a:t>Otázka:</a:t>
            </a:r>
            <a:r>
              <a:rPr lang="cs-CZ" sz="3800" dirty="0" smtClean="0"/>
              <a:t> A co vzdání se práva a prominutí dluhu?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69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323528" y="116632"/>
            <a:ext cx="83529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Novela ZMP – sněmovní tisk 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219</a:t>
            </a:r>
            <a:r>
              <a:rPr kumimoji="0" lang="cs-CZ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3466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008112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ze psů (§2)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5289451"/>
          </a:xfrm>
        </p:spPr>
        <p:txBody>
          <a:bodyPr>
            <a:noAutofit/>
          </a:bodyPr>
          <a:lstStyle/>
          <a:p>
            <a:pPr marL="1611313" indent="-16113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Zákonné osvobození </a:t>
            </a:r>
          </a:p>
          <a:p>
            <a:pPr marL="263525" indent="-263525">
              <a:buClr>
                <a:schemeClr val="tx1"/>
              </a:buClr>
            </a:pPr>
            <a:r>
              <a:rPr lang="cs-CZ" sz="2400" dirty="0" smtClean="0"/>
              <a:t>osob nevidomých, bezmocných , držitelů průkazu ZTP/P </a:t>
            </a:r>
            <a:r>
              <a:rPr lang="cs-CZ" sz="2400" dirty="0" smtClean="0">
                <a:solidFill>
                  <a:srgbClr val="00B050"/>
                </a:solidFill>
              </a:rPr>
              <a:t>(</a:t>
            </a:r>
            <a:r>
              <a:rPr lang="cs-CZ" sz="2400" strike="sngStrike" dirty="0" smtClean="0">
                <a:solidFill>
                  <a:srgbClr val="00B050"/>
                </a:solidFill>
              </a:rPr>
              <a:t>vyhláška 284/1995 Sb.</a:t>
            </a:r>
            <a:r>
              <a:rPr lang="cs-CZ" sz="2400" dirty="0" smtClean="0">
                <a:solidFill>
                  <a:srgbClr val="00B050"/>
                </a:solidFill>
              </a:rPr>
              <a:t> § 34 odst. 4 z. č. </a:t>
            </a:r>
            <a:r>
              <a:rPr lang="cs-CZ" sz="2400" dirty="0">
                <a:solidFill>
                  <a:srgbClr val="00B050"/>
                </a:solidFill>
              </a:rPr>
              <a:t>329/2011 Sb., </a:t>
            </a:r>
            <a:r>
              <a:rPr lang="cs-CZ" sz="2400" dirty="0" smtClean="0">
                <a:solidFill>
                  <a:srgbClr val="00B050"/>
                </a:solidFill>
              </a:rPr>
              <a:t/>
            </a:r>
            <a:br>
              <a:rPr lang="cs-CZ" sz="2400" dirty="0" smtClean="0">
                <a:solidFill>
                  <a:srgbClr val="00B050"/>
                </a:solidFill>
              </a:rPr>
            </a:br>
            <a:r>
              <a:rPr lang="cs-CZ" sz="2400" dirty="0" smtClean="0">
                <a:solidFill>
                  <a:srgbClr val="00B050"/>
                </a:solidFill>
              </a:rPr>
              <a:t>o </a:t>
            </a:r>
            <a:r>
              <a:rPr lang="cs-CZ" sz="2400" dirty="0">
                <a:solidFill>
                  <a:srgbClr val="00B050"/>
                </a:solidFill>
              </a:rPr>
              <a:t>poskytování dávek osobám se zdravotním </a:t>
            </a:r>
            <a:r>
              <a:rPr lang="cs-CZ" sz="2400" dirty="0" smtClean="0">
                <a:solidFill>
                  <a:srgbClr val="00B050"/>
                </a:solidFill>
              </a:rPr>
              <a:t>postižením, </a:t>
            </a:r>
            <a:br>
              <a:rPr lang="cs-CZ" sz="2400" dirty="0" smtClean="0">
                <a:solidFill>
                  <a:srgbClr val="00B050"/>
                </a:solidFill>
              </a:rPr>
            </a:br>
            <a:r>
              <a:rPr lang="cs-CZ" sz="2400" dirty="0" smtClean="0">
                <a:solidFill>
                  <a:srgbClr val="00B050"/>
                </a:solidFill>
              </a:rPr>
              <a:t>a 288/2011, příloha č. 4)</a:t>
            </a:r>
          </a:p>
          <a:p>
            <a:pPr marL="263525" indent="-2635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osob </a:t>
            </a:r>
            <a:r>
              <a:rPr lang="cs-CZ" sz="2400" dirty="0"/>
              <a:t>provádějící výcvik psů určených k doprovodu těchto </a:t>
            </a:r>
            <a:r>
              <a:rPr lang="cs-CZ" sz="2400" dirty="0" smtClean="0"/>
              <a:t>osob,</a:t>
            </a:r>
          </a:p>
          <a:p>
            <a:pPr marL="263525" indent="-2635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osob provozujících </a:t>
            </a:r>
            <a:r>
              <a:rPr lang="cs-CZ" sz="2400" dirty="0"/>
              <a:t>útulek zřízený obcí pro ztracené nebo opuštěné </a:t>
            </a:r>
            <a:r>
              <a:rPr lang="cs-CZ" sz="2400" dirty="0" smtClean="0"/>
              <a:t>psy,</a:t>
            </a:r>
          </a:p>
          <a:p>
            <a:pPr marL="263525" indent="-2635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400" dirty="0" smtClean="0"/>
              <a:t>osob, kterým </a:t>
            </a:r>
            <a:r>
              <a:rPr lang="cs-CZ" sz="2400" dirty="0"/>
              <a:t>stanoví povinnost držení a používání psa zvláštní právní </a:t>
            </a:r>
            <a:r>
              <a:rPr lang="cs-CZ" sz="2400" dirty="0" smtClean="0"/>
              <a:t>předpis (např. zákon o myslivosti),</a:t>
            </a:r>
            <a:endParaRPr lang="en-US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24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>
                <a:solidFill>
                  <a:schemeClr val="tx2"/>
                </a:solidFill>
              </a:rPr>
              <a:t>Novela ZMP – sněmovní tisk </a:t>
            </a:r>
            <a:r>
              <a:rPr lang="cs-CZ" sz="3200" dirty="0" smtClean="0">
                <a:hlinkClick r:id="rId2"/>
              </a:rPr>
              <a:t>219</a:t>
            </a:r>
            <a:r>
              <a:rPr lang="cs-CZ" sz="3200" dirty="0" smtClean="0"/>
              <a:t> </a:t>
            </a:r>
            <a:endParaRPr lang="cs-CZ" sz="3200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000" dirty="0">
                <a:solidFill>
                  <a:srgbClr val="FF0000"/>
                </a:solidFill>
              </a:rPr>
              <a:t>Čl. II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rgbClr val="FF0000"/>
                </a:solidFill>
              </a:rPr>
              <a:t>Přechodná ustanovení</a:t>
            </a:r>
          </a:p>
          <a:p>
            <a:pPr marL="0" indent="0" algn="just">
              <a:buNone/>
            </a:pPr>
            <a:r>
              <a:rPr lang="cs-CZ" sz="2000" dirty="0"/>
              <a:t>1. Pro poplatkové povinnosti u místních poplatků, jakož i pro práva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a </a:t>
            </a:r>
            <a:r>
              <a:rPr lang="cs-CZ" sz="2000" dirty="0"/>
              <a:t>povinnosti s nimi související, vzniklé přede dnem nabytí účinnosti tohoto zákona, se použije </a:t>
            </a:r>
            <a:r>
              <a:rPr lang="cs-CZ" sz="2000" dirty="0" smtClean="0"/>
              <a:t>ZMP a OZV vydané </a:t>
            </a:r>
            <a:r>
              <a:rPr lang="cs-CZ" sz="2000" dirty="0"/>
              <a:t>na základě jeho zmocnění, ve znění účinném přede dnem nabytí účinnosti tohoto zákona.</a:t>
            </a:r>
          </a:p>
          <a:p>
            <a:pPr marL="0" indent="0" algn="just">
              <a:buNone/>
            </a:pPr>
            <a:r>
              <a:rPr lang="cs-CZ" sz="2000" dirty="0"/>
              <a:t>2. Ustanovení § 16a a § 16b </a:t>
            </a:r>
            <a:r>
              <a:rPr lang="cs-CZ" sz="2000" dirty="0" smtClean="0"/>
              <a:t>ZMP, </a:t>
            </a:r>
            <a:r>
              <a:rPr lang="cs-CZ" sz="2000" dirty="0"/>
              <a:t>ve znění účinném </a:t>
            </a:r>
            <a:r>
              <a:rPr lang="cs-CZ" sz="2000" dirty="0" smtClean="0">
                <a:solidFill>
                  <a:srgbClr val="00B050"/>
                </a:solidFill>
              </a:rPr>
              <a:t>ode </a:t>
            </a:r>
            <a:r>
              <a:rPr lang="cs-CZ" sz="2000" dirty="0">
                <a:solidFill>
                  <a:srgbClr val="00B050"/>
                </a:solidFill>
              </a:rPr>
              <a:t>dne nabytí účinnosti ustanovení čl. I bodu 4</a:t>
            </a:r>
            <a:r>
              <a:rPr lang="cs-CZ" sz="2000" dirty="0" smtClean="0">
                <a:solidFill>
                  <a:srgbClr val="00B050"/>
                </a:solidFill>
              </a:rPr>
              <a:t> (§16a a §16b)</a:t>
            </a:r>
            <a:r>
              <a:rPr lang="cs-CZ" sz="2000" dirty="0" smtClean="0"/>
              <a:t> tohoto </a:t>
            </a:r>
            <a:r>
              <a:rPr lang="cs-CZ" sz="2000" dirty="0"/>
              <a:t>zákona, lze použít pro poplatek nebo jeho příslušenství vzniklé před tímto dnem.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rgbClr val="FF0000"/>
                </a:solidFill>
              </a:rPr>
              <a:t>Čl. III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rgbClr val="FF0000"/>
                </a:solidFill>
              </a:rPr>
              <a:t>Účinnost</a:t>
            </a:r>
          </a:p>
          <a:p>
            <a:pPr marL="0" indent="0" algn="just">
              <a:buNone/>
            </a:pPr>
            <a:r>
              <a:rPr lang="cs-CZ" sz="2000" dirty="0"/>
              <a:t>Tento zákon nabývá účinnosti dnem 1. ledna 2016 s výjimkou ustanovení čl. I bodu 4 </a:t>
            </a:r>
            <a:r>
              <a:rPr lang="cs-CZ" sz="2000" dirty="0" smtClean="0"/>
              <a:t>(§16a a §16b) a </a:t>
            </a:r>
            <a:r>
              <a:rPr lang="cs-CZ" sz="2000" dirty="0"/>
              <a:t>čl. II bodu 2, která nabývají účinnosti patnáctým dnem po </a:t>
            </a:r>
            <a:r>
              <a:rPr lang="cs-CZ" sz="2000" dirty="0" smtClean="0"/>
              <a:t>vyhlášení tohoto </a:t>
            </a:r>
            <a:r>
              <a:rPr lang="cs-CZ" sz="2000" dirty="0"/>
              <a:t>zákona</a:t>
            </a:r>
            <a:r>
              <a:rPr lang="cs-CZ" sz="200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57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96752"/>
            <a:ext cx="8147248" cy="4929411"/>
          </a:xfrm>
        </p:spPr>
        <p:txBody>
          <a:bodyPr>
            <a:normAutofit lnSpcReduction="10000"/>
          </a:bodyPr>
          <a:lstStyle/>
          <a:p>
            <a:pPr marL="36576" indent="0" algn="ctr">
              <a:spcBef>
                <a:spcPts val="0"/>
              </a:spcBef>
              <a:buNone/>
            </a:pPr>
            <a:r>
              <a:rPr lang="cs-CZ" sz="2600" b="1" dirty="0">
                <a:solidFill>
                  <a:srgbClr val="FF0000"/>
                </a:solidFill>
              </a:rPr>
              <a:t>§ 63 odst. 1 zákona č. 128/2000 Sb., o obcích, ve znění pozdějších předpisů</a:t>
            </a:r>
          </a:p>
          <a:p>
            <a:pPr marL="36576" indent="0" algn="just">
              <a:spcBef>
                <a:spcPts val="0"/>
              </a:spcBef>
              <a:buNone/>
            </a:pPr>
            <a:r>
              <a:rPr lang="cs-CZ" sz="2600" u="sng" dirty="0"/>
              <a:t>Obce</a:t>
            </a:r>
            <a:r>
              <a:rPr lang="cs-CZ" sz="2600" dirty="0"/>
              <a:t>, jejichž </a:t>
            </a:r>
            <a:r>
              <a:rPr lang="cs-CZ" sz="2600" dirty="0" smtClean="0"/>
              <a:t>orgány vykonávají </a:t>
            </a:r>
            <a:r>
              <a:rPr lang="cs-CZ" sz="2600" u="sng" dirty="0"/>
              <a:t>přenesenou působnost</a:t>
            </a:r>
            <a:r>
              <a:rPr lang="cs-CZ" sz="2600" dirty="0"/>
              <a:t> </a:t>
            </a:r>
            <a:r>
              <a:rPr lang="cs-CZ" sz="2600" u="sng" dirty="0"/>
              <a:t>ve stejném správním </a:t>
            </a:r>
            <a:r>
              <a:rPr lang="cs-CZ" sz="2600" u="sng" dirty="0" smtClean="0"/>
              <a:t>obvodu ORP</a:t>
            </a:r>
            <a:r>
              <a:rPr lang="cs-CZ" sz="2600" dirty="0" smtClean="0"/>
              <a:t>, </a:t>
            </a:r>
            <a:r>
              <a:rPr lang="cs-CZ" sz="2600" dirty="0"/>
              <a:t>mohou uzavřít veřejnoprávní </a:t>
            </a:r>
            <a:r>
              <a:rPr lang="cs-CZ" sz="2600" dirty="0" smtClean="0"/>
              <a:t>smlouvu </a:t>
            </a:r>
            <a:r>
              <a:rPr lang="cs-CZ" sz="2600" dirty="0" smtClean="0">
                <a:solidFill>
                  <a:srgbClr val="00B050"/>
                </a:solidFill>
              </a:rPr>
              <a:t>(dále VPS)</a:t>
            </a:r>
            <a:r>
              <a:rPr lang="cs-CZ" sz="2600" dirty="0" smtClean="0"/>
              <a:t>, podle </a:t>
            </a:r>
            <a:r>
              <a:rPr lang="cs-CZ" sz="2600" dirty="0"/>
              <a:t>níž budou </a:t>
            </a:r>
            <a:r>
              <a:rPr lang="cs-CZ" sz="2600" u="sng" dirty="0"/>
              <a:t>orgány jedné obce </a:t>
            </a:r>
            <a:r>
              <a:rPr lang="cs-CZ" sz="2600" dirty="0"/>
              <a:t>vykonávat </a:t>
            </a:r>
            <a:r>
              <a:rPr lang="cs-CZ" sz="2600" u="sng" dirty="0"/>
              <a:t>přenesenou působnost</a:t>
            </a:r>
            <a:r>
              <a:rPr lang="cs-CZ" sz="2600" dirty="0"/>
              <a:t> nebo část přenesené působnosti </a:t>
            </a:r>
            <a:r>
              <a:rPr lang="cs-CZ" sz="2600" u="sng" dirty="0"/>
              <a:t>pro orgány jiné obce</a:t>
            </a:r>
            <a:r>
              <a:rPr lang="cs-CZ" sz="2600" dirty="0"/>
              <a:t>, která je účastníkem veřejnoprávní smlouvy. </a:t>
            </a:r>
            <a:endParaRPr lang="cs-CZ" sz="2600" dirty="0" smtClean="0"/>
          </a:p>
          <a:p>
            <a:pPr marL="36576" indent="0" algn="just">
              <a:spcBef>
                <a:spcPts val="0"/>
              </a:spcBef>
              <a:buNone/>
            </a:pPr>
            <a:endParaRPr lang="cs-CZ" sz="1500" dirty="0"/>
          </a:p>
          <a:p>
            <a:pPr marL="36576" indent="0" algn="just">
              <a:spcBef>
                <a:spcPts val="0"/>
              </a:spcBef>
              <a:buNone/>
            </a:pPr>
            <a:r>
              <a:rPr lang="cs-CZ" sz="2600" dirty="0" smtClean="0"/>
              <a:t>Předmětem </a:t>
            </a:r>
            <a:r>
              <a:rPr lang="cs-CZ" sz="2600" dirty="0"/>
              <a:t>veřejnoprávní smlouvy </a:t>
            </a:r>
            <a:r>
              <a:rPr lang="cs-CZ" sz="2600" u="sng" dirty="0"/>
              <a:t>nemůže být přenesená působnost, která je na základě zákona svěřena orgánům jen některých obcí</a:t>
            </a:r>
            <a:r>
              <a:rPr lang="cs-CZ" sz="2600" dirty="0"/>
              <a:t>. K uzavření veřejnoprávní smlouvy je třeba </a:t>
            </a:r>
            <a:r>
              <a:rPr lang="cs-CZ" sz="2600" u="sng" dirty="0"/>
              <a:t>souhlasu krajského úřadu</a:t>
            </a:r>
            <a:r>
              <a:rPr lang="cs-CZ" sz="2600" dirty="0" smtClean="0"/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71</a:t>
            </a:fld>
            <a:endParaRPr lang="cs-CZ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>
                <a:solidFill>
                  <a:schemeClr val="tx2"/>
                </a:solidFill>
              </a:rPr>
              <a:t>Veřejnoprávní smlouvy </a:t>
            </a:r>
            <a:r>
              <a:rPr lang="cs-CZ" sz="2800" b="1" dirty="0">
                <a:solidFill>
                  <a:schemeClr val="tx2"/>
                </a:solidFill>
              </a:rPr>
              <a:t>na výkon přenesené působnosti v agendě místních </a:t>
            </a:r>
            <a:r>
              <a:rPr lang="cs-CZ" sz="2800" b="1" dirty="0" smtClean="0">
                <a:solidFill>
                  <a:schemeClr val="tx2"/>
                </a:solidFill>
              </a:rPr>
              <a:t>poplatků</a:t>
            </a:r>
            <a:endParaRPr lang="cs-CZ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96752"/>
            <a:ext cx="8075240" cy="4929411"/>
          </a:xfrm>
        </p:spPr>
        <p:txBody>
          <a:bodyPr>
            <a:normAutofit fontScale="85000" lnSpcReduction="20000"/>
          </a:bodyPr>
          <a:lstStyle/>
          <a:p>
            <a:pPr marL="36576" indent="0" algn="ctr">
              <a:spcBef>
                <a:spcPts val="0"/>
              </a:spcBef>
              <a:buNone/>
            </a:pPr>
            <a:r>
              <a:rPr lang="cs-CZ" sz="2400" b="1" dirty="0">
                <a:solidFill>
                  <a:srgbClr val="FF0000"/>
                </a:solidFill>
              </a:rPr>
              <a:t>Obecná právní úprava </a:t>
            </a:r>
            <a:r>
              <a:rPr lang="cs-CZ" sz="2400" b="1" dirty="0" smtClean="0">
                <a:solidFill>
                  <a:srgbClr val="FF0000"/>
                </a:solidFill>
              </a:rPr>
              <a:t>VPS </a:t>
            </a:r>
            <a:r>
              <a:rPr lang="cs-CZ" sz="2400" b="1" dirty="0">
                <a:solidFill>
                  <a:srgbClr val="FF0000"/>
                </a:solidFill>
              </a:rPr>
              <a:t>je obsažena v části páté </a:t>
            </a:r>
            <a:r>
              <a:rPr lang="cs-CZ" sz="2400" b="1" dirty="0" smtClean="0">
                <a:solidFill>
                  <a:srgbClr val="FF0000"/>
                </a:solidFill>
              </a:rPr>
              <a:t>z. </a:t>
            </a:r>
            <a:r>
              <a:rPr lang="cs-CZ" sz="2400" b="1" dirty="0">
                <a:solidFill>
                  <a:srgbClr val="FF0000"/>
                </a:solidFill>
              </a:rPr>
              <a:t>č. 500/2004 Sb., správní </a:t>
            </a:r>
            <a:r>
              <a:rPr lang="cs-CZ" sz="2400" b="1" dirty="0" smtClean="0">
                <a:solidFill>
                  <a:srgbClr val="FF0000"/>
                </a:solidFill>
              </a:rPr>
              <a:t>řád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cs-CZ" sz="2400" dirty="0">
                <a:solidFill>
                  <a:srgbClr val="FF0000"/>
                </a:solidFill>
              </a:rPr>
              <a:t>§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>
                <a:solidFill>
                  <a:srgbClr val="FF0000"/>
                </a:solidFill>
              </a:rPr>
              <a:t>159 – § </a:t>
            </a:r>
            <a:r>
              <a:rPr lang="cs-CZ" sz="2400" dirty="0" smtClean="0">
                <a:solidFill>
                  <a:srgbClr val="FF0000"/>
                </a:solidFill>
              </a:rPr>
              <a:t>170 - VPS</a:t>
            </a:r>
            <a:endParaRPr lang="cs-CZ" sz="2400" dirty="0">
              <a:solidFill>
                <a:srgbClr val="FF0000"/>
              </a:solidFill>
            </a:endParaRPr>
          </a:p>
          <a:p>
            <a:pPr marL="36576" indent="0" algn="just">
              <a:spcBef>
                <a:spcPts val="0"/>
              </a:spcBef>
              <a:buNone/>
            </a:pPr>
            <a:r>
              <a:rPr lang="cs-CZ" sz="2400" dirty="0" smtClean="0"/>
              <a:t>VPS, </a:t>
            </a:r>
            <a:r>
              <a:rPr lang="cs-CZ" sz="2400" dirty="0"/>
              <a:t>jejichž </a:t>
            </a:r>
            <a:r>
              <a:rPr lang="cs-CZ" sz="2400" u="sng" dirty="0"/>
              <a:t>předmětem je výkon státní správy</a:t>
            </a:r>
            <a:r>
              <a:rPr lang="cs-CZ" sz="2400" dirty="0"/>
              <a:t>, mohou obce vzájemně uzavírat </a:t>
            </a:r>
            <a:r>
              <a:rPr lang="cs-CZ" sz="2400" u="sng" dirty="0"/>
              <a:t>jen se souhlasem nadřízeného správního orgánu</a:t>
            </a:r>
            <a:r>
              <a:rPr lang="cs-CZ" sz="2400" dirty="0"/>
              <a:t>; ten posuzuje </a:t>
            </a:r>
            <a:r>
              <a:rPr lang="cs-CZ" sz="2400" dirty="0" smtClean="0"/>
              <a:t>VPS </a:t>
            </a:r>
            <a:r>
              <a:rPr lang="cs-CZ" sz="2400" dirty="0"/>
              <a:t>a její obsah z hlediska souladu s právními předpisy a veřejným zájmem.</a:t>
            </a:r>
          </a:p>
          <a:p>
            <a:pPr marL="36576" indent="0" algn="just">
              <a:spcBef>
                <a:spcPts val="0"/>
              </a:spcBef>
              <a:buNone/>
            </a:pPr>
            <a:r>
              <a:rPr lang="cs-CZ" sz="2400" dirty="0" smtClean="0"/>
              <a:t>VPS </a:t>
            </a:r>
            <a:r>
              <a:rPr lang="cs-CZ" sz="2400" dirty="0"/>
              <a:t>je uzavřena dnem, kdy souhlas nabude právní moci. Správní orgán, který dal souhlas k uzavření veřejnoprávní smlouvy, zveřejní veřejnoprávní smlouvu na své úřední desce</a:t>
            </a:r>
            <a:r>
              <a:rPr lang="cs-CZ" sz="2400" dirty="0" smtClean="0"/>
              <a:t>.</a:t>
            </a:r>
          </a:p>
          <a:p>
            <a:pPr marL="0" indent="0" algn="ctr">
              <a:buFontTx/>
              <a:buNone/>
              <a:defRPr/>
            </a:pPr>
            <a:endParaRPr lang="cs-CZ" altLang="cs-CZ" sz="2400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2400" dirty="0">
                <a:solidFill>
                  <a:srgbClr val="FF0000"/>
                </a:solidFill>
              </a:rPr>
              <a:t>§ 63 zákona o obcích </a:t>
            </a:r>
            <a:r>
              <a:rPr lang="cs-CZ" altLang="cs-CZ" sz="2400" dirty="0" smtClean="0">
                <a:solidFill>
                  <a:srgbClr val="FF0000"/>
                </a:solidFill>
              </a:rPr>
              <a:t>– VPS musí obsahovat</a:t>
            </a:r>
            <a:endParaRPr lang="cs-CZ" altLang="cs-CZ" sz="2400" dirty="0">
              <a:solidFill>
                <a:srgbClr val="FF0000"/>
              </a:solidFill>
            </a:endParaRPr>
          </a:p>
          <a:p>
            <a:pPr marL="514350" indent="-514350" algn="just">
              <a:buClr>
                <a:schemeClr val="tx1"/>
              </a:buClr>
              <a:buFont typeface="+mj-lt"/>
              <a:buAutoNum type="alphaLcParenR"/>
              <a:defRPr/>
            </a:pPr>
            <a:r>
              <a:rPr lang="cs-CZ" altLang="cs-CZ" sz="2400" dirty="0" smtClean="0"/>
              <a:t>označení </a:t>
            </a:r>
            <a:r>
              <a:rPr lang="cs-CZ" altLang="cs-CZ" sz="2400" dirty="0"/>
              <a:t>účastníků smlouvy,</a:t>
            </a:r>
          </a:p>
          <a:p>
            <a:pPr marL="514350" indent="-514350" algn="just">
              <a:buClr>
                <a:schemeClr val="tx1"/>
              </a:buClr>
              <a:buFont typeface="+mj-lt"/>
              <a:buAutoNum type="alphaLcParenR"/>
              <a:defRPr/>
            </a:pPr>
            <a:r>
              <a:rPr lang="cs-CZ" altLang="cs-CZ" sz="2400" dirty="0"/>
              <a:t>dobu trvání smlouvy,</a:t>
            </a:r>
          </a:p>
          <a:p>
            <a:pPr marL="514350" indent="-514350" algn="just">
              <a:buClr>
                <a:schemeClr val="tx1"/>
              </a:buClr>
              <a:buFont typeface="+mj-lt"/>
              <a:buAutoNum type="alphaLcParenR"/>
              <a:defRPr/>
            </a:pPr>
            <a:r>
              <a:rPr lang="cs-CZ" altLang="cs-CZ" sz="2400" dirty="0"/>
              <a:t>určení rozsahu přenesené působnosti, kterou budou orgány obce vykonávat pro orgány jiné obce, a</a:t>
            </a:r>
          </a:p>
          <a:p>
            <a:pPr marL="514350" indent="-514350" algn="just">
              <a:buClr>
                <a:schemeClr val="tx1"/>
              </a:buClr>
              <a:buFont typeface="+mj-lt"/>
              <a:buAutoNum type="alphaLcParenR"/>
              <a:defRPr/>
            </a:pPr>
            <a:r>
              <a:rPr lang="cs-CZ" altLang="cs-CZ" sz="2400" dirty="0"/>
              <a:t>způsob úhrady nákladů spojených s výkonem přenesené působnosti podle písmene c).</a:t>
            </a:r>
          </a:p>
          <a:p>
            <a:pPr marL="36576" indent="0" algn="just">
              <a:spcBef>
                <a:spcPts val="0"/>
              </a:spcBef>
              <a:buNone/>
            </a:pPr>
            <a:endParaRPr lang="cs-CZ" sz="2400" dirty="0"/>
          </a:p>
          <a:p>
            <a:pPr marL="36576" indent="0">
              <a:spcBef>
                <a:spcPts val="0"/>
              </a:spcBef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72</a:t>
            </a:fld>
            <a:endParaRPr lang="cs-CZ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75928" y="341040"/>
            <a:ext cx="835292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Veřejnoprávní smlouvy na výkon přenesené působnosti v agendě místních poplatků</a:t>
            </a:r>
            <a:endParaRPr kumimoji="0" lang="cs-CZ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24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>
                <a:solidFill>
                  <a:schemeClr val="tx2"/>
                </a:solidFill>
              </a:rPr>
              <a:t>Veřejnoprávní smlouvy </a:t>
            </a:r>
            <a:r>
              <a:rPr lang="cs-CZ" sz="2800" b="1" dirty="0">
                <a:solidFill>
                  <a:schemeClr val="tx2"/>
                </a:solidFill>
              </a:rPr>
              <a:t>na výkon přenesené působnosti v agendě místních </a:t>
            </a:r>
            <a:r>
              <a:rPr lang="cs-CZ" sz="2800" b="1" dirty="0" smtClean="0">
                <a:solidFill>
                  <a:schemeClr val="tx2"/>
                </a:solidFill>
              </a:rPr>
              <a:t>poplatků</a:t>
            </a:r>
            <a:endParaRPr lang="cs-CZ" sz="2800" b="1" dirty="0">
              <a:solidFill>
                <a:schemeClr val="tx2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196752"/>
            <a:ext cx="8147248" cy="492941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FontTx/>
              <a:buNone/>
              <a:defRPr/>
            </a:pPr>
            <a:r>
              <a:rPr lang="cs-CZ" altLang="cs-CZ" sz="3200" dirty="0" smtClean="0">
                <a:solidFill>
                  <a:srgbClr val="FF0000"/>
                </a:solidFill>
              </a:rPr>
              <a:t>Přenos </a:t>
            </a:r>
            <a:r>
              <a:rPr lang="cs-CZ" altLang="cs-CZ" sz="3200" dirty="0">
                <a:solidFill>
                  <a:srgbClr val="FF0000"/>
                </a:solidFill>
              </a:rPr>
              <a:t>kompetencí k výkonu přenesené působnosti </a:t>
            </a:r>
            <a:r>
              <a:rPr lang="cs-CZ" altLang="cs-CZ" sz="3200" dirty="0" smtClean="0">
                <a:solidFill>
                  <a:srgbClr val="FF0000"/>
                </a:solidFill>
              </a:rPr>
              <a:t>dle ZMP se dotýká </a:t>
            </a:r>
            <a:r>
              <a:rPr lang="cs-CZ" altLang="cs-CZ" sz="3200" dirty="0">
                <a:solidFill>
                  <a:srgbClr val="FF0000"/>
                </a:solidFill>
              </a:rPr>
              <a:t>nejen správního řádu a zákona o obcích, ale i </a:t>
            </a:r>
            <a:r>
              <a:rPr lang="cs-CZ" altLang="cs-CZ" sz="3200" dirty="0" smtClean="0">
                <a:solidFill>
                  <a:srgbClr val="FF0000"/>
                </a:solidFill>
              </a:rPr>
              <a:t>DŘ.</a:t>
            </a:r>
          </a:p>
          <a:p>
            <a:pPr marL="0" indent="0" algn="just">
              <a:buFontTx/>
              <a:buNone/>
              <a:defRPr/>
            </a:pPr>
            <a:endParaRPr lang="cs-CZ" altLang="cs-CZ" sz="3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3200" dirty="0" smtClean="0"/>
              <a:t>K problematice vydala stanoviska jak MFČR, tak MVČR.</a:t>
            </a:r>
          </a:p>
          <a:p>
            <a:pPr marL="0" indent="0" algn="just">
              <a:buFontTx/>
              <a:buNone/>
              <a:defRPr/>
            </a:pPr>
            <a:endParaRPr lang="cs-CZ" altLang="cs-CZ" sz="32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3200" dirty="0" smtClean="0"/>
              <a:t>Obě </a:t>
            </a:r>
            <a:r>
              <a:rPr lang="cs-CZ" altLang="cs-CZ" sz="3200" dirty="0"/>
              <a:t>ministerstva ve shodě uvedla, že:</a:t>
            </a:r>
          </a:p>
          <a:p>
            <a:pPr marL="358775" indent="-358775" algn="just">
              <a:buClr>
                <a:schemeClr val="tx1"/>
              </a:buClr>
              <a:buFontTx/>
              <a:buAutoNum type="alphaLcParenR"/>
              <a:defRPr/>
            </a:pPr>
            <a:r>
              <a:rPr lang="cs-CZ" altLang="cs-CZ" sz="3200" dirty="0"/>
              <a:t>Z hlediska zákonnosti nic nebrání uzavřít tuto veřejnoprávní smlouvu koordinační.</a:t>
            </a:r>
          </a:p>
          <a:p>
            <a:pPr marL="358775" indent="-358775" algn="just">
              <a:buClr>
                <a:schemeClr val="tx1"/>
              </a:buClr>
              <a:buFontTx/>
              <a:buAutoNum type="alphaLcParenR"/>
              <a:defRPr/>
            </a:pPr>
            <a:r>
              <a:rPr lang="cs-CZ" altLang="cs-CZ" sz="3200" dirty="0"/>
              <a:t>Použití ustanovení § 63 zákona o obcích </a:t>
            </a:r>
            <a:r>
              <a:rPr lang="cs-CZ" altLang="cs-CZ" sz="3200" dirty="0" smtClean="0"/>
              <a:t>„k plošnému</a:t>
            </a:r>
            <a:r>
              <a:rPr lang="cs-CZ" altLang="cs-CZ" sz="3200" dirty="0"/>
              <a:t>“ převodu výkonu přenesené působnosti obce, resp. obecního úřadu v roli správce místního poplatku, nic nebrání. </a:t>
            </a:r>
            <a:endParaRPr lang="cs-CZ" altLang="cs-CZ" sz="3200" dirty="0" smtClean="0"/>
          </a:p>
          <a:p>
            <a:pPr marL="361950" indent="0" algn="just">
              <a:buClr>
                <a:schemeClr val="tx1"/>
              </a:buClr>
              <a:buNone/>
              <a:defRPr/>
            </a:pPr>
            <a:r>
              <a:rPr lang="cs-CZ" altLang="cs-CZ" sz="3200" dirty="0" smtClean="0"/>
              <a:t>V </a:t>
            </a:r>
            <a:r>
              <a:rPr lang="cs-CZ" altLang="cs-CZ" sz="3200" dirty="0"/>
              <a:t>jednotlivých případech je však vždy nutné pečlivě zkoumat, zda rozsah a podmínky, za nichž má k přenosu dojít, jsou nastaveny vhodným způsobem.</a:t>
            </a:r>
          </a:p>
          <a:p>
            <a:pPr marL="36576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893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648072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3200" b="1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54461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400" b="1" dirty="0" smtClean="0">
                <a:solidFill>
                  <a:srgbClr val="FF0000"/>
                </a:solidFill>
              </a:rPr>
              <a:t>NALÉZACÍ ŘÍZENÍ </a:t>
            </a:r>
            <a:r>
              <a:rPr lang="cs-CZ" sz="2400" dirty="0" smtClean="0">
                <a:solidFill>
                  <a:srgbClr val="FF0000"/>
                </a:solidFill>
              </a:rPr>
              <a:t>(</a:t>
            </a:r>
            <a:r>
              <a:rPr lang="cs-CZ" sz="2400" strike="sngStrike" dirty="0" smtClean="0">
                <a:solidFill>
                  <a:srgbClr val="FF0000"/>
                </a:solidFill>
              </a:rPr>
              <a:t>nepoužije se §</a:t>
            </a:r>
            <a:r>
              <a:rPr lang="cs-CZ" sz="2400" dirty="0" smtClean="0">
                <a:solidFill>
                  <a:srgbClr val="FF0000"/>
                </a:solidFill>
              </a:rPr>
              <a:t>, použije se §)</a:t>
            </a:r>
          </a:p>
          <a:p>
            <a:pPr marL="0" indent="0" algn="just">
              <a:buNone/>
            </a:pPr>
            <a:r>
              <a:rPr lang="cs-CZ" sz="2400" strike="sngStrike" dirty="0" smtClean="0">
                <a:solidFill>
                  <a:srgbClr val="00B050"/>
                </a:solidFill>
              </a:rPr>
              <a:t>§ </a:t>
            </a:r>
            <a:r>
              <a:rPr lang="cs-CZ" sz="2400" strike="sngStrike" dirty="0">
                <a:solidFill>
                  <a:srgbClr val="00B050"/>
                </a:solidFill>
              </a:rPr>
              <a:t>135 </a:t>
            </a:r>
            <a:r>
              <a:rPr lang="cs-CZ" sz="2400" strike="sngStrike" dirty="0" smtClean="0">
                <a:solidFill>
                  <a:srgbClr val="00B050"/>
                </a:solidFill>
              </a:rPr>
              <a:t>až § 138</a:t>
            </a:r>
            <a:r>
              <a:rPr lang="cs-CZ" sz="2400" dirty="0" smtClean="0">
                <a:solidFill>
                  <a:srgbClr val="00B05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cs-CZ" sz="2000" dirty="0" smtClean="0"/>
              <a:t>Řádné daň. tvrzení; opravné daňové přiznání; opravné vyúčtování.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§ 139– vyměření daně</a:t>
            </a:r>
          </a:p>
          <a:p>
            <a:pPr marL="0" indent="0">
              <a:buNone/>
            </a:pPr>
            <a:r>
              <a:rPr lang="cs-CZ" sz="2000" dirty="0"/>
              <a:t>PV </a:t>
            </a:r>
            <a:r>
              <a:rPr lang="cs-CZ" sz="2000" dirty="0" smtClean="0"/>
              <a:t>vydává SMP z </a:t>
            </a:r>
            <a:r>
              <a:rPr lang="cs-CZ" sz="2000" dirty="0"/>
              <a:t>moci </a:t>
            </a:r>
            <a:r>
              <a:rPr lang="cs-CZ" sz="2000" dirty="0" smtClean="0"/>
              <a:t>úřední =</a:t>
            </a:r>
            <a:r>
              <a:rPr lang="en-US" sz="2000" dirty="0" smtClean="0"/>
              <a:t>&gt;</a:t>
            </a:r>
            <a:r>
              <a:rPr lang="cs-CZ" sz="2000" dirty="0" smtClean="0"/>
              <a:t> splatnost </a:t>
            </a:r>
            <a:r>
              <a:rPr lang="cs-CZ" sz="2000" dirty="0"/>
              <a:t>15 dnů od právní </a:t>
            </a:r>
            <a:r>
              <a:rPr lang="cs-CZ" sz="2000" dirty="0" smtClean="0"/>
              <a:t>moci.</a:t>
            </a:r>
            <a:endParaRPr lang="cs-CZ" sz="20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§140 – vyměření daně</a:t>
            </a:r>
          </a:p>
          <a:p>
            <a:pPr marL="0" indent="0">
              <a:buNone/>
            </a:pPr>
            <a:r>
              <a:rPr lang="cs-CZ" sz="2000" dirty="0" smtClean="0"/>
              <a:t>DS může žádat stejnopis PV, který SD zašle do 30 od podání žádosti</a:t>
            </a:r>
          </a:p>
          <a:p>
            <a:pPr marL="0" indent="0">
              <a:buNone/>
            </a:pPr>
            <a:r>
              <a:rPr lang="cs-CZ" sz="2000" dirty="0" smtClean="0"/>
              <a:t> </a:t>
            </a:r>
            <a:r>
              <a:rPr lang="cs-CZ" sz="2400" strike="sngStrike" dirty="0" smtClean="0">
                <a:solidFill>
                  <a:srgbClr val="00B050"/>
                </a:solidFill>
              </a:rPr>
              <a:t>§ </a:t>
            </a:r>
            <a:r>
              <a:rPr lang="cs-CZ" sz="2400" strike="sngStrike" dirty="0">
                <a:solidFill>
                  <a:srgbClr val="00B050"/>
                </a:solidFill>
              </a:rPr>
              <a:t>141 až 145</a:t>
            </a:r>
            <a:r>
              <a:rPr lang="cs-CZ" sz="2400" dirty="0">
                <a:solidFill>
                  <a:srgbClr val="00B050"/>
                </a:solidFill>
              </a:rPr>
              <a:t> </a:t>
            </a:r>
            <a:r>
              <a:rPr lang="cs-CZ" sz="2400" dirty="0" smtClean="0">
                <a:solidFill>
                  <a:srgbClr val="00B050"/>
                </a:solidFill>
              </a:rPr>
              <a:t>- </a:t>
            </a:r>
            <a:r>
              <a:rPr lang="cs-CZ" sz="2400" dirty="0" err="1" smtClean="0">
                <a:solidFill>
                  <a:srgbClr val="00B050"/>
                </a:solidFill>
              </a:rPr>
              <a:t>doměřovací</a:t>
            </a:r>
            <a:r>
              <a:rPr lang="cs-CZ" sz="2400" dirty="0" smtClean="0">
                <a:solidFill>
                  <a:srgbClr val="00B050"/>
                </a:solidFill>
              </a:rPr>
              <a:t> řízení</a:t>
            </a:r>
          </a:p>
          <a:p>
            <a:pPr marL="0" indent="0">
              <a:buNone/>
            </a:pPr>
            <a:r>
              <a:rPr lang="cs-CZ" sz="2000" dirty="0" smtClean="0"/>
              <a:t>Poplatník MP nepodává dodatečná přiznání a následn</a:t>
            </a:r>
            <a:r>
              <a:rPr lang="cs-CZ" sz="2000" dirty="0"/>
              <a:t>á</a:t>
            </a:r>
            <a:r>
              <a:rPr lang="cs-CZ" sz="2000" dirty="0" smtClean="0"/>
              <a:t> hlášení. </a:t>
            </a:r>
          </a:p>
          <a:p>
            <a:pPr marL="0" indent="0" algn="just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§ 146 – zaokrouhlování</a:t>
            </a:r>
            <a:endParaRPr lang="cs-CZ" sz="2400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cs-CZ" sz="2000" dirty="0" smtClean="0"/>
              <a:t>D</a:t>
            </a:r>
            <a:r>
              <a:rPr lang="pl-PL" sz="2000" dirty="0" smtClean="0"/>
              <a:t>aň </a:t>
            </a:r>
            <a:r>
              <a:rPr lang="pl-PL" sz="2000" dirty="0"/>
              <a:t>se zaokrouhluje na celé koruny </a:t>
            </a:r>
            <a:r>
              <a:rPr lang="pl-PL" sz="2000" dirty="0" smtClean="0"/>
              <a:t>nahoru.</a:t>
            </a:r>
            <a:endParaRPr lang="cs-CZ" sz="2000" dirty="0"/>
          </a:p>
          <a:p>
            <a:pPr marL="0" indent="0" algn="just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§ 147 DŘ </a:t>
            </a:r>
            <a:r>
              <a:rPr lang="cs-CZ" sz="2400" dirty="0">
                <a:solidFill>
                  <a:srgbClr val="00B050"/>
                </a:solidFill>
              </a:rPr>
              <a:t>– </a:t>
            </a:r>
            <a:r>
              <a:rPr lang="cs-CZ" sz="2400" dirty="0" smtClean="0">
                <a:solidFill>
                  <a:srgbClr val="00B050"/>
                </a:solidFill>
              </a:rPr>
              <a:t>rozhodnutí = PV</a:t>
            </a:r>
            <a:endParaRPr lang="cs-CZ" sz="2400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cs-CZ" sz="2000" dirty="0" smtClean="0"/>
              <a:t>Dojde-li </a:t>
            </a:r>
            <a:r>
              <a:rPr lang="cs-CZ" sz="2000" dirty="0"/>
              <a:t>ke </a:t>
            </a:r>
            <a:r>
              <a:rPr lang="cs-CZ" sz="2000" u="sng" dirty="0"/>
              <a:t>stanovení daně z moci úřední</a:t>
            </a:r>
            <a:r>
              <a:rPr lang="cs-CZ" sz="2000" dirty="0"/>
              <a:t>, musí být </a:t>
            </a:r>
            <a:r>
              <a:rPr lang="cs-CZ" sz="2000" dirty="0" smtClean="0"/>
              <a:t>R </a:t>
            </a:r>
            <a:r>
              <a:rPr lang="cs-CZ" sz="2000" b="1" dirty="0" smtClean="0"/>
              <a:t>odůvodněno</a:t>
            </a:r>
            <a:r>
              <a:rPr lang="cs-CZ" sz="200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09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32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400" b="1" dirty="0" smtClean="0">
                <a:solidFill>
                  <a:srgbClr val="FF0000"/>
                </a:solidFill>
              </a:rPr>
              <a:t>NALÉZACÍ ŘÍZENÍ </a:t>
            </a:r>
            <a:r>
              <a:rPr lang="cs-CZ" sz="2400" dirty="0" smtClean="0">
                <a:solidFill>
                  <a:srgbClr val="FF0000"/>
                </a:solidFill>
              </a:rPr>
              <a:t>(</a:t>
            </a:r>
            <a:r>
              <a:rPr lang="cs-CZ" sz="2400" strike="sngStrike" dirty="0" smtClean="0">
                <a:solidFill>
                  <a:srgbClr val="FF0000"/>
                </a:solidFill>
              </a:rPr>
              <a:t>nepoužije se §</a:t>
            </a:r>
            <a:r>
              <a:rPr lang="cs-CZ" sz="2400" dirty="0" smtClean="0">
                <a:solidFill>
                  <a:srgbClr val="FF0000"/>
                </a:solidFill>
              </a:rPr>
              <a:t>, použije se §)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§ </a:t>
            </a:r>
            <a:r>
              <a:rPr lang="cs-CZ" sz="2400" dirty="0">
                <a:solidFill>
                  <a:srgbClr val="FF0000"/>
                </a:solidFill>
              </a:rPr>
              <a:t>148 </a:t>
            </a:r>
            <a:r>
              <a:rPr lang="cs-CZ" sz="2400" dirty="0" smtClean="0">
                <a:solidFill>
                  <a:srgbClr val="FF0000"/>
                </a:solidFill>
              </a:rPr>
              <a:t>– </a:t>
            </a:r>
            <a:r>
              <a:rPr lang="cs-CZ" sz="2400" dirty="0">
                <a:solidFill>
                  <a:srgbClr val="FF0000"/>
                </a:solidFill>
              </a:rPr>
              <a:t>lhůta pro stanovení </a:t>
            </a:r>
            <a:r>
              <a:rPr lang="cs-CZ" sz="2400" dirty="0" smtClean="0">
                <a:solidFill>
                  <a:srgbClr val="FF0000"/>
                </a:solidFill>
              </a:rPr>
              <a:t>daně</a:t>
            </a:r>
          </a:p>
          <a:p>
            <a:pPr marL="0" indent="0">
              <a:buNone/>
            </a:pPr>
            <a:r>
              <a:rPr lang="cs-CZ" sz="2000" dirty="0" smtClean="0"/>
              <a:t>Lhůta pro stanovení daně </a:t>
            </a:r>
            <a:r>
              <a:rPr lang="cs-CZ" sz="2000" dirty="0" smtClean="0">
                <a:solidFill>
                  <a:srgbClr val="00B050"/>
                </a:solidFill>
              </a:rPr>
              <a:t>(LSD) </a:t>
            </a:r>
            <a:r>
              <a:rPr lang="cs-CZ" sz="2000" dirty="0" smtClean="0"/>
              <a:t>= 3 roky.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B050"/>
                </a:solidFill>
              </a:rPr>
              <a:t>LSD</a:t>
            </a:r>
            <a:r>
              <a:rPr lang="cs-CZ" sz="2000" dirty="0" smtClean="0"/>
              <a:t> počne </a:t>
            </a:r>
            <a:r>
              <a:rPr lang="cs-CZ" sz="2000" dirty="0"/>
              <a:t>běžet </a:t>
            </a:r>
            <a:r>
              <a:rPr lang="cs-CZ" sz="2000" dirty="0">
                <a:solidFill>
                  <a:srgbClr val="00B050"/>
                </a:solidFill>
              </a:rPr>
              <a:t>dnem</a:t>
            </a:r>
            <a:r>
              <a:rPr lang="cs-CZ" sz="2000" dirty="0"/>
              <a:t>, </a:t>
            </a:r>
            <a:r>
              <a:rPr lang="cs-CZ" sz="2000" dirty="0" smtClean="0"/>
              <a:t>v </a:t>
            </a:r>
            <a:r>
              <a:rPr lang="cs-CZ" sz="2000" dirty="0"/>
              <a:t>němž se </a:t>
            </a:r>
            <a:r>
              <a:rPr lang="cs-CZ" sz="2000" dirty="0">
                <a:solidFill>
                  <a:srgbClr val="00B050"/>
                </a:solidFill>
              </a:rPr>
              <a:t>stala daň </a:t>
            </a:r>
            <a:r>
              <a:rPr lang="cs-CZ" sz="2000" dirty="0" smtClean="0">
                <a:solidFill>
                  <a:srgbClr val="00B050"/>
                </a:solidFill>
              </a:rPr>
              <a:t>splatnou</a:t>
            </a:r>
            <a:r>
              <a:rPr lang="cs-CZ" sz="2000" dirty="0" smtClean="0"/>
              <a:t>.</a:t>
            </a:r>
          </a:p>
          <a:p>
            <a:pPr marL="0" indent="0">
              <a:buNone/>
            </a:pPr>
            <a:r>
              <a:rPr lang="cs-CZ" sz="2000" dirty="0" smtClean="0"/>
              <a:t>LSD se </a:t>
            </a:r>
            <a:r>
              <a:rPr lang="cs-CZ" sz="2000" dirty="0" smtClean="0">
                <a:solidFill>
                  <a:srgbClr val="00B050"/>
                </a:solidFill>
              </a:rPr>
              <a:t>prodlužuje se </a:t>
            </a:r>
            <a:r>
              <a:rPr lang="cs-CZ" sz="2000" dirty="0">
                <a:solidFill>
                  <a:srgbClr val="00B050"/>
                </a:solidFill>
              </a:rPr>
              <a:t>o 1 rok</a:t>
            </a:r>
            <a:r>
              <a:rPr lang="cs-CZ" sz="2000" dirty="0"/>
              <a:t>, pokud </a:t>
            </a:r>
            <a:r>
              <a:rPr lang="cs-CZ" sz="2000" dirty="0">
                <a:solidFill>
                  <a:srgbClr val="0070C0"/>
                </a:solidFill>
              </a:rPr>
              <a:t>v posledních 12 měsících </a:t>
            </a:r>
            <a:r>
              <a:rPr lang="cs-CZ" sz="2000" dirty="0"/>
              <a:t>před uplynutím dosavadní </a:t>
            </a:r>
            <a:r>
              <a:rPr lang="cs-CZ" sz="2000" dirty="0" smtClean="0"/>
              <a:t>LSD </a:t>
            </a:r>
            <a:r>
              <a:rPr lang="cs-CZ" sz="2000" dirty="0" smtClean="0">
                <a:solidFill>
                  <a:srgbClr val="0070C0"/>
                </a:solidFill>
              </a:rPr>
              <a:t>došlo k</a:t>
            </a:r>
            <a:r>
              <a:rPr lang="cs-CZ" sz="2000" dirty="0" smtClean="0"/>
              <a:t>:</a:t>
            </a:r>
          </a:p>
          <a:p>
            <a:pPr marL="266700" indent="-266700">
              <a:buNone/>
            </a:pPr>
            <a:r>
              <a:rPr lang="cs-CZ" sz="2000" strike="sngStrike" dirty="0" smtClean="0"/>
              <a:t>a) podání dodatečného daňového tvrzení nebo oznámení výzvy k podání dodatečného daňového tvrzení, pokud tato výzva vedla k doměření daně,</a:t>
            </a:r>
          </a:p>
          <a:p>
            <a:pPr marL="0" indent="0">
              <a:buNone/>
            </a:pPr>
            <a:r>
              <a:rPr lang="cs-CZ" sz="2000" dirty="0" smtClean="0"/>
              <a:t>b) </a:t>
            </a:r>
            <a:r>
              <a:rPr lang="cs-CZ" sz="2000" u="sng" dirty="0" smtClean="0">
                <a:solidFill>
                  <a:srgbClr val="00B050"/>
                </a:solidFill>
              </a:rPr>
              <a:t>oznámení</a:t>
            </a:r>
            <a:r>
              <a:rPr lang="cs-CZ" sz="2000" dirty="0" smtClean="0"/>
              <a:t> rozhodnutí o stanovení daně (PV), (takže řádně doručeno)</a:t>
            </a:r>
          </a:p>
          <a:p>
            <a:pPr marL="0" indent="0">
              <a:buNone/>
            </a:pPr>
            <a:r>
              <a:rPr lang="cs-CZ" sz="2000" dirty="0" smtClean="0"/>
              <a:t>c</a:t>
            </a:r>
            <a:r>
              <a:rPr lang="cs-CZ" sz="2000" dirty="0"/>
              <a:t>) </a:t>
            </a:r>
            <a:r>
              <a:rPr lang="cs-CZ" sz="2000" dirty="0">
                <a:solidFill>
                  <a:srgbClr val="00B050"/>
                </a:solidFill>
              </a:rPr>
              <a:t>zahájení</a:t>
            </a:r>
            <a:r>
              <a:rPr lang="cs-CZ" sz="2000" dirty="0"/>
              <a:t> řízení o mimořádném opravném nebo dozorčím prostředku,</a:t>
            </a:r>
          </a:p>
          <a:p>
            <a:pPr marL="0" indent="0">
              <a:buNone/>
            </a:pPr>
            <a:r>
              <a:rPr lang="cs-CZ" sz="2000" dirty="0" smtClean="0"/>
              <a:t>d</a:t>
            </a:r>
            <a:r>
              <a:rPr lang="cs-CZ" sz="2000" dirty="0"/>
              <a:t>) </a:t>
            </a:r>
            <a:r>
              <a:rPr lang="cs-CZ" sz="2000" dirty="0">
                <a:solidFill>
                  <a:srgbClr val="00B050"/>
                </a:solidFill>
              </a:rPr>
              <a:t>oznámení</a:t>
            </a:r>
            <a:r>
              <a:rPr lang="cs-CZ" sz="2000" dirty="0"/>
              <a:t> </a:t>
            </a:r>
            <a:r>
              <a:rPr lang="cs-CZ" sz="2000" dirty="0" smtClean="0"/>
              <a:t>R </a:t>
            </a:r>
            <a:r>
              <a:rPr lang="cs-CZ" sz="2000" dirty="0"/>
              <a:t>ve věci opravného nebo dozorčího prostředku, 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e</a:t>
            </a:r>
            <a:r>
              <a:rPr lang="cs-CZ" sz="2000" dirty="0"/>
              <a:t>) </a:t>
            </a:r>
            <a:r>
              <a:rPr lang="cs-CZ" sz="2000" dirty="0">
                <a:solidFill>
                  <a:srgbClr val="00B050"/>
                </a:solidFill>
              </a:rPr>
              <a:t>oznámení</a:t>
            </a:r>
            <a:r>
              <a:rPr lang="cs-CZ" sz="2000" dirty="0"/>
              <a:t> </a:t>
            </a:r>
            <a:r>
              <a:rPr lang="cs-CZ" sz="2000" dirty="0" smtClean="0"/>
              <a:t>R </a:t>
            </a:r>
            <a:r>
              <a:rPr lang="cs-CZ" sz="2000" dirty="0"/>
              <a:t>o prohlášení nicotnosti </a:t>
            </a:r>
            <a:r>
              <a:rPr lang="cs-CZ" sz="2000" dirty="0" smtClean="0"/>
              <a:t>R o </a:t>
            </a:r>
            <a:r>
              <a:rPr lang="cs-CZ" sz="2000" dirty="0"/>
              <a:t>stanovení daně</a:t>
            </a:r>
            <a:r>
              <a:rPr lang="cs-CZ" sz="2000" dirty="0" smtClean="0"/>
              <a:t>.</a:t>
            </a:r>
          </a:p>
          <a:p>
            <a:pPr marL="0" indent="0">
              <a:buNone/>
            </a:pPr>
            <a:r>
              <a:rPr lang="cs-CZ" sz="2000" dirty="0" smtClean="0"/>
              <a:t>Byla-li </a:t>
            </a:r>
            <a:r>
              <a:rPr lang="cs-CZ" sz="2000" dirty="0"/>
              <a:t>před uplynutím </a:t>
            </a:r>
            <a:r>
              <a:rPr lang="cs-CZ" sz="2000" dirty="0" smtClean="0"/>
              <a:t>LSD </a:t>
            </a:r>
            <a:r>
              <a:rPr lang="cs-CZ" sz="2000" dirty="0"/>
              <a:t>zahájena </a:t>
            </a:r>
            <a:r>
              <a:rPr lang="cs-CZ" sz="2000" dirty="0">
                <a:solidFill>
                  <a:srgbClr val="FF0000"/>
                </a:solidFill>
              </a:rPr>
              <a:t>daňová kontrola</a:t>
            </a:r>
            <a:r>
              <a:rPr lang="cs-CZ" sz="2000" dirty="0"/>
              <a:t>, </a:t>
            </a:r>
            <a:r>
              <a:rPr lang="cs-CZ" sz="2000" dirty="0" smtClean="0"/>
              <a:t>běží LSD </a:t>
            </a:r>
            <a:r>
              <a:rPr lang="cs-CZ" sz="2000" dirty="0"/>
              <a:t>znovu ode dne, kdy byl tento úkon učiněn.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LSD </a:t>
            </a:r>
            <a:r>
              <a:rPr lang="cs-CZ" sz="2000" dirty="0">
                <a:solidFill>
                  <a:srgbClr val="FF0000"/>
                </a:solidFill>
              </a:rPr>
              <a:t>končí nejpozději uplynutím 10 let </a:t>
            </a:r>
            <a:r>
              <a:rPr lang="cs-CZ" sz="2000" dirty="0"/>
              <a:t>od jejího počátku podle odstavce 1.</a:t>
            </a: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1400" dirty="0" smtClean="0"/>
          </a:p>
          <a:p>
            <a:pPr marL="536575" indent="-536575">
              <a:buNone/>
            </a:pPr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29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93610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32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726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NALÉZACÍ ŘÍZENÍ (</a:t>
            </a:r>
            <a:r>
              <a:rPr lang="cs-CZ" sz="2400" strike="sngStrike" dirty="0" smtClean="0">
                <a:solidFill>
                  <a:srgbClr val="FF0000"/>
                </a:solidFill>
              </a:rPr>
              <a:t>nepoužije se §</a:t>
            </a:r>
            <a:r>
              <a:rPr lang="cs-CZ" sz="2400" dirty="0" smtClean="0">
                <a:solidFill>
                  <a:srgbClr val="FF0000"/>
                </a:solidFill>
              </a:rPr>
              <a:t>, použije se §)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§ </a:t>
            </a:r>
            <a:r>
              <a:rPr lang="cs-CZ" sz="2400" dirty="0">
                <a:solidFill>
                  <a:srgbClr val="FF0000"/>
                </a:solidFill>
              </a:rPr>
              <a:t>148 - lhůta pro stanovení </a:t>
            </a:r>
            <a:r>
              <a:rPr lang="cs-CZ" sz="2400" dirty="0" smtClean="0">
                <a:solidFill>
                  <a:srgbClr val="FF0000"/>
                </a:solidFill>
              </a:rPr>
              <a:t>daně</a:t>
            </a:r>
          </a:p>
          <a:p>
            <a:pPr marL="0" indent="0">
              <a:buNone/>
            </a:pPr>
            <a:r>
              <a:rPr lang="cs-CZ" sz="2000" dirty="0" smtClean="0"/>
              <a:t>LSD </a:t>
            </a:r>
            <a:r>
              <a:rPr lang="cs-CZ" sz="2000" dirty="0"/>
              <a:t>neběží po </a:t>
            </a:r>
            <a:r>
              <a:rPr lang="cs-CZ" sz="2000" dirty="0" smtClean="0"/>
              <a:t>dobu:</a:t>
            </a:r>
            <a:endParaRPr lang="cs-CZ" sz="2000" dirty="0"/>
          </a:p>
          <a:p>
            <a:pPr marL="0" indent="0">
              <a:buNone/>
              <a:tabLst>
                <a:tab pos="442913" algn="l"/>
              </a:tabLst>
            </a:pPr>
            <a:r>
              <a:rPr lang="cs-CZ" sz="2000" dirty="0" smtClean="0"/>
              <a:t>a)	řízení</a:t>
            </a:r>
            <a:r>
              <a:rPr lang="cs-CZ" sz="2000" dirty="0"/>
              <a:t>, které je </a:t>
            </a:r>
            <a:r>
              <a:rPr lang="cs-CZ" sz="2000" dirty="0">
                <a:solidFill>
                  <a:srgbClr val="FF0000"/>
                </a:solidFill>
              </a:rPr>
              <a:t>v souvislosti se stanovením daně </a:t>
            </a:r>
            <a:r>
              <a:rPr lang="cs-CZ" sz="2000" dirty="0"/>
              <a:t>vedeno před soudem </a:t>
            </a:r>
            <a:r>
              <a:rPr lang="cs-CZ" sz="2000" dirty="0" smtClean="0"/>
              <a:t>	ve </a:t>
            </a:r>
            <a:r>
              <a:rPr lang="cs-CZ" sz="2000" dirty="0"/>
              <a:t>správním soudnictví a před Ústavním soudem,</a:t>
            </a:r>
          </a:p>
          <a:p>
            <a:pPr marL="447675" indent="-447675">
              <a:buNone/>
              <a:tabLst>
                <a:tab pos="442913" algn="l"/>
              </a:tabLst>
            </a:pPr>
            <a:r>
              <a:rPr lang="cs-CZ" sz="2000" dirty="0" smtClean="0"/>
              <a:t>b)	řízení </a:t>
            </a:r>
            <a:r>
              <a:rPr lang="cs-CZ" sz="2000" dirty="0">
                <a:solidFill>
                  <a:srgbClr val="FF0000"/>
                </a:solidFill>
              </a:rPr>
              <a:t>o otázce</a:t>
            </a:r>
            <a:r>
              <a:rPr lang="cs-CZ" sz="2000" dirty="0"/>
              <a:t>, o níž je příslušný rozhodnout soud a </a:t>
            </a:r>
            <a:r>
              <a:rPr lang="cs-CZ" sz="2000" dirty="0">
                <a:solidFill>
                  <a:srgbClr val="FF0000"/>
                </a:solidFill>
              </a:rPr>
              <a:t>která je </a:t>
            </a:r>
            <a:r>
              <a:rPr lang="cs-CZ" sz="2000" dirty="0" smtClean="0">
                <a:solidFill>
                  <a:srgbClr val="FF0000"/>
                </a:solidFill>
              </a:rPr>
              <a:t>nezbytná </a:t>
            </a:r>
            <a:r>
              <a:rPr lang="cs-CZ" sz="2000" dirty="0">
                <a:solidFill>
                  <a:srgbClr val="FF0000"/>
                </a:solidFill>
              </a:rPr>
              <a:t>pro správné stanovení daně</a:t>
            </a:r>
            <a:r>
              <a:rPr lang="cs-CZ" sz="2000" dirty="0"/>
              <a:t>,</a:t>
            </a:r>
          </a:p>
          <a:p>
            <a:pPr marL="0" indent="0">
              <a:buNone/>
              <a:tabLst>
                <a:tab pos="442913" algn="l"/>
              </a:tabLst>
            </a:pPr>
            <a:r>
              <a:rPr lang="cs-CZ" sz="1400" dirty="0" smtClean="0"/>
              <a:t>c</a:t>
            </a:r>
            <a:r>
              <a:rPr lang="cs-CZ" sz="1400" dirty="0"/>
              <a:t>) </a:t>
            </a:r>
            <a:r>
              <a:rPr lang="cs-CZ" sz="1400" dirty="0" smtClean="0"/>
              <a:t>	</a:t>
            </a:r>
            <a:r>
              <a:rPr lang="cs-CZ" sz="2000" strike="sngStrike" dirty="0" smtClean="0"/>
              <a:t>trestního </a:t>
            </a:r>
            <a:r>
              <a:rPr lang="cs-CZ" sz="2000" strike="sngStrike" dirty="0"/>
              <a:t>stíhání pro daňový trestný čin související s touto daní,</a:t>
            </a:r>
          </a:p>
          <a:p>
            <a:pPr marL="444500" indent="-444500">
              <a:buNone/>
              <a:tabLst>
                <a:tab pos="442913" algn="l"/>
              </a:tabLst>
            </a:pPr>
            <a:r>
              <a:rPr lang="cs-CZ" sz="2000" dirty="0" smtClean="0"/>
              <a:t>d)	od </a:t>
            </a:r>
            <a:r>
              <a:rPr lang="cs-CZ" sz="2000" dirty="0"/>
              <a:t>zmeškání odvolací lhůty proti rozhodnutí o stanovení daně </a:t>
            </a:r>
            <a:r>
              <a:rPr lang="cs-CZ" sz="2000" dirty="0" smtClean="0"/>
              <a:t>až </a:t>
            </a:r>
            <a:r>
              <a:rPr lang="cs-CZ" sz="2000" dirty="0"/>
              <a:t>do </a:t>
            </a:r>
            <a:r>
              <a:rPr lang="cs-CZ" sz="2000" dirty="0" smtClean="0"/>
              <a:t>oznámení </a:t>
            </a:r>
            <a:r>
              <a:rPr lang="cs-CZ" sz="2000" dirty="0"/>
              <a:t>rozhodnutí o jejím navrácení v předešlý </a:t>
            </a:r>
            <a:r>
              <a:rPr lang="cs-CZ" sz="2000" dirty="0" smtClean="0"/>
              <a:t>stav (§37)</a:t>
            </a:r>
            <a:endParaRPr lang="cs-CZ" sz="2000" dirty="0"/>
          </a:p>
          <a:p>
            <a:pPr marL="447675" indent="-447675">
              <a:buNone/>
              <a:tabLst>
                <a:tab pos="442913" algn="l"/>
              </a:tabLst>
            </a:pPr>
            <a:r>
              <a:rPr lang="cs-CZ" sz="2000" dirty="0" smtClean="0"/>
              <a:t>e)	od </a:t>
            </a:r>
            <a:r>
              <a:rPr lang="cs-CZ" sz="2000" dirty="0"/>
              <a:t>marného uplynutí úložní doby až do dne doručení rozhodnutí, </a:t>
            </a:r>
            <a:r>
              <a:rPr lang="cs-CZ" sz="2000" dirty="0" smtClean="0"/>
              <a:t>kterým </a:t>
            </a:r>
            <a:r>
              <a:rPr lang="cs-CZ" sz="2000" dirty="0"/>
              <a:t>je prohlášena neúčinnost doručení rozhodnutí vydaného v </a:t>
            </a:r>
            <a:r>
              <a:rPr lang="cs-CZ" sz="2000" dirty="0" smtClean="0"/>
              <a:t>nalézacím </a:t>
            </a:r>
            <a:r>
              <a:rPr lang="cs-CZ" sz="2000" dirty="0"/>
              <a:t>řízení</a:t>
            </a:r>
            <a:r>
              <a:rPr lang="cs-CZ" sz="2000" dirty="0" smtClean="0"/>
              <a:t>,</a:t>
            </a:r>
          </a:p>
          <a:p>
            <a:pPr marL="447675" indent="-447675">
              <a:buNone/>
              <a:tabLst>
                <a:tab pos="442913" algn="l"/>
              </a:tabLst>
            </a:pPr>
            <a:r>
              <a:rPr lang="cs-CZ" sz="1400" dirty="0" smtClean="0"/>
              <a:t>f)	</a:t>
            </a:r>
            <a:r>
              <a:rPr lang="cs-CZ" sz="1800" strike="sngStrike" dirty="0" smtClean="0"/>
              <a:t>ode </a:t>
            </a:r>
            <a:r>
              <a:rPr lang="cs-CZ" sz="1800" strike="sngStrike" dirty="0"/>
              <a:t>dne odeslání žádosti o mezinárodní spolupráci při správě daní až do dne obdržení odpovědi </a:t>
            </a:r>
            <a:r>
              <a:rPr lang="cs-CZ" sz="1800" strike="sngStrike" dirty="0" smtClean="0"/>
              <a:t>na tuto </a:t>
            </a:r>
            <a:r>
              <a:rPr lang="cs-CZ" sz="1800" strike="sngStrike" dirty="0"/>
              <a:t>žádost nebo do dne odeslání oznámení o ukončení mezinárodní spolupráce při správě daní v </a:t>
            </a:r>
            <a:r>
              <a:rPr lang="cs-CZ" sz="1800" strike="sngStrike" dirty="0" smtClean="0"/>
              <a:t>dané </a:t>
            </a:r>
            <a:r>
              <a:rPr lang="cs-CZ" sz="1800" strike="sngStrike" dirty="0"/>
              <a:t>věci.</a:t>
            </a:r>
          </a:p>
          <a:p>
            <a:pPr marL="0" indent="0">
              <a:buNone/>
            </a:pPr>
            <a:endParaRPr lang="cs-CZ" sz="1400" dirty="0" smtClean="0"/>
          </a:p>
          <a:p>
            <a:pPr marL="536575" indent="-536575">
              <a:buNone/>
            </a:pPr>
            <a:r>
              <a:rPr lang="cs-CZ" sz="2400" dirty="0" smtClean="0"/>
              <a:t>	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3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32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496944" cy="5616624"/>
          </a:xfrm>
        </p:spPr>
        <p:txBody>
          <a:bodyPr>
            <a:noAutofit/>
          </a:bodyPr>
          <a:lstStyle/>
          <a:p>
            <a:pPr marL="1790700" indent="-1790700">
              <a:buNone/>
            </a:pPr>
            <a:r>
              <a:rPr lang="cs-CZ" altLang="cs-CZ" sz="2400" u="sng" dirty="0" smtClean="0">
                <a:solidFill>
                  <a:srgbClr val="FF0000"/>
                </a:solidFill>
              </a:rPr>
              <a:t>Příklad k LSD:</a:t>
            </a:r>
          </a:p>
          <a:p>
            <a:pPr marL="2962275" indent="-2962275">
              <a:buNone/>
            </a:pPr>
            <a:r>
              <a:rPr lang="cs-CZ" sz="2400" dirty="0" smtClean="0"/>
              <a:t>Splatnost dle OZV – 31. 5. 2012 </a:t>
            </a:r>
            <a:r>
              <a:rPr lang="cs-CZ" sz="2000" dirty="0" smtClean="0">
                <a:solidFill>
                  <a:srgbClr val="FF0000"/>
                </a:solidFill>
              </a:rPr>
              <a:t>(+ 3 roky od data k datu)</a:t>
            </a:r>
          </a:p>
          <a:p>
            <a:pPr marL="0" indent="0">
              <a:buNone/>
            </a:pPr>
            <a:r>
              <a:rPr lang="cs-CZ" sz="2400" dirty="0" smtClean="0"/>
              <a:t>Základní </a:t>
            </a:r>
            <a:r>
              <a:rPr lang="cs-CZ" sz="2400" dirty="0"/>
              <a:t>3 </a:t>
            </a:r>
            <a:r>
              <a:rPr lang="cs-CZ" sz="2400" dirty="0" smtClean="0"/>
              <a:t>lhůta končí – 31</a:t>
            </a:r>
            <a:r>
              <a:rPr lang="cs-CZ" sz="2400" dirty="0"/>
              <a:t>. </a:t>
            </a:r>
            <a:r>
              <a:rPr lang="cs-CZ" sz="2400" dirty="0" smtClean="0"/>
              <a:t>5. 2015</a:t>
            </a:r>
          </a:p>
          <a:p>
            <a:pPr marL="2962275" indent="-2962275">
              <a:buNone/>
            </a:pPr>
            <a:r>
              <a:rPr lang="cs-CZ" sz="2400" dirty="0" smtClean="0"/>
              <a:t>SMP </a:t>
            </a:r>
            <a:r>
              <a:rPr lang="cs-CZ" sz="2400" dirty="0" smtClean="0">
                <a:solidFill>
                  <a:srgbClr val="FF0000"/>
                </a:solidFill>
              </a:rPr>
              <a:t>oznámí PV </a:t>
            </a:r>
            <a:r>
              <a:rPr lang="cs-CZ" sz="2400" dirty="0" smtClean="0"/>
              <a:t>poplatníkovi až v posledních 12 měsících, tedy od: 31. 5. 2014 do 31. 5. 2015,</a:t>
            </a:r>
          </a:p>
          <a:p>
            <a:pPr marL="2962275" indent="-2962275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pak se základní 3-letá lhůta se prodlužuje o rok:</a:t>
            </a:r>
          </a:p>
          <a:p>
            <a:pPr marL="2962275" indent="-180975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 = 31. 5. 2016</a:t>
            </a:r>
          </a:p>
          <a:p>
            <a:pPr marL="0" indent="0">
              <a:buNone/>
            </a:pPr>
            <a:r>
              <a:rPr lang="cs-CZ" sz="2400" dirty="0" smtClean="0"/>
              <a:t>Ale pozor! </a:t>
            </a:r>
            <a:r>
              <a:rPr lang="cs-CZ" sz="2400" dirty="0" smtClean="0">
                <a:solidFill>
                  <a:srgbClr val="FF0000"/>
                </a:solidFill>
              </a:rPr>
              <a:t>Do </a:t>
            </a:r>
            <a:r>
              <a:rPr lang="cs-CZ" sz="2400" dirty="0" smtClean="0">
                <a:solidFill>
                  <a:srgbClr val="00B050"/>
                </a:solidFill>
              </a:rPr>
              <a:t>31. 5. 2016 </a:t>
            </a:r>
            <a:r>
              <a:rPr lang="cs-CZ" sz="2400" dirty="0" smtClean="0">
                <a:solidFill>
                  <a:srgbClr val="FF0000"/>
                </a:solidFill>
              </a:rPr>
              <a:t>musí být PV pravomocný.</a:t>
            </a:r>
          </a:p>
          <a:p>
            <a:pPr marL="1790700" indent="-1790700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Pokud není PV v právní moci =</a:t>
            </a:r>
            <a:r>
              <a:rPr lang="en-US" sz="2400" dirty="0" smtClean="0">
                <a:solidFill>
                  <a:srgbClr val="FF0000"/>
                </a:solidFill>
              </a:rPr>
              <a:t>&gt; </a:t>
            </a:r>
            <a:r>
              <a:rPr lang="cs-CZ" sz="2400" dirty="0" smtClean="0">
                <a:solidFill>
                  <a:srgbClr val="FF0000"/>
                </a:solidFill>
              </a:rPr>
              <a:t>daň není splatná!</a:t>
            </a:r>
            <a:endParaRPr lang="cs-CZ" sz="2400" i="1" dirty="0">
              <a:solidFill>
                <a:srgbClr val="FF0000"/>
              </a:solidFill>
            </a:endParaRPr>
          </a:p>
          <a:p>
            <a:pPr marL="1790700" indent="-1790700">
              <a:buNone/>
            </a:pPr>
            <a:r>
              <a:rPr lang="cs-CZ" sz="2400" i="1" dirty="0">
                <a:solidFill>
                  <a:srgbClr val="FF0000"/>
                </a:solidFill>
              </a:rPr>
              <a:t>§ 111 odst.6</a:t>
            </a:r>
            <a:r>
              <a:rPr lang="cs-CZ" sz="2400" i="1" dirty="0"/>
              <a:t>:	</a:t>
            </a:r>
            <a:r>
              <a:rPr lang="cs-CZ" sz="2400" i="1" dirty="0" smtClean="0"/>
              <a:t>uplynula-li </a:t>
            </a:r>
            <a:r>
              <a:rPr lang="cs-CZ" sz="2400" i="1" dirty="0"/>
              <a:t>LSD, SD, který v odvolacím řízení tuto skutečnost zjistil, napadené rozhodnutí o stanovení daně zruší a zastaví odvolací řízení.</a:t>
            </a:r>
          </a:p>
          <a:p>
            <a:pPr marL="0" indent="0">
              <a:buNone/>
            </a:pPr>
            <a:endParaRPr lang="cs-CZ" sz="2400" dirty="0">
              <a:solidFill>
                <a:srgbClr val="FF0000"/>
              </a:solidFill>
            </a:endParaRPr>
          </a:p>
          <a:p>
            <a:pPr marL="536575" indent="-536575">
              <a:buNone/>
            </a:pPr>
            <a:endParaRPr lang="cs-CZ" sz="2400" dirty="0"/>
          </a:p>
          <a:p>
            <a:pPr marL="536575" indent="-536575">
              <a:buNone/>
            </a:pPr>
            <a:endParaRPr lang="cs-CZ" sz="2400" dirty="0"/>
          </a:p>
          <a:p>
            <a:pPr marL="536575" indent="-536575">
              <a:buNone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17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04056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836712"/>
            <a:ext cx="8496944" cy="5688632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Pět situací při placení poplatků s vazbou na </a:t>
            </a:r>
            <a:r>
              <a:rPr lang="pl-PL" sz="2400" dirty="0" smtClean="0">
                <a:solidFill>
                  <a:srgbClr val="FF0000"/>
                </a:solidFill>
              </a:rPr>
              <a:t>§ </a:t>
            </a:r>
            <a:r>
              <a:rPr lang="pl-PL" sz="2400" dirty="0">
                <a:solidFill>
                  <a:srgbClr val="FF0000"/>
                </a:solidFill>
              </a:rPr>
              <a:t>11 </a:t>
            </a:r>
            <a:r>
              <a:rPr lang="pl-PL" sz="2400" dirty="0" smtClean="0">
                <a:solidFill>
                  <a:srgbClr val="FF0000"/>
                </a:solidFill>
              </a:rPr>
              <a:t>ZMP</a:t>
            </a:r>
            <a:r>
              <a:rPr lang="cs-CZ" sz="2400" dirty="0" smtClean="0">
                <a:solidFill>
                  <a:srgbClr val="FF0000"/>
                </a:solidFill>
              </a:rPr>
              <a:t>:</a:t>
            </a:r>
          </a:p>
          <a:p>
            <a:pPr marL="536575" indent="-536575">
              <a:buNone/>
            </a:pPr>
            <a:r>
              <a:rPr lang="cs-CZ" sz="2400" dirty="0" smtClean="0"/>
              <a:t>1. Poplatník zaplatí ve </a:t>
            </a:r>
            <a:r>
              <a:rPr lang="cs-CZ" sz="2400" dirty="0"/>
              <a:t>splatnosti </a:t>
            </a:r>
            <a:r>
              <a:rPr lang="cs-CZ" sz="2400" dirty="0" smtClean="0"/>
              <a:t>dle OZV a ve správné výši.</a:t>
            </a:r>
            <a:endParaRPr lang="cs-CZ" sz="2400" dirty="0"/>
          </a:p>
          <a:p>
            <a:pPr marL="536575" indent="-536575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SMP zaeviduje </a:t>
            </a:r>
            <a:r>
              <a:rPr lang="cs-CZ" sz="2000" dirty="0">
                <a:solidFill>
                  <a:srgbClr val="00B050"/>
                </a:solidFill>
              </a:rPr>
              <a:t>na </a:t>
            </a:r>
            <a:r>
              <a:rPr lang="cs-CZ" sz="2000" dirty="0" smtClean="0">
                <a:solidFill>
                  <a:srgbClr val="00B050"/>
                </a:solidFill>
              </a:rPr>
              <a:t>osobní </a:t>
            </a:r>
            <a:r>
              <a:rPr lang="cs-CZ" sz="2000" dirty="0">
                <a:solidFill>
                  <a:srgbClr val="00B050"/>
                </a:solidFill>
              </a:rPr>
              <a:t>daňový </a:t>
            </a:r>
            <a:r>
              <a:rPr lang="cs-CZ" sz="2000" dirty="0" smtClean="0">
                <a:solidFill>
                  <a:srgbClr val="00B050"/>
                </a:solidFill>
              </a:rPr>
              <a:t>účet (ODÚ) (§ 141)</a:t>
            </a:r>
            <a:endParaRPr lang="cs-CZ" sz="2000" dirty="0">
              <a:solidFill>
                <a:srgbClr val="00B050"/>
              </a:solidFill>
            </a:endParaRPr>
          </a:p>
          <a:p>
            <a:pPr marL="358775" indent="-358775">
              <a:buNone/>
            </a:pPr>
            <a:r>
              <a:rPr lang="cs-CZ" sz="2400" dirty="0" smtClean="0"/>
              <a:t>2. </a:t>
            </a:r>
            <a:r>
              <a:rPr lang="cs-CZ" sz="2400" dirty="0" err="1" smtClean="0"/>
              <a:t>Popl</a:t>
            </a:r>
            <a:r>
              <a:rPr lang="cs-CZ" sz="2400" dirty="0" smtClean="0"/>
              <a:t>. zaplatí </a:t>
            </a:r>
            <a:r>
              <a:rPr lang="cs-CZ" sz="2400" dirty="0"/>
              <a:t>po lhůtě splatnosti </a:t>
            </a:r>
            <a:r>
              <a:rPr lang="cs-CZ" sz="2400" dirty="0" smtClean="0"/>
              <a:t>dle OZV </a:t>
            </a:r>
            <a:r>
              <a:rPr lang="cs-CZ" sz="2400" dirty="0"/>
              <a:t>ve správné </a:t>
            </a:r>
            <a:r>
              <a:rPr lang="cs-CZ" sz="2400" dirty="0" smtClean="0"/>
              <a:t>výši.</a:t>
            </a:r>
            <a:endParaRPr lang="cs-CZ" sz="2400" dirty="0"/>
          </a:p>
          <a:p>
            <a:pPr marL="536575" indent="-536575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SMP zaeviduje </a:t>
            </a:r>
            <a:r>
              <a:rPr lang="cs-CZ" sz="2000" dirty="0">
                <a:solidFill>
                  <a:srgbClr val="00B050"/>
                </a:solidFill>
              </a:rPr>
              <a:t>na </a:t>
            </a:r>
            <a:r>
              <a:rPr lang="cs-CZ" sz="2000" dirty="0" smtClean="0">
                <a:solidFill>
                  <a:srgbClr val="00B050"/>
                </a:solidFill>
              </a:rPr>
              <a:t>ODÚ</a:t>
            </a:r>
          </a:p>
          <a:p>
            <a:pPr marL="536575" indent="-536575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?? SMP vystaví PV ale neoznamuje </a:t>
            </a:r>
            <a:r>
              <a:rPr lang="cs-CZ" sz="1600" i="1" dirty="0" smtClean="0"/>
              <a:t>(§140 odst.1DŘ – Neodchyluje-li </a:t>
            </a:r>
            <a:r>
              <a:rPr lang="cs-CZ" sz="1600" i="1" dirty="0"/>
              <a:t>se vyměřovaná daň od daně tvrzené </a:t>
            </a:r>
            <a:r>
              <a:rPr lang="cs-CZ" sz="1600" i="1" dirty="0" smtClean="0"/>
              <a:t>DS, SD </a:t>
            </a:r>
            <a:r>
              <a:rPr lang="cs-CZ" sz="1600" i="1" dirty="0"/>
              <a:t>nemusí daňovému subjektu výsledek vyměření oznamovat platebním </a:t>
            </a:r>
            <a:r>
              <a:rPr lang="cs-CZ" sz="1600" i="1" dirty="0" smtClean="0"/>
              <a:t>výměrem. </a:t>
            </a:r>
            <a:r>
              <a:rPr lang="cs-CZ" sz="1600" i="1" dirty="0"/>
              <a:t>Platební výměr správce daně založí do spisu.)</a:t>
            </a:r>
          </a:p>
          <a:p>
            <a:pPr marL="536575" indent="-536575">
              <a:buNone/>
            </a:pPr>
            <a:r>
              <a:rPr lang="cs-CZ" sz="2400" dirty="0" smtClean="0"/>
              <a:t>3. </a:t>
            </a:r>
            <a:r>
              <a:rPr lang="cs-CZ" sz="2400" dirty="0" err="1" smtClean="0"/>
              <a:t>Popl</a:t>
            </a:r>
            <a:r>
              <a:rPr lang="cs-CZ" sz="2400" dirty="0" smtClean="0"/>
              <a:t>. </a:t>
            </a:r>
            <a:r>
              <a:rPr lang="cs-CZ" sz="2400" dirty="0"/>
              <a:t>zaplatí ve splatnosti dle OZV </a:t>
            </a:r>
            <a:r>
              <a:rPr lang="cs-CZ" sz="2400" dirty="0" smtClean="0"/>
              <a:t>ale nesprávné </a:t>
            </a:r>
            <a:r>
              <a:rPr lang="cs-CZ" sz="2400" dirty="0"/>
              <a:t>výši.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SMP zaeviduje na ODÚ,</a:t>
            </a:r>
          </a:p>
          <a:p>
            <a:r>
              <a:rPr lang="cs-CZ" sz="2000" dirty="0" smtClean="0">
                <a:solidFill>
                  <a:srgbClr val="00B050"/>
                </a:solidFill>
              </a:rPr>
              <a:t>zašle výzvu=rozhodnutí dle § </a:t>
            </a:r>
            <a:r>
              <a:rPr lang="cs-CZ" sz="2000" dirty="0">
                <a:solidFill>
                  <a:srgbClr val="00B050"/>
                </a:solidFill>
              </a:rPr>
              <a:t>92 </a:t>
            </a:r>
            <a:r>
              <a:rPr lang="cs-CZ" sz="2000" dirty="0" smtClean="0">
                <a:solidFill>
                  <a:srgbClr val="00B050"/>
                </a:solidFill>
              </a:rPr>
              <a:t>odst. 4 </a:t>
            </a:r>
            <a:r>
              <a:rPr lang="cs-CZ" sz="2000" dirty="0" smtClean="0"/>
              <a:t>–</a:t>
            </a:r>
            <a:r>
              <a:rPr lang="cs-CZ" sz="2000" dirty="0" smtClean="0">
                <a:solidFill>
                  <a:srgbClr val="00B050"/>
                </a:solidFill>
              </a:rPr>
              <a:t> </a:t>
            </a:r>
            <a:r>
              <a:rPr lang="cs-CZ" sz="1800" i="1" dirty="0" smtClean="0"/>
              <a:t>SD vyzve DS </a:t>
            </a:r>
            <a:r>
              <a:rPr lang="cs-CZ" sz="1800" i="1" dirty="0"/>
              <a:t>k prokázání skutečností potřebných pro </a:t>
            </a:r>
            <a:r>
              <a:rPr lang="cs-CZ" sz="1800" i="1" dirty="0" smtClean="0"/>
              <a:t>správné stanovení </a:t>
            </a:r>
            <a:r>
              <a:rPr lang="cs-CZ" sz="1800" i="1" dirty="0"/>
              <a:t>daně, </a:t>
            </a:r>
            <a:r>
              <a:rPr lang="cs-CZ" sz="1800" i="1" u="sng" dirty="0" smtClean="0"/>
              <a:t>za </a:t>
            </a:r>
            <a:r>
              <a:rPr lang="cs-CZ" sz="1800" i="1" u="sng" dirty="0"/>
              <a:t>předpokladu, že potřebné informace nelze získat z vlastní úřední </a:t>
            </a:r>
            <a:r>
              <a:rPr lang="cs-CZ" sz="1800" i="1" u="sng" dirty="0" smtClean="0"/>
              <a:t>evidence</a:t>
            </a:r>
            <a:r>
              <a:rPr lang="cs-CZ" sz="1800" i="1" dirty="0" smtClean="0"/>
              <a:t>,</a:t>
            </a:r>
            <a:r>
              <a:rPr lang="cs-CZ" sz="2000" dirty="0" smtClean="0">
                <a:solidFill>
                  <a:srgbClr val="FFC000"/>
                </a:solidFill>
              </a:rPr>
              <a:t> </a:t>
            </a:r>
            <a:r>
              <a:rPr lang="cs-CZ" sz="2000" dirty="0" smtClean="0">
                <a:solidFill>
                  <a:srgbClr val="00B050"/>
                </a:solidFill>
              </a:rPr>
              <a:t>nebo dle §153 odst. 3 </a:t>
            </a:r>
            <a:r>
              <a:rPr lang="cs-CZ" sz="2000" dirty="0" smtClean="0"/>
              <a:t>–</a:t>
            </a:r>
            <a:r>
              <a:rPr lang="cs-CZ" sz="2000" dirty="0" smtClean="0">
                <a:solidFill>
                  <a:srgbClr val="00B050"/>
                </a:solidFill>
              </a:rPr>
              <a:t> </a:t>
            </a:r>
            <a:r>
              <a:rPr lang="cs-CZ" sz="1800" dirty="0" smtClean="0"/>
              <a:t>neformální výzva k úhradě nedoplatku s upozorněním na následky</a:t>
            </a:r>
            <a:r>
              <a:rPr lang="cs-CZ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B050"/>
                </a:solidFill>
              </a:rPr>
              <a:t>pokud není uhrazeno na </a:t>
            </a:r>
            <a:r>
              <a:rPr lang="cs-CZ" sz="2000" dirty="0" smtClean="0">
                <a:solidFill>
                  <a:srgbClr val="00B050"/>
                </a:solidFill>
              </a:rPr>
              <a:t>výzvu, vystaví PV a doručí,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 zaeviduje </a:t>
            </a:r>
            <a:r>
              <a:rPr lang="cs-CZ" sz="2000" dirty="0">
                <a:solidFill>
                  <a:srgbClr val="00B050"/>
                </a:solidFill>
              </a:rPr>
              <a:t>došlý rozdíl </a:t>
            </a:r>
            <a:r>
              <a:rPr lang="cs-CZ" sz="2000" dirty="0" smtClean="0">
                <a:solidFill>
                  <a:srgbClr val="00B050"/>
                </a:solidFill>
              </a:rPr>
              <a:t>platby na ODÚ.</a:t>
            </a:r>
            <a:endParaRPr lang="cs-CZ" sz="2000" dirty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84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7606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688632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400" dirty="0" smtClean="0"/>
              <a:t>4. Poplatník nesplní ohlašovací povinnost, ale zaplatí.</a:t>
            </a: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B050"/>
                </a:solidFill>
              </a:rPr>
              <a:t>SMP </a:t>
            </a:r>
            <a:r>
              <a:rPr lang="cs-CZ" sz="2000" dirty="0" smtClean="0">
                <a:solidFill>
                  <a:srgbClr val="00B050"/>
                </a:solidFill>
              </a:rPr>
              <a:t>dle § 164 </a:t>
            </a:r>
            <a:r>
              <a:rPr lang="cs-CZ" sz="2000" dirty="0">
                <a:solidFill>
                  <a:srgbClr val="00B050"/>
                </a:solidFill>
              </a:rPr>
              <a:t>DŘ p</a:t>
            </a:r>
            <a:r>
              <a:rPr lang="cs-CZ" sz="2000" dirty="0" smtClean="0">
                <a:solidFill>
                  <a:srgbClr val="00B050"/>
                </a:solidFill>
              </a:rPr>
              <a:t>latbu přijme na </a:t>
            </a:r>
            <a:r>
              <a:rPr lang="cs-CZ" sz="2000" dirty="0">
                <a:solidFill>
                  <a:srgbClr val="00B050"/>
                </a:solidFill>
              </a:rPr>
              <a:t>účtu nejasných </a:t>
            </a:r>
            <a:r>
              <a:rPr lang="cs-CZ" sz="2000" dirty="0" smtClean="0">
                <a:solidFill>
                  <a:srgbClr val="00B050"/>
                </a:solidFill>
              </a:rPr>
              <a:t>plateb.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SMP vyzve </a:t>
            </a:r>
            <a:r>
              <a:rPr lang="cs-CZ" sz="2000" dirty="0" err="1" smtClean="0">
                <a:solidFill>
                  <a:srgbClr val="00B050"/>
                </a:solidFill>
              </a:rPr>
              <a:t>popl</a:t>
            </a:r>
            <a:r>
              <a:rPr lang="cs-CZ" sz="2000" dirty="0" smtClean="0">
                <a:solidFill>
                  <a:srgbClr val="00B050"/>
                </a:solidFill>
              </a:rPr>
              <a:t>., aby </a:t>
            </a:r>
            <a:r>
              <a:rPr lang="cs-CZ" sz="2000" dirty="0">
                <a:solidFill>
                  <a:srgbClr val="00B050"/>
                </a:solidFill>
              </a:rPr>
              <a:t>mu ve stanovené lhůtě </a:t>
            </a:r>
            <a:r>
              <a:rPr lang="cs-CZ" sz="2000" dirty="0" smtClean="0">
                <a:solidFill>
                  <a:srgbClr val="00B050"/>
                </a:solidFill>
              </a:rPr>
              <a:t>splnil </a:t>
            </a:r>
            <a:r>
              <a:rPr lang="cs-CZ" sz="2000" dirty="0" err="1" smtClean="0">
                <a:solidFill>
                  <a:srgbClr val="00B050"/>
                </a:solidFill>
              </a:rPr>
              <a:t>ohlaš</a:t>
            </a:r>
            <a:r>
              <a:rPr lang="cs-CZ" sz="2000" dirty="0" smtClean="0">
                <a:solidFill>
                  <a:srgbClr val="00B050"/>
                </a:solidFill>
              </a:rPr>
              <a:t>. povinnost.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Poplatník splní, SMP zaeviduje platbu na ODÚ.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Poplatník nesplní, pak určí SMP, na který poplatek zaeviduje, a následně SMP vystaví a doručí PV tak, aby stanovil poplatkovou povinnost najisto.</a:t>
            </a:r>
          </a:p>
          <a:p>
            <a:pPr marL="536575" indent="-536575">
              <a:buNone/>
            </a:pPr>
            <a:r>
              <a:rPr lang="cs-CZ" sz="2400" dirty="0" smtClean="0"/>
              <a:t>5. Poplatník </a:t>
            </a:r>
            <a:r>
              <a:rPr lang="cs-CZ" sz="2400" dirty="0"/>
              <a:t>nesplní ohlašovací povinnost </a:t>
            </a:r>
            <a:r>
              <a:rPr lang="cs-CZ" sz="2400" dirty="0" smtClean="0"/>
              <a:t>a nezaplatí</a:t>
            </a:r>
            <a:r>
              <a:rPr lang="cs-CZ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B050"/>
                </a:solidFill>
              </a:rPr>
              <a:t>V</a:t>
            </a:r>
            <a:r>
              <a:rPr lang="cs-CZ" sz="2000" dirty="0" smtClean="0">
                <a:solidFill>
                  <a:srgbClr val="00B050"/>
                </a:solidFill>
              </a:rPr>
              <a:t> agendě MP neplatí zásada dle §1 odst.3 DŘ – </a:t>
            </a:r>
            <a:r>
              <a:rPr lang="cs-CZ" sz="2000" dirty="0" smtClean="0">
                <a:solidFill>
                  <a:srgbClr val="FF0000"/>
                </a:solidFill>
              </a:rPr>
              <a:t>u MP předchází placení nalézacímu řízení.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SMP musí vynucovat plnění ohlašovací povinnosti. Takže vyzývá.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</a:rPr>
              <a:t>Může použít nástroj dle § 247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smtClean="0">
                <a:solidFill>
                  <a:srgbClr val="FF0000"/>
                </a:solidFill>
              </a:rPr>
              <a:t>?? =</a:t>
            </a:r>
            <a:r>
              <a:rPr lang="cs-CZ" sz="2000" dirty="0" smtClean="0">
                <a:solidFill>
                  <a:srgbClr val="00B050"/>
                </a:solidFill>
              </a:rPr>
              <a:t> pořádková pokuta (není trestem, ale prostředkem k zajištění součinnosti) =</a:t>
            </a:r>
            <a:r>
              <a:rPr lang="en-US" sz="2000" dirty="0" smtClean="0">
                <a:solidFill>
                  <a:srgbClr val="00B050"/>
                </a:solidFill>
              </a:rPr>
              <a:t>&gt; </a:t>
            </a:r>
            <a:r>
              <a:rPr lang="cs-CZ" sz="2000" dirty="0" smtClean="0">
                <a:solidFill>
                  <a:srgbClr val="00B050"/>
                </a:solidFill>
              </a:rPr>
              <a:t>lze uložit pouze před vydáním PV.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B050"/>
                </a:solidFill>
              </a:rPr>
              <a:t>SMP vyměří poplatek PV na základě dokazování nebo pomůcek.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79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1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864096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Poplatek ze psů (§2)</a:t>
            </a:r>
            <a:endParaRPr lang="en-US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352928" cy="5289451"/>
          </a:xfrm>
        </p:spPr>
        <p:txBody>
          <a:bodyPr>
            <a:noAutofit/>
          </a:bodyPr>
          <a:lstStyle/>
          <a:p>
            <a:pPr marL="1611313" indent="-1611313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Evidenční známky pro psy </a:t>
            </a:r>
            <a:r>
              <a:rPr lang="en-US" sz="2400" dirty="0" smtClean="0">
                <a:solidFill>
                  <a:srgbClr val="FF0000"/>
                </a:solidFill>
              </a:rPr>
              <a:t>&amp; </a:t>
            </a:r>
            <a:r>
              <a:rPr lang="cs-CZ" sz="2400" dirty="0" smtClean="0">
                <a:solidFill>
                  <a:srgbClr val="FF0000"/>
                </a:solidFill>
              </a:rPr>
              <a:t>ZMP</a:t>
            </a:r>
          </a:p>
          <a:p>
            <a:pPr marL="0" indent="0">
              <a:buNone/>
            </a:pPr>
            <a:r>
              <a:rPr lang="cs-CZ" sz="2400" dirty="0" smtClean="0"/>
              <a:t>Zájem obcí evidovat pohyb psů – § 24 z. č. 246/1992 Sb., </a:t>
            </a:r>
            <a:br>
              <a:rPr lang="cs-CZ" sz="2400" dirty="0" smtClean="0"/>
            </a:br>
            <a:r>
              <a:rPr lang="cs-CZ" sz="2400" dirty="0" smtClean="0"/>
              <a:t>o ochraně zvířat proti týrání.</a:t>
            </a:r>
          </a:p>
          <a:p>
            <a:pPr marL="0" indent="0">
              <a:buNone/>
            </a:pPr>
            <a:r>
              <a:rPr lang="cs-CZ" sz="2400" dirty="0" smtClean="0"/>
              <a:t>Poplatník uhradí poplatek = obdrží známku.</a:t>
            </a:r>
          </a:p>
          <a:p>
            <a:pPr marL="0" indent="0">
              <a:buNone/>
            </a:pPr>
            <a:r>
              <a:rPr lang="cs-CZ" sz="2400" dirty="0" smtClean="0"/>
              <a:t>Nelze ukládat v OZV o MP za psa povinnosti nad rámec ZMP =</a:t>
            </a:r>
            <a:r>
              <a:rPr lang="en-US" sz="2400" dirty="0" smtClean="0"/>
              <a:t>&gt;</a:t>
            </a:r>
            <a:r>
              <a:rPr lang="cs-CZ" sz="2400" dirty="0" smtClean="0"/>
              <a:t> </a:t>
            </a:r>
            <a:r>
              <a:rPr lang="cs-CZ" sz="2400" i="1" dirty="0" smtClean="0"/>
              <a:t>„pes musí být označen, nutno hlásit ztrátu známky“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B050"/>
                </a:solidFill>
              </a:rPr>
              <a:t>A co </a:t>
            </a:r>
            <a:r>
              <a:rPr lang="cs-CZ" sz="2400" dirty="0" smtClean="0">
                <a:solidFill>
                  <a:srgbClr val="00B050"/>
                </a:solidFill>
              </a:rPr>
              <a:t>označení psů, </a:t>
            </a:r>
            <a:r>
              <a:rPr lang="cs-CZ" sz="2400" dirty="0">
                <a:solidFill>
                  <a:srgbClr val="00B050"/>
                </a:solidFill>
              </a:rPr>
              <a:t>jejíž držitelé nemají v obci TP/S</a:t>
            </a:r>
            <a:r>
              <a:rPr lang="cs-CZ" sz="2400" dirty="0" smtClean="0">
                <a:solidFill>
                  <a:srgbClr val="00B050"/>
                </a:solidFill>
              </a:rPr>
              <a:t>?</a:t>
            </a:r>
          </a:p>
          <a:p>
            <a:pPr marL="0" indent="0">
              <a:buNone/>
            </a:pPr>
            <a:endParaRPr lang="cs-CZ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Z praxe: </a:t>
            </a:r>
            <a:r>
              <a:rPr lang="cs-CZ" sz="2400" dirty="0" smtClean="0"/>
              <a:t>Obecní policie v souladu se § 11a z. č. </a:t>
            </a:r>
            <a:r>
              <a:rPr lang="cs-CZ" sz="2400" dirty="0"/>
              <a:t>553/1991 </a:t>
            </a:r>
            <a:r>
              <a:rPr lang="cs-CZ" sz="2400" dirty="0" smtClean="0"/>
              <a:t>Sb., </a:t>
            </a:r>
            <a:br>
              <a:rPr lang="cs-CZ" sz="2400" dirty="0" smtClean="0"/>
            </a:br>
            <a:r>
              <a:rPr lang="cs-CZ" sz="2400" dirty="0" smtClean="0"/>
              <a:t>o obecní polici, může vyžadovat informace z daňové evidence. Pokud správce MP disponuje informacemi, že známku číslo obdržel držitel, pak může sdělit jeho identifikační údaje. </a:t>
            </a:r>
          </a:p>
          <a:p>
            <a:pPr marL="0" indent="0">
              <a:buNone/>
            </a:pPr>
            <a:r>
              <a:rPr lang="cs-CZ" sz="2400" dirty="0" smtClean="0"/>
              <a:t> 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58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7606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688632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91 Zahájení řízení – změna od 1. 1. 2015</a:t>
            </a:r>
          </a:p>
          <a:p>
            <a:pPr marL="266700" indent="-266700"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sz="2200" dirty="0" smtClean="0"/>
              <a:t>zahájeno </a:t>
            </a:r>
            <a:r>
              <a:rPr lang="cs-CZ" sz="2200" u="sng" dirty="0" smtClean="0"/>
              <a:t>osobou </a:t>
            </a:r>
            <a:r>
              <a:rPr lang="cs-CZ" sz="2200" u="sng" dirty="0" err="1" smtClean="0"/>
              <a:t>zúčast</a:t>
            </a:r>
            <a:r>
              <a:rPr lang="cs-CZ" sz="2200" u="sng" dirty="0" smtClean="0"/>
              <a:t>. na správě </a:t>
            </a:r>
            <a:r>
              <a:rPr lang="cs-CZ" sz="2200" dirty="0" smtClean="0"/>
              <a:t>daní podáním ve věci</a:t>
            </a:r>
          </a:p>
          <a:p>
            <a:pPr marL="536575" indent="-536575">
              <a:buClr>
                <a:schemeClr val="tx1"/>
              </a:buClr>
              <a:buSzPct val="100000"/>
              <a:buNone/>
              <a:tabLst>
                <a:tab pos="266700" algn="l"/>
              </a:tabLst>
            </a:pPr>
            <a:r>
              <a:rPr lang="cs-CZ" sz="2200" dirty="0" smtClean="0"/>
              <a:t>nebo</a:t>
            </a:r>
          </a:p>
          <a:p>
            <a:pPr marL="266700" indent="-266700"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450850" algn="l"/>
              </a:tabLst>
            </a:pPr>
            <a:r>
              <a:rPr lang="cs-CZ" sz="2200" dirty="0" smtClean="0"/>
              <a:t>dnem, kdy byl SMP vůči osobě zúčastněné na správě daní učiněn první úkon ve věci. </a:t>
            </a:r>
            <a:r>
              <a:rPr lang="cs-CZ" sz="2200" strike="sngStrike" dirty="0" smtClean="0"/>
              <a:t>(kdy SMP oznámí zahájení řízení).</a:t>
            </a:r>
          </a:p>
          <a:p>
            <a:pPr marL="266700" indent="-266700">
              <a:buClr>
                <a:schemeClr val="tx1"/>
              </a:buClr>
              <a:buSzPct val="100000"/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sz="2200" dirty="0" smtClean="0"/>
              <a:t>Nesplní-li poplatník svou povinnost učinit podání, zahájí SMP toto řízení z moci úřední, jakmile zjistí skutečnosti zakládající tuto povinnost.</a:t>
            </a:r>
          </a:p>
          <a:p>
            <a:pPr marL="536575" indent="-536575">
              <a:buNone/>
            </a:pPr>
            <a:endParaRPr lang="cs-CZ" sz="2200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cs-CZ" sz="2200" dirty="0" smtClean="0"/>
              <a:t>Poznámka k dokazování: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cs-CZ" sz="2200" dirty="0" smtClean="0"/>
              <a:t>V DŘ platí zásada, že každý daňový subjekt má povinnost přiznat daň </a:t>
            </a:r>
            <a:r>
              <a:rPr lang="cs-CZ" sz="2200" dirty="0" smtClean="0">
                <a:solidFill>
                  <a:srgbClr val="00B050"/>
                </a:solidFill>
              </a:rPr>
              <a:t>(břemeno tvrzení) </a:t>
            </a:r>
            <a:r>
              <a:rPr lang="cs-CZ" sz="2200" dirty="0" smtClean="0"/>
              <a:t>a rovněž i povinnost toto tvrzení prokázat </a:t>
            </a:r>
            <a:r>
              <a:rPr lang="cs-CZ" sz="2200" dirty="0" smtClean="0">
                <a:solidFill>
                  <a:srgbClr val="00B050"/>
                </a:solidFill>
              </a:rPr>
              <a:t>(břemeno důkazní)</a:t>
            </a:r>
            <a:r>
              <a:rPr lang="cs-CZ" sz="2200" dirty="0" smtClean="0"/>
              <a:t>. Potvrzuje i NSS 9 </a:t>
            </a:r>
            <a:r>
              <a:rPr lang="cs-CZ" sz="2200" dirty="0" err="1" smtClean="0"/>
              <a:t>Afs</a:t>
            </a:r>
            <a:r>
              <a:rPr lang="cs-CZ" sz="2200" dirty="0" smtClean="0"/>
              <a:t> 13/2010-73 – v otázce daně z příjmu.</a:t>
            </a:r>
            <a:endParaRPr lang="cs-CZ" sz="22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1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7606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688632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200" dirty="0" smtClean="0">
                <a:solidFill>
                  <a:srgbClr val="00B050"/>
                </a:solidFill>
              </a:rPr>
              <a:t>§ 92 až § 97 – Dokazování</a:t>
            </a:r>
          </a:p>
          <a:p>
            <a:pPr marL="457200" indent="-457200"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sz="2200" u="sng" dirty="0" smtClean="0"/>
              <a:t>Dokazování provádí SMP</a:t>
            </a:r>
            <a:r>
              <a:rPr lang="cs-CZ" sz="2200" dirty="0" smtClean="0"/>
              <a:t> – dbá, aby skutečnosti pro správné zjištění </a:t>
            </a:r>
            <a:br>
              <a:rPr lang="cs-CZ" sz="2200" dirty="0" smtClean="0"/>
            </a:br>
            <a:r>
              <a:rPr lang="cs-CZ" sz="2200" dirty="0" smtClean="0"/>
              <a:t>a stanovení daně byly zjištěny co nejúplněji.</a:t>
            </a:r>
          </a:p>
          <a:p>
            <a:pPr marL="895350" indent="-457200"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cs-CZ" sz="2200" u="sng" dirty="0" smtClean="0"/>
              <a:t>SMP po provedeném dokazování určí:</a:t>
            </a:r>
          </a:p>
          <a:p>
            <a:pPr marL="895350" indent="-457200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/>
              <a:t>které skutečnosti považuje za prokázané,</a:t>
            </a:r>
          </a:p>
          <a:p>
            <a:pPr marL="895350" indent="-457200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/>
              <a:t>které nikoliv,</a:t>
            </a:r>
          </a:p>
          <a:p>
            <a:pPr marL="895350" indent="-457200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/>
              <a:t>na základě kterých důkazních prostředků k závěrům dospěl.</a:t>
            </a:r>
          </a:p>
          <a:p>
            <a:pPr marL="457200" indent="-457200"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cs-CZ" sz="2200" u="sng" dirty="0" err="1" smtClean="0">
                <a:solidFill>
                  <a:srgbClr val="00B050"/>
                </a:solidFill>
              </a:rPr>
              <a:t>Popl</a:t>
            </a:r>
            <a:r>
              <a:rPr lang="cs-CZ" sz="2200" u="sng" dirty="0" smtClean="0">
                <a:solidFill>
                  <a:srgbClr val="00B050"/>
                </a:solidFill>
              </a:rPr>
              <a:t>. prokazuje </a:t>
            </a:r>
            <a:r>
              <a:rPr lang="cs-CZ" sz="2200" dirty="0" smtClean="0">
                <a:solidFill>
                  <a:srgbClr val="00B050"/>
                </a:solidFill>
              </a:rPr>
              <a:t>všechny skutečnosti, které je povinen uvádět.</a:t>
            </a:r>
          </a:p>
          <a:p>
            <a:pPr marL="457200" indent="-457200"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cs-CZ" sz="2200" u="sng" dirty="0" smtClean="0"/>
              <a:t>SMP může poplatníka </a:t>
            </a:r>
            <a:r>
              <a:rPr lang="cs-CZ" sz="2200" b="1" u="sng" dirty="0" smtClean="0"/>
              <a:t>vyzvat</a:t>
            </a:r>
            <a:r>
              <a:rPr lang="cs-CZ" sz="2200" u="sng" dirty="0" smtClean="0"/>
              <a:t> k prokazování</a:t>
            </a:r>
            <a:r>
              <a:rPr lang="cs-CZ" sz="2200" dirty="0" smtClean="0"/>
              <a:t> – viz dále.</a:t>
            </a:r>
          </a:p>
          <a:p>
            <a:pPr marL="447675" indent="-447675">
              <a:spcBef>
                <a:spcPts val="0"/>
              </a:spcBef>
              <a:buFont typeface="+mj-lt"/>
              <a:buAutoNum type="arabicPeriod" startAt="2"/>
            </a:pPr>
            <a:r>
              <a:rPr lang="cs-CZ" sz="2200" dirty="0" smtClean="0">
                <a:solidFill>
                  <a:srgbClr val="FF0000"/>
                </a:solidFill>
              </a:rPr>
              <a:t>SMP prokazuje:</a:t>
            </a:r>
          </a:p>
          <a:p>
            <a:pPr marL="895350" indent="-44767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>
                <a:solidFill>
                  <a:srgbClr val="FF0000"/>
                </a:solidFill>
              </a:rPr>
              <a:t>oznámení vlastních písemností, fikci doručení,</a:t>
            </a:r>
          </a:p>
          <a:p>
            <a:pPr marL="895350" indent="-44767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>
                <a:solidFill>
                  <a:srgbClr val="FF0000"/>
                </a:solidFill>
              </a:rPr>
              <a:t>skutečnosti vyvracející důkazní prostředky uplatněné </a:t>
            </a:r>
            <a:r>
              <a:rPr lang="cs-CZ" sz="2200" dirty="0" err="1" smtClean="0">
                <a:solidFill>
                  <a:srgbClr val="FF0000"/>
                </a:solidFill>
              </a:rPr>
              <a:t>popl</a:t>
            </a:r>
            <a:r>
              <a:rPr lang="cs-CZ" sz="2200" dirty="0" smtClean="0">
                <a:solidFill>
                  <a:srgbClr val="FF0000"/>
                </a:solidFill>
              </a:rPr>
              <a:t>.,</a:t>
            </a:r>
          </a:p>
          <a:p>
            <a:pPr marL="895350" indent="-44767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>
                <a:solidFill>
                  <a:srgbClr val="FF0000"/>
                </a:solidFill>
              </a:rPr>
              <a:t>další tvrzené skutečnosti rozhodné pro právní domněnku, skutečnosti pro posouzení skutečného obsahu právního jednání,</a:t>
            </a:r>
          </a:p>
          <a:p>
            <a:pPr marL="895350" indent="-447675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sz="2200" dirty="0" smtClean="0">
                <a:solidFill>
                  <a:srgbClr val="FF0000"/>
                </a:solidFill>
              </a:rPr>
              <a:t>skutečnosti rozhodné pro uplatnění navýšení MP.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1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7606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688632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92 odst. 4 – </a:t>
            </a:r>
            <a:r>
              <a:rPr lang="cs-CZ" sz="2200" b="1" dirty="0" smtClean="0">
                <a:solidFill>
                  <a:srgbClr val="FF0000"/>
                </a:solidFill>
              </a:rPr>
              <a:t>Výzva = rozhodnutí v dokazování: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i="1" dirty="0" smtClean="0"/>
              <a:t>„Pokud to vyžaduje průběh řízení, může správce daně vyzvat daňový subjekt k prokázání skutečností potřebných pro správné stanovení daně,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i="1" u="sng" dirty="0" smtClean="0"/>
              <a:t>a to za předpokladu, že potřebné informace nelze získat z vlastní úřední evidence</a:t>
            </a:r>
            <a:r>
              <a:rPr lang="cs-CZ" sz="2200" i="1" dirty="0" smtClean="0"/>
              <a:t>.“</a:t>
            </a:r>
          </a:p>
          <a:p>
            <a:pPr marL="0" indent="0">
              <a:buNone/>
            </a:pPr>
            <a:r>
              <a:rPr lang="cs-CZ" sz="2200" i="1" dirty="0" smtClean="0">
                <a:solidFill>
                  <a:srgbClr val="FF0000"/>
                </a:solidFill>
              </a:rPr>
              <a:t>A dle §102 </a:t>
            </a:r>
            <a:r>
              <a:rPr lang="cs-CZ" sz="2200" i="1" dirty="0" smtClean="0"/>
              <a:t>– jestliže Výzva</a:t>
            </a:r>
            <a:r>
              <a:rPr lang="en-US" sz="2200" i="1" dirty="0" smtClean="0"/>
              <a:t> </a:t>
            </a:r>
            <a:r>
              <a:rPr lang="cs-CZ" sz="2200" i="1" dirty="0" smtClean="0"/>
              <a:t>= R</a:t>
            </a:r>
            <a:r>
              <a:rPr lang="en-US" sz="2200" i="1" dirty="0" smtClean="0"/>
              <a:t> </a:t>
            </a:r>
            <a:r>
              <a:rPr lang="cs-CZ" sz="2200" i="1" dirty="0" smtClean="0"/>
              <a:t> =</a:t>
            </a:r>
            <a:r>
              <a:rPr lang="en-US" sz="2200" i="1" dirty="0" smtClean="0"/>
              <a:t>&gt;</a:t>
            </a:r>
            <a:r>
              <a:rPr lang="cs-CZ" sz="2200" i="1" dirty="0" smtClean="0"/>
              <a:t> musí obsahovat </a:t>
            </a:r>
            <a:r>
              <a:rPr lang="cs-CZ" sz="2200" dirty="0" smtClean="0">
                <a:solidFill>
                  <a:srgbClr val="FF0000"/>
                </a:solidFill>
              </a:rPr>
              <a:t>odůvodnění (nestanoví-li DŘ jinak) </a:t>
            </a:r>
            <a:r>
              <a:rPr lang="en-US" sz="2200" dirty="0" smtClean="0">
                <a:solidFill>
                  <a:srgbClr val="FF0000"/>
                </a:solidFill>
              </a:rPr>
              <a:t>a </a:t>
            </a:r>
            <a:r>
              <a:rPr lang="cs-CZ" sz="2200" dirty="0">
                <a:solidFill>
                  <a:srgbClr val="FF0000"/>
                </a:solidFill>
              </a:rPr>
              <a:t>lhůtu pro plnění 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cs-CZ" sz="2200" dirty="0" smtClean="0"/>
              <a:t>– </a:t>
            </a:r>
            <a:r>
              <a:rPr lang="en-US" sz="2200" dirty="0" smtClean="0"/>
              <a:t>SMP </a:t>
            </a:r>
            <a:r>
              <a:rPr lang="cs-CZ" sz="2200" dirty="0" smtClean="0"/>
              <a:t>určí 15 </a:t>
            </a:r>
            <a:r>
              <a:rPr lang="cs-CZ" sz="2200" dirty="0"/>
              <a:t>dnů </a:t>
            </a:r>
            <a:r>
              <a:rPr lang="cs-CZ" sz="2200" dirty="0" smtClean="0"/>
              <a:t>od doručení.</a:t>
            </a:r>
            <a:endParaRPr lang="cs-CZ" sz="2200" i="1" dirty="0" smtClean="0"/>
          </a:p>
          <a:p>
            <a:pPr marL="0" indent="0">
              <a:spcBef>
                <a:spcPts val="0"/>
              </a:spcBef>
              <a:buNone/>
            </a:pPr>
            <a:endParaRPr lang="cs-CZ" sz="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Je přípustné odvolání?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u="sng" dirty="0" smtClean="0">
                <a:solidFill>
                  <a:srgbClr val="FF0000"/>
                </a:solidFill>
              </a:rPr>
              <a:t>Dle § 109 odst. 2 </a:t>
            </a:r>
            <a:r>
              <a:rPr lang="cs-CZ" sz="2200" u="sng" dirty="0" smtClean="0"/>
              <a:t>– obecná ustanovení o odvolání: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i="1" dirty="0" smtClean="0">
                <a:solidFill>
                  <a:srgbClr val="FF0000"/>
                </a:solidFill>
              </a:rPr>
              <a:t>„Proti rozhodnutí označenému jako výzva</a:t>
            </a:r>
            <a:r>
              <a:rPr lang="cs-CZ" sz="2200" i="1" dirty="0" smtClean="0"/>
              <a:t>, kterým správce daně vyzývá příjemce rozhodnutí k uplatnění práva nebo splnění povinností, </a:t>
            </a:r>
            <a:r>
              <a:rPr lang="cs-CZ" sz="2200" i="1" dirty="0" smtClean="0">
                <a:solidFill>
                  <a:srgbClr val="FF0000"/>
                </a:solidFill>
              </a:rPr>
              <a:t>se nelze </a:t>
            </a:r>
            <a:r>
              <a:rPr lang="cs-CZ" sz="2200" i="1" dirty="0" smtClean="0"/>
              <a:t>samostatně </a:t>
            </a:r>
            <a:r>
              <a:rPr lang="cs-CZ" sz="2200" i="1" dirty="0" smtClean="0">
                <a:solidFill>
                  <a:srgbClr val="FF0000"/>
                </a:solidFill>
              </a:rPr>
              <a:t>odvolat“</a:t>
            </a:r>
            <a:r>
              <a:rPr lang="cs-CZ" sz="2200" i="1" dirty="0" smtClean="0"/>
              <a:t>.</a:t>
            </a:r>
          </a:p>
          <a:p>
            <a:pPr marL="531813" indent="-531813">
              <a:spcBef>
                <a:spcPts val="0"/>
              </a:spcBef>
              <a:buNone/>
            </a:pPr>
            <a:endParaRPr lang="cs-CZ" sz="800" dirty="0" smtClean="0"/>
          </a:p>
          <a:p>
            <a:pPr marL="531813" indent="-531813">
              <a:spcBef>
                <a:spcPts val="0"/>
              </a:spcBef>
              <a:buNone/>
            </a:pPr>
            <a:r>
              <a:rPr lang="cs-CZ" sz="2200" u="sng" dirty="0" smtClean="0"/>
              <a:t>Poučení musí obsahovat 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00B050"/>
                </a:solidFill>
              </a:rPr>
              <a:t>Ustanovení § 98 o pomůckách (viz následující), </a:t>
            </a:r>
            <a:r>
              <a:rPr lang="cs-CZ" sz="2200" dirty="0" smtClean="0">
                <a:solidFill>
                  <a:srgbClr val="FF0000"/>
                </a:solidFill>
              </a:rPr>
              <a:t>? informaci o možnosti pořádkové pokuty § 247 ?</a:t>
            </a:r>
            <a:r>
              <a:rPr lang="cs-CZ" sz="2200" dirty="0" smtClean="0">
                <a:solidFill>
                  <a:srgbClr val="FFFF00"/>
                </a:solidFill>
              </a:rPr>
              <a:t> </a:t>
            </a:r>
            <a:r>
              <a:rPr lang="cs-CZ" sz="2200" dirty="0" smtClean="0">
                <a:solidFill>
                  <a:srgbClr val="00B050"/>
                </a:solidFill>
              </a:rPr>
              <a:t>a informaci </a:t>
            </a:r>
            <a:r>
              <a:rPr lang="cs-CZ" sz="2200" dirty="0" smtClean="0"/>
              <a:t>dle § 109/2, že se proti </a:t>
            </a:r>
            <a:r>
              <a:rPr lang="cs-CZ" sz="2200" dirty="0"/>
              <a:t>tomuto </a:t>
            </a:r>
            <a:r>
              <a:rPr lang="cs-CZ" sz="2200" dirty="0" smtClean="0"/>
              <a:t>rozhodnutí </a:t>
            </a:r>
            <a:r>
              <a:rPr lang="cs-CZ" sz="2200" dirty="0"/>
              <a:t>nelze samostatně </a:t>
            </a:r>
            <a:r>
              <a:rPr lang="cs-CZ" sz="2200" dirty="0" smtClean="0"/>
              <a:t>odvolat.</a:t>
            </a:r>
            <a:endParaRPr lang="cs-CZ" sz="2200" i="1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1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7606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98 – Pomůcky a sjednání daně</a:t>
            </a:r>
          </a:p>
          <a:p>
            <a:pPr marL="0" indent="0">
              <a:buNone/>
            </a:pPr>
            <a:r>
              <a:rPr lang="cs-CZ" sz="2200" dirty="0" smtClean="0"/>
              <a:t>Nesplní-li poplatník své povinností s důsledkem, že nelze poplatek stanovit na základě dokazování, SMP stanoví daň podle pomůcek, </a:t>
            </a:r>
            <a:r>
              <a:rPr lang="cs-CZ" sz="2200" dirty="0" smtClean="0">
                <a:solidFill>
                  <a:srgbClr val="00B050"/>
                </a:solidFill>
              </a:rPr>
              <a:t>které má k dispozici </a:t>
            </a:r>
            <a:r>
              <a:rPr lang="cs-CZ" sz="2200" dirty="0" smtClean="0"/>
              <a:t>nebo </a:t>
            </a:r>
            <a:r>
              <a:rPr lang="cs-CZ" sz="2200" dirty="0" smtClean="0">
                <a:solidFill>
                  <a:srgbClr val="00B050"/>
                </a:solidFill>
              </a:rPr>
              <a:t>které si obstará</a:t>
            </a:r>
            <a:r>
              <a:rPr lang="cs-CZ" sz="2200" dirty="0" smtClean="0"/>
              <a:t>, a to i bez součinnosti s daňovým subjektem. </a:t>
            </a:r>
            <a:r>
              <a:rPr lang="cs-CZ" sz="2200" u="sng" dirty="0" smtClean="0"/>
              <a:t>Uplatnění tohoto postupu při stanovení daně </a:t>
            </a:r>
            <a:r>
              <a:rPr lang="cs-CZ" sz="2200" b="1" u="sng" dirty="0" smtClean="0">
                <a:solidFill>
                  <a:srgbClr val="FF0000"/>
                </a:solidFill>
              </a:rPr>
              <a:t>se uvede ve výroku</a:t>
            </a:r>
            <a:r>
              <a:rPr lang="cs-CZ" sz="2200" u="sng" dirty="0" smtClean="0"/>
              <a:t> rozhodnutí</a:t>
            </a:r>
            <a:r>
              <a:rPr lang="cs-CZ" sz="2200" dirty="0" smtClean="0"/>
              <a:t>.</a:t>
            </a:r>
          </a:p>
          <a:p>
            <a:pPr marL="0" indent="0">
              <a:buNone/>
            </a:pPr>
            <a:r>
              <a:rPr lang="cs-CZ" sz="2200" dirty="0" smtClean="0"/>
              <a:t> </a:t>
            </a:r>
          </a:p>
          <a:p>
            <a:pPr marL="0" indent="0">
              <a:buNone/>
            </a:pPr>
            <a:r>
              <a:rPr lang="cs-CZ" sz="2200" u="sng" dirty="0" smtClean="0"/>
              <a:t>Pomůckami jsou zejména:</a:t>
            </a:r>
          </a:p>
          <a:p>
            <a:pPr marL="0" indent="0">
              <a:buNone/>
            </a:pPr>
            <a:r>
              <a:rPr lang="cs-CZ" sz="2200" dirty="0" smtClean="0"/>
              <a:t>a) důkazní prostředky, které nebyly správcem daně zpochybněny,</a:t>
            </a:r>
          </a:p>
          <a:p>
            <a:pPr marL="0" indent="0">
              <a:buNone/>
            </a:pPr>
            <a:r>
              <a:rPr lang="cs-CZ" sz="2200" dirty="0" smtClean="0"/>
              <a:t>b) podaná vysvětlení,</a:t>
            </a:r>
          </a:p>
          <a:p>
            <a:pPr marL="0" indent="0" defTabSz="358775">
              <a:buNone/>
            </a:pPr>
            <a:r>
              <a:rPr lang="cs-CZ" sz="2200" dirty="0" smtClean="0"/>
              <a:t>c) porovnání srovnatelných daňových subjektů a jejich daňových 	povinností,</a:t>
            </a:r>
          </a:p>
          <a:p>
            <a:pPr marL="0" indent="0">
              <a:buNone/>
            </a:pPr>
            <a:r>
              <a:rPr lang="cs-CZ" sz="2200" dirty="0" smtClean="0"/>
              <a:t>d) vlastní poznatky správce daně získané při správě daní.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1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76064"/>
          </a:xfrm>
        </p:spPr>
        <p:txBody>
          <a:bodyPr>
            <a:noAutofit/>
          </a:bodyPr>
          <a:lstStyle/>
          <a:p>
            <a:pPr marL="0" indent="0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SMP může ukládat </a:t>
            </a:r>
            <a:r>
              <a:rPr lang="cs-CZ" sz="2200" u="sng" dirty="0" smtClean="0">
                <a:solidFill>
                  <a:srgbClr val="FF0000"/>
                </a:solidFill>
              </a:rPr>
              <a:t>dle ZMP</a:t>
            </a:r>
            <a:r>
              <a:rPr lang="cs-CZ" sz="2200" dirty="0" smtClean="0">
                <a:solidFill>
                  <a:srgbClr val="FF0000"/>
                </a:solidFill>
              </a:rPr>
              <a:t> pouze pořádkové pokuty!!!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7030A0"/>
                </a:solidFill>
              </a:rPr>
              <a:t>Je ustanovení ZMP v souladu s DŘ ?</a:t>
            </a:r>
          </a:p>
          <a:p>
            <a:pPr marL="0" indent="0">
              <a:spcBef>
                <a:spcPts val="0"/>
              </a:spcBef>
              <a:buNone/>
            </a:pPr>
            <a:endParaRPr lang="cs-CZ" sz="1200" dirty="0">
              <a:solidFill>
                <a:srgbClr val="FFFF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247 – pořádková pokuta 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cs-CZ" sz="2200" dirty="0" smtClean="0"/>
              <a:t>Pořádkovou </a:t>
            </a:r>
            <a:r>
              <a:rPr lang="cs-CZ" sz="2200" dirty="0"/>
              <a:t>pokutu do 50 000 Kč může </a:t>
            </a:r>
            <a:r>
              <a:rPr lang="cs-CZ" sz="2200" dirty="0" smtClean="0"/>
              <a:t>uložit SMP tomu</a:t>
            </a:r>
            <a:r>
              <a:rPr lang="cs-CZ" sz="2200" dirty="0"/>
              <a:t>, kdo </a:t>
            </a:r>
            <a:r>
              <a:rPr lang="cs-CZ" sz="2200" dirty="0" smtClean="0"/>
              <a:t>přes napomenutí </a:t>
            </a:r>
            <a:r>
              <a:rPr lang="cs-CZ" sz="2200" dirty="0"/>
              <a:t>ruší </a:t>
            </a:r>
            <a:r>
              <a:rPr lang="cs-CZ" sz="2200" dirty="0" smtClean="0"/>
              <a:t>pořádek</a:t>
            </a:r>
            <a:r>
              <a:rPr lang="cs-CZ" sz="2200" dirty="0"/>
              <a:t> </a:t>
            </a:r>
            <a:r>
              <a:rPr lang="cs-CZ" sz="2200" dirty="0" smtClean="0"/>
              <a:t>nebo se chová urážlivě. </a:t>
            </a:r>
            <a:endParaRPr lang="cs-CZ" sz="2200" dirty="0"/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cs-CZ" sz="2200" dirty="0" smtClean="0"/>
              <a:t>Pořádkovou </a:t>
            </a:r>
            <a:r>
              <a:rPr lang="cs-CZ" sz="2200" dirty="0"/>
              <a:t>pokutu do 500 000 Kč může </a:t>
            </a:r>
            <a:r>
              <a:rPr lang="cs-CZ" sz="2200" dirty="0" smtClean="0"/>
              <a:t>SD uložit </a:t>
            </a:r>
            <a:r>
              <a:rPr lang="cs-CZ" sz="2200" dirty="0"/>
              <a:t>tomu, kdo závažně ztěžuje nebo maří správu daní tím, že bez dostatečné omluvy nevyhoví ve stanovené lhůtě výzvě ke splnění procesní povinnosti nepeněžité povahy, která mu byla stanovena zákonem nebo </a:t>
            </a:r>
            <a:r>
              <a:rPr lang="cs-CZ" sz="2200" dirty="0" smtClean="0"/>
              <a:t>SD,</a:t>
            </a:r>
            <a:r>
              <a:rPr lang="cs-CZ" sz="2200" dirty="0" smtClean="0">
                <a:solidFill>
                  <a:srgbClr val="FFFF00"/>
                </a:solidFill>
              </a:rPr>
              <a:t> </a:t>
            </a:r>
            <a:r>
              <a:rPr lang="cs-CZ" sz="2200" dirty="0">
                <a:solidFill>
                  <a:srgbClr val="7030A0"/>
                </a:solidFill>
              </a:rPr>
              <a:t>nestanoví-li zákon jiný důsledek</a:t>
            </a:r>
            <a:r>
              <a:rPr lang="cs-CZ" sz="2200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cs-CZ" sz="8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 </a:t>
            </a:r>
            <a:r>
              <a:rPr lang="cs-CZ" sz="2200" dirty="0">
                <a:solidFill>
                  <a:srgbClr val="FF0000"/>
                </a:solidFill>
              </a:rPr>
              <a:t>247a – </a:t>
            </a:r>
            <a:r>
              <a:rPr lang="cs-CZ" sz="2200" dirty="0">
                <a:solidFill>
                  <a:srgbClr val="7030A0"/>
                </a:solidFill>
              </a:rPr>
              <a:t>pokuta za nesplnění povinnosti nepeněžité povahy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 startAt="3"/>
            </a:pPr>
            <a:r>
              <a:rPr lang="cs-CZ" sz="2200" dirty="0" smtClean="0"/>
              <a:t>Pokutu </a:t>
            </a:r>
            <a:r>
              <a:rPr lang="cs-CZ" sz="2200" dirty="0"/>
              <a:t>do 500 000 Kč může správce daně uložit tomu, </a:t>
            </a:r>
            <a:r>
              <a:rPr lang="cs-CZ" sz="2200" dirty="0" smtClean="0"/>
              <a:t>kdo </a:t>
            </a:r>
            <a:r>
              <a:rPr lang="cs-CZ" sz="2200" dirty="0"/>
              <a:t>nesplní registrační, </a:t>
            </a:r>
            <a:r>
              <a:rPr lang="cs-CZ" sz="2200" dirty="0">
                <a:solidFill>
                  <a:srgbClr val="7030A0"/>
                </a:solidFill>
              </a:rPr>
              <a:t>ohlašovací</a:t>
            </a:r>
            <a:r>
              <a:rPr lang="cs-CZ" sz="2200" dirty="0"/>
              <a:t> nebo jinou oznamovací </a:t>
            </a:r>
            <a:r>
              <a:rPr lang="cs-CZ" sz="2200" dirty="0">
                <a:solidFill>
                  <a:srgbClr val="7030A0"/>
                </a:solidFill>
              </a:rPr>
              <a:t>povinnost</a:t>
            </a:r>
            <a:r>
              <a:rPr lang="cs-CZ" sz="2200" dirty="0">
                <a:solidFill>
                  <a:srgbClr val="FF0000"/>
                </a:solidFill>
              </a:rPr>
              <a:t> </a:t>
            </a:r>
            <a:r>
              <a:rPr lang="cs-CZ" sz="2200" dirty="0"/>
              <a:t>stanovenou daňovým zákonem nebo </a:t>
            </a:r>
            <a:r>
              <a:rPr lang="cs-CZ" sz="2200" dirty="0" smtClean="0"/>
              <a:t>SD.</a:t>
            </a:r>
          </a:p>
          <a:p>
            <a:pPr marL="0" indent="0">
              <a:spcBef>
                <a:spcPts val="0"/>
              </a:spcBef>
              <a:buNone/>
            </a:pPr>
            <a:endParaRPr lang="cs-CZ" sz="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 smtClean="0">
                <a:solidFill>
                  <a:srgbClr val="7030A0"/>
                </a:solidFill>
              </a:rPr>
              <a:t>Nesplnění ohlašovací povinnosti není pod pořádkovou pokutou.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66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669162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00108"/>
            <a:ext cx="8496944" cy="5453228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§101 až §103 DŘ – náležitosti </a:t>
            </a:r>
            <a:r>
              <a:rPr lang="cs-CZ" sz="2000" dirty="0">
                <a:solidFill>
                  <a:srgbClr val="FF0000"/>
                </a:solidFill>
              </a:rPr>
              <a:t>rozhodnutí </a:t>
            </a:r>
            <a:endParaRPr lang="cs-CZ" sz="2000" dirty="0" smtClean="0">
              <a:solidFill>
                <a:srgbClr val="FF0000"/>
              </a:solidFill>
            </a:endParaRPr>
          </a:p>
          <a:p>
            <a:pPr marL="536575" indent="-5365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SD </a:t>
            </a:r>
            <a:r>
              <a:rPr lang="cs-CZ" sz="2000" dirty="0"/>
              <a:t>ukládá povinnosti nebo přiznává práva </a:t>
            </a:r>
            <a:r>
              <a:rPr lang="cs-CZ" sz="2000" dirty="0" smtClean="0"/>
              <a:t>stanovené </a:t>
            </a:r>
            <a:r>
              <a:rPr lang="cs-CZ" sz="2000" dirty="0"/>
              <a:t>zákonem rozhodnutím</a:t>
            </a:r>
            <a:r>
              <a:rPr lang="cs-CZ" sz="2000" dirty="0" smtClean="0"/>
              <a:t>.</a:t>
            </a:r>
          </a:p>
          <a:p>
            <a:pPr marL="536575" indent="-5365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</a:rPr>
              <a:t>R </a:t>
            </a:r>
            <a:r>
              <a:rPr lang="cs-CZ" sz="2000" dirty="0">
                <a:solidFill>
                  <a:srgbClr val="FF0000"/>
                </a:solidFill>
              </a:rPr>
              <a:t>je vydané </a:t>
            </a:r>
            <a:r>
              <a:rPr lang="cs-CZ" sz="2000" dirty="0"/>
              <a:t>okamžikem, kdy byl </a:t>
            </a:r>
            <a:r>
              <a:rPr lang="cs-CZ" sz="2000" dirty="0">
                <a:solidFill>
                  <a:srgbClr val="FF0000"/>
                </a:solidFill>
              </a:rPr>
              <a:t>učiněn úkon k jeho </a:t>
            </a:r>
            <a:r>
              <a:rPr lang="cs-CZ" sz="2000" dirty="0" smtClean="0">
                <a:solidFill>
                  <a:srgbClr val="FF0000"/>
                </a:solidFill>
              </a:rPr>
              <a:t>doručení</a:t>
            </a:r>
            <a:r>
              <a:rPr lang="cs-CZ" sz="2000" dirty="0" smtClean="0"/>
              <a:t>.</a:t>
            </a:r>
          </a:p>
          <a:p>
            <a:pPr marL="536575" indent="-5365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</a:rPr>
              <a:t>R je </a:t>
            </a:r>
            <a:r>
              <a:rPr lang="cs-CZ" sz="2000" dirty="0" smtClean="0"/>
              <a:t>pro DS </a:t>
            </a:r>
            <a:r>
              <a:rPr lang="cs-CZ" sz="2000" dirty="0" smtClean="0">
                <a:solidFill>
                  <a:srgbClr val="FF0000"/>
                </a:solidFill>
              </a:rPr>
              <a:t>účinné </a:t>
            </a:r>
            <a:r>
              <a:rPr lang="cs-CZ" sz="2000" dirty="0"/>
              <a:t>okamžikem jeho </a:t>
            </a:r>
            <a:r>
              <a:rPr lang="cs-CZ" sz="2000" dirty="0" smtClean="0"/>
              <a:t>oznámení = </a:t>
            </a:r>
            <a:r>
              <a:rPr lang="cs-CZ" sz="2000" dirty="0" smtClean="0">
                <a:solidFill>
                  <a:srgbClr val="FF0000"/>
                </a:solidFill>
              </a:rPr>
              <a:t>doručení</a:t>
            </a:r>
            <a:r>
              <a:rPr lang="cs-CZ" sz="2000" dirty="0" smtClean="0"/>
              <a:t>.</a:t>
            </a:r>
            <a:endParaRPr lang="cs-CZ" sz="2000" dirty="0"/>
          </a:p>
          <a:p>
            <a:pPr marL="536575" indent="-5365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</a:rPr>
              <a:t>R je v právní moci</a:t>
            </a:r>
            <a:r>
              <a:rPr lang="cs-CZ" sz="2000" dirty="0" smtClean="0"/>
              <a:t>, je-li </a:t>
            </a:r>
            <a:r>
              <a:rPr lang="cs-CZ" sz="2000" dirty="0" smtClean="0">
                <a:solidFill>
                  <a:srgbClr val="FF0000"/>
                </a:solidFill>
              </a:rPr>
              <a:t>doručené a nelze se proti němu odvolat</a:t>
            </a:r>
            <a:r>
              <a:rPr lang="cs-CZ" sz="2000" dirty="0" smtClean="0"/>
              <a:t>.</a:t>
            </a:r>
            <a:endParaRPr lang="cs-CZ" sz="2000" dirty="0"/>
          </a:p>
          <a:p>
            <a:pPr marL="536575" indent="-5365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FF0000"/>
                </a:solidFill>
              </a:rPr>
              <a:t>R je vykonatelné</a:t>
            </a:r>
            <a:r>
              <a:rPr lang="cs-CZ" sz="2000" dirty="0" smtClean="0"/>
              <a:t>, když je </a:t>
            </a:r>
            <a:r>
              <a:rPr lang="cs-CZ" sz="2000" dirty="0" smtClean="0">
                <a:solidFill>
                  <a:srgbClr val="FF0000"/>
                </a:solidFill>
              </a:rPr>
              <a:t>v právní moci a uplynula-li </a:t>
            </a:r>
            <a:r>
              <a:rPr lang="cs-CZ" sz="2000" dirty="0">
                <a:solidFill>
                  <a:srgbClr val="FF0000"/>
                </a:solidFill>
              </a:rPr>
              <a:t>lhůta k </a:t>
            </a:r>
            <a:r>
              <a:rPr lang="cs-CZ" sz="2000" dirty="0" smtClean="0">
                <a:solidFill>
                  <a:srgbClr val="FF0000"/>
                </a:solidFill>
              </a:rPr>
              <a:t>plnění</a:t>
            </a:r>
            <a:r>
              <a:rPr lang="cs-CZ" sz="2000" dirty="0" smtClean="0"/>
              <a:t>.</a:t>
            </a:r>
            <a:endParaRPr lang="cs-CZ" sz="2000" dirty="0" smtClean="0">
              <a:solidFill>
                <a:srgbClr val="FFC000"/>
              </a:solidFill>
            </a:endParaRPr>
          </a:p>
          <a:p>
            <a:pPr marL="536575" indent="-5365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žádost příjemce rozhodnutí vyznačí </a:t>
            </a:r>
            <a:r>
              <a:rPr lang="cs-CZ" sz="2000" dirty="0" smtClean="0"/>
              <a:t>SD </a:t>
            </a:r>
            <a:r>
              <a:rPr lang="cs-CZ" sz="2000" dirty="0"/>
              <a:t>na vyhotovení </a:t>
            </a:r>
            <a:r>
              <a:rPr lang="cs-CZ" sz="2000" dirty="0" smtClean="0"/>
              <a:t>R </a:t>
            </a:r>
            <a:r>
              <a:rPr lang="cs-CZ" sz="2000" dirty="0"/>
              <a:t>doložku právní </a:t>
            </a:r>
            <a:r>
              <a:rPr lang="cs-CZ" sz="2000" dirty="0" smtClean="0"/>
              <a:t>moci a vykonatelnost</a:t>
            </a:r>
            <a:r>
              <a:rPr lang="cs-CZ" sz="1400" dirty="0" smtClean="0"/>
              <a:t>. </a:t>
            </a:r>
          </a:p>
          <a:p>
            <a:pPr marL="536575" indent="-536575">
              <a:buNone/>
            </a:pPr>
            <a:endParaRPr lang="cs-CZ" sz="1100" dirty="0" smtClean="0"/>
          </a:p>
          <a:p>
            <a:pPr marL="536575" indent="-536575">
              <a:buNone/>
            </a:pPr>
            <a:r>
              <a:rPr lang="cs-CZ" sz="2200" u="sng" dirty="0" smtClean="0">
                <a:solidFill>
                  <a:srgbClr val="FF0000"/>
                </a:solidFill>
              </a:rPr>
              <a:t>R obsahuje:</a:t>
            </a:r>
          </a:p>
          <a:p>
            <a:pPr marL="358775" indent="-358775">
              <a:buClr>
                <a:schemeClr val="tx1"/>
              </a:buClr>
              <a:buSzPct val="100000"/>
              <a:buAutoNum type="alphaLcParenR"/>
            </a:pPr>
            <a:r>
              <a:rPr lang="cs-CZ" sz="2200" dirty="0" smtClean="0"/>
              <a:t>označení SD, který rozhodnutí vydal,</a:t>
            </a:r>
          </a:p>
          <a:p>
            <a:pPr marL="358775" indent="-358775">
              <a:buClr>
                <a:schemeClr val="tx1"/>
              </a:buClr>
              <a:buSzPct val="100000"/>
              <a:buAutoNum type="alphaLcParenR"/>
            </a:pPr>
            <a:r>
              <a:rPr lang="cs-CZ" sz="2200" dirty="0" smtClean="0"/>
              <a:t>číslo jednací, popřípadě číslo platebního výměru,</a:t>
            </a:r>
          </a:p>
          <a:p>
            <a:pPr marL="358775" indent="-358775">
              <a:buClr>
                <a:schemeClr val="tx1"/>
              </a:buClr>
              <a:buSzPct val="100000"/>
              <a:buAutoNum type="alphaLcParenR"/>
            </a:pPr>
            <a:r>
              <a:rPr lang="cs-CZ" sz="2200" dirty="0" smtClean="0"/>
              <a:t>označení příjemce rozhodnutí,</a:t>
            </a:r>
          </a:p>
          <a:p>
            <a:pPr marL="536575" indent="-536575">
              <a:buClr>
                <a:schemeClr val="tx1"/>
              </a:buClr>
              <a:buNone/>
            </a:pPr>
            <a:endParaRPr lang="cs-CZ" sz="1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8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667542"/>
          </a:xfrm>
        </p:spPr>
        <p:txBody>
          <a:bodyPr>
            <a:noAutofit/>
          </a:bodyPr>
          <a:lstStyle/>
          <a:p>
            <a:pPr marL="536575" indent="-536575">
              <a:buNone/>
            </a:pPr>
            <a:r>
              <a:rPr lang="cs-CZ" sz="2200" dirty="0" smtClean="0">
                <a:solidFill>
                  <a:srgbClr val="FF0000"/>
                </a:solidFill>
              </a:rPr>
              <a:t>§101 až §103 DŘ – náležitosti rozhodnutí</a:t>
            </a:r>
          </a:p>
          <a:p>
            <a:pPr marL="536575" indent="-536575">
              <a:buNone/>
            </a:pPr>
            <a:r>
              <a:rPr lang="cs-CZ" sz="2200" u="sng" dirty="0" smtClean="0">
                <a:solidFill>
                  <a:srgbClr val="FF0000"/>
                </a:solidFill>
              </a:rPr>
              <a:t>R dále obsahuje: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LcParenR" startAt="4"/>
            </a:pPr>
            <a:r>
              <a:rPr lang="cs-CZ" sz="2200" dirty="0" smtClean="0">
                <a:solidFill>
                  <a:srgbClr val="FF0000"/>
                </a:solidFill>
              </a:rPr>
              <a:t>výrok</a:t>
            </a:r>
            <a:r>
              <a:rPr lang="cs-CZ" sz="2200" dirty="0" smtClean="0"/>
              <a:t> </a:t>
            </a:r>
            <a:r>
              <a:rPr lang="cs-CZ" sz="2200" dirty="0"/>
              <a:t>s uvedením právního předpisu, podle něhož bylo rozhodováno, a jde-li o platební povinnost, také částku a číslo účtu příslušného poskytovatele platebních služeb, na který má být částka </a:t>
            </a:r>
            <a:r>
              <a:rPr lang="cs-CZ" sz="2200" dirty="0" smtClean="0"/>
              <a:t>uhrazena,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LcParenR" startAt="4"/>
            </a:pPr>
            <a:r>
              <a:rPr lang="cs-CZ" sz="2200" dirty="0" smtClean="0">
                <a:solidFill>
                  <a:srgbClr val="FF0000"/>
                </a:solidFill>
              </a:rPr>
              <a:t>lhůtu </a:t>
            </a:r>
            <a:r>
              <a:rPr lang="cs-CZ" sz="2200" dirty="0"/>
              <a:t>k </a:t>
            </a:r>
            <a:r>
              <a:rPr lang="cs-CZ" sz="2200" dirty="0" smtClean="0"/>
              <a:t>plnění, je-li nutno stanovit </a:t>
            </a:r>
          </a:p>
          <a:p>
            <a:pPr marL="457200" indent="-457200">
              <a:buClr>
                <a:schemeClr val="tx1"/>
              </a:buClr>
              <a:buSzPct val="100000"/>
              <a:buNone/>
            </a:pPr>
            <a:r>
              <a:rPr lang="cs-CZ" sz="2200" i="1" dirty="0" smtClean="0">
                <a:solidFill>
                  <a:srgbClr val="00B050"/>
                </a:solidFill>
              </a:rPr>
              <a:t>	</a:t>
            </a:r>
            <a:r>
              <a:rPr lang="cs-CZ" sz="1800" i="1" dirty="0" smtClean="0">
                <a:solidFill>
                  <a:srgbClr val="00B050"/>
                </a:solidFill>
              </a:rPr>
              <a:t>(u PV dle §11 ZMP – z moci úřední §139 DŘ – daň splatná v </a:t>
            </a:r>
            <a:r>
              <a:rPr lang="cs-CZ" sz="1800" i="1" dirty="0" err="1" smtClean="0">
                <a:solidFill>
                  <a:srgbClr val="00B050"/>
                </a:solidFill>
              </a:rPr>
              <a:t>náhr</a:t>
            </a:r>
            <a:r>
              <a:rPr lang="cs-CZ" sz="1800" i="1" dirty="0" smtClean="0">
                <a:solidFill>
                  <a:srgbClr val="00B050"/>
                </a:solidFill>
              </a:rPr>
              <a:t>. lhůtě do 15 dnů ode dne právní moci.)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LcParenR" startAt="6"/>
            </a:pPr>
            <a:r>
              <a:rPr lang="cs-CZ" sz="2200" dirty="0" smtClean="0">
                <a:solidFill>
                  <a:srgbClr val="FF0000"/>
                </a:solidFill>
              </a:rPr>
              <a:t>odůvodnění</a:t>
            </a:r>
            <a:r>
              <a:rPr lang="cs-CZ" sz="2200" dirty="0" smtClean="0"/>
              <a:t>, nestanoví-li zákon jinak</a:t>
            </a:r>
          </a:p>
          <a:p>
            <a:pPr marL="365125" indent="-365125">
              <a:buClr>
                <a:schemeClr val="tx1"/>
              </a:buClr>
              <a:buSzPct val="100000"/>
              <a:buNone/>
            </a:pPr>
            <a:r>
              <a:rPr lang="cs-CZ" sz="2200" dirty="0" smtClean="0">
                <a:solidFill>
                  <a:srgbClr val="FFFF00"/>
                </a:solidFill>
              </a:rPr>
              <a:t>	</a:t>
            </a:r>
            <a:r>
              <a:rPr lang="cs-CZ" sz="2200" i="1" dirty="0"/>
              <a:t>(</a:t>
            </a:r>
            <a:r>
              <a:rPr lang="cs-CZ" sz="1800" i="1" dirty="0" smtClean="0"/>
              <a:t>§ 147 –  dojde-li ke stanovení daně </a:t>
            </a:r>
            <a:r>
              <a:rPr lang="cs-CZ" sz="1800" i="1" dirty="0" smtClean="0">
                <a:solidFill>
                  <a:srgbClr val="FF0000"/>
                </a:solidFill>
              </a:rPr>
              <a:t>z moci úřední</a:t>
            </a:r>
            <a:r>
              <a:rPr lang="cs-CZ" sz="1800" i="1" dirty="0" smtClean="0"/>
              <a:t>, musí být </a:t>
            </a:r>
            <a:r>
              <a:rPr lang="cs-CZ" sz="1800" i="1" dirty="0" smtClean="0">
                <a:solidFill>
                  <a:srgbClr val="FF0000"/>
                </a:solidFill>
              </a:rPr>
              <a:t>rozhodnutí o stanovení daně </a:t>
            </a:r>
            <a:r>
              <a:rPr lang="cs-CZ" sz="1800" i="1" dirty="0" smtClean="0"/>
              <a:t>odůvodněno. )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LcParenR" startAt="7"/>
            </a:pPr>
            <a:r>
              <a:rPr lang="cs-CZ" sz="2200" dirty="0" smtClean="0">
                <a:solidFill>
                  <a:srgbClr val="FF0000"/>
                </a:solidFill>
              </a:rPr>
              <a:t>poučení</a:t>
            </a:r>
            <a:r>
              <a:rPr lang="cs-CZ" sz="2200" dirty="0" smtClean="0"/>
              <a:t> zda je možné proti R podat odvolání, v jaké lhůtě lze učinit,</a:t>
            </a:r>
          </a:p>
          <a:p>
            <a:pPr marL="457200" indent="-457200">
              <a:buClr>
                <a:schemeClr val="tx1"/>
              </a:buClr>
              <a:buSzPct val="100000"/>
              <a:buNone/>
            </a:pPr>
            <a:r>
              <a:rPr lang="cs-CZ" sz="2200" dirty="0" smtClean="0"/>
              <a:t>	 u kterého SD daně se odvolání podává. </a:t>
            </a:r>
          </a:p>
          <a:p>
            <a:pPr marL="457200" indent="-457200">
              <a:buClr>
                <a:schemeClr val="tx1"/>
              </a:buClr>
              <a:buNone/>
            </a:pPr>
            <a:r>
              <a:rPr lang="cs-CZ" sz="1800" dirty="0" smtClean="0"/>
              <a:t>	</a:t>
            </a:r>
            <a:r>
              <a:rPr lang="cs-CZ" sz="2200" dirty="0" smtClean="0">
                <a:solidFill>
                  <a:srgbClr val="FF0000"/>
                </a:solidFill>
              </a:rPr>
              <a:t>Jak je o s možností odvolání proti PV a R o prominutí?   </a:t>
            </a:r>
            <a:r>
              <a:rPr lang="cs-CZ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cs-CZ" sz="2200" dirty="0" smtClean="0">
              <a:solidFill>
                <a:srgbClr val="FF0000"/>
              </a:solidFill>
            </a:endParaRPr>
          </a:p>
          <a:p>
            <a:pPr marL="365125" indent="-365125">
              <a:buClr>
                <a:schemeClr val="tx1"/>
              </a:buClr>
              <a:buSzPct val="100000"/>
              <a:buNone/>
            </a:pPr>
            <a:endParaRPr lang="cs-CZ" sz="1800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419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268288" indent="-268288">
              <a:buClr>
                <a:schemeClr val="tx1"/>
              </a:buClr>
              <a:buSzPct val="100000"/>
              <a:buNone/>
            </a:pPr>
            <a:r>
              <a:rPr lang="cs-CZ" sz="2200" b="1" dirty="0" smtClean="0">
                <a:solidFill>
                  <a:srgbClr val="FF0000"/>
                </a:solidFill>
              </a:rPr>
              <a:t>§109 – ustanovení o odvolání </a:t>
            </a:r>
          </a:p>
          <a:p>
            <a:pPr marL="268288" indent="-268288">
              <a:buClr>
                <a:srgbClr val="00B050"/>
              </a:buClr>
              <a:buSzPct val="100000"/>
              <a:buFont typeface="Arial" pitchFamily="34" charset="0"/>
              <a:buChar char="•"/>
            </a:pPr>
            <a:r>
              <a:rPr lang="cs-CZ" sz="2200" b="1" dirty="0" smtClean="0">
                <a:solidFill>
                  <a:srgbClr val="FF0000"/>
                </a:solidFill>
              </a:rPr>
              <a:t>Příjemce R se může odvolat proti R SD, pokud zákon nestanoví jinak </a:t>
            </a:r>
          </a:p>
          <a:p>
            <a:pPr marL="268288" indent="-268288">
              <a:buClr>
                <a:srgbClr val="00B050"/>
              </a:buClr>
              <a:buSzPct val="100000"/>
              <a:buNone/>
            </a:pPr>
            <a:r>
              <a:rPr lang="cs-CZ" sz="2000" dirty="0" smtClean="0"/>
              <a:t>	(</a:t>
            </a:r>
            <a:r>
              <a:rPr lang="cs-CZ" sz="2000" dirty="0" smtClean="0">
                <a:solidFill>
                  <a:srgbClr val="FF0000"/>
                </a:solidFill>
              </a:rPr>
              <a:t>PV</a:t>
            </a:r>
            <a:r>
              <a:rPr lang="cs-CZ" sz="2000" dirty="0" smtClean="0">
                <a:solidFill>
                  <a:srgbClr val="0070C0"/>
                </a:solidFill>
              </a:rPr>
              <a:t> </a:t>
            </a:r>
            <a:r>
              <a:rPr lang="cs-CZ" sz="2000" dirty="0" smtClean="0"/>
              <a:t>- § 147 – PV o stanovní daně jinak nestanovuje.)</a:t>
            </a:r>
          </a:p>
          <a:p>
            <a:pPr marL="268288" indent="-268288">
              <a:buClr>
                <a:srgbClr val="00B050"/>
              </a:buClr>
              <a:buSzPct val="100000"/>
              <a:buNone/>
            </a:pPr>
            <a:r>
              <a:rPr lang="cs-CZ" sz="2000" dirty="0" smtClean="0"/>
              <a:t>	(</a:t>
            </a:r>
            <a:r>
              <a:rPr lang="cs-CZ" sz="2000" dirty="0" smtClean="0">
                <a:solidFill>
                  <a:srgbClr val="FF0000"/>
                </a:solidFill>
              </a:rPr>
              <a:t>R o prominutí </a:t>
            </a:r>
            <a:r>
              <a:rPr lang="cs-CZ" sz="2000" dirty="0" smtClean="0"/>
              <a:t>- § 259 nepřipouští možnost odvolání.)</a:t>
            </a:r>
          </a:p>
          <a:p>
            <a:pPr marL="268288" indent="-268288">
              <a:buClr>
                <a:srgbClr val="00B050"/>
              </a:buClr>
              <a:buSzPct val="100000"/>
              <a:buFont typeface="Arial" pitchFamily="34" charset="0"/>
              <a:buChar char="•"/>
            </a:pPr>
            <a:r>
              <a:rPr lang="cs-CZ" sz="2000" dirty="0" smtClean="0"/>
              <a:t>Odvolání je nepřípustné, směřuje-li jenom proti odůvodnění R.</a:t>
            </a:r>
          </a:p>
          <a:p>
            <a:pPr marL="268288" indent="-268288">
              <a:buClr>
                <a:srgbClr val="00B050"/>
              </a:buClr>
              <a:buSzPct val="100000"/>
              <a:buFont typeface="Arial" pitchFamily="34" charset="0"/>
              <a:buChar char="•"/>
            </a:pPr>
            <a:r>
              <a:rPr lang="cs-CZ" sz="2000" dirty="0" smtClean="0"/>
              <a:t>Odvolání lze podat do 30 dnů ode dne doručení rozhodnutí.</a:t>
            </a:r>
          </a:p>
          <a:p>
            <a:pPr marL="268288" indent="-268288">
              <a:buClr>
                <a:srgbClr val="00B050"/>
              </a:buClr>
              <a:buSzPct val="100000"/>
              <a:buFont typeface="Arial" pitchFamily="34" charset="0"/>
              <a:buChar char="•"/>
            </a:pPr>
            <a:r>
              <a:rPr lang="cs-CZ" sz="2000" dirty="0" smtClean="0"/>
              <a:t>Odvolání se podává u správce daně, jehož rozhodnutí je odvoláním napadeno. </a:t>
            </a:r>
          </a:p>
          <a:p>
            <a:pPr marL="268288" indent="-268288">
              <a:buClr>
                <a:srgbClr val="00B050"/>
              </a:buClr>
              <a:buSzPct val="100000"/>
              <a:buFont typeface="Arial" pitchFamily="34" charset="0"/>
              <a:buChar char="•"/>
            </a:pPr>
            <a:r>
              <a:rPr lang="cs-CZ" sz="2000" dirty="0" smtClean="0"/>
              <a:t>Odvolání </a:t>
            </a:r>
            <a:r>
              <a:rPr lang="cs-CZ" sz="2000" dirty="0" smtClean="0">
                <a:solidFill>
                  <a:srgbClr val="FF0000"/>
                </a:solidFill>
              </a:rPr>
              <a:t>ne</a:t>
            </a:r>
            <a:r>
              <a:rPr lang="cs-CZ" sz="2000" dirty="0" smtClean="0">
                <a:solidFill>
                  <a:srgbClr val="00B0F0"/>
                </a:solidFill>
              </a:rPr>
              <a:t>má</a:t>
            </a:r>
            <a:r>
              <a:rPr lang="cs-CZ" sz="2000" dirty="0" smtClean="0"/>
              <a:t> odkladný účinek, pokud DŘ nestanoví jinak </a:t>
            </a:r>
            <a:r>
              <a:rPr lang="cs-CZ" sz="2000" dirty="0" smtClean="0">
                <a:solidFill>
                  <a:srgbClr val="FF0000"/>
                </a:solidFill>
              </a:rPr>
              <a:t>(§109/5), (uvést do poučení)</a:t>
            </a:r>
            <a:r>
              <a:rPr lang="cs-CZ" sz="2000" dirty="0" smtClean="0"/>
              <a:t>. </a:t>
            </a:r>
            <a:r>
              <a:rPr lang="cs-CZ" sz="2000" dirty="0" smtClean="0">
                <a:solidFill>
                  <a:srgbClr val="00B0F0"/>
                </a:solidFill>
              </a:rPr>
              <a:t>(ale skutečné účinky § 139 viz prezentace ad. e) </a:t>
            </a:r>
          </a:p>
          <a:p>
            <a:pPr marL="268288" indent="-268288">
              <a:buClr>
                <a:schemeClr val="tx1"/>
              </a:buClr>
              <a:buSzPct val="100000"/>
              <a:buNone/>
            </a:pPr>
            <a:endParaRPr lang="cs-CZ" sz="800" dirty="0" smtClean="0"/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LcParenR" startAt="8"/>
            </a:pPr>
            <a:r>
              <a:rPr lang="cs-CZ" sz="2000" dirty="0" smtClean="0"/>
              <a:t>podpis úřední osoby s uvedením jména a pracovního zařazení a otisk úředního razítka; tuto náležitost lze nahradit uznávaným elektronickým podpisem úřední osoby,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lphaLcParenR" startAt="8"/>
            </a:pPr>
            <a:r>
              <a:rPr lang="cs-CZ" sz="2000" dirty="0" smtClean="0"/>
              <a:t>datum, kdy bylo rozhodnutí podepsáno.</a:t>
            </a:r>
            <a:endParaRPr lang="cs-CZ" sz="1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268288" indent="-268288">
              <a:buClr>
                <a:schemeClr val="tx1"/>
              </a:buClr>
              <a:buSzPct val="100000"/>
              <a:buNone/>
            </a:pPr>
            <a:endParaRPr lang="cs-CZ" sz="2200" dirty="0" smtClean="0">
              <a:solidFill>
                <a:srgbClr val="FF0000"/>
              </a:solidFill>
            </a:endParaRPr>
          </a:p>
          <a:p>
            <a:pPr marL="268288" indent="-268288">
              <a:buClr>
                <a:schemeClr val="tx1"/>
              </a:buClr>
              <a:buSzPct val="100000"/>
              <a:buNone/>
            </a:pPr>
            <a:r>
              <a:rPr lang="cs-CZ" sz="2400" dirty="0" smtClean="0">
                <a:solidFill>
                  <a:srgbClr val="FF0000"/>
                </a:solidFill>
              </a:rPr>
              <a:t>§ 259 – Řízení o prominutí daně nebo příslušenství daně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sz="2400" dirty="0" smtClean="0"/>
              <a:t>Stanoví-li zákon, lze zcela/částečně prominout daň/příslušenství, a to na základě žádosti DS </a:t>
            </a:r>
            <a:r>
              <a:rPr lang="cs-CZ" sz="2400" dirty="0" smtClean="0">
                <a:solidFill>
                  <a:srgbClr val="00B050"/>
                </a:solidFill>
              </a:rPr>
              <a:t>(§16a) </a:t>
            </a:r>
            <a:r>
              <a:rPr lang="cs-CZ" sz="2400" dirty="0" smtClean="0"/>
              <a:t>nebo </a:t>
            </a:r>
            <a:br>
              <a:rPr lang="cs-CZ" sz="2400" dirty="0" smtClean="0"/>
            </a:br>
            <a:r>
              <a:rPr lang="cs-CZ" sz="2400" dirty="0" smtClean="0"/>
              <a:t>z moci úřední </a:t>
            </a:r>
            <a:r>
              <a:rPr lang="cs-CZ" sz="2400" dirty="0" smtClean="0">
                <a:solidFill>
                  <a:srgbClr val="00B050"/>
                </a:solidFill>
              </a:rPr>
              <a:t>(§16b)</a:t>
            </a:r>
            <a:r>
              <a:rPr lang="cs-CZ" sz="2400" dirty="0" smtClean="0"/>
              <a:t>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sz="2400" dirty="0" smtClean="0"/>
              <a:t>Promíjet lze od vzniku daňové povinnosti až do doby uplynutí lhůty pro placení daně (§ 160), a to i přes její úhradu.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sz="2400" dirty="0" smtClean="0"/>
              <a:t>Po zamítnutí žádosti může DS žádat až po 60 dnech ode dne oznámení zamítavého R, ale jen pro nové důvody.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sz="2400" dirty="0" smtClean="0"/>
              <a:t>§ 259 stanoví, že proti R o prominutí daně se nelze odvolat.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4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104 – Opravy zřejmých nesprávností (omylů)</a:t>
            </a:r>
          </a:p>
          <a:p>
            <a:pPr marL="0" lvl="1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/>
              <a:t>Opravným rozhodnutím SMP opraví zřejmé chyby v psaní, počtech a jiné zřejmé nesprávnosti ve vyhotovení rozhodnutí.</a:t>
            </a:r>
          </a:p>
          <a:p>
            <a:pPr marL="301625" lvl="1" indent="-301625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Lhůty pro opravné R:</a:t>
            </a:r>
          </a:p>
          <a:p>
            <a:pPr marL="301625" lvl="1" indent="-301625">
              <a:lnSpc>
                <a:spcPct val="9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Při vyměřování – § 148 </a:t>
            </a:r>
            <a:r>
              <a:rPr lang="cs-CZ" altLang="cs-CZ" sz="2200" dirty="0" smtClean="0">
                <a:solidFill>
                  <a:srgbClr val="0070C0"/>
                </a:solidFill>
              </a:rPr>
              <a:t>(Lze oprava i u R v právní moci?)</a:t>
            </a:r>
            <a:r>
              <a:rPr lang="cs-CZ" altLang="cs-CZ" sz="2200" dirty="0" smtClean="0"/>
              <a:t>.</a:t>
            </a:r>
          </a:p>
          <a:p>
            <a:pPr marL="301625" lvl="1" indent="-301625">
              <a:lnSpc>
                <a:spcPct val="9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Při placení daně – § 160.</a:t>
            </a:r>
          </a:p>
          <a:p>
            <a:pPr marL="301625" lvl="1" indent="-301625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/>
              <a:t>Přípustnost odvolání:</a:t>
            </a:r>
          </a:p>
          <a:p>
            <a:pPr marL="301625" lvl="1" indent="-301625">
              <a:lnSpc>
                <a:spcPct val="9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§ 104 nestanoví nic o odvolání. Je přípustné?</a:t>
            </a:r>
          </a:p>
          <a:p>
            <a:pPr marL="301625" lvl="1" indent="-301625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2200" dirty="0" smtClean="0"/>
          </a:p>
          <a:p>
            <a:pPr marL="0" lvl="1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/>
              <a:t>Jakým způsobem je možné provést nápravu </a:t>
            </a:r>
            <a:r>
              <a:rPr lang="cs-CZ" altLang="cs-CZ" sz="2200" dirty="0" smtClean="0">
                <a:solidFill>
                  <a:srgbClr val="FF0000"/>
                </a:solidFill>
              </a:rPr>
              <a:t>věcných chyb, nezákonnosti R, základních obsahových náležitostí R či vadného postupu? </a:t>
            </a:r>
            <a:br>
              <a:rPr lang="cs-CZ" altLang="cs-CZ" sz="2200" dirty="0" smtClean="0">
                <a:solidFill>
                  <a:srgbClr val="FF0000"/>
                </a:solidFill>
              </a:rPr>
            </a:br>
            <a:r>
              <a:rPr lang="cs-CZ" altLang="cs-CZ" sz="2200" dirty="0" smtClean="0"/>
              <a:t>(§ 108 a </a:t>
            </a:r>
            <a:r>
              <a:rPr lang="cs-CZ" altLang="cs-CZ" sz="2200" dirty="0" err="1" smtClean="0"/>
              <a:t>násl</a:t>
            </a:r>
            <a:r>
              <a:rPr lang="cs-CZ" altLang="cs-CZ" sz="2200" dirty="0" smtClean="0"/>
              <a:t>.).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89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92088"/>
          </a:xfrm>
        </p:spPr>
        <p:txBody>
          <a:bodyPr>
            <a:noAutofit/>
          </a:bodyPr>
          <a:lstStyle/>
          <a:p>
            <a:pPr algn="ctr"/>
            <a:r>
              <a:rPr lang="cs-CZ" sz="3200" b="1" dirty="0" smtClean="0">
                <a:solidFill>
                  <a:schemeClr val="tx2"/>
                </a:solidFill>
              </a:rPr>
              <a:t>OTÁZKY – Poplatek </a:t>
            </a:r>
            <a:r>
              <a:rPr lang="cs-CZ" sz="3200" b="1" dirty="0">
                <a:solidFill>
                  <a:schemeClr val="tx2"/>
                </a:solidFill>
              </a:rPr>
              <a:t>ze psů (§2</a:t>
            </a:r>
            <a:r>
              <a:rPr lang="cs-CZ" sz="3200" b="1" dirty="0" smtClean="0">
                <a:solidFill>
                  <a:schemeClr val="tx2"/>
                </a:solidFill>
              </a:rPr>
              <a:t>)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352928" cy="5577483"/>
          </a:xfrm>
        </p:spPr>
        <p:txBody>
          <a:bodyPr>
            <a:noAutofit/>
          </a:bodyPr>
          <a:lstStyle/>
          <a:p>
            <a:pPr marL="1611313" indent="-1611313">
              <a:buNone/>
            </a:pPr>
            <a:r>
              <a:rPr lang="cs-CZ" sz="2400" dirty="0" smtClean="0"/>
              <a:t>Může obec vybírat poplatek např. až od 8 měsíce stáří psa?</a:t>
            </a:r>
          </a:p>
          <a:p>
            <a:pPr marL="1611313" indent="-1611313">
              <a:buNone/>
            </a:pPr>
            <a:r>
              <a:rPr lang="cs-CZ" sz="2800" dirty="0" smtClean="0">
                <a:solidFill>
                  <a:srgbClr val="00B050"/>
                </a:solidFill>
              </a:rPr>
              <a:t>Nastavením osvobození a úlev v OZV.</a:t>
            </a:r>
          </a:p>
          <a:p>
            <a:pPr marL="0" indent="0">
              <a:buNone/>
            </a:pPr>
            <a:r>
              <a:rPr lang="cs-CZ" sz="2400" dirty="0" smtClean="0"/>
              <a:t>Je osvobozena každá osoba provozující útulek?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NSS č.j. </a:t>
            </a:r>
            <a:r>
              <a:rPr lang="cs-CZ" sz="2400" dirty="0" err="1" smtClean="0">
                <a:solidFill>
                  <a:srgbClr val="00B050"/>
                </a:solidFill>
              </a:rPr>
              <a:t>Afs</a:t>
            </a:r>
            <a:r>
              <a:rPr lang="cs-CZ" sz="2400" dirty="0" smtClean="0">
                <a:solidFill>
                  <a:srgbClr val="00B050"/>
                </a:solidFill>
              </a:rPr>
              <a:t>. 107/2007-168 z 23.1. 2008</a:t>
            </a:r>
            <a:endParaRPr lang="cs-CZ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cs-CZ" sz="2400" dirty="0" smtClean="0"/>
              <a:t>Lze vázat vznik a zánik pop. </a:t>
            </a:r>
            <a:r>
              <a:rPr lang="cs-CZ" sz="2400" dirty="0" err="1" smtClean="0"/>
              <a:t>pov</a:t>
            </a:r>
            <a:r>
              <a:rPr lang="cs-CZ" sz="2400" dirty="0" smtClean="0"/>
              <a:t>. na splnění </a:t>
            </a:r>
            <a:r>
              <a:rPr lang="cs-CZ" sz="2400" dirty="0" err="1" smtClean="0"/>
              <a:t>ohlaš</a:t>
            </a:r>
            <a:r>
              <a:rPr lang="cs-CZ" sz="2400" dirty="0" smtClean="0"/>
              <a:t>. </a:t>
            </a:r>
            <a:r>
              <a:rPr lang="cs-CZ" sz="2400" dirty="0" err="1"/>
              <a:t>p</a:t>
            </a:r>
            <a:r>
              <a:rPr lang="cs-CZ" sz="2400" dirty="0" err="1" smtClean="0"/>
              <a:t>ov</a:t>
            </a:r>
            <a:r>
              <a:rPr lang="cs-CZ" sz="2400" dirty="0" smtClean="0"/>
              <a:t>.?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Ne. Poplatková povinnost vzniká okamžikem, držení psa.</a:t>
            </a:r>
          </a:p>
          <a:p>
            <a:pPr marL="0" indent="0">
              <a:buNone/>
            </a:pPr>
            <a:r>
              <a:rPr lang="cs-CZ" sz="2400" dirty="0" smtClean="0"/>
              <a:t>Lze stanovit v OZV rozdílnou sazbu dle lokalit?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Ano, jedná se o regulační funkci poplatku.</a:t>
            </a:r>
          </a:p>
          <a:p>
            <a:pPr marL="0" indent="0">
              <a:buNone/>
            </a:pPr>
            <a:r>
              <a:rPr lang="cs-CZ" sz="2400" dirty="0" smtClean="0"/>
              <a:t>Může být cizinec poplatníkem poplatku za psa?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Ano, ale pouze cizinec s TP na ČR v dané obci.</a:t>
            </a:r>
          </a:p>
          <a:p>
            <a:pPr marL="0" indent="0">
              <a:buNone/>
            </a:pPr>
            <a:r>
              <a:rPr lang="cs-CZ" sz="2400" dirty="0" smtClean="0"/>
              <a:t>Je u osoby s povinností držení psa se zákona osvobozen každý pes v držení? </a:t>
            </a:r>
            <a:endParaRPr lang="cs-CZ" sz="2400" dirty="0"/>
          </a:p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Poplatník musí prokázat povinnost držení psa.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801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105 – Nicotnost rozhodnutí</a:t>
            </a:r>
          </a:p>
          <a:p>
            <a:pPr marL="0" indent="0" algn="just">
              <a:buNone/>
            </a:pPr>
            <a:r>
              <a:rPr lang="cs-CZ" altLang="cs-CZ" sz="2200" dirty="0" smtClean="0"/>
              <a:t>Prohlašuje </a:t>
            </a:r>
            <a:r>
              <a:rPr lang="cs-CZ" altLang="cs-CZ" sz="2200" dirty="0" smtClean="0">
                <a:solidFill>
                  <a:srgbClr val="FF0000"/>
                </a:solidFill>
              </a:rPr>
              <a:t>nadřízený orgán </a:t>
            </a:r>
            <a:r>
              <a:rPr lang="cs-CZ" altLang="cs-CZ" sz="2200" dirty="0" smtClean="0"/>
              <a:t>z moci úřední a to kdykoli – </a:t>
            </a:r>
            <a:r>
              <a:rPr lang="cs-CZ" altLang="cs-CZ" sz="2200" dirty="0" smtClean="0">
                <a:solidFill>
                  <a:srgbClr val="00B050"/>
                </a:solidFill>
              </a:rPr>
              <a:t>vlastní zjištění, podnět poplatníka nebo správce poplatku</a:t>
            </a:r>
            <a:r>
              <a:rPr lang="cs-CZ" altLang="cs-CZ" sz="2200" dirty="0" smtClean="0"/>
              <a:t>.</a:t>
            </a:r>
          </a:p>
          <a:p>
            <a:pPr algn="just">
              <a:buNone/>
            </a:pPr>
            <a:r>
              <a:rPr lang="cs-CZ" altLang="cs-CZ" sz="2200" dirty="0" smtClean="0"/>
              <a:t>Nicotný je PV:</a:t>
            </a:r>
          </a:p>
          <a:p>
            <a:pPr lvl="1" algn="just"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pro věcnou nepříslušnost správce poplatku,</a:t>
            </a:r>
          </a:p>
          <a:p>
            <a:pPr lvl="1" algn="just"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trpí-li vadami, které jej činí vnitřně rozporným nebo fakticky neuskutečnitelným (např. špatný příjemce), </a:t>
            </a:r>
          </a:p>
          <a:p>
            <a:pPr lvl="1" algn="just"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PV vydán na základě jiného nicotného rozhodnutí nebo PV.</a:t>
            </a:r>
          </a:p>
          <a:p>
            <a:pPr algn="just">
              <a:buNone/>
            </a:pPr>
            <a:endParaRPr lang="cs-CZ" altLang="cs-CZ" sz="1600" dirty="0" smtClean="0"/>
          </a:p>
          <a:p>
            <a:pPr algn="just">
              <a:buNone/>
            </a:pPr>
            <a:r>
              <a:rPr lang="cs-CZ" altLang="cs-CZ" sz="2200" dirty="0" smtClean="0"/>
              <a:t>Proti rozhodnutí o nicotnosti </a:t>
            </a:r>
            <a:r>
              <a:rPr lang="cs-CZ" altLang="cs-CZ" sz="2200" dirty="0" smtClean="0">
                <a:solidFill>
                  <a:srgbClr val="FF0000"/>
                </a:solidFill>
              </a:rPr>
              <a:t>se nelze odvolat</a:t>
            </a:r>
            <a:r>
              <a:rPr lang="cs-CZ" altLang="cs-CZ" sz="2200" dirty="0" smtClean="0"/>
              <a:t>.</a:t>
            </a:r>
          </a:p>
          <a:p>
            <a:pPr algn="just">
              <a:buNone/>
            </a:pPr>
            <a:r>
              <a:rPr lang="cs-CZ" altLang="cs-CZ" sz="2200" dirty="0" smtClean="0"/>
              <a:t>Současně jsou nicotná všechna navazující rozhodnutí.</a:t>
            </a:r>
          </a:p>
          <a:p>
            <a:pPr algn="just">
              <a:buNone/>
            </a:pPr>
            <a:r>
              <a:rPr lang="cs-CZ" altLang="cs-CZ" sz="2200" dirty="0" smtClean="0"/>
              <a:t>Doručuje se všem příjemcům PV nebo rozhodnutí.</a:t>
            </a:r>
          </a:p>
          <a:p>
            <a:pPr algn="just">
              <a:buNone/>
            </a:pPr>
            <a:r>
              <a:rPr lang="cs-CZ" altLang="cs-CZ" sz="2200" dirty="0" smtClean="0"/>
              <a:t>Podnět, který SD shledal neoprávněným, odloží a podatele o tom do 30 dnů vyrozumí.</a:t>
            </a:r>
            <a:endParaRPr lang="cs-CZ" altLang="cs-CZ" sz="24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108 až §124a – Opravné a dozorčí prostředky</a:t>
            </a:r>
          </a:p>
          <a:p>
            <a:pPr lvl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Řádné opravné prostředky</a:t>
            </a:r>
            <a:endParaRPr lang="en-GB" b="1" dirty="0" smtClean="0">
              <a:solidFill>
                <a:srgbClr val="00B050"/>
              </a:solidFill>
            </a:endParaRP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cs-CZ" b="1" dirty="0" smtClean="0"/>
              <a:t>odvolání</a:t>
            </a:r>
            <a:endParaRPr lang="en-GB" b="1" dirty="0" smtClean="0"/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cs-CZ" b="1" dirty="0" smtClean="0"/>
              <a:t>rozklad</a:t>
            </a:r>
            <a:endParaRPr lang="en-GB" b="1" dirty="0" smtClean="0"/>
          </a:p>
          <a:p>
            <a:pPr lvl="0">
              <a:buClr>
                <a:schemeClr val="tx1"/>
              </a:buClr>
              <a:buNone/>
            </a:pPr>
            <a:r>
              <a:rPr lang="cs-CZ" b="1" dirty="0" smtClean="0">
                <a:solidFill>
                  <a:srgbClr val="00B050"/>
                </a:solidFill>
              </a:rPr>
              <a:t>Mimořádné opravné prostředky</a:t>
            </a:r>
            <a:endParaRPr lang="en-GB" b="1" dirty="0" smtClean="0">
              <a:solidFill>
                <a:srgbClr val="00B050"/>
              </a:solidFill>
            </a:endParaRP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cs-CZ" b="1" dirty="0" smtClean="0"/>
              <a:t>návrh na povolení obnovy řízení</a:t>
            </a:r>
            <a:endParaRPr lang="en-GB" b="1" dirty="0" smtClean="0"/>
          </a:p>
          <a:p>
            <a:pPr lvl="0">
              <a:buClr>
                <a:schemeClr val="tx1"/>
              </a:buClr>
              <a:buNone/>
            </a:pPr>
            <a:r>
              <a:rPr lang="cs-CZ" b="1" dirty="0" smtClean="0">
                <a:solidFill>
                  <a:srgbClr val="00B050"/>
                </a:solidFill>
              </a:rPr>
              <a:t>Dozorčí prostředky (z moci úřední)</a:t>
            </a:r>
            <a:endParaRPr lang="en-GB" b="1" dirty="0" smtClean="0">
              <a:solidFill>
                <a:srgbClr val="00B050"/>
              </a:solidFill>
            </a:endParaRPr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cs-CZ" b="1" dirty="0" smtClean="0"/>
              <a:t>nařízení obnovy řízení</a:t>
            </a:r>
            <a:endParaRPr lang="en-GB" b="1" dirty="0" smtClean="0"/>
          </a:p>
          <a:p>
            <a:pPr lvl="1">
              <a:buClr>
                <a:schemeClr val="tx1"/>
              </a:buClr>
              <a:buFont typeface="Arial" pitchFamily="34" charset="0"/>
              <a:buChar char="•"/>
            </a:pPr>
            <a:r>
              <a:rPr lang="cs-CZ" b="1" dirty="0" smtClean="0"/>
              <a:t>nařízení přezkoumání rozhodnutí</a:t>
            </a:r>
            <a:endParaRPr lang="en-GB" b="1" dirty="0" smtClean="0"/>
          </a:p>
          <a:p>
            <a:pPr lvl="1"/>
            <a:endParaRPr lang="en-GB" dirty="0" smtClean="0"/>
          </a:p>
          <a:p>
            <a:pPr marL="0" indent="0">
              <a:lnSpc>
                <a:spcPct val="90000"/>
              </a:lnSpc>
              <a:buNone/>
            </a:pPr>
            <a:endParaRPr lang="cs-CZ" altLang="cs-CZ" sz="24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54006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ODVOLÁNÍ: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§ 109 až § 111 – Obecná ustanovení o odvolání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200" dirty="0" smtClean="0">
                <a:solidFill>
                  <a:srgbClr val="00B050"/>
                </a:solidFill>
              </a:rPr>
              <a:t>Rekapitulace: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  <a:tabLst>
                <a:tab pos="2962275" algn="l"/>
              </a:tabLst>
            </a:pPr>
            <a:r>
              <a:rPr lang="cs-CZ" altLang="cs-CZ" sz="2200" dirty="0" smtClean="0"/>
              <a:t>Proti R pokud není v jiných ustanoveních DŘ stanoveno jinak se </a:t>
            </a:r>
          </a:p>
          <a:p>
            <a:pPr marL="457200" indent="-9525">
              <a:buClr>
                <a:schemeClr val="tx1"/>
              </a:buClr>
              <a:buSzPct val="100000"/>
              <a:buNone/>
              <a:tabLst>
                <a:tab pos="2962275" algn="l"/>
              </a:tabLst>
            </a:pPr>
            <a:r>
              <a:rPr lang="cs-CZ" altLang="cs-CZ" sz="2200" dirty="0" smtClean="0">
                <a:solidFill>
                  <a:srgbClr val="FF0000"/>
                </a:solidFill>
              </a:rPr>
              <a:t>lze vždy odvolat</a:t>
            </a:r>
            <a:r>
              <a:rPr lang="cs-CZ" altLang="cs-CZ" sz="2200" b="1" dirty="0" smtClean="0"/>
              <a:t>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cs-CZ" altLang="cs-CZ" sz="2200" dirty="0" smtClean="0"/>
              <a:t>Proti R označeným jako výzva se odvolat </a:t>
            </a:r>
            <a:r>
              <a:rPr lang="cs-CZ" altLang="cs-CZ" sz="2200" dirty="0" smtClean="0">
                <a:solidFill>
                  <a:srgbClr val="FF0000"/>
                </a:solidFill>
              </a:rPr>
              <a:t>nelze.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 startAt="3"/>
            </a:pPr>
            <a:r>
              <a:rPr lang="cs-CZ" altLang="cs-CZ" sz="2200" dirty="0" smtClean="0"/>
              <a:t>Odvolání se podává u SD, </a:t>
            </a:r>
            <a:r>
              <a:rPr lang="cs-CZ" altLang="cs-CZ" sz="2200" dirty="0" smtClean="0">
                <a:solidFill>
                  <a:srgbClr val="FF0000"/>
                </a:solidFill>
              </a:rPr>
              <a:t>jehož R je odvoláním napadeno.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 startAt="4"/>
            </a:pPr>
            <a:r>
              <a:rPr lang="cs-CZ" altLang="cs-CZ" sz="2200" dirty="0" smtClean="0"/>
              <a:t>Odvolání lze podat do </a:t>
            </a:r>
            <a:r>
              <a:rPr lang="cs-CZ" altLang="cs-CZ" sz="2200" dirty="0" smtClean="0">
                <a:solidFill>
                  <a:srgbClr val="FF0000"/>
                </a:solidFill>
              </a:rPr>
              <a:t>30 dnů ode dne doručení R </a:t>
            </a:r>
            <a:r>
              <a:rPr lang="cs-CZ" altLang="cs-CZ" sz="2200" dirty="0" smtClean="0">
                <a:solidFill>
                  <a:srgbClr val="00B050"/>
                </a:solidFill>
              </a:rPr>
              <a:t>(ne 30 + 1).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 startAt="5"/>
            </a:pPr>
            <a:r>
              <a:rPr lang="cs-CZ" altLang="cs-CZ" sz="2200" dirty="0" smtClean="0"/>
              <a:t>Pro </a:t>
            </a:r>
            <a:r>
              <a:rPr lang="cs-CZ" altLang="cs-CZ" sz="2200" dirty="0" smtClean="0">
                <a:solidFill>
                  <a:schemeClr val="tx2"/>
                </a:solidFill>
              </a:rPr>
              <a:t>způsoby podání </a:t>
            </a:r>
            <a:r>
              <a:rPr lang="cs-CZ" altLang="cs-CZ" sz="2200" dirty="0" smtClean="0"/>
              <a:t>odvolání platí ustanovení § 71:</a:t>
            </a:r>
          </a:p>
          <a:p>
            <a:pPr marL="714375" indent="-266700" algn="just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altLang="cs-CZ" sz="2200" dirty="0" smtClean="0"/>
              <a:t>písemně; </a:t>
            </a:r>
          </a:p>
          <a:p>
            <a:pPr marL="714375" indent="-266700" algn="just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altLang="cs-CZ" sz="2200" dirty="0" smtClean="0"/>
              <a:t>ústně do protokolu; </a:t>
            </a:r>
          </a:p>
          <a:p>
            <a:pPr marL="714375" indent="-266700" algn="just">
              <a:spcBef>
                <a:spcPts val="0"/>
              </a:spcBef>
              <a:buClr>
                <a:schemeClr val="tx1"/>
              </a:buClr>
              <a:buSzPct val="100000"/>
            </a:pPr>
            <a:r>
              <a:rPr lang="cs-CZ" altLang="cs-CZ" sz="2200" dirty="0" smtClean="0"/>
              <a:t>datovou zprávou, která je opatřena uznávaným elektronickým podpisem, nebo prostřednictvím datové schránky.</a:t>
            </a:r>
            <a:endParaRPr lang="cs-CZ" altLang="cs-CZ" sz="22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92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tx2"/>
                </a:solidFill>
              </a:rPr>
              <a:t>Aplikace DŘ při vyměřování MP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8115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109 až § 111 – Obecná ustanovení o odvolání</a:t>
            </a:r>
          </a:p>
          <a:p>
            <a:pPr marL="493776" indent="-457200">
              <a:buClr>
                <a:schemeClr val="tx1"/>
              </a:buClr>
              <a:buSzPct val="100000"/>
              <a:buFont typeface="+mj-lt"/>
              <a:buAutoNum type="arabicPeriod" startAt="6"/>
            </a:pPr>
            <a:r>
              <a:rPr lang="cs-CZ" altLang="cs-CZ" sz="2400" dirty="0" smtClean="0"/>
              <a:t>Odvolání nemá odkladný účinek, pokud zákon nestanoví jinak. </a:t>
            </a:r>
            <a:r>
              <a:rPr lang="cs-CZ" altLang="cs-CZ" sz="2400" dirty="0" smtClean="0">
                <a:solidFill>
                  <a:srgbClr val="00B050"/>
                </a:solidFill>
              </a:rPr>
              <a:t>Jak je to u místních poplatků?</a:t>
            </a:r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 startAt="7"/>
            </a:pPr>
            <a:r>
              <a:rPr lang="cs-CZ" altLang="cs-CZ" sz="2400" dirty="0" smtClean="0"/>
              <a:t>Když v poučení je připuštěno odvolání, ale zákon je nepřipouští, pak se </a:t>
            </a:r>
            <a:r>
              <a:rPr lang="cs-CZ" altLang="cs-CZ" sz="2400" dirty="0" smtClean="0">
                <a:solidFill>
                  <a:srgbClr val="FF0000"/>
                </a:solidFill>
              </a:rPr>
              <a:t> řízení o odvolání se zastaví</a:t>
            </a:r>
            <a:r>
              <a:rPr lang="cs-CZ" altLang="cs-CZ" sz="2400" dirty="0" smtClean="0"/>
              <a:t>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 startAt="8"/>
            </a:pPr>
            <a:r>
              <a:rPr lang="cs-CZ" altLang="cs-CZ" sz="2400" dirty="0" smtClean="0">
                <a:solidFill>
                  <a:schemeClr val="tx2"/>
                </a:solidFill>
              </a:rPr>
              <a:t>R má poučení </a:t>
            </a:r>
            <a:r>
              <a:rPr lang="cs-CZ" altLang="cs-CZ" sz="2400" dirty="0" smtClean="0"/>
              <a:t>nesprávné, neúplné nebo chybějící– lhůta pro odvolání 3 měsíce ode dne doručení R; bylo-li vydáno opravné R lhůta pro odvolání 30 dnů ode dne doručení.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 startAt="8"/>
            </a:pPr>
            <a:r>
              <a:rPr lang="cs-CZ" altLang="cs-CZ" sz="2400" dirty="0" smtClean="0"/>
              <a:t>Příjemce má právo </a:t>
            </a:r>
            <a:r>
              <a:rPr lang="cs-CZ" altLang="cs-CZ" sz="2400" dirty="0" smtClean="0">
                <a:solidFill>
                  <a:srgbClr val="FF0000"/>
                </a:solidFill>
              </a:rPr>
              <a:t>na vzdání se práva na odvolání </a:t>
            </a:r>
            <a:r>
              <a:rPr lang="cs-CZ" altLang="cs-CZ" sz="2400" dirty="0" smtClean="0"/>
              <a:t>a </a:t>
            </a:r>
            <a:r>
              <a:rPr lang="cs-CZ" altLang="cs-CZ" sz="2400" dirty="0" smtClean="0">
                <a:solidFill>
                  <a:srgbClr val="00B050"/>
                </a:solidFill>
              </a:rPr>
              <a:t>na </a:t>
            </a:r>
            <a:r>
              <a:rPr lang="cs-CZ" altLang="cs-CZ" sz="2400" dirty="0" err="1" smtClean="0">
                <a:solidFill>
                  <a:srgbClr val="00B050"/>
                </a:solidFill>
              </a:rPr>
              <a:t>zpětvzetí</a:t>
            </a:r>
            <a:r>
              <a:rPr lang="cs-CZ" altLang="cs-CZ" sz="2400" dirty="0" smtClean="0">
                <a:solidFill>
                  <a:srgbClr val="00B050"/>
                </a:solidFill>
              </a:rPr>
              <a:t> odvolání</a:t>
            </a:r>
            <a:r>
              <a:rPr lang="cs-CZ" altLang="cs-CZ" sz="2400" dirty="0" smtClean="0"/>
              <a:t>, </a:t>
            </a:r>
            <a:r>
              <a:rPr lang="cs-CZ" altLang="cs-CZ" sz="2400" dirty="0" smtClean="0">
                <a:solidFill>
                  <a:schemeClr val="tx2"/>
                </a:solidFill>
              </a:rPr>
              <a:t>na měnění a doplňování odvolání</a:t>
            </a:r>
            <a:r>
              <a:rPr lang="cs-CZ" altLang="cs-CZ" sz="2400" dirty="0" smtClean="0"/>
              <a:t>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 startAt="8"/>
            </a:pPr>
            <a:r>
              <a:rPr lang="cs-CZ" altLang="cs-CZ" sz="2400" dirty="0" smtClean="0"/>
              <a:t>Dnem </a:t>
            </a:r>
            <a:r>
              <a:rPr lang="cs-CZ" altLang="cs-CZ" sz="2400" dirty="0" err="1" smtClean="0"/>
              <a:t>zpětvzetí</a:t>
            </a:r>
            <a:r>
              <a:rPr lang="cs-CZ" altLang="cs-CZ" sz="2400" dirty="0" smtClean="0"/>
              <a:t> odvolání je odvolací řízení zastaveno a R nabývá právní moci.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 startAt="8"/>
            </a:pPr>
            <a:r>
              <a:rPr lang="cs-CZ" altLang="cs-CZ" sz="2400" dirty="0" smtClean="0"/>
              <a:t>V odvolací lhůtě uplyne lhůta pro stanovení poplatku =</a:t>
            </a:r>
            <a:r>
              <a:rPr lang="en-US" altLang="cs-CZ" sz="2400" dirty="0" smtClean="0"/>
              <a:t>&gt;</a:t>
            </a:r>
            <a:endParaRPr lang="cs-CZ" altLang="cs-CZ" sz="2400" dirty="0" smtClean="0"/>
          </a:p>
          <a:p>
            <a:pPr marL="444500" indent="0">
              <a:buClr>
                <a:schemeClr val="tx1"/>
              </a:buClr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PV se zruší a odvolací řízení se zastaví.</a:t>
            </a:r>
          </a:p>
          <a:p>
            <a:endParaRPr lang="cs-CZ" altLang="cs-CZ" sz="2000" dirty="0" smtClean="0"/>
          </a:p>
          <a:p>
            <a:endParaRPr lang="cs-CZ" altLang="cs-CZ" sz="2000" dirty="0" smtClean="0"/>
          </a:p>
          <a:p>
            <a:endParaRPr lang="cs-CZ" altLang="cs-CZ" sz="2400" dirty="0" smtClean="0"/>
          </a:p>
          <a:p>
            <a:endParaRPr lang="cs-CZ" altLang="cs-CZ" sz="2400" dirty="0" smtClean="0"/>
          </a:p>
          <a:p>
            <a:pPr>
              <a:buNone/>
            </a:pPr>
            <a:endParaRPr lang="cs-CZ" altLang="cs-CZ" sz="2400" dirty="0" smtClean="0"/>
          </a:p>
          <a:p>
            <a:pPr marL="0" indent="0">
              <a:lnSpc>
                <a:spcPct val="90000"/>
              </a:lnSpc>
              <a:buNone/>
            </a:pPr>
            <a:endParaRPr lang="cs-CZ" altLang="cs-CZ" sz="24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112 – Náležitosti odvolání</a:t>
            </a:r>
          </a:p>
          <a:p>
            <a:pPr marL="365125" indent="-365125">
              <a:lnSpc>
                <a:spcPct val="90000"/>
              </a:lnSpc>
              <a:buNone/>
            </a:pPr>
            <a:r>
              <a:rPr lang="cs-CZ" altLang="cs-CZ" sz="2400" dirty="0" smtClean="0"/>
              <a:t>a)	označení SD, který napadené rozhodnutí vydal,</a:t>
            </a:r>
          </a:p>
          <a:p>
            <a:pPr marL="365125" indent="-365125">
              <a:lnSpc>
                <a:spcPct val="90000"/>
              </a:lnSpc>
              <a:buNone/>
            </a:pPr>
            <a:r>
              <a:rPr lang="cs-CZ" altLang="cs-CZ" sz="2400" dirty="0" smtClean="0"/>
              <a:t>b)	označení odvolatele,</a:t>
            </a:r>
          </a:p>
          <a:p>
            <a:pPr marL="365125" indent="-365125">
              <a:lnSpc>
                <a:spcPct val="90000"/>
              </a:lnSpc>
              <a:buNone/>
            </a:pPr>
            <a:r>
              <a:rPr lang="cs-CZ" altLang="cs-CZ" sz="2400" dirty="0" smtClean="0"/>
              <a:t>c)	č. </a:t>
            </a:r>
            <a:r>
              <a:rPr lang="cs-CZ" altLang="cs-CZ" sz="2400" dirty="0" err="1" smtClean="0"/>
              <a:t>j</a:t>
            </a:r>
            <a:r>
              <a:rPr lang="cs-CZ" altLang="cs-CZ" sz="2400" dirty="0" smtClean="0"/>
              <a:t>., popřípadě č. PV nebo jinou jednoznačnou identifikaci rozhodnutí, proti němuž odvolání směřuje,</a:t>
            </a:r>
          </a:p>
          <a:p>
            <a:pPr marL="365125" indent="-365125">
              <a:lnSpc>
                <a:spcPct val="90000"/>
              </a:lnSpc>
              <a:buNone/>
            </a:pPr>
            <a:r>
              <a:rPr lang="cs-CZ" altLang="cs-CZ" sz="2400" dirty="0" smtClean="0"/>
              <a:t>d) odvolací důvody (nesprávnosti,nezákonnosti),</a:t>
            </a:r>
          </a:p>
          <a:p>
            <a:pPr marL="365125" indent="-365125">
              <a:lnSpc>
                <a:spcPct val="90000"/>
              </a:lnSpc>
              <a:buNone/>
            </a:pPr>
            <a:r>
              <a:rPr lang="cs-CZ" altLang="cs-CZ" sz="2400" dirty="0" smtClean="0"/>
              <a:t>e) označení důkazních prostředků k tvrzením v odvolání,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/>
              <a:t> f) návrh na změnu nebo zrušení rozhodnutí.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cs-CZ" altLang="cs-CZ" sz="2200" dirty="0" smtClean="0"/>
              <a:t>Obsahuje-li podané odvolání vady, které brání řádnému projednání věci, vyzve SD odvolatele k doplnění podání s poučením, v jakém směru musí být doplněno, a stanoví pro to přiměřenou lhůtu, která nesmí být kratší než 15 dnů.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cs-CZ" altLang="cs-CZ" sz="2200" dirty="0" smtClean="0"/>
              <a:t> </a:t>
            </a:r>
            <a:r>
              <a:rPr lang="cs-CZ" altLang="cs-CZ" sz="2200" dirty="0" smtClean="0">
                <a:solidFill>
                  <a:srgbClr val="FF0000"/>
                </a:solidFill>
              </a:rPr>
              <a:t>Odstraní-li odvolatel vady, které brání řádnému projednání věci, platí, že odvolání bylo podáno řádně a včas, v opačném případě správce daně odvolací řízení zastaví.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/>
          </a:p>
          <a:p>
            <a:endParaRPr lang="cs-CZ" altLang="cs-CZ" sz="2400" dirty="0" smtClean="0"/>
          </a:p>
          <a:p>
            <a:endParaRPr lang="cs-CZ" altLang="cs-CZ" sz="2400" dirty="0" smtClean="0"/>
          </a:p>
          <a:p>
            <a:pPr>
              <a:buNone/>
            </a:pPr>
            <a:endParaRPr lang="cs-CZ" altLang="cs-CZ" sz="2400" dirty="0" smtClean="0"/>
          </a:p>
          <a:p>
            <a:pPr marL="0" indent="0">
              <a:lnSpc>
                <a:spcPct val="90000"/>
              </a:lnSpc>
              <a:buNone/>
            </a:pPr>
            <a:endParaRPr lang="cs-CZ" altLang="cs-CZ" sz="24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§ 113 - Postup SMP, jehož R je odvoláním napadeno: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smtClean="0"/>
              <a:t>rozhodne o </a:t>
            </a:r>
            <a:r>
              <a:rPr lang="cs-CZ" altLang="cs-CZ" sz="2200" dirty="0" err="1" smtClean="0"/>
              <a:t>odv</a:t>
            </a:r>
            <a:r>
              <a:rPr lang="cs-CZ" altLang="cs-CZ" sz="2200" dirty="0" smtClean="0"/>
              <a:t>. sám, pokud mu v plném rozsahu vyhoví</a:t>
            </a:r>
            <a:endParaRPr lang="cs-CZ" altLang="cs-CZ" sz="2200" strike="sngStrike" dirty="0" smtClean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200" dirty="0" err="1" smtClean="0"/>
              <a:t>rozh</a:t>
            </a:r>
            <a:r>
              <a:rPr lang="cs-CZ" altLang="cs-CZ" sz="2200" dirty="0" smtClean="0"/>
              <a:t>. o </a:t>
            </a:r>
            <a:r>
              <a:rPr lang="cs-CZ" altLang="cs-CZ" sz="2200" dirty="0" err="1" smtClean="0"/>
              <a:t>odv</a:t>
            </a:r>
            <a:r>
              <a:rPr lang="cs-CZ" altLang="cs-CZ" sz="2200" dirty="0" smtClean="0"/>
              <a:t>. sám, vyhoví pouze částečně,ve zbytku je zamítne,</a:t>
            </a:r>
          </a:p>
          <a:p>
            <a:pPr marL="452438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/>
              <a:t>(SMP uzná jen část důvodů, které odvolatel namítá, změní napadené R a zamítne odvolání v té jeho části, kde se s odvolatelovými důvody neztotožňuje =</a:t>
            </a:r>
            <a:r>
              <a:rPr lang="en-US" altLang="cs-CZ" sz="2200" dirty="0" smtClean="0"/>
              <a:t>&gt;</a:t>
            </a:r>
            <a:r>
              <a:rPr lang="cs-CZ" altLang="cs-CZ" sz="2200" dirty="0" smtClean="0"/>
              <a:t>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R o </a:t>
            </a:r>
            <a:r>
              <a:rPr lang="cs-CZ" altLang="cs-CZ" sz="2200" b="1" dirty="0" err="1" smtClean="0">
                <a:solidFill>
                  <a:srgbClr val="00B050"/>
                </a:solidFill>
              </a:rPr>
              <a:t>odv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. obsahuje dva výroky</a:t>
            </a:r>
            <a:r>
              <a:rPr lang="cs-CZ" altLang="cs-CZ" sz="2200" dirty="0" smtClean="0"/>
              <a:t>)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 startAt="3"/>
            </a:pPr>
            <a:r>
              <a:rPr lang="cs-CZ" altLang="cs-CZ" sz="2200" dirty="0" smtClean="0"/>
              <a:t>odvolání zamítne a zastaví odvolací řízení, pokud je podané odvolání nepřípustné nebo bylo podáno po lhůtě. </a:t>
            </a:r>
          </a:p>
          <a:p>
            <a:pPr marL="442913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>
                <a:solidFill>
                  <a:srgbClr val="0070C0"/>
                </a:solidFill>
              </a:rPr>
              <a:t>A také když situace dle §111 a §112:</a:t>
            </a:r>
          </a:p>
          <a:p>
            <a:pPr marL="977900" indent="-457200">
              <a:lnSpc>
                <a:spcPct val="9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Odvolání obsahuje </a:t>
            </a:r>
            <a:r>
              <a:rPr lang="cs-CZ" altLang="cs-CZ" sz="2200" dirty="0" smtClean="0">
                <a:solidFill>
                  <a:srgbClr val="FF0000"/>
                </a:solidFill>
              </a:rPr>
              <a:t>vady</a:t>
            </a:r>
            <a:r>
              <a:rPr lang="cs-CZ" altLang="cs-CZ" sz="2200" dirty="0" smtClean="0"/>
              <a:t>, které nebyly </a:t>
            </a:r>
            <a:r>
              <a:rPr lang="cs-CZ" altLang="cs-CZ" sz="2200" dirty="0" smtClean="0">
                <a:solidFill>
                  <a:srgbClr val="FF0000"/>
                </a:solidFill>
              </a:rPr>
              <a:t>přes výzvu </a:t>
            </a:r>
            <a:r>
              <a:rPr lang="cs-CZ" altLang="cs-CZ" sz="2200" dirty="0" smtClean="0"/>
              <a:t>příjemcem odstraněny (§112/3).</a:t>
            </a:r>
          </a:p>
          <a:p>
            <a:pPr marL="977900" indent="-457200">
              <a:lnSpc>
                <a:spcPct val="9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/>
              <a:t>Pro </a:t>
            </a:r>
            <a:r>
              <a:rPr lang="cs-CZ" altLang="cs-CZ" sz="2200" dirty="0" err="1" smtClean="0">
                <a:solidFill>
                  <a:srgbClr val="FF0000"/>
                </a:solidFill>
              </a:rPr>
              <a:t>zpětvzetí</a:t>
            </a:r>
            <a:r>
              <a:rPr lang="cs-CZ" altLang="cs-CZ" sz="2200" dirty="0" smtClean="0">
                <a:solidFill>
                  <a:srgbClr val="FF0000"/>
                </a:solidFill>
              </a:rPr>
              <a:t> </a:t>
            </a:r>
            <a:r>
              <a:rPr lang="cs-CZ" altLang="cs-CZ" sz="2200" dirty="0" smtClean="0"/>
              <a:t>odvolání (§111/3).</a:t>
            </a:r>
          </a:p>
          <a:p>
            <a:pPr marL="977900" indent="-457200">
              <a:lnSpc>
                <a:spcPct val="90000"/>
              </a:lnSpc>
              <a:buClr>
                <a:schemeClr val="tx1"/>
              </a:buClr>
              <a:buSzPct val="100000"/>
              <a:buFont typeface="Arial" pitchFamily="34" charset="0"/>
              <a:buChar char="•"/>
            </a:pPr>
            <a:r>
              <a:rPr lang="cs-CZ" altLang="cs-CZ" sz="2200" dirty="0" smtClean="0">
                <a:solidFill>
                  <a:srgbClr val="FF0000"/>
                </a:solidFill>
              </a:rPr>
              <a:t>Pokud již uplynula lhůta pro stanovení daně</a:t>
            </a:r>
            <a:r>
              <a:rPr lang="cs-CZ" altLang="cs-CZ" sz="2200" dirty="0" smtClean="0"/>
              <a:t>, správce daně, který v odvolacím řízení tuto skutečnost zjistil, napadené rozhodnutí </a:t>
            </a:r>
            <a:br>
              <a:rPr lang="cs-CZ" altLang="cs-CZ" sz="2200" dirty="0" smtClean="0"/>
            </a:br>
            <a:r>
              <a:rPr lang="cs-CZ" altLang="cs-CZ" sz="2200" dirty="0" smtClean="0"/>
              <a:t>o stanovení daně zruší a zastaví odvolací řízení(§111/6).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200" dirty="0" smtClean="0"/>
              <a:t>ad. 1),2),3) – </a:t>
            </a:r>
            <a:r>
              <a:rPr lang="cs-CZ" altLang="cs-CZ" sz="2200" b="1" dirty="0" smtClean="0">
                <a:solidFill>
                  <a:srgbClr val="FF0000"/>
                </a:solidFill>
              </a:rPr>
              <a:t>na R o odvolání se lze odvolat</a:t>
            </a:r>
            <a:r>
              <a:rPr lang="cs-CZ" altLang="cs-CZ" sz="2200" dirty="0" smtClean="0"/>
              <a:t>.</a:t>
            </a:r>
            <a:endParaRPr lang="cs-CZ" altLang="cs-CZ" sz="22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95</a:t>
            </a:fld>
            <a:endParaRPr lang="cs-CZ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39552" y="116632"/>
            <a:ext cx="8352928" cy="5977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36575" marR="0" lvl="0" indent="-536575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Aplikace DŘ při vyměřování MP</a:t>
            </a: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8579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200" dirty="0" smtClean="0">
                <a:solidFill>
                  <a:srgbClr val="FF0000"/>
                </a:solidFill>
              </a:rPr>
              <a:t>pokračování – § 113  –  Postup SMP, jehož R je odvoláním napadeno: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2200" dirty="0" smtClean="0">
              <a:solidFill>
                <a:srgbClr val="FF0000"/>
              </a:solidFill>
            </a:endParaRPr>
          </a:p>
          <a:p>
            <a:pPr marL="457200" indent="-457200" algn="just">
              <a:lnSpc>
                <a:spcPct val="90000"/>
              </a:lnSpc>
              <a:buFont typeface="+mj-lt"/>
              <a:buAutoNum type="arabicPeriod" startAt="4"/>
            </a:pPr>
            <a:r>
              <a:rPr lang="cs-CZ" altLang="cs-CZ" sz="2200" dirty="0" smtClean="0"/>
              <a:t>Nemůže-li SMP posoudit všechny údaje uvedené v odvolání </a:t>
            </a:r>
            <a:br>
              <a:rPr lang="cs-CZ" altLang="cs-CZ" sz="2200" dirty="0" smtClean="0"/>
            </a:br>
            <a:r>
              <a:rPr lang="cs-CZ" altLang="cs-CZ" sz="2200" dirty="0" smtClean="0"/>
              <a:t>z výsledků již provedeného řízení, </a:t>
            </a:r>
            <a:r>
              <a:rPr lang="cs-CZ" altLang="cs-CZ" sz="2200" dirty="0" smtClean="0">
                <a:solidFill>
                  <a:srgbClr val="FF0000"/>
                </a:solidFill>
              </a:rPr>
              <a:t>doplní řízení o nezbytné úkony</a:t>
            </a:r>
            <a:r>
              <a:rPr lang="cs-CZ" altLang="cs-CZ" sz="2200" dirty="0" smtClean="0"/>
              <a:t>.</a:t>
            </a:r>
          </a:p>
          <a:p>
            <a:pPr marL="452438" indent="0" algn="just">
              <a:lnSpc>
                <a:spcPct val="90000"/>
              </a:lnSpc>
              <a:buNone/>
            </a:pPr>
            <a:r>
              <a:rPr lang="cs-CZ" altLang="cs-CZ" sz="2200" i="1" dirty="0" smtClean="0">
                <a:solidFill>
                  <a:srgbClr val="00B050"/>
                </a:solidFill>
              </a:rPr>
              <a:t>(činí tak pro </a:t>
            </a:r>
            <a:r>
              <a:rPr lang="cs-CZ" altLang="cs-CZ" sz="2200" i="1" dirty="0">
                <a:solidFill>
                  <a:srgbClr val="00B050"/>
                </a:solidFill>
              </a:rPr>
              <a:t>účely zvážení možnosti vydat </a:t>
            </a:r>
            <a:r>
              <a:rPr lang="cs-CZ" altLang="cs-CZ" sz="2200" i="1" dirty="0" err="1">
                <a:solidFill>
                  <a:srgbClr val="00B050"/>
                </a:solidFill>
              </a:rPr>
              <a:t>autoremedurní</a:t>
            </a:r>
            <a:r>
              <a:rPr lang="cs-CZ" altLang="cs-CZ" sz="2200" i="1" dirty="0">
                <a:solidFill>
                  <a:srgbClr val="00B050"/>
                </a:solidFill>
              </a:rPr>
              <a:t> </a:t>
            </a:r>
            <a:r>
              <a:rPr lang="cs-CZ" altLang="cs-CZ" sz="2200" i="1" dirty="0" smtClean="0">
                <a:solidFill>
                  <a:srgbClr val="00B050"/>
                </a:solidFill>
              </a:rPr>
              <a:t>rozhodnutí)</a:t>
            </a:r>
          </a:p>
          <a:p>
            <a:pPr marL="452438" indent="0" algn="just">
              <a:lnSpc>
                <a:spcPct val="90000"/>
              </a:lnSpc>
              <a:buNone/>
            </a:pPr>
            <a:r>
              <a:rPr lang="cs-CZ" altLang="cs-CZ" sz="2200" i="1" dirty="0" smtClean="0">
                <a:solidFill>
                  <a:srgbClr val="00B050"/>
                </a:solidFill>
              </a:rPr>
              <a:t>(např. ověřuje doručení napadeného rozhodnutí odvolateli popř. jeho zástupci pro posouzení včasnosti podání odvolání.)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altLang="cs-CZ" sz="1000" dirty="0" smtClean="0"/>
          </a:p>
          <a:p>
            <a:pPr marL="457200" indent="-457200" algn="just">
              <a:lnSpc>
                <a:spcPct val="90000"/>
              </a:lnSpc>
              <a:buFont typeface="+mj-lt"/>
              <a:buAutoNum type="arabicPeriod" startAt="5"/>
            </a:pPr>
            <a:r>
              <a:rPr lang="cs-CZ" altLang="cs-CZ" sz="2200" dirty="0" smtClean="0"/>
              <a:t>Pokud SMP o odvolání nerozhodne sám, postoupí odvolání </a:t>
            </a:r>
            <a:br>
              <a:rPr lang="cs-CZ" altLang="cs-CZ" sz="2200" dirty="0" smtClean="0"/>
            </a:br>
            <a:r>
              <a:rPr lang="cs-CZ" altLang="cs-CZ" sz="2200" dirty="0" smtClean="0"/>
              <a:t>s příslušnou částí spisu a </a:t>
            </a:r>
            <a:r>
              <a:rPr lang="cs-CZ" altLang="cs-CZ" sz="2200" dirty="0" smtClean="0">
                <a:solidFill>
                  <a:schemeClr val="tx2"/>
                </a:solidFill>
              </a:rPr>
              <a:t>se svým stanoviskem </a:t>
            </a:r>
            <a:r>
              <a:rPr lang="cs-CZ" altLang="cs-CZ" sz="2200" dirty="0" smtClean="0"/>
              <a:t>bez zbytečného odkladu odvolacímu orgánu.</a:t>
            </a:r>
          </a:p>
          <a:p>
            <a:pPr marL="452438" indent="0" algn="just">
              <a:lnSpc>
                <a:spcPct val="90000"/>
              </a:lnSpc>
              <a:buNone/>
            </a:pPr>
            <a:r>
              <a:rPr lang="cs-CZ" altLang="cs-CZ" sz="2200" i="1" dirty="0" smtClean="0">
                <a:solidFill>
                  <a:schemeClr val="tx2"/>
                </a:solidFill>
              </a:rPr>
              <a:t>SMP by </a:t>
            </a:r>
            <a:r>
              <a:rPr lang="cs-CZ" altLang="cs-CZ" sz="2200" i="1" dirty="0">
                <a:solidFill>
                  <a:schemeClr val="tx2"/>
                </a:solidFill>
              </a:rPr>
              <a:t>se měl vyjádřit ke všem důvodům, které odvolatel uvedl ve svém odvolání, a měl by uvést argumenty, proč považuje odvolací námitky za </a:t>
            </a:r>
            <a:r>
              <a:rPr lang="cs-CZ" altLang="cs-CZ" sz="2200" i="1" dirty="0" smtClean="0">
                <a:solidFill>
                  <a:schemeClr val="tx2"/>
                </a:solidFill>
              </a:rPr>
              <a:t>nedůvodné (ve spisu do vyhledávací části)</a:t>
            </a:r>
          </a:p>
          <a:p>
            <a:pPr marL="0" indent="0" algn="just">
              <a:lnSpc>
                <a:spcPct val="90000"/>
              </a:lnSpc>
              <a:buNone/>
            </a:pPr>
            <a:endParaRPr lang="cs-CZ" altLang="cs-CZ" sz="2200" dirty="0" smtClean="0"/>
          </a:p>
          <a:p>
            <a:pPr marL="0" indent="0">
              <a:lnSpc>
                <a:spcPct val="90000"/>
              </a:lnSpc>
              <a:buNone/>
            </a:pPr>
            <a:endParaRPr lang="cs-CZ" altLang="cs-CZ" sz="2000" dirty="0" smtClean="0"/>
          </a:p>
          <a:p>
            <a:endParaRPr lang="cs-CZ" altLang="cs-CZ" sz="2400" dirty="0" smtClean="0"/>
          </a:p>
          <a:p>
            <a:endParaRPr lang="cs-CZ" altLang="cs-CZ" sz="2400" dirty="0" smtClean="0"/>
          </a:p>
          <a:p>
            <a:pPr>
              <a:buNone/>
            </a:pPr>
            <a:endParaRPr lang="cs-CZ" altLang="cs-CZ" sz="2400" dirty="0" smtClean="0"/>
          </a:p>
          <a:p>
            <a:pPr marL="0" indent="0">
              <a:lnSpc>
                <a:spcPct val="90000"/>
              </a:lnSpc>
              <a:buNone/>
            </a:pPr>
            <a:endParaRPr lang="cs-CZ" altLang="cs-CZ" sz="24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>
                <a:solidFill>
                  <a:srgbClr val="FF0000"/>
                </a:solidFill>
              </a:rPr>
              <a:t>§ 114 </a:t>
            </a:r>
            <a:r>
              <a:rPr lang="cs-CZ" altLang="cs-CZ" sz="2000" dirty="0" smtClean="0">
                <a:solidFill>
                  <a:srgbClr val="FF0000"/>
                </a:solidFill>
              </a:rPr>
              <a:t>– postup odvolacího orgánu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Odvolacím orgánem (OO) je nejblíže nadřízený SD.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OO přezkoumá R v rozsahu požadovaném odvoláním. Není však návrhy odvolatele vázán.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Vyjdou-li při najevo nesprávnosti nebo nezákonnosti odvolatelem neuplatněné s vlivem na výrok R, prověří je.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R o stanovení daně bylo podle pomůcek. OO zkoumá pouze </a:t>
            </a:r>
            <a:r>
              <a:rPr lang="cs-CZ" altLang="cs-CZ" sz="2000" dirty="0" smtClean="0">
                <a:solidFill>
                  <a:srgbClr val="FF0000"/>
                </a:solidFill>
              </a:rPr>
              <a:t>přiměřenost pomůcek </a:t>
            </a:r>
            <a:r>
              <a:rPr lang="cs-CZ" altLang="cs-CZ" sz="2000" dirty="0" smtClean="0"/>
              <a:t>a </a:t>
            </a:r>
            <a:r>
              <a:rPr lang="cs-CZ" altLang="cs-CZ" sz="2000" dirty="0" smtClean="0">
                <a:solidFill>
                  <a:srgbClr val="00B050"/>
                </a:solidFill>
              </a:rPr>
              <a:t>dodržení zákonných podmínek </a:t>
            </a:r>
            <a:r>
              <a:rPr lang="cs-CZ" altLang="cs-CZ" sz="2000" dirty="0" smtClean="0"/>
              <a:t>pro použití pomůcek. 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10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000" dirty="0" smtClean="0">
                <a:solidFill>
                  <a:srgbClr val="FF0000"/>
                </a:solidFill>
              </a:rPr>
              <a:t>§ 115 – postup </a:t>
            </a:r>
            <a:r>
              <a:rPr lang="cs-CZ" altLang="cs-CZ" sz="2000" dirty="0">
                <a:solidFill>
                  <a:srgbClr val="FF0000"/>
                </a:solidFill>
              </a:rPr>
              <a:t>odvolacího orgánu </a:t>
            </a:r>
            <a:endParaRPr lang="cs-CZ" altLang="cs-CZ" sz="2000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V rámci odvolacího řízení může OO provádět dokazování k doplnění podkladů pro rozhodnutí nebo k odstranění vad řízení, </a:t>
            </a:r>
            <a:r>
              <a:rPr lang="cs-CZ" altLang="cs-CZ" sz="2000" dirty="0" smtClean="0">
                <a:solidFill>
                  <a:schemeClr val="tx2"/>
                </a:solidFill>
              </a:rPr>
              <a:t>anebo toto doplnění uložit správci daně, který napadené rozhodnutí vydal</a:t>
            </a:r>
            <a:r>
              <a:rPr lang="cs-CZ" altLang="cs-CZ" sz="2000" dirty="0" smtClean="0"/>
              <a:t>, se stanovením přiměřené lhůty.</a:t>
            </a: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cs-CZ" altLang="cs-CZ" sz="2000" dirty="0" smtClean="0"/>
              <a:t>Provádí-li OO dokazování, seznámí před vydáním rozhodnutí o odvolání odvolatele se zjištěnými skutečnostmi a důkazy a umožní mu, aby se k nim ve lhůtě 15 dnů vyjádřil. Po lhůtě k dalším důkazům nepřihlíží.</a:t>
            </a:r>
            <a:endParaRPr lang="cs-CZ" altLang="cs-CZ" sz="20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4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>
                <a:solidFill>
                  <a:srgbClr val="FF0000"/>
                </a:solidFill>
              </a:rPr>
              <a:t>§ </a:t>
            </a:r>
            <a:r>
              <a:rPr lang="cs-CZ" altLang="cs-CZ" sz="2400" dirty="0" smtClean="0">
                <a:solidFill>
                  <a:srgbClr val="FF0000"/>
                </a:solidFill>
              </a:rPr>
              <a:t>116 – postup odvolacího orgánu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800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90000"/>
              </a:lnSpc>
              <a:buNone/>
              <a:tabLst>
                <a:tab pos="358775" algn="l"/>
              </a:tabLst>
            </a:pPr>
            <a:r>
              <a:rPr lang="cs-CZ" altLang="cs-CZ" sz="2200" dirty="0" smtClean="0"/>
              <a:t>1.	</a:t>
            </a:r>
            <a:r>
              <a:rPr lang="cs-CZ" altLang="cs-CZ" sz="2400" dirty="0" smtClean="0"/>
              <a:t>Odvolací orgán: </a:t>
            </a:r>
          </a:p>
          <a:p>
            <a:pPr marL="89535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napadené rozhodnutí </a:t>
            </a:r>
            <a:r>
              <a:rPr lang="cs-CZ" altLang="cs-CZ" sz="2400" dirty="0" smtClean="0">
                <a:solidFill>
                  <a:srgbClr val="FF0000"/>
                </a:solidFill>
              </a:rPr>
              <a:t>změní</a:t>
            </a:r>
            <a:r>
              <a:rPr lang="cs-CZ" altLang="cs-CZ" sz="2400" dirty="0" smtClean="0"/>
              <a:t>,</a:t>
            </a:r>
          </a:p>
          <a:p>
            <a:pPr marL="89535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napadené rozhodnutí </a:t>
            </a:r>
            <a:r>
              <a:rPr lang="cs-CZ" altLang="cs-CZ" sz="2400" dirty="0" smtClean="0">
                <a:solidFill>
                  <a:srgbClr val="00B050"/>
                </a:solidFill>
              </a:rPr>
              <a:t>zruší</a:t>
            </a:r>
            <a:r>
              <a:rPr lang="cs-CZ" altLang="cs-CZ" sz="2400" dirty="0" smtClean="0"/>
              <a:t> a </a:t>
            </a:r>
            <a:r>
              <a:rPr lang="cs-CZ" altLang="cs-CZ" sz="2400" dirty="0" smtClean="0">
                <a:solidFill>
                  <a:srgbClr val="00B050"/>
                </a:solidFill>
              </a:rPr>
              <a:t>zastaví řízení</a:t>
            </a:r>
            <a:r>
              <a:rPr lang="cs-CZ" altLang="cs-CZ" sz="2400" dirty="0" smtClean="0"/>
              <a:t>,</a:t>
            </a:r>
          </a:p>
          <a:p>
            <a:pPr marL="89535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odvolání </a:t>
            </a:r>
            <a:r>
              <a:rPr lang="cs-CZ" altLang="cs-CZ" sz="2400" dirty="0" smtClean="0">
                <a:solidFill>
                  <a:srgbClr val="0070C0"/>
                </a:solidFill>
              </a:rPr>
              <a:t>zamítne</a:t>
            </a:r>
            <a:r>
              <a:rPr lang="cs-CZ" altLang="cs-CZ" sz="2400" dirty="0" smtClean="0"/>
              <a:t> a </a:t>
            </a:r>
            <a:r>
              <a:rPr lang="cs-CZ" altLang="cs-CZ" sz="2400" dirty="0" smtClean="0">
                <a:solidFill>
                  <a:srgbClr val="0070C0"/>
                </a:solidFill>
              </a:rPr>
              <a:t>napadené rozhodnutí potvrdí</a:t>
            </a:r>
            <a:r>
              <a:rPr lang="cs-CZ" altLang="cs-CZ" sz="2400" dirty="0" smtClean="0"/>
              <a:t>.</a:t>
            </a: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800" dirty="0" smtClean="0">
              <a:solidFill>
                <a:srgbClr val="FFFF00"/>
              </a:solidFill>
            </a:endParaRP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arenR" startAt="2"/>
            </a:pPr>
            <a:r>
              <a:rPr lang="cs-CZ" altLang="cs-CZ" sz="2400" dirty="0" smtClean="0"/>
              <a:t>R </a:t>
            </a:r>
            <a:r>
              <a:rPr lang="cs-CZ" altLang="cs-CZ" sz="2400" dirty="0" smtClean="0">
                <a:solidFill>
                  <a:srgbClr val="FF0000"/>
                </a:solidFill>
              </a:rPr>
              <a:t>odůvodní</a:t>
            </a:r>
            <a:r>
              <a:rPr lang="cs-CZ" altLang="cs-CZ" sz="2400" dirty="0" smtClean="0"/>
              <a:t> a vypořádá se se všemi důvody, v nichž spatřuje nesprávnost nebo nezákonnost napadeného rozhodnutí.</a:t>
            </a:r>
            <a:endParaRPr lang="cs-CZ" altLang="cs-CZ" sz="2400" dirty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800" dirty="0" smtClean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arenR" startAt="3"/>
            </a:pPr>
            <a:r>
              <a:rPr lang="cs-CZ" altLang="cs-CZ" sz="2400" dirty="0" smtClean="0">
                <a:solidFill>
                  <a:srgbClr val="FF0000"/>
                </a:solidFill>
              </a:rPr>
              <a:t>Zjistí-li OO, že jsou splněny podmínky pro </a:t>
            </a:r>
            <a:r>
              <a:rPr lang="cs-CZ" altLang="cs-CZ" sz="2400" dirty="0" err="1" smtClean="0">
                <a:solidFill>
                  <a:srgbClr val="FF0000"/>
                </a:solidFill>
              </a:rPr>
              <a:t>autoremedurní</a:t>
            </a:r>
            <a:r>
              <a:rPr lang="cs-CZ" altLang="cs-CZ" sz="2400" dirty="0" smtClean="0">
                <a:solidFill>
                  <a:srgbClr val="FF0000"/>
                </a:solidFill>
              </a:rPr>
              <a:t> rozhodnutí, může vrátit věc k rozhodnutí SMP1. Postup odůvodní a vydá pokyny pro další řízení SMP1, který je právním názorem OO vázán. </a:t>
            </a:r>
            <a:endParaRPr lang="cs-CZ" altLang="cs-CZ" sz="2400" dirty="0">
              <a:solidFill>
                <a:srgbClr val="FF0000"/>
              </a:solidFill>
            </a:endParaRPr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arenR" startAt="3"/>
            </a:pPr>
            <a:endParaRPr lang="cs-CZ" altLang="cs-CZ" sz="800" dirty="0" smtClean="0"/>
          </a:p>
          <a:p>
            <a:pPr marL="457200" indent="-457200">
              <a:lnSpc>
                <a:spcPct val="90000"/>
              </a:lnSpc>
              <a:buClr>
                <a:schemeClr val="tx1"/>
              </a:buClr>
              <a:buSzPct val="100000"/>
              <a:buFont typeface="+mj-lt"/>
              <a:buAutoNum type="arabicParenR" startAt="3"/>
            </a:pPr>
            <a:r>
              <a:rPr lang="cs-CZ" altLang="cs-CZ" sz="2400" dirty="0" smtClean="0">
                <a:solidFill>
                  <a:srgbClr val="FF0000"/>
                </a:solidFill>
              </a:rPr>
              <a:t>Proti rozhodnutí odvolacího orgánu se nelze dále odvolat</a:t>
            </a:r>
            <a:r>
              <a:rPr lang="cs-CZ" altLang="cs-CZ" sz="2400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19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597724"/>
          </a:xfrm>
        </p:spPr>
        <p:txBody>
          <a:bodyPr>
            <a:noAutofit/>
          </a:bodyPr>
          <a:lstStyle/>
          <a:p>
            <a:pPr marL="536575" indent="-536575" algn="ctr"/>
            <a:r>
              <a:rPr lang="cs-CZ" sz="2800" dirty="0">
                <a:solidFill>
                  <a:schemeClr val="tx2"/>
                </a:solidFill>
              </a:rPr>
              <a:t>Aplikace DŘ při vyměřování MP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764704"/>
            <a:ext cx="8496944" cy="559553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I. Řízení o povolení nebo nařízení obnovy řízení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§117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400" dirty="0" smtClean="0">
                <a:solidFill>
                  <a:srgbClr val="00B050"/>
                </a:solidFill>
              </a:rPr>
              <a:t>Obnova řízení na návrh = </a:t>
            </a:r>
            <a:r>
              <a:rPr lang="cs-CZ" altLang="cs-CZ" sz="2400" dirty="0" smtClean="0"/>
              <a:t>je mimořádným oprav.  prostředkem.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r>
              <a:rPr lang="cs-CZ" altLang="cs-CZ" sz="2400" dirty="0" smtClean="0">
                <a:solidFill>
                  <a:schemeClr val="tx2"/>
                </a:solidFill>
              </a:rPr>
              <a:t>Nařízení obnovy z moci úřední  = </a:t>
            </a:r>
            <a:r>
              <a:rPr lang="cs-CZ" altLang="cs-CZ" sz="2400" dirty="0" smtClean="0"/>
              <a:t>je dozorčím prostředkem.</a:t>
            </a: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endParaRPr lang="cs-CZ" altLang="cs-CZ" sz="8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SzPct val="100000"/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R je v právní moci </a:t>
            </a:r>
            <a:r>
              <a:rPr lang="cs-CZ" altLang="cs-CZ" sz="2400" dirty="0" smtClean="0"/>
              <a:t>-</a:t>
            </a:r>
            <a:r>
              <a:rPr lang="en-US" altLang="cs-CZ" sz="2400" dirty="0" smtClean="0"/>
              <a:t>&gt;</a:t>
            </a:r>
            <a:r>
              <a:rPr lang="cs-CZ" altLang="cs-CZ" sz="2400" dirty="0" smtClean="0"/>
              <a:t> řízení SD obnoví, jestliže: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vyšly najevo nové skutečnosti nebo důkazy s vlivem na výrok,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R bylo učiněno na základě falešných důkazů,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R bylo dosaženo trestným činem, </a:t>
            </a:r>
          </a:p>
          <a:p>
            <a:pPr marL="457200" indent="-457200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cs-CZ" altLang="cs-CZ" sz="2400" dirty="0" smtClean="0"/>
              <a:t>R záviselo na posouzení předběžné otázky, o které bylo později rozhodnuto jiným způsobem.</a:t>
            </a:r>
          </a:p>
          <a:p>
            <a:pPr marL="0" indent="0">
              <a:lnSpc>
                <a:spcPct val="90000"/>
              </a:lnSpc>
              <a:buNone/>
            </a:pPr>
            <a:endParaRPr lang="cs-CZ" altLang="cs-CZ" sz="800" dirty="0" smtClean="0">
              <a:solidFill>
                <a:srgbClr val="FFFF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FF0000"/>
                </a:solidFill>
              </a:rPr>
              <a:t>§ 118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altLang="cs-CZ" sz="2400" dirty="0" smtClean="0">
                <a:solidFill>
                  <a:srgbClr val="00B050"/>
                </a:solidFill>
              </a:rPr>
              <a:t>Návrh na povolení obnovy </a:t>
            </a:r>
            <a:r>
              <a:rPr lang="cs-CZ" altLang="cs-CZ" sz="2400" dirty="0" smtClean="0"/>
              <a:t>řízení se podává u SD 1. st. do 6 měsíců ode dne, kdy se navrhovatel dozvěděl o důvodech.</a:t>
            </a:r>
            <a:endParaRPr lang="cs-CZ" altLang="cs-CZ" sz="2400" dirty="0" smtClean="0">
              <a:solidFill>
                <a:srgbClr val="FFFF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20D5-05FF-45EC-8563-A5D88A7773FB}" type="slidenum">
              <a:rPr lang="cs-CZ" smtClean="0"/>
              <a:pPr/>
              <a:t>99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19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12645</TotalTime>
  <Words>10016</Words>
  <Application>Microsoft Office PowerPoint</Application>
  <PresentationFormat>Předvádění na obrazovce (4:3)</PresentationFormat>
  <Paragraphs>1326</Paragraphs>
  <Slides>117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117</vt:i4>
      </vt:variant>
    </vt:vector>
  </HeadingPairs>
  <TitlesOfParts>
    <vt:vector size="118" baseType="lpstr">
      <vt:lpstr>Motiv systému Office</vt:lpstr>
      <vt:lpstr>Správa místních poplatků  po novele zákona od 1. 1. 2016   Ing. Michal Obrusník</vt:lpstr>
      <vt:lpstr>Cíl semináře</vt:lpstr>
      <vt:lpstr>Prezentace aplikace PowerPoint</vt:lpstr>
      <vt:lpstr>Zakotvení místních poplatků v právním řádu</vt:lpstr>
      <vt:lpstr>Hmotně právní předpis – ZMP</vt:lpstr>
      <vt:lpstr>Poplatek ze psů (§2)</vt:lpstr>
      <vt:lpstr>Poplatek ze psů (§2)</vt:lpstr>
      <vt:lpstr>Poplatek ze psů (§2)</vt:lpstr>
      <vt:lpstr>OTÁZKY – Poplatek ze psů (§2)</vt:lpstr>
      <vt:lpstr>Poplatek za lázeňský nebo rekreační pobyt (§ 3)</vt:lpstr>
      <vt:lpstr>Poplatek za lázeňský nebo rekreační pobyt (§ 3)</vt:lpstr>
      <vt:lpstr>OTÁZKY – Poplatek za lázeňský nebo rekreační pobyt (§ 3)</vt:lpstr>
      <vt:lpstr>Poplatek z ubytovací kapacity (§ 7)</vt:lpstr>
      <vt:lpstr>OTÁZKY – Poplatek z ubytovací kapacity (§ 7)</vt:lpstr>
      <vt:lpstr>Poplatek za užívání veřejného prostranství (§4)</vt:lpstr>
      <vt:lpstr>Poplatek za užívání veřejného prostranství (§4)</vt:lpstr>
      <vt:lpstr>Poplatek za užívání veřejného prostranství (§4)</vt:lpstr>
      <vt:lpstr>OTÁZKY – Poplatek za užívání veřejného prostranství (§4)</vt:lpstr>
      <vt:lpstr>Poplatek ze vstupného (§6)</vt:lpstr>
      <vt:lpstr>OTÁZKY – Poplatek ze vstupného (§6)</vt:lpstr>
      <vt:lpstr>Poplatek za povolení k vjezdu s motorovým vozidlem do vybraných míst a částí měst (§ 10)</vt:lpstr>
      <vt:lpstr>Poplatek za povolení k vjezdu s motorovým vozidlem do vybraných míst a částí měst (§ 10)</vt:lpstr>
      <vt:lpstr>OTÁZKY – Poplatek za povolení k vjezdu s m. v. do vybraných míst a částí měst (§ 10)</vt:lpstr>
      <vt:lpstr>Poplatek za provoz systému shromažďování, sběru, přepravy, třídění, využívání a odstraňování komunálních odpadů (§ 10b) (dále MPKO)</vt:lpstr>
      <vt:lpstr>MPKO (§ 10b)</vt:lpstr>
      <vt:lpstr>MPKO (§ 10b)</vt:lpstr>
      <vt:lpstr>MPKO (§ 10b)</vt:lpstr>
      <vt:lpstr>MPKO (§ 10b)</vt:lpstr>
      <vt:lpstr>MPKO (§ 10b)</vt:lpstr>
      <vt:lpstr>Poplatek za komunální odpad (§ 10b)</vt:lpstr>
      <vt:lpstr>Poplatek za komunální odpad (§ 10b)</vt:lpstr>
      <vt:lpstr>Poplatek za zhodnocení pozemku možností připojení na obcí vybudovanou stavbu vodovodu nebo kanalizace (§ 10c)</vt:lpstr>
      <vt:lpstr>OTÁZKY – Poplatek za zhodnocení pozemku možností připojení na obcí vybudovanou stavbu vodovodu nebo kanalizace (§ 10c)</vt:lpstr>
      <vt:lpstr>§ 11 zákona o místních poplatcích</vt:lpstr>
      <vt:lpstr>§ 12 odpovědnost za platbu MP</vt:lpstr>
      <vt:lpstr>§ 14 – ZAVEDENÍ MÍSTNÍCH POPLATKŮ</vt:lpstr>
      <vt:lpstr>OTÁZKY – § 14</vt:lpstr>
      <vt:lpstr>§ 14a ohlaš. pov.</vt:lpstr>
      <vt:lpstr>OTÁZKY – § 14a ohlaš. pov.</vt:lpstr>
      <vt:lpstr>OTÁZKY – § 14a ohlaš. pov.</vt:lpstr>
      <vt:lpstr>§ 16 ZMP – REGISTRY</vt:lpstr>
      <vt:lpstr>§ 16 ZMP – REGISTRY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Novela ZMP – sněmovní tisk 219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Novela ZMP – sněmovní tisk 219 </vt:lpstr>
      <vt:lpstr>Veřejnoprávní smlouvy na výkon přenesené působnosti v agendě místních poplatků</vt:lpstr>
      <vt:lpstr>Prezentace aplikace PowerPoint</vt:lpstr>
      <vt:lpstr>Veřejnoprávní smlouvy na výkon přenesené působnosti v agendě místních poplatků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Prezentace aplikace PowerPoint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Prezentace aplikace PowerPoint</vt:lpstr>
      <vt:lpstr>Prezentace aplikace PowerPoint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Prezentace aplikace PowerPoint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 při vyměřování MP</vt:lpstr>
      <vt:lpstr>Aplikace DŘ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Daňový řád</dc:title>
  <dc:creator>m.obrusnik@kr-olomoucky.cz</dc:creator>
  <cp:lastModifiedBy>Obrusník Michal</cp:lastModifiedBy>
  <cp:revision>749</cp:revision>
  <cp:lastPrinted>2015-09-09T07:52:20Z</cp:lastPrinted>
  <dcterms:created xsi:type="dcterms:W3CDTF">2015-01-16T07:21:01Z</dcterms:created>
  <dcterms:modified xsi:type="dcterms:W3CDTF">2015-11-12T08:00:19Z</dcterms:modified>
</cp:coreProperties>
</file>