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AEAD"/>
    <a:srgbClr val="002060"/>
    <a:srgbClr val="C5D9F1"/>
    <a:srgbClr val="0000FF"/>
    <a:srgbClr val="88AEFF"/>
    <a:srgbClr val="8893FF"/>
    <a:srgbClr val="0093FF"/>
    <a:srgbClr val="92D050"/>
    <a:srgbClr val="00B050"/>
    <a:srgbClr val="FF78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200" y="-8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7FF4F-CB6E-4AC2-B06F-A129641579C1}" type="datetimeFigureOut">
              <a:rPr lang="cs-CZ" smtClean="0"/>
              <a:t>26.7.2012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2379B-257A-4150-9AED-52BC3682D7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053544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7FF4F-CB6E-4AC2-B06F-A129641579C1}" type="datetimeFigureOut">
              <a:rPr lang="cs-CZ" smtClean="0"/>
              <a:t>26.7.2012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2379B-257A-4150-9AED-52BC3682D7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87606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7FF4F-CB6E-4AC2-B06F-A129641579C1}" type="datetimeFigureOut">
              <a:rPr lang="cs-CZ" smtClean="0"/>
              <a:t>26.7.2012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2379B-257A-4150-9AED-52BC3682D7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90793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7FF4F-CB6E-4AC2-B06F-A129641579C1}" type="datetimeFigureOut">
              <a:rPr lang="cs-CZ" smtClean="0"/>
              <a:t>26.7.2012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2379B-257A-4150-9AED-52BC3682D7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34067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7FF4F-CB6E-4AC2-B06F-A129641579C1}" type="datetimeFigureOut">
              <a:rPr lang="cs-CZ" smtClean="0"/>
              <a:t>26.7.2012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2379B-257A-4150-9AED-52BC3682D7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67318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7FF4F-CB6E-4AC2-B06F-A129641579C1}" type="datetimeFigureOut">
              <a:rPr lang="cs-CZ" smtClean="0"/>
              <a:t>26.7.2012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2379B-257A-4150-9AED-52BC3682D7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85050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7FF4F-CB6E-4AC2-B06F-A129641579C1}" type="datetimeFigureOut">
              <a:rPr lang="cs-CZ" smtClean="0"/>
              <a:t>26.7.2012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2379B-257A-4150-9AED-52BC3682D7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05185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7FF4F-CB6E-4AC2-B06F-A129641579C1}" type="datetimeFigureOut">
              <a:rPr lang="cs-CZ" smtClean="0"/>
              <a:t>26.7.2012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2379B-257A-4150-9AED-52BC3682D7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71956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7FF4F-CB6E-4AC2-B06F-A129641579C1}" type="datetimeFigureOut">
              <a:rPr lang="cs-CZ" smtClean="0"/>
              <a:t>26.7.2012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2379B-257A-4150-9AED-52BC3682D7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26050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7FF4F-CB6E-4AC2-B06F-A129641579C1}" type="datetimeFigureOut">
              <a:rPr lang="cs-CZ" smtClean="0"/>
              <a:t>26.7.2012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2379B-257A-4150-9AED-52BC3682D7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16881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7FF4F-CB6E-4AC2-B06F-A129641579C1}" type="datetimeFigureOut">
              <a:rPr lang="cs-CZ" smtClean="0"/>
              <a:t>26.7.2012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2379B-257A-4150-9AED-52BC3682D7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295606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67FF4F-CB6E-4AC2-B06F-A129641579C1}" type="datetimeFigureOut">
              <a:rPr lang="cs-CZ" smtClean="0"/>
              <a:t>26.7.2012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2379B-257A-4150-9AED-52BC3682D7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93460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090" y="-833986"/>
            <a:ext cx="7043187" cy="10440000"/>
          </a:xfrm>
          <a:prstGeom prst="rect">
            <a:avLst/>
          </a:prstGeom>
        </p:spPr>
      </p:pic>
      <p:sp>
        <p:nvSpPr>
          <p:cNvPr id="4" name="Obdélník 3"/>
          <p:cNvSpPr/>
          <p:nvPr/>
        </p:nvSpPr>
        <p:spPr>
          <a:xfrm>
            <a:off x="4424660" y="1086668"/>
            <a:ext cx="648072" cy="432048"/>
          </a:xfrm>
          <a:prstGeom prst="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Obdélník 4"/>
          <p:cNvSpPr/>
          <p:nvPr/>
        </p:nvSpPr>
        <p:spPr>
          <a:xfrm>
            <a:off x="4424660" y="1629394"/>
            <a:ext cx="648072" cy="432048"/>
          </a:xfrm>
          <a:prstGeom prst="rect">
            <a:avLst/>
          </a:prstGeom>
          <a:solidFill>
            <a:srgbClr val="92D05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bdélník 5"/>
          <p:cNvSpPr/>
          <p:nvPr/>
        </p:nvSpPr>
        <p:spPr>
          <a:xfrm>
            <a:off x="4424660" y="2172120"/>
            <a:ext cx="648072" cy="43204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TextovéPole 9"/>
          <p:cNvSpPr txBox="1"/>
          <p:nvPr/>
        </p:nvSpPr>
        <p:spPr>
          <a:xfrm>
            <a:off x="5144740" y="1164192"/>
            <a:ext cx="25458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 smtClean="0">
                <a:latin typeface="Arial" pitchFamily="34" charset="0"/>
                <a:cs typeface="Arial" pitchFamily="34" charset="0"/>
              </a:rPr>
              <a:t>Regiony konkurenceschopné</a:t>
            </a:r>
            <a:endParaRPr lang="cs-CZ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5144740" y="1614585"/>
            <a:ext cx="25458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 smtClean="0">
                <a:latin typeface="Arial" pitchFamily="34" charset="0"/>
                <a:cs typeface="Arial" pitchFamily="34" charset="0"/>
              </a:rPr>
              <a:t>Regiony s nízkou konkurenceschopností</a:t>
            </a:r>
            <a:endParaRPr lang="cs-CZ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ovéPole 11"/>
          <p:cNvSpPr txBox="1"/>
          <p:nvPr/>
        </p:nvSpPr>
        <p:spPr>
          <a:xfrm>
            <a:off x="5144740" y="2157311"/>
            <a:ext cx="25458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 smtClean="0">
                <a:latin typeface="Arial" pitchFamily="34" charset="0"/>
                <a:cs typeface="Arial" pitchFamily="34" charset="0"/>
              </a:rPr>
              <a:t>Nekonkurenceschopné regiony</a:t>
            </a:r>
            <a:endParaRPr lang="cs-CZ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2696468" y="449262"/>
            <a:ext cx="25458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>
                <a:latin typeface="Arial" pitchFamily="34" charset="0"/>
                <a:cs typeface="Arial" pitchFamily="34" charset="0"/>
              </a:rPr>
              <a:t>Jeseník</a:t>
            </a:r>
            <a:endParaRPr lang="cs-CZ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1281832" y="2700037"/>
            <a:ext cx="25458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>
                <a:latin typeface="Arial" pitchFamily="34" charset="0"/>
                <a:cs typeface="Arial" pitchFamily="34" charset="0"/>
              </a:rPr>
              <a:t>Zábřeh</a:t>
            </a:r>
            <a:endParaRPr lang="cs-CZ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ovéPole 17"/>
          <p:cNvSpPr txBox="1"/>
          <p:nvPr/>
        </p:nvSpPr>
        <p:spPr>
          <a:xfrm>
            <a:off x="1905966" y="1859317"/>
            <a:ext cx="25458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>
                <a:latin typeface="Arial" pitchFamily="34" charset="0"/>
                <a:cs typeface="Arial" pitchFamily="34" charset="0"/>
              </a:rPr>
              <a:t>Šumperk</a:t>
            </a:r>
            <a:endParaRPr lang="cs-CZ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ovéPole 18"/>
          <p:cNvSpPr txBox="1"/>
          <p:nvPr/>
        </p:nvSpPr>
        <p:spPr>
          <a:xfrm>
            <a:off x="1229916" y="3236366"/>
            <a:ext cx="25458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>
                <a:latin typeface="Arial" pitchFamily="34" charset="0"/>
                <a:cs typeface="Arial" pitchFamily="34" charset="0"/>
              </a:rPr>
              <a:t>Mohelnice</a:t>
            </a:r>
            <a:endParaRPr lang="cs-CZ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2264420" y="3257574"/>
            <a:ext cx="25458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>
                <a:latin typeface="Arial" pitchFamily="34" charset="0"/>
                <a:cs typeface="Arial" pitchFamily="34" charset="0"/>
              </a:rPr>
              <a:t>Uničov</a:t>
            </a:r>
            <a:endParaRPr lang="cs-CZ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ovéPole 20"/>
          <p:cNvSpPr txBox="1"/>
          <p:nvPr/>
        </p:nvSpPr>
        <p:spPr>
          <a:xfrm>
            <a:off x="1760364" y="3957909"/>
            <a:ext cx="25458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>
                <a:latin typeface="Arial" pitchFamily="34" charset="0"/>
                <a:cs typeface="Arial" pitchFamily="34" charset="0"/>
              </a:rPr>
              <a:t>Litovel</a:t>
            </a:r>
            <a:endParaRPr lang="cs-CZ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3056508" y="3571006"/>
            <a:ext cx="25458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>
                <a:latin typeface="Arial" pitchFamily="34" charset="0"/>
                <a:cs typeface="Arial" pitchFamily="34" charset="0"/>
              </a:rPr>
              <a:t>Šternberk</a:t>
            </a:r>
            <a:endParaRPr lang="cs-CZ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ovéPole 22"/>
          <p:cNvSpPr txBox="1"/>
          <p:nvPr/>
        </p:nvSpPr>
        <p:spPr>
          <a:xfrm rot="20024225">
            <a:off x="1018879" y="4020961"/>
            <a:ext cx="25458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>
                <a:latin typeface="Arial" pitchFamily="34" charset="0"/>
                <a:cs typeface="Arial" pitchFamily="34" charset="0"/>
              </a:rPr>
              <a:t>Konice</a:t>
            </a:r>
            <a:endParaRPr lang="cs-CZ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2794000" y="4559886"/>
            <a:ext cx="25458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latin typeface="Arial" pitchFamily="34" charset="0"/>
                <a:cs typeface="Arial" pitchFamily="34" charset="0"/>
              </a:rPr>
              <a:t>Olomouc</a:t>
            </a:r>
            <a:endParaRPr lang="cs-CZ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1904380" y="5326061"/>
            <a:ext cx="25458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>
                <a:latin typeface="Arial" pitchFamily="34" charset="0"/>
                <a:cs typeface="Arial" pitchFamily="34" charset="0"/>
              </a:rPr>
              <a:t>Prostějov</a:t>
            </a:r>
            <a:endParaRPr lang="cs-CZ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ovéPole 25"/>
          <p:cNvSpPr txBox="1"/>
          <p:nvPr/>
        </p:nvSpPr>
        <p:spPr>
          <a:xfrm>
            <a:off x="3272532" y="5542085"/>
            <a:ext cx="25458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>
                <a:latin typeface="Arial" pitchFamily="34" charset="0"/>
                <a:cs typeface="Arial" pitchFamily="34" charset="0"/>
              </a:rPr>
              <a:t>Přerov</a:t>
            </a:r>
            <a:endParaRPr lang="cs-CZ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ovéPole 26"/>
          <p:cNvSpPr txBox="1"/>
          <p:nvPr/>
        </p:nvSpPr>
        <p:spPr>
          <a:xfrm rot="1851156">
            <a:off x="3823462" y="5667574"/>
            <a:ext cx="25458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>
                <a:latin typeface="Arial" pitchFamily="34" charset="0"/>
                <a:cs typeface="Arial" pitchFamily="34" charset="0"/>
              </a:rPr>
              <a:t>Lipník</a:t>
            </a:r>
            <a:endParaRPr lang="cs-CZ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ovéPole 27"/>
          <p:cNvSpPr txBox="1"/>
          <p:nvPr/>
        </p:nvSpPr>
        <p:spPr>
          <a:xfrm>
            <a:off x="4568676" y="4985766"/>
            <a:ext cx="25458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>
                <a:latin typeface="Arial" pitchFamily="34" charset="0"/>
                <a:cs typeface="Arial" pitchFamily="34" charset="0"/>
              </a:rPr>
              <a:t>Hranice</a:t>
            </a:r>
            <a:endParaRPr lang="cs-CZ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ovéPole 28"/>
          <p:cNvSpPr txBox="1"/>
          <p:nvPr/>
        </p:nvSpPr>
        <p:spPr>
          <a:xfrm>
            <a:off x="5242272" y="5515222"/>
            <a:ext cx="25458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>
                <a:latin typeface="Arial" pitchFamily="34" charset="0"/>
                <a:cs typeface="Arial" pitchFamily="34" charset="0"/>
              </a:rPr>
              <a:t>Valašské</a:t>
            </a:r>
          </a:p>
          <a:p>
            <a:r>
              <a:rPr lang="cs-CZ" sz="1400" dirty="0" smtClean="0">
                <a:latin typeface="Arial" pitchFamily="34" charset="0"/>
                <a:cs typeface="Arial" pitchFamily="34" charset="0"/>
              </a:rPr>
              <a:t>Meziříčí</a:t>
            </a:r>
            <a:endParaRPr lang="cs-CZ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ovéPole 29"/>
          <p:cNvSpPr txBox="1"/>
          <p:nvPr/>
        </p:nvSpPr>
        <p:spPr>
          <a:xfrm rot="882584">
            <a:off x="6156357" y="5930209"/>
            <a:ext cx="15200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>
                <a:latin typeface="Arial" pitchFamily="34" charset="0"/>
                <a:cs typeface="Arial" pitchFamily="34" charset="0"/>
              </a:rPr>
              <a:t>Rožnov p. R.</a:t>
            </a:r>
            <a:endParaRPr lang="cs-CZ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ovéPole 30"/>
          <p:cNvSpPr txBox="1"/>
          <p:nvPr/>
        </p:nvSpPr>
        <p:spPr>
          <a:xfrm>
            <a:off x="5746328" y="6550197"/>
            <a:ext cx="18722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>
                <a:latin typeface="Arial" pitchFamily="34" charset="0"/>
                <a:cs typeface="Arial" pitchFamily="34" charset="0"/>
              </a:rPr>
              <a:t>Vsetín</a:t>
            </a:r>
            <a:endParaRPr lang="cs-CZ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TextovéPole 31"/>
          <p:cNvSpPr txBox="1"/>
          <p:nvPr/>
        </p:nvSpPr>
        <p:spPr>
          <a:xfrm>
            <a:off x="4304010" y="5993878"/>
            <a:ext cx="16463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err="1" smtClean="0">
                <a:latin typeface="Arial" pitchFamily="34" charset="0"/>
                <a:cs typeface="Arial" pitchFamily="34" charset="0"/>
              </a:rPr>
              <a:t>Bystř</a:t>
            </a:r>
            <a:r>
              <a:rPr lang="cs-CZ" sz="1400" dirty="0" smtClean="0">
                <a:latin typeface="Arial" pitchFamily="34" charset="0"/>
                <a:cs typeface="Arial" pitchFamily="34" charset="0"/>
              </a:rPr>
              <a:t>. p. H</a:t>
            </a:r>
            <a:endParaRPr lang="cs-CZ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TextovéPole 32"/>
          <p:cNvSpPr txBox="1"/>
          <p:nvPr/>
        </p:nvSpPr>
        <p:spPr>
          <a:xfrm rot="17591554">
            <a:off x="3119104" y="5499153"/>
            <a:ext cx="25458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>
                <a:latin typeface="Arial" pitchFamily="34" charset="0"/>
                <a:cs typeface="Arial" pitchFamily="34" charset="0"/>
              </a:rPr>
              <a:t>Holešov</a:t>
            </a:r>
            <a:endParaRPr lang="cs-CZ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TextovéPole 33"/>
          <p:cNvSpPr txBox="1"/>
          <p:nvPr/>
        </p:nvSpPr>
        <p:spPr>
          <a:xfrm>
            <a:off x="2599854" y="6785966"/>
            <a:ext cx="16995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>
                <a:latin typeface="Arial" pitchFamily="34" charset="0"/>
                <a:cs typeface="Arial" pitchFamily="34" charset="0"/>
              </a:rPr>
              <a:t>Kroměříž</a:t>
            </a:r>
            <a:endParaRPr lang="cs-CZ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TextovéPole 34"/>
          <p:cNvSpPr txBox="1"/>
          <p:nvPr/>
        </p:nvSpPr>
        <p:spPr>
          <a:xfrm>
            <a:off x="2552452" y="7722070"/>
            <a:ext cx="25458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>
                <a:latin typeface="Arial" pitchFamily="34" charset="0"/>
                <a:cs typeface="Arial" pitchFamily="34" charset="0"/>
              </a:rPr>
              <a:t>Uherské Hradiště</a:t>
            </a:r>
            <a:endParaRPr lang="cs-CZ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TextovéPole 35"/>
          <p:cNvSpPr txBox="1"/>
          <p:nvPr/>
        </p:nvSpPr>
        <p:spPr>
          <a:xfrm>
            <a:off x="3854301" y="8442150"/>
            <a:ext cx="25458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>
                <a:latin typeface="Arial" pitchFamily="34" charset="0"/>
                <a:cs typeface="Arial" pitchFamily="34" charset="0"/>
              </a:rPr>
              <a:t>Uherský Brod</a:t>
            </a:r>
            <a:endParaRPr lang="cs-CZ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TextovéPole 36"/>
          <p:cNvSpPr txBox="1"/>
          <p:nvPr/>
        </p:nvSpPr>
        <p:spPr>
          <a:xfrm rot="1300692">
            <a:off x="4432442" y="8037372"/>
            <a:ext cx="25458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>
                <a:latin typeface="Arial" pitchFamily="34" charset="0"/>
                <a:cs typeface="Arial" pitchFamily="34" charset="0"/>
              </a:rPr>
              <a:t>Luhačovice</a:t>
            </a:r>
            <a:endParaRPr lang="cs-CZ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TextovéPole 37"/>
          <p:cNvSpPr txBox="1"/>
          <p:nvPr/>
        </p:nvSpPr>
        <p:spPr>
          <a:xfrm rot="3130122">
            <a:off x="4926241" y="8310864"/>
            <a:ext cx="25458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>
                <a:latin typeface="Arial" pitchFamily="34" charset="0"/>
                <a:cs typeface="Arial" pitchFamily="34" charset="0"/>
              </a:rPr>
              <a:t>Valašské</a:t>
            </a:r>
          </a:p>
          <a:p>
            <a:r>
              <a:rPr lang="cs-CZ" sz="1400" dirty="0" smtClean="0">
                <a:latin typeface="Arial" pitchFamily="34" charset="0"/>
                <a:cs typeface="Arial" pitchFamily="34" charset="0"/>
              </a:rPr>
              <a:t>Klobouky</a:t>
            </a:r>
            <a:endParaRPr lang="cs-CZ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TextovéPole 38"/>
          <p:cNvSpPr txBox="1"/>
          <p:nvPr/>
        </p:nvSpPr>
        <p:spPr>
          <a:xfrm rot="3669198">
            <a:off x="4442966" y="7662426"/>
            <a:ext cx="25458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>
                <a:latin typeface="Arial" pitchFamily="34" charset="0"/>
                <a:cs typeface="Arial" pitchFamily="34" charset="0"/>
              </a:rPr>
              <a:t>Vizovice</a:t>
            </a:r>
            <a:endParaRPr lang="cs-CZ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TextovéPole 39"/>
          <p:cNvSpPr txBox="1"/>
          <p:nvPr/>
        </p:nvSpPr>
        <p:spPr>
          <a:xfrm rot="17848036">
            <a:off x="2943627" y="6249567"/>
            <a:ext cx="25458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err="1" smtClean="0">
                <a:latin typeface="Arial" pitchFamily="34" charset="0"/>
                <a:cs typeface="Arial" pitchFamily="34" charset="0"/>
              </a:rPr>
              <a:t>Otroko</a:t>
            </a:r>
            <a:r>
              <a:rPr lang="cs-CZ" sz="1400" dirty="0" smtClean="0">
                <a:latin typeface="Arial" pitchFamily="34" charset="0"/>
                <a:cs typeface="Arial" pitchFamily="34" charset="0"/>
              </a:rPr>
              <a:t>-</a:t>
            </a:r>
          </a:p>
          <a:p>
            <a:r>
              <a:rPr lang="cs-CZ" sz="1400" dirty="0" smtClean="0">
                <a:latin typeface="Arial" pitchFamily="34" charset="0"/>
                <a:cs typeface="Arial" pitchFamily="34" charset="0"/>
              </a:rPr>
              <a:t>vice</a:t>
            </a:r>
            <a:endParaRPr lang="cs-CZ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TextovéPole 40"/>
          <p:cNvSpPr txBox="1"/>
          <p:nvPr/>
        </p:nvSpPr>
        <p:spPr>
          <a:xfrm>
            <a:off x="4208636" y="6935678"/>
            <a:ext cx="25458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latin typeface="Arial" pitchFamily="34" charset="0"/>
                <a:cs typeface="Arial" pitchFamily="34" charset="0"/>
              </a:rPr>
              <a:t>Zlín</a:t>
            </a:r>
            <a:endParaRPr lang="cs-CZ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TextovéPole 41"/>
          <p:cNvSpPr txBox="1"/>
          <p:nvPr/>
        </p:nvSpPr>
        <p:spPr>
          <a:xfrm>
            <a:off x="3272532" y="-702866"/>
            <a:ext cx="44202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>
                <a:latin typeface="Arial" pitchFamily="34" charset="0"/>
                <a:cs typeface="Arial" pitchFamily="34" charset="0"/>
              </a:rPr>
              <a:t>Hospodářská soudržnost ORP v regionu soudržnosti Střední Morava</a:t>
            </a:r>
          </a:p>
        </p:txBody>
      </p:sp>
      <p:sp>
        <p:nvSpPr>
          <p:cNvPr id="43" name="TextovéPole 42"/>
          <p:cNvSpPr txBox="1"/>
          <p:nvPr/>
        </p:nvSpPr>
        <p:spPr>
          <a:xfrm>
            <a:off x="849784" y="9128665"/>
            <a:ext cx="28407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 smtClean="0">
                <a:latin typeface="Arial" pitchFamily="34" charset="0"/>
                <a:cs typeface="Arial" pitchFamily="34" charset="0"/>
              </a:rPr>
              <a:t>Založeno na vlastních výpočtech</a:t>
            </a:r>
          </a:p>
        </p:txBody>
      </p:sp>
    </p:spTree>
    <p:extLst>
      <p:ext uri="{BB962C8B-B14F-4D97-AF65-F5344CB8AC3E}">
        <p14:creationId xmlns:p14="http://schemas.microsoft.com/office/powerpoint/2010/main" val="3881112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18" y="-847340"/>
            <a:ext cx="7043187" cy="10440000"/>
          </a:xfrm>
          <a:prstGeom prst="rect">
            <a:avLst/>
          </a:prstGeom>
        </p:spPr>
      </p:pic>
      <p:sp>
        <p:nvSpPr>
          <p:cNvPr id="4" name="Obdélník 3"/>
          <p:cNvSpPr/>
          <p:nvPr/>
        </p:nvSpPr>
        <p:spPr>
          <a:xfrm>
            <a:off x="4424660" y="1086668"/>
            <a:ext cx="648072" cy="432048"/>
          </a:xfrm>
          <a:prstGeom prst="rect">
            <a:avLst/>
          </a:prstGeom>
          <a:solidFill>
            <a:srgbClr val="00206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Obdélník 4"/>
          <p:cNvSpPr/>
          <p:nvPr/>
        </p:nvSpPr>
        <p:spPr>
          <a:xfrm>
            <a:off x="4424660" y="1629394"/>
            <a:ext cx="648072" cy="432048"/>
          </a:xfrm>
          <a:prstGeom prst="rect">
            <a:avLst/>
          </a:prstGeom>
          <a:solidFill>
            <a:srgbClr val="88AE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bdélník 5"/>
          <p:cNvSpPr/>
          <p:nvPr/>
        </p:nvSpPr>
        <p:spPr>
          <a:xfrm>
            <a:off x="4424660" y="2172120"/>
            <a:ext cx="648072" cy="432048"/>
          </a:xfrm>
          <a:prstGeom prst="rect">
            <a:avLst/>
          </a:prstGeom>
          <a:solidFill>
            <a:srgbClr val="C5D9F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TextovéPole 9"/>
          <p:cNvSpPr txBox="1"/>
          <p:nvPr/>
        </p:nvSpPr>
        <p:spPr>
          <a:xfrm>
            <a:off x="5144740" y="1164192"/>
            <a:ext cx="25458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 smtClean="0">
                <a:latin typeface="Arial" pitchFamily="34" charset="0"/>
                <a:cs typeface="Arial" pitchFamily="34" charset="0"/>
              </a:rPr>
              <a:t>Vysoká územní soudržnost</a:t>
            </a:r>
            <a:endParaRPr lang="cs-CZ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5144740" y="1614585"/>
            <a:ext cx="25458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 smtClean="0">
                <a:latin typeface="Arial" pitchFamily="34" charset="0"/>
                <a:cs typeface="Arial" pitchFamily="34" charset="0"/>
              </a:rPr>
              <a:t>Střední územní soudržnost</a:t>
            </a:r>
            <a:endParaRPr lang="cs-CZ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ovéPole 11"/>
          <p:cNvSpPr txBox="1"/>
          <p:nvPr/>
        </p:nvSpPr>
        <p:spPr>
          <a:xfrm>
            <a:off x="5144740" y="2157311"/>
            <a:ext cx="25458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 smtClean="0">
                <a:latin typeface="Arial" pitchFamily="34" charset="0"/>
                <a:cs typeface="Arial" pitchFamily="34" charset="0"/>
              </a:rPr>
              <a:t>Nízká územní soudržnost</a:t>
            </a:r>
            <a:endParaRPr lang="cs-CZ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2696468" y="449262"/>
            <a:ext cx="25458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>
                <a:latin typeface="Arial" pitchFamily="34" charset="0"/>
                <a:cs typeface="Arial" pitchFamily="34" charset="0"/>
              </a:rPr>
              <a:t>Jeseník</a:t>
            </a:r>
            <a:endParaRPr lang="cs-CZ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1281832" y="2700037"/>
            <a:ext cx="25458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>
                <a:latin typeface="Arial" pitchFamily="34" charset="0"/>
                <a:cs typeface="Arial" pitchFamily="34" charset="0"/>
              </a:rPr>
              <a:t>Zábřeh</a:t>
            </a:r>
            <a:endParaRPr lang="cs-CZ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ovéPole 17"/>
          <p:cNvSpPr txBox="1"/>
          <p:nvPr/>
        </p:nvSpPr>
        <p:spPr>
          <a:xfrm>
            <a:off x="1905966" y="1859317"/>
            <a:ext cx="25458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>
                <a:latin typeface="Arial" pitchFamily="34" charset="0"/>
                <a:cs typeface="Arial" pitchFamily="34" charset="0"/>
              </a:rPr>
              <a:t>Šumperk</a:t>
            </a:r>
            <a:endParaRPr lang="cs-CZ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ovéPole 18"/>
          <p:cNvSpPr txBox="1"/>
          <p:nvPr/>
        </p:nvSpPr>
        <p:spPr>
          <a:xfrm>
            <a:off x="1229916" y="3236366"/>
            <a:ext cx="25458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>
                <a:latin typeface="Arial" pitchFamily="34" charset="0"/>
                <a:cs typeface="Arial" pitchFamily="34" charset="0"/>
              </a:rPr>
              <a:t>Mohelnice</a:t>
            </a:r>
            <a:endParaRPr lang="cs-CZ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2264420" y="3257574"/>
            <a:ext cx="25458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>
                <a:latin typeface="Arial" pitchFamily="34" charset="0"/>
                <a:cs typeface="Arial" pitchFamily="34" charset="0"/>
              </a:rPr>
              <a:t>Uničov</a:t>
            </a:r>
            <a:endParaRPr lang="cs-CZ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ovéPole 20"/>
          <p:cNvSpPr txBox="1"/>
          <p:nvPr/>
        </p:nvSpPr>
        <p:spPr>
          <a:xfrm>
            <a:off x="1760364" y="3957909"/>
            <a:ext cx="25458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Litovel</a:t>
            </a:r>
            <a:endParaRPr lang="cs-CZ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3056508" y="3571006"/>
            <a:ext cx="25458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Šternberk</a:t>
            </a:r>
            <a:endParaRPr lang="cs-CZ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ovéPole 22"/>
          <p:cNvSpPr txBox="1"/>
          <p:nvPr/>
        </p:nvSpPr>
        <p:spPr>
          <a:xfrm rot="20024225">
            <a:off x="1018879" y="4020961"/>
            <a:ext cx="25458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>
                <a:latin typeface="Arial" pitchFamily="34" charset="0"/>
                <a:cs typeface="Arial" pitchFamily="34" charset="0"/>
              </a:rPr>
              <a:t>Konice</a:t>
            </a:r>
            <a:endParaRPr lang="cs-CZ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2794000" y="4559886"/>
            <a:ext cx="25458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Olomouc</a:t>
            </a:r>
            <a:endParaRPr lang="cs-CZ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1904380" y="5326061"/>
            <a:ext cx="25458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Prostějov</a:t>
            </a:r>
            <a:endParaRPr lang="cs-CZ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ovéPole 25"/>
          <p:cNvSpPr txBox="1"/>
          <p:nvPr/>
        </p:nvSpPr>
        <p:spPr>
          <a:xfrm>
            <a:off x="3272532" y="5542085"/>
            <a:ext cx="25458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>
                <a:latin typeface="Arial" pitchFamily="34" charset="0"/>
                <a:cs typeface="Arial" pitchFamily="34" charset="0"/>
              </a:rPr>
              <a:t>Přerov</a:t>
            </a:r>
            <a:endParaRPr lang="cs-CZ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ovéPole 26"/>
          <p:cNvSpPr txBox="1"/>
          <p:nvPr/>
        </p:nvSpPr>
        <p:spPr>
          <a:xfrm rot="1851156">
            <a:off x="3823462" y="5667574"/>
            <a:ext cx="25458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>
                <a:latin typeface="Arial" pitchFamily="34" charset="0"/>
                <a:cs typeface="Arial" pitchFamily="34" charset="0"/>
              </a:rPr>
              <a:t>Lipník</a:t>
            </a:r>
            <a:endParaRPr lang="cs-CZ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ovéPole 27"/>
          <p:cNvSpPr txBox="1"/>
          <p:nvPr/>
        </p:nvSpPr>
        <p:spPr>
          <a:xfrm>
            <a:off x="4568676" y="4985766"/>
            <a:ext cx="25458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>
                <a:latin typeface="Arial" pitchFamily="34" charset="0"/>
                <a:cs typeface="Arial" pitchFamily="34" charset="0"/>
              </a:rPr>
              <a:t>Hranice</a:t>
            </a:r>
            <a:endParaRPr lang="cs-CZ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ovéPole 28"/>
          <p:cNvSpPr txBox="1"/>
          <p:nvPr/>
        </p:nvSpPr>
        <p:spPr>
          <a:xfrm>
            <a:off x="5242272" y="5515222"/>
            <a:ext cx="25458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Valašské</a:t>
            </a:r>
          </a:p>
          <a:p>
            <a:r>
              <a:rPr lang="cs-CZ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Meziříčí</a:t>
            </a:r>
            <a:endParaRPr lang="cs-CZ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ovéPole 29"/>
          <p:cNvSpPr txBox="1"/>
          <p:nvPr/>
        </p:nvSpPr>
        <p:spPr>
          <a:xfrm rot="882584">
            <a:off x="6156357" y="5930209"/>
            <a:ext cx="15200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>
                <a:latin typeface="Arial" pitchFamily="34" charset="0"/>
                <a:cs typeface="Arial" pitchFamily="34" charset="0"/>
              </a:rPr>
              <a:t>Rožnov p. R.</a:t>
            </a:r>
            <a:endParaRPr lang="cs-CZ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ovéPole 30"/>
          <p:cNvSpPr txBox="1"/>
          <p:nvPr/>
        </p:nvSpPr>
        <p:spPr>
          <a:xfrm>
            <a:off x="5746328" y="6550197"/>
            <a:ext cx="18722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>
                <a:latin typeface="Arial" pitchFamily="34" charset="0"/>
                <a:cs typeface="Arial" pitchFamily="34" charset="0"/>
              </a:rPr>
              <a:t>Vsetín</a:t>
            </a:r>
            <a:endParaRPr lang="cs-CZ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TextovéPole 31"/>
          <p:cNvSpPr txBox="1"/>
          <p:nvPr/>
        </p:nvSpPr>
        <p:spPr>
          <a:xfrm>
            <a:off x="4304010" y="5993878"/>
            <a:ext cx="16463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err="1" smtClean="0">
                <a:latin typeface="Arial" pitchFamily="34" charset="0"/>
                <a:cs typeface="Arial" pitchFamily="34" charset="0"/>
              </a:rPr>
              <a:t>Bystř</a:t>
            </a:r>
            <a:r>
              <a:rPr lang="cs-CZ" sz="1400" dirty="0" smtClean="0">
                <a:latin typeface="Arial" pitchFamily="34" charset="0"/>
                <a:cs typeface="Arial" pitchFamily="34" charset="0"/>
              </a:rPr>
              <a:t>. p. H</a:t>
            </a:r>
            <a:endParaRPr lang="cs-CZ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TextovéPole 32"/>
          <p:cNvSpPr txBox="1"/>
          <p:nvPr/>
        </p:nvSpPr>
        <p:spPr>
          <a:xfrm rot="17591554">
            <a:off x="3119104" y="5499153"/>
            <a:ext cx="25458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>
                <a:latin typeface="Arial" pitchFamily="34" charset="0"/>
                <a:cs typeface="Arial" pitchFamily="34" charset="0"/>
              </a:rPr>
              <a:t>Holešov</a:t>
            </a:r>
            <a:endParaRPr lang="cs-CZ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TextovéPole 33"/>
          <p:cNvSpPr txBox="1"/>
          <p:nvPr/>
        </p:nvSpPr>
        <p:spPr>
          <a:xfrm>
            <a:off x="2599854" y="6785966"/>
            <a:ext cx="16995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>
                <a:latin typeface="Arial" pitchFamily="34" charset="0"/>
                <a:cs typeface="Arial" pitchFamily="34" charset="0"/>
              </a:rPr>
              <a:t>Kroměříž</a:t>
            </a:r>
            <a:endParaRPr lang="cs-CZ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TextovéPole 34"/>
          <p:cNvSpPr txBox="1"/>
          <p:nvPr/>
        </p:nvSpPr>
        <p:spPr>
          <a:xfrm>
            <a:off x="2552452" y="7722070"/>
            <a:ext cx="25458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>
                <a:latin typeface="Arial" pitchFamily="34" charset="0"/>
                <a:cs typeface="Arial" pitchFamily="34" charset="0"/>
              </a:rPr>
              <a:t>Uherské Hradiště</a:t>
            </a:r>
            <a:endParaRPr lang="cs-CZ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TextovéPole 35"/>
          <p:cNvSpPr txBox="1"/>
          <p:nvPr/>
        </p:nvSpPr>
        <p:spPr>
          <a:xfrm>
            <a:off x="3854301" y="8442150"/>
            <a:ext cx="25458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>
                <a:latin typeface="Arial" pitchFamily="34" charset="0"/>
                <a:cs typeface="Arial" pitchFamily="34" charset="0"/>
              </a:rPr>
              <a:t>Uherský Brod</a:t>
            </a:r>
            <a:endParaRPr lang="cs-CZ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TextovéPole 36"/>
          <p:cNvSpPr txBox="1"/>
          <p:nvPr/>
        </p:nvSpPr>
        <p:spPr>
          <a:xfrm rot="1300692">
            <a:off x="4432442" y="8037372"/>
            <a:ext cx="25458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>
                <a:latin typeface="Arial" pitchFamily="34" charset="0"/>
                <a:cs typeface="Arial" pitchFamily="34" charset="0"/>
              </a:rPr>
              <a:t>Luhačovice</a:t>
            </a:r>
            <a:endParaRPr lang="cs-CZ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TextovéPole 37"/>
          <p:cNvSpPr txBox="1"/>
          <p:nvPr/>
        </p:nvSpPr>
        <p:spPr>
          <a:xfrm rot="3130122">
            <a:off x="4926241" y="8310864"/>
            <a:ext cx="25458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>
                <a:latin typeface="Arial" pitchFamily="34" charset="0"/>
                <a:cs typeface="Arial" pitchFamily="34" charset="0"/>
              </a:rPr>
              <a:t>Valašské</a:t>
            </a:r>
          </a:p>
          <a:p>
            <a:r>
              <a:rPr lang="cs-CZ" sz="1400" dirty="0" smtClean="0">
                <a:latin typeface="Arial" pitchFamily="34" charset="0"/>
                <a:cs typeface="Arial" pitchFamily="34" charset="0"/>
              </a:rPr>
              <a:t>Klobouky</a:t>
            </a:r>
            <a:endParaRPr lang="cs-CZ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TextovéPole 38"/>
          <p:cNvSpPr txBox="1"/>
          <p:nvPr/>
        </p:nvSpPr>
        <p:spPr>
          <a:xfrm rot="3669198">
            <a:off x="4442966" y="7662426"/>
            <a:ext cx="25458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Vizovice</a:t>
            </a:r>
            <a:endParaRPr lang="cs-CZ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TextovéPole 39"/>
          <p:cNvSpPr txBox="1"/>
          <p:nvPr/>
        </p:nvSpPr>
        <p:spPr>
          <a:xfrm rot="17848036">
            <a:off x="2943627" y="6249567"/>
            <a:ext cx="25458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Otroko</a:t>
            </a:r>
            <a:r>
              <a:rPr lang="cs-CZ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</a:t>
            </a:r>
          </a:p>
          <a:p>
            <a:r>
              <a:rPr lang="cs-CZ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vice</a:t>
            </a:r>
            <a:endParaRPr lang="cs-CZ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TextovéPole 40"/>
          <p:cNvSpPr txBox="1"/>
          <p:nvPr/>
        </p:nvSpPr>
        <p:spPr>
          <a:xfrm>
            <a:off x="4208636" y="6935678"/>
            <a:ext cx="25458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Zlín</a:t>
            </a:r>
            <a:endParaRPr lang="cs-CZ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TextovéPole 41"/>
          <p:cNvSpPr txBox="1"/>
          <p:nvPr/>
        </p:nvSpPr>
        <p:spPr>
          <a:xfrm>
            <a:off x="3272532" y="-702866"/>
            <a:ext cx="44202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>
                <a:latin typeface="Arial" pitchFamily="34" charset="0"/>
                <a:cs typeface="Arial" pitchFamily="34" charset="0"/>
              </a:rPr>
              <a:t>Územní soudržnost ORP v regionu soudržnosti Střední Morava</a:t>
            </a:r>
          </a:p>
        </p:txBody>
      </p:sp>
      <p:sp>
        <p:nvSpPr>
          <p:cNvPr id="43" name="TextovéPole 42"/>
          <p:cNvSpPr txBox="1"/>
          <p:nvPr/>
        </p:nvSpPr>
        <p:spPr>
          <a:xfrm>
            <a:off x="849784" y="9128665"/>
            <a:ext cx="28407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 smtClean="0">
                <a:latin typeface="Arial" pitchFamily="34" charset="0"/>
                <a:cs typeface="Arial" pitchFamily="34" charset="0"/>
              </a:rPr>
              <a:t>Založeno na vlastních výpočtech</a:t>
            </a:r>
          </a:p>
        </p:txBody>
      </p:sp>
    </p:spTree>
    <p:extLst>
      <p:ext uri="{BB962C8B-B14F-4D97-AF65-F5344CB8AC3E}">
        <p14:creationId xmlns:p14="http://schemas.microsoft.com/office/powerpoint/2010/main" val="607696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604" y="-847938"/>
            <a:ext cx="7043187" cy="10440000"/>
          </a:xfrm>
          <a:prstGeom prst="rect">
            <a:avLst/>
          </a:prstGeom>
        </p:spPr>
      </p:pic>
      <p:sp>
        <p:nvSpPr>
          <p:cNvPr id="4" name="Obdélník 3"/>
          <p:cNvSpPr/>
          <p:nvPr/>
        </p:nvSpPr>
        <p:spPr>
          <a:xfrm>
            <a:off x="4424660" y="1086668"/>
            <a:ext cx="648072" cy="432048"/>
          </a:xfrm>
          <a:prstGeom prst="rec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Obdélník 4"/>
          <p:cNvSpPr/>
          <p:nvPr/>
        </p:nvSpPr>
        <p:spPr>
          <a:xfrm>
            <a:off x="4424660" y="1629394"/>
            <a:ext cx="648072" cy="432048"/>
          </a:xfrm>
          <a:prstGeom prst="rect">
            <a:avLst/>
          </a:prstGeom>
          <a:solidFill>
            <a:srgbClr val="FEAEAD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bdélník 5"/>
          <p:cNvSpPr/>
          <p:nvPr/>
        </p:nvSpPr>
        <p:spPr>
          <a:xfrm>
            <a:off x="4424660" y="2172120"/>
            <a:ext cx="648072" cy="43204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5144740" y="1164192"/>
            <a:ext cx="25458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 smtClean="0">
                <a:latin typeface="Arial" pitchFamily="34" charset="0"/>
                <a:cs typeface="Arial" pitchFamily="34" charset="0"/>
              </a:rPr>
              <a:t>Vysoká sociální soudržnost</a:t>
            </a:r>
            <a:endParaRPr lang="cs-CZ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5144740" y="1614585"/>
            <a:ext cx="25458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 smtClean="0">
                <a:latin typeface="Arial" pitchFamily="34" charset="0"/>
                <a:cs typeface="Arial" pitchFamily="34" charset="0"/>
              </a:rPr>
              <a:t>Střední sociální soudržnost</a:t>
            </a:r>
            <a:endParaRPr lang="cs-CZ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ovéPole 11"/>
          <p:cNvSpPr txBox="1"/>
          <p:nvPr/>
        </p:nvSpPr>
        <p:spPr>
          <a:xfrm>
            <a:off x="5144740" y="2157311"/>
            <a:ext cx="25458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 smtClean="0">
                <a:latin typeface="Arial" pitchFamily="34" charset="0"/>
                <a:cs typeface="Arial" pitchFamily="34" charset="0"/>
              </a:rPr>
              <a:t>Nízká sociální soudržnost</a:t>
            </a:r>
            <a:endParaRPr lang="cs-CZ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2696468" y="449262"/>
            <a:ext cx="25458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>
                <a:latin typeface="Arial" pitchFamily="34" charset="0"/>
                <a:cs typeface="Arial" pitchFamily="34" charset="0"/>
              </a:rPr>
              <a:t>Jeseník</a:t>
            </a:r>
            <a:endParaRPr lang="cs-CZ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1281832" y="2700037"/>
            <a:ext cx="25458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>
                <a:latin typeface="Arial" pitchFamily="34" charset="0"/>
                <a:cs typeface="Arial" pitchFamily="34" charset="0"/>
              </a:rPr>
              <a:t>Zábřeh</a:t>
            </a:r>
            <a:endParaRPr lang="cs-CZ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ovéPole 17"/>
          <p:cNvSpPr txBox="1"/>
          <p:nvPr/>
        </p:nvSpPr>
        <p:spPr>
          <a:xfrm>
            <a:off x="1905966" y="1859317"/>
            <a:ext cx="25458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>
                <a:latin typeface="Arial" pitchFamily="34" charset="0"/>
                <a:cs typeface="Arial" pitchFamily="34" charset="0"/>
              </a:rPr>
              <a:t>Šumperk</a:t>
            </a:r>
            <a:endParaRPr lang="cs-CZ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ovéPole 18"/>
          <p:cNvSpPr txBox="1"/>
          <p:nvPr/>
        </p:nvSpPr>
        <p:spPr>
          <a:xfrm>
            <a:off x="1229916" y="3236366"/>
            <a:ext cx="25458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>
                <a:latin typeface="Arial" pitchFamily="34" charset="0"/>
                <a:cs typeface="Arial" pitchFamily="34" charset="0"/>
              </a:rPr>
              <a:t>Mohelnice</a:t>
            </a:r>
            <a:endParaRPr lang="cs-CZ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2264420" y="3257574"/>
            <a:ext cx="25458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>
                <a:latin typeface="Arial" pitchFamily="34" charset="0"/>
                <a:cs typeface="Arial" pitchFamily="34" charset="0"/>
              </a:rPr>
              <a:t>Uničov</a:t>
            </a:r>
            <a:endParaRPr lang="cs-CZ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ovéPole 20"/>
          <p:cNvSpPr txBox="1"/>
          <p:nvPr/>
        </p:nvSpPr>
        <p:spPr>
          <a:xfrm>
            <a:off x="1760364" y="3957909"/>
            <a:ext cx="25458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>
                <a:latin typeface="Arial" pitchFamily="34" charset="0"/>
                <a:cs typeface="Arial" pitchFamily="34" charset="0"/>
              </a:rPr>
              <a:t>Litovel</a:t>
            </a:r>
            <a:endParaRPr lang="cs-CZ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3056508" y="3571006"/>
            <a:ext cx="25458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>
                <a:latin typeface="Arial" pitchFamily="34" charset="0"/>
                <a:cs typeface="Arial" pitchFamily="34" charset="0"/>
              </a:rPr>
              <a:t>Šternberk</a:t>
            </a:r>
            <a:endParaRPr lang="cs-CZ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ovéPole 22"/>
          <p:cNvSpPr txBox="1"/>
          <p:nvPr/>
        </p:nvSpPr>
        <p:spPr>
          <a:xfrm rot="20024225">
            <a:off x="1018879" y="4020961"/>
            <a:ext cx="25458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>
                <a:latin typeface="Arial" pitchFamily="34" charset="0"/>
                <a:cs typeface="Arial" pitchFamily="34" charset="0"/>
              </a:rPr>
              <a:t>Konice</a:t>
            </a:r>
            <a:endParaRPr lang="cs-CZ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2794000" y="4559886"/>
            <a:ext cx="25458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latin typeface="Arial" pitchFamily="34" charset="0"/>
                <a:cs typeface="Arial" pitchFamily="34" charset="0"/>
              </a:rPr>
              <a:t>Olomouc</a:t>
            </a:r>
            <a:endParaRPr lang="cs-CZ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1904380" y="5326061"/>
            <a:ext cx="25458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>
                <a:latin typeface="Arial" pitchFamily="34" charset="0"/>
                <a:cs typeface="Arial" pitchFamily="34" charset="0"/>
              </a:rPr>
              <a:t>Prostějov</a:t>
            </a:r>
            <a:endParaRPr lang="cs-CZ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ovéPole 25"/>
          <p:cNvSpPr txBox="1"/>
          <p:nvPr/>
        </p:nvSpPr>
        <p:spPr>
          <a:xfrm>
            <a:off x="3272532" y="5542085"/>
            <a:ext cx="25458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>
                <a:latin typeface="Arial" pitchFamily="34" charset="0"/>
                <a:cs typeface="Arial" pitchFamily="34" charset="0"/>
              </a:rPr>
              <a:t>Přerov</a:t>
            </a:r>
            <a:endParaRPr lang="cs-CZ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ovéPole 26"/>
          <p:cNvSpPr txBox="1"/>
          <p:nvPr/>
        </p:nvSpPr>
        <p:spPr>
          <a:xfrm rot="1851156">
            <a:off x="3823462" y="5667574"/>
            <a:ext cx="25458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>
                <a:latin typeface="Arial" pitchFamily="34" charset="0"/>
                <a:cs typeface="Arial" pitchFamily="34" charset="0"/>
              </a:rPr>
              <a:t>Lipník</a:t>
            </a:r>
            <a:endParaRPr lang="cs-CZ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ovéPole 27"/>
          <p:cNvSpPr txBox="1"/>
          <p:nvPr/>
        </p:nvSpPr>
        <p:spPr>
          <a:xfrm>
            <a:off x="4568676" y="4985766"/>
            <a:ext cx="25458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>
                <a:latin typeface="Arial" pitchFamily="34" charset="0"/>
                <a:cs typeface="Arial" pitchFamily="34" charset="0"/>
              </a:rPr>
              <a:t>Hranice</a:t>
            </a:r>
            <a:endParaRPr lang="cs-CZ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ovéPole 28"/>
          <p:cNvSpPr txBox="1"/>
          <p:nvPr/>
        </p:nvSpPr>
        <p:spPr>
          <a:xfrm>
            <a:off x="5242272" y="5515222"/>
            <a:ext cx="25458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>
                <a:latin typeface="Arial" pitchFamily="34" charset="0"/>
                <a:cs typeface="Arial" pitchFamily="34" charset="0"/>
              </a:rPr>
              <a:t>Valašské</a:t>
            </a:r>
          </a:p>
          <a:p>
            <a:r>
              <a:rPr lang="cs-CZ" sz="1400" dirty="0" smtClean="0">
                <a:latin typeface="Arial" pitchFamily="34" charset="0"/>
                <a:cs typeface="Arial" pitchFamily="34" charset="0"/>
              </a:rPr>
              <a:t>Meziříčí</a:t>
            </a:r>
            <a:endParaRPr lang="cs-CZ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ovéPole 29"/>
          <p:cNvSpPr txBox="1"/>
          <p:nvPr/>
        </p:nvSpPr>
        <p:spPr>
          <a:xfrm rot="882584">
            <a:off x="6156357" y="5930209"/>
            <a:ext cx="15200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>
                <a:latin typeface="Arial" pitchFamily="34" charset="0"/>
                <a:cs typeface="Arial" pitchFamily="34" charset="0"/>
              </a:rPr>
              <a:t>Rožnov p. R.</a:t>
            </a:r>
            <a:endParaRPr lang="cs-CZ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ovéPole 30"/>
          <p:cNvSpPr txBox="1"/>
          <p:nvPr/>
        </p:nvSpPr>
        <p:spPr>
          <a:xfrm>
            <a:off x="5746328" y="6550197"/>
            <a:ext cx="18722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>
                <a:latin typeface="Arial" pitchFamily="34" charset="0"/>
                <a:cs typeface="Arial" pitchFamily="34" charset="0"/>
              </a:rPr>
              <a:t>Vsetín</a:t>
            </a:r>
            <a:endParaRPr lang="cs-CZ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TextovéPole 31"/>
          <p:cNvSpPr txBox="1"/>
          <p:nvPr/>
        </p:nvSpPr>
        <p:spPr>
          <a:xfrm>
            <a:off x="4304010" y="5993878"/>
            <a:ext cx="16463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err="1" smtClean="0">
                <a:latin typeface="Arial" pitchFamily="34" charset="0"/>
                <a:cs typeface="Arial" pitchFamily="34" charset="0"/>
              </a:rPr>
              <a:t>Bystř</a:t>
            </a:r>
            <a:r>
              <a:rPr lang="cs-CZ" sz="1400" dirty="0" smtClean="0">
                <a:latin typeface="Arial" pitchFamily="34" charset="0"/>
                <a:cs typeface="Arial" pitchFamily="34" charset="0"/>
              </a:rPr>
              <a:t>. p. H</a:t>
            </a:r>
            <a:endParaRPr lang="cs-CZ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TextovéPole 32"/>
          <p:cNvSpPr txBox="1"/>
          <p:nvPr/>
        </p:nvSpPr>
        <p:spPr>
          <a:xfrm rot="17591554">
            <a:off x="3119104" y="5499153"/>
            <a:ext cx="25458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>
                <a:latin typeface="Arial" pitchFamily="34" charset="0"/>
                <a:cs typeface="Arial" pitchFamily="34" charset="0"/>
              </a:rPr>
              <a:t>Holešov</a:t>
            </a:r>
            <a:endParaRPr lang="cs-CZ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TextovéPole 33"/>
          <p:cNvSpPr txBox="1"/>
          <p:nvPr/>
        </p:nvSpPr>
        <p:spPr>
          <a:xfrm>
            <a:off x="2599854" y="6785966"/>
            <a:ext cx="16995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>
                <a:latin typeface="Arial" pitchFamily="34" charset="0"/>
                <a:cs typeface="Arial" pitchFamily="34" charset="0"/>
              </a:rPr>
              <a:t>Kroměříž</a:t>
            </a:r>
            <a:endParaRPr lang="cs-CZ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TextovéPole 34"/>
          <p:cNvSpPr txBox="1"/>
          <p:nvPr/>
        </p:nvSpPr>
        <p:spPr>
          <a:xfrm>
            <a:off x="2552452" y="7722070"/>
            <a:ext cx="25458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>
                <a:latin typeface="Arial" pitchFamily="34" charset="0"/>
                <a:cs typeface="Arial" pitchFamily="34" charset="0"/>
              </a:rPr>
              <a:t>Uherské Hradiště</a:t>
            </a:r>
            <a:endParaRPr lang="cs-CZ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TextovéPole 35"/>
          <p:cNvSpPr txBox="1"/>
          <p:nvPr/>
        </p:nvSpPr>
        <p:spPr>
          <a:xfrm>
            <a:off x="3854301" y="8442150"/>
            <a:ext cx="25458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>
                <a:latin typeface="Arial" pitchFamily="34" charset="0"/>
                <a:cs typeface="Arial" pitchFamily="34" charset="0"/>
              </a:rPr>
              <a:t>Uherský Brod</a:t>
            </a:r>
            <a:endParaRPr lang="cs-CZ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TextovéPole 36"/>
          <p:cNvSpPr txBox="1"/>
          <p:nvPr/>
        </p:nvSpPr>
        <p:spPr>
          <a:xfrm rot="1300692">
            <a:off x="4432442" y="8037372"/>
            <a:ext cx="25458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>
                <a:latin typeface="Arial" pitchFamily="34" charset="0"/>
                <a:cs typeface="Arial" pitchFamily="34" charset="0"/>
              </a:rPr>
              <a:t>Luhačovice</a:t>
            </a:r>
            <a:endParaRPr lang="cs-CZ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TextovéPole 37"/>
          <p:cNvSpPr txBox="1"/>
          <p:nvPr/>
        </p:nvSpPr>
        <p:spPr>
          <a:xfrm rot="3130122">
            <a:off x="4926241" y="8310864"/>
            <a:ext cx="25458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>
                <a:latin typeface="Arial" pitchFamily="34" charset="0"/>
                <a:cs typeface="Arial" pitchFamily="34" charset="0"/>
              </a:rPr>
              <a:t>Valašské</a:t>
            </a:r>
          </a:p>
          <a:p>
            <a:r>
              <a:rPr lang="cs-CZ" sz="1400" dirty="0" smtClean="0">
                <a:latin typeface="Arial" pitchFamily="34" charset="0"/>
                <a:cs typeface="Arial" pitchFamily="34" charset="0"/>
              </a:rPr>
              <a:t>Klobouky</a:t>
            </a:r>
            <a:endParaRPr lang="cs-CZ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TextovéPole 38"/>
          <p:cNvSpPr txBox="1"/>
          <p:nvPr/>
        </p:nvSpPr>
        <p:spPr>
          <a:xfrm rot="3669198">
            <a:off x="4442966" y="7662426"/>
            <a:ext cx="25458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>
                <a:latin typeface="Arial" pitchFamily="34" charset="0"/>
                <a:cs typeface="Arial" pitchFamily="34" charset="0"/>
              </a:rPr>
              <a:t>Vizovice</a:t>
            </a:r>
            <a:endParaRPr lang="cs-CZ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TextovéPole 39"/>
          <p:cNvSpPr txBox="1"/>
          <p:nvPr/>
        </p:nvSpPr>
        <p:spPr>
          <a:xfrm rot="17848036">
            <a:off x="2943627" y="6249567"/>
            <a:ext cx="25458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err="1" smtClean="0">
                <a:latin typeface="Arial" pitchFamily="34" charset="0"/>
                <a:cs typeface="Arial" pitchFamily="34" charset="0"/>
              </a:rPr>
              <a:t>Otroko</a:t>
            </a:r>
            <a:r>
              <a:rPr lang="cs-CZ" sz="1400" dirty="0" smtClean="0">
                <a:latin typeface="Arial" pitchFamily="34" charset="0"/>
                <a:cs typeface="Arial" pitchFamily="34" charset="0"/>
              </a:rPr>
              <a:t>-</a:t>
            </a:r>
          </a:p>
          <a:p>
            <a:r>
              <a:rPr lang="cs-CZ" sz="1400" dirty="0" smtClean="0">
                <a:latin typeface="Arial" pitchFamily="34" charset="0"/>
                <a:cs typeface="Arial" pitchFamily="34" charset="0"/>
              </a:rPr>
              <a:t>vice</a:t>
            </a:r>
            <a:endParaRPr lang="cs-CZ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TextovéPole 40"/>
          <p:cNvSpPr txBox="1"/>
          <p:nvPr/>
        </p:nvSpPr>
        <p:spPr>
          <a:xfrm>
            <a:off x="4208636" y="6935678"/>
            <a:ext cx="25458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latin typeface="Arial" pitchFamily="34" charset="0"/>
                <a:cs typeface="Arial" pitchFamily="34" charset="0"/>
              </a:rPr>
              <a:t>Zlín</a:t>
            </a:r>
            <a:endParaRPr lang="cs-CZ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TextovéPole 41"/>
          <p:cNvSpPr txBox="1"/>
          <p:nvPr/>
        </p:nvSpPr>
        <p:spPr>
          <a:xfrm>
            <a:off x="3272532" y="-702866"/>
            <a:ext cx="44202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>
                <a:latin typeface="Arial" pitchFamily="34" charset="0"/>
                <a:cs typeface="Arial" pitchFamily="34" charset="0"/>
              </a:rPr>
              <a:t>Sociální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soudržnost ORP v regionu soudržnosti Střední Morava</a:t>
            </a:r>
          </a:p>
        </p:txBody>
      </p:sp>
      <p:sp>
        <p:nvSpPr>
          <p:cNvPr id="43" name="TextovéPole 42"/>
          <p:cNvSpPr txBox="1"/>
          <p:nvPr/>
        </p:nvSpPr>
        <p:spPr>
          <a:xfrm>
            <a:off x="849784" y="9128665"/>
            <a:ext cx="28407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 smtClean="0">
                <a:latin typeface="Arial" pitchFamily="34" charset="0"/>
                <a:cs typeface="Arial" pitchFamily="34" charset="0"/>
              </a:rPr>
              <a:t>Založeno na vlastních výpočtech</a:t>
            </a:r>
          </a:p>
        </p:txBody>
      </p:sp>
    </p:spTree>
    <p:extLst>
      <p:ext uri="{BB962C8B-B14F-4D97-AF65-F5344CB8AC3E}">
        <p14:creationId xmlns:p14="http://schemas.microsoft.com/office/powerpoint/2010/main" val="605997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179</Words>
  <Application>Microsoft Office PowerPoint</Application>
  <PresentationFormat>Předvádění na obrazovce (4:3)</PresentationFormat>
  <Paragraphs>102</Paragraphs>
  <Slides>3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3</vt:i4>
      </vt:variant>
    </vt:vector>
  </HeadingPairs>
  <TitlesOfParts>
    <vt:vector size="4" baseType="lpstr">
      <vt:lpstr>Motiv systému Office</vt:lpstr>
      <vt:lpstr>Prezentace aplikace PowerPoint</vt:lpstr>
      <vt:lpstr>Prezentace aplikace PowerPoint</vt:lpstr>
      <vt:lpstr>Prezentace aplikace PowerPoint</vt:lpstr>
    </vt:vector>
  </TitlesOfParts>
  <Company>KUOK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Juránek Jiří</dc:creator>
  <cp:lastModifiedBy>Juránek Jiří</cp:lastModifiedBy>
  <cp:revision>17</cp:revision>
  <dcterms:created xsi:type="dcterms:W3CDTF">2012-05-21T08:18:59Z</dcterms:created>
  <dcterms:modified xsi:type="dcterms:W3CDTF">2012-07-26T06:21:02Z</dcterms:modified>
</cp:coreProperties>
</file>