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9" r:id="rId11"/>
    <p:sldId id="270" r:id="rId12"/>
    <p:sldId id="267" r:id="rId13"/>
    <p:sldId id="268" r:id="rId14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FF9900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78632" autoAdjust="0"/>
  </p:normalViewPr>
  <p:slideViewPr>
    <p:cSldViewPr>
      <p:cViewPr varScale="1">
        <p:scale>
          <a:sx n="81" d="100"/>
          <a:sy n="81" d="100"/>
        </p:scale>
        <p:origin x="6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276872"/>
            <a:ext cx="8208912" cy="1872208"/>
          </a:xfrm>
        </p:spPr>
        <p:txBody>
          <a:bodyPr/>
          <a:lstStyle/>
          <a:p>
            <a:r>
              <a:rPr lang="cs-CZ" sz="3600" dirty="0">
                <a:solidFill>
                  <a:srgbClr val="003994"/>
                </a:solidFill>
              </a:rPr>
              <a:t>2</a:t>
            </a:r>
            <a:r>
              <a:rPr lang="cs-CZ" sz="3600" dirty="0" smtClean="0">
                <a:solidFill>
                  <a:srgbClr val="003994"/>
                </a:solidFill>
              </a:rPr>
              <a:t>. jednání </a:t>
            </a:r>
            <a:br>
              <a:rPr lang="cs-CZ" sz="3600" dirty="0" smtClean="0">
                <a:solidFill>
                  <a:srgbClr val="003994"/>
                </a:solidFill>
              </a:rPr>
            </a:br>
            <a:r>
              <a:rPr lang="cs-CZ" sz="3600" dirty="0" smtClean="0">
                <a:solidFill>
                  <a:srgbClr val="003994"/>
                </a:solidFill>
              </a:rPr>
              <a:t>pracovní skupiny Cestovní ruch </a:t>
            </a:r>
            <a:br>
              <a:rPr lang="cs-CZ" sz="3600" dirty="0" smtClean="0">
                <a:solidFill>
                  <a:srgbClr val="003994"/>
                </a:solidFill>
              </a:rPr>
            </a:br>
            <a:r>
              <a:rPr lang="cs-CZ" sz="3600" dirty="0" smtClean="0">
                <a:solidFill>
                  <a:srgbClr val="003994"/>
                </a:solidFill>
              </a:rPr>
              <a:t>Regionální stálé konference pro území Olomouckého kraje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085184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>
                <a:solidFill>
                  <a:srgbClr val="003994"/>
                </a:solidFill>
              </a:rPr>
              <a:t>14. 3. 2018, Olomouc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</a:t>
            </a:r>
            <a:r>
              <a:rPr lang="cs-CZ" sz="2200" dirty="0" smtClean="0">
                <a:solidFill>
                  <a:srgbClr val="FF9900"/>
                </a:solidFill>
              </a:rPr>
              <a:t>kraje (6)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Hygienické zázemí pro cykloturisty a turisty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Ústí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903288" lvl="1" indent="0" algn="just">
              <a:buNone/>
            </a:pPr>
            <a:r>
              <a:rPr lang="cs-CZ" sz="1600" b="0" dirty="0"/>
              <a:t>	Aktivita 1.3.7 Rozvoj produktové infrastruktury ve vazbě na prioritní turistické produkty destinace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1.3.8 Podpora budování služeb a infrastruktury pro cílovou skupinu rodiny s dětmi, mladé a aktivní, seniory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1.3.10 Podpora rozvoje komplexního systému cyklotras a cyklostezek, včetně podpory budování služeb pro cykloturisty</a:t>
            </a:r>
          </a:p>
          <a:p>
            <a:pPr marL="903288" lvl="1" indent="-542925" algn="just">
              <a:buNone/>
            </a:pPr>
            <a:r>
              <a:rPr lang="cs-CZ" sz="1600" b="0" dirty="0"/>
              <a:t>	Aktivita 1.3.11 Udržení kvality současného systému pěších tras KČT, 	rozvoj infrastruktury pro pěší turistiku</a:t>
            </a:r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2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</a:t>
            </a:r>
            <a:r>
              <a:rPr lang="cs-CZ" sz="2200" dirty="0" smtClean="0">
                <a:solidFill>
                  <a:srgbClr val="FF9900"/>
                </a:solidFill>
              </a:rPr>
              <a:t>kraje (7)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Stezky aktivního odpočinku Slatinice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Slatinice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903288" lvl="1" indent="0" algn="just">
              <a:buNone/>
            </a:pPr>
            <a:r>
              <a:rPr lang="cs-CZ" sz="1600" b="0" dirty="0"/>
              <a:t>	Aktivita 1.2.2 Budování atraktivních turistických cílů a aktivit, podpora zatraktivnění současných turistických </a:t>
            </a:r>
            <a:r>
              <a:rPr lang="cs-CZ" sz="1600" b="0" dirty="0" smtClean="0"/>
              <a:t>cílů</a:t>
            </a:r>
          </a:p>
          <a:p>
            <a:pPr marL="903288" lvl="1" indent="0" algn="just">
              <a:buNone/>
            </a:pPr>
            <a:r>
              <a:rPr lang="cs-CZ" sz="1600" b="0"/>
              <a:t>Aktivita 1.3.11 Udržení kvality současného systému pěších tras KČT, 	rozvoj infrastruktury pro pěší turistiku</a:t>
            </a:r>
          </a:p>
          <a:p>
            <a:pPr marL="903288" lvl="1" indent="0" algn="just">
              <a:buNone/>
            </a:pPr>
            <a:endParaRPr lang="cs-CZ" sz="16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95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400" dirty="0">
                <a:solidFill>
                  <a:srgbClr val="FF9900"/>
                </a:solidFill>
              </a:rPr>
              <a:t>Vydání stanoviska pracovní skupiny Cestovní ruch RSK OK k předloženým projektům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00" y="1289590"/>
            <a:ext cx="4954738" cy="70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 marL="0" indent="0" algn="ctr">
              <a:buNone/>
            </a:pPr>
            <a:endParaRPr lang="cs-CZ" sz="1800" dirty="0">
              <a:solidFill>
                <a:srgbClr val="003994"/>
              </a:solidFill>
            </a:endParaRPr>
          </a:p>
          <a:p>
            <a:pPr marL="0" indent="0" algn="ctr"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 marL="0" indent="0" algn="ctr">
              <a:buNone/>
            </a:pPr>
            <a:endParaRPr lang="cs-CZ" sz="1800" dirty="0">
              <a:solidFill>
                <a:srgbClr val="003994"/>
              </a:solidFill>
            </a:endParaRPr>
          </a:p>
          <a:p>
            <a:pPr marL="0" indent="0" algn="ctr">
              <a:buNone/>
            </a:pPr>
            <a:r>
              <a:rPr lang="cs-CZ" dirty="0" smtClean="0">
                <a:solidFill>
                  <a:srgbClr val="003994"/>
                </a:solidFill>
              </a:rPr>
              <a:t>Děkuji za pozornost!</a:t>
            </a:r>
          </a:p>
          <a:p>
            <a:pPr marL="0" indent="0" algn="ctr">
              <a:buNone/>
            </a:pPr>
            <a:endParaRPr lang="cs-CZ" b="0" dirty="0">
              <a:solidFill>
                <a:srgbClr val="003994"/>
              </a:solidFill>
            </a:endParaRPr>
          </a:p>
          <a:p>
            <a:pPr marL="0" indent="0" algn="ctr">
              <a:buNone/>
            </a:pPr>
            <a:r>
              <a:rPr lang="cs-CZ" b="0" dirty="0" smtClean="0">
                <a:solidFill>
                  <a:srgbClr val="003994"/>
                </a:solidFill>
              </a:rPr>
              <a:t>Mgr. Radek Stojan</a:t>
            </a:r>
          </a:p>
          <a:p>
            <a:pPr marL="0" indent="0" algn="ctr">
              <a:buNone/>
            </a:pPr>
            <a:r>
              <a:rPr lang="cs-CZ" sz="2000" b="0" dirty="0" smtClean="0">
                <a:solidFill>
                  <a:srgbClr val="003994"/>
                </a:solidFill>
              </a:rPr>
              <a:t>Předseda PS Cestovní ruch RSK OK</a:t>
            </a:r>
          </a:p>
          <a:p>
            <a:pPr marL="0" indent="0" algn="just">
              <a:buNone/>
            </a:pP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Program jednání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25658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Přivítání účastníků, informace k programu jednání</a:t>
            </a:r>
          </a:p>
          <a:p>
            <a:pPr marL="457200" indent="-457200"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Národní program podpory cestovního ruchu </a:t>
            </a:r>
            <a:br>
              <a:rPr lang="cs-CZ" sz="2200" dirty="0" smtClean="0">
                <a:solidFill>
                  <a:srgbClr val="003994"/>
                </a:solidFill>
              </a:rPr>
            </a:br>
            <a:r>
              <a:rPr lang="cs-CZ" sz="2200" dirty="0" smtClean="0">
                <a:solidFill>
                  <a:srgbClr val="003994"/>
                </a:solidFill>
              </a:rPr>
              <a:t>v regionech</a:t>
            </a:r>
          </a:p>
          <a:p>
            <a:pPr marL="457200" indent="-457200">
              <a:buFontTx/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Posouzení souladu předložených projektů se strategickými dokumenty a rozvojovými prioritami </a:t>
            </a:r>
            <a:br>
              <a:rPr lang="cs-CZ" sz="2200" dirty="0" smtClean="0">
                <a:solidFill>
                  <a:srgbClr val="003994"/>
                </a:solidFill>
              </a:rPr>
            </a:br>
            <a:r>
              <a:rPr lang="cs-CZ" sz="2200" dirty="0" smtClean="0">
                <a:solidFill>
                  <a:srgbClr val="003994"/>
                </a:solidFill>
              </a:rPr>
              <a:t>v oblasti cestovního ruchu Olomouckého kraje</a:t>
            </a:r>
          </a:p>
          <a:p>
            <a:pPr marL="457200" indent="-457200">
              <a:buFontTx/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Vydání stanoviska pracovní skupiny Cestovní ruch RSK OK k předloženým projektům</a:t>
            </a:r>
          </a:p>
          <a:p>
            <a:pPr marL="457200" indent="-457200">
              <a:buFontTx/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Diskuse, ukončení jednání</a:t>
            </a:r>
            <a:endParaRPr lang="cs-CZ" sz="2200" dirty="0">
              <a:solidFill>
                <a:srgbClr val="003994"/>
              </a:solidFill>
            </a:endParaRPr>
          </a:p>
          <a:p>
            <a:pPr marL="457200" indent="-457200">
              <a:buAutoNum type="arabicPeriod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00792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Národní program podpory cestovního ruchu </a:t>
            </a:r>
            <a:br>
              <a:rPr lang="cs-CZ" sz="2200" dirty="0">
                <a:solidFill>
                  <a:srgbClr val="FF9900"/>
                </a:solidFill>
              </a:rPr>
            </a:br>
            <a:r>
              <a:rPr lang="cs-CZ" sz="2200" dirty="0">
                <a:solidFill>
                  <a:srgbClr val="FF9900"/>
                </a:solidFill>
              </a:rPr>
              <a:t>v </a:t>
            </a:r>
            <a:r>
              <a:rPr lang="cs-CZ" sz="2200" dirty="0" smtClean="0">
                <a:solidFill>
                  <a:srgbClr val="FF9900"/>
                </a:solidFill>
              </a:rPr>
              <a:t>regionech – Rozvoj základní </a:t>
            </a:r>
            <a:br>
              <a:rPr lang="cs-CZ" sz="2200" dirty="0" smtClean="0">
                <a:solidFill>
                  <a:srgbClr val="FF9900"/>
                </a:solidFill>
              </a:rPr>
            </a:br>
            <a:r>
              <a:rPr lang="cs-CZ" sz="2200" dirty="0" smtClean="0">
                <a:solidFill>
                  <a:srgbClr val="FF9900"/>
                </a:solidFill>
              </a:rPr>
              <a:t>a doprovodné infrastruktury cestovního ruchu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b="0" dirty="0">
                <a:solidFill>
                  <a:srgbClr val="003994"/>
                </a:solidFill>
              </a:rPr>
              <a:t>Podprogram cílí na podporu nové nebo rozvoj a zkvalitnění stávající doprovodné infrastruktury cestovního ruchu v regionech. Je zaměřen na projektové záměry cílené především na účastníky cestovního </a:t>
            </a:r>
            <a:r>
              <a:rPr lang="cs-CZ" sz="1800" b="0" dirty="0" smtClean="0">
                <a:solidFill>
                  <a:srgbClr val="003994"/>
                </a:solidFill>
              </a:rPr>
              <a:t>ruchu.</a:t>
            </a:r>
            <a:endParaRPr lang="cs-CZ" sz="1800" b="0" dirty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V</a:t>
            </a:r>
            <a:r>
              <a:rPr lang="cs-CZ" sz="1800" b="0" dirty="0">
                <a:solidFill>
                  <a:srgbClr val="003994"/>
                </a:solidFill>
              </a:rPr>
              <a:t> rámci podprogramu </a:t>
            </a:r>
            <a:r>
              <a:rPr lang="cs-CZ" sz="1800" b="0" dirty="0" smtClean="0">
                <a:solidFill>
                  <a:srgbClr val="003994"/>
                </a:solidFill>
              </a:rPr>
              <a:t>jsou </a:t>
            </a:r>
            <a:r>
              <a:rPr lang="cs-CZ" sz="1800" b="0" dirty="0">
                <a:solidFill>
                  <a:srgbClr val="003994"/>
                </a:solidFill>
              </a:rPr>
              <a:t>podporovány aktivity zaměřené na rozvoj doprovodné infrastruktury cestovního ruchu v regionech, podporu vybavenosti turistických tras (pěší, </a:t>
            </a:r>
            <a:r>
              <a:rPr lang="cs-CZ" sz="1800" b="0" dirty="0" err="1">
                <a:solidFill>
                  <a:srgbClr val="003994"/>
                </a:solidFill>
              </a:rPr>
              <a:t>cyklo</a:t>
            </a:r>
            <a:r>
              <a:rPr lang="cs-CZ" sz="1800" b="0" dirty="0">
                <a:solidFill>
                  <a:srgbClr val="003994"/>
                </a:solidFill>
              </a:rPr>
              <a:t>, </a:t>
            </a:r>
            <a:r>
              <a:rPr lang="cs-CZ" sz="1800" b="0" dirty="0" err="1">
                <a:solidFill>
                  <a:srgbClr val="003994"/>
                </a:solidFill>
              </a:rPr>
              <a:t>hipo</a:t>
            </a:r>
            <a:r>
              <a:rPr lang="cs-CZ" sz="1800" b="0" dirty="0">
                <a:solidFill>
                  <a:srgbClr val="003994"/>
                </a:solidFill>
              </a:rPr>
              <a:t>, lyžařská, vodní turistika a další udržitelné formy cestovního ruchu), rozvoj navigačních a informačních systémů v destinacích, podpora úpravy lyžařských běžeckých tras, podporu ekologicky šetrné dopravy návštěvníků v turistických regionech a v neposlední řadě i </a:t>
            </a:r>
            <a:r>
              <a:rPr lang="cs-CZ" sz="1800" b="0" dirty="0" smtClean="0">
                <a:solidFill>
                  <a:srgbClr val="003994"/>
                </a:solidFill>
              </a:rPr>
              <a:t>monitoring návštěvníků.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3994"/>
                </a:solidFill>
              </a:rPr>
              <a:t/>
            </a:r>
            <a:br>
              <a:rPr lang="cs-CZ" sz="1800" b="0" dirty="0">
                <a:solidFill>
                  <a:srgbClr val="003994"/>
                </a:solidFill>
              </a:rPr>
            </a:br>
            <a:r>
              <a:rPr lang="cs-CZ" sz="1800" b="0" dirty="0" smtClean="0">
                <a:solidFill>
                  <a:srgbClr val="003994"/>
                </a:solidFill>
              </a:rPr>
              <a:t>Podprogram </a:t>
            </a:r>
            <a:r>
              <a:rPr lang="cs-CZ" sz="1800" b="0" dirty="0">
                <a:solidFill>
                  <a:srgbClr val="003994"/>
                </a:solidFill>
              </a:rPr>
              <a:t>je členěn na 3 dotační </a:t>
            </a:r>
            <a:r>
              <a:rPr lang="cs-CZ" sz="1800" b="0" dirty="0" smtClean="0">
                <a:solidFill>
                  <a:srgbClr val="003994"/>
                </a:solidFill>
              </a:rPr>
              <a:t>tituly:</a:t>
            </a:r>
            <a:r>
              <a:rPr lang="cs-CZ" sz="1800" b="0" dirty="0">
                <a:solidFill>
                  <a:srgbClr val="003994"/>
                </a:solidFill>
              </a:rPr>
              <a:t/>
            </a:r>
            <a:br>
              <a:rPr lang="cs-CZ" sz="1800" b="0" dirty="0">
                <a:solidFill>
                  <a:srgbClr val="003994"/>
                </a:solidFill>
              </a:rPr>
            </a:br>
            <a:r>
              <a:rPr lang="cs-CZ" sz="1800" b="0" dirty="0">
                <a:solidFill>
                  <a:srgbClr val="003994"/>
                </a:solidFill>
              </a:rPr>
              <a:t>DT č. 1 - Podpora nadregionálních aktivit,</a:t>
            </a:r>
            <a:br>
              <a:rPr lang="cs-CZ" sz="1800" b="0" dirty="0">
                <a:solidFill>
                  <a:srgbClr val="003994"/>
                </a:solidFill>
              </a:rPr>
            </a:br>
            <a:r>
              <a:rPr lang="cs-CZ" sz="1800" b="0" dirty="0">
                <a:solidFill>
                  <a:srgbClr val="003994"/>
                </a:solidFill>
              </a:rPr>
              <a:t>DT č. 2 - Rozvoj základní a doprovodné infrastruktury cestovního ruchu,</a:t>
            </a:r>
            <a:br>
              <a:rPr lang="cs-CZ" sz="1800" b="0" dirty="0">
                <a:solidFill>
                  <a:srgbClr val="003994"/>
                </a:solidFill>
              </a:rPr>
            </a:br>
            <a:r>
              <a:rPr lang="cs-CZ" sz="1800" b="0" dirty="0">
                <a:solidFill>
                  <a:srgbClr val="003994"/>
                </a:solidFill>
              </a:rPr>
              <a:t>DT č. 3 - Rozvoj veřejné infrastruktury cestovního ruchu.</a:t>
            </a: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Příjem žádostí probíhal v období 1. 12. 2017 – 12. 1. 2018.</a:t>
            </a:r>
          </a:p>
        </p:txBody>
      </p:sp>
    </p:spTree>
    <p:extLst>
      <p:ext uri="{BB962C8B-B14F-4D97-AF65-F5344CB8AC3E}">
        <p14:creationId xmlns:p14="http://schemas.microsoft.com/office/powerpoint/2010/main" val="27954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800" dirty="0" smtClean="0">
                <a:solidFill>
                  <a:srgbClr val="FF9900"/>
                </a:solidFill>
              </a:rPr>
              <a:t>Informace </a:t>
            </a:r>
            <a:r>
              <a:rPr lang="cs-CZ" sz="2800" dirty="0">
                <a:solidFill>
                  <a:srgbClr val="FF9900"/>
                </a:solidFill>
              </a:rPr>
              <a:t>k </a:t>
            </a:r>
            <a:r>
              <a:rPr lang="cs-CZ" sz="2800" dirty="0" smtClean="0">
                <a:solidFill>
                  <a:srgbClr val="FF9900"/>
                </a:solidFill>
              </a:rPr>
              <a:t>procesu hodnocení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Členové obdrží „anotace projektů“ pro vydání posudku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Členové vyplní čestné prohlášení o nepodjatosti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Stanoviska ke všem předloženým projektovým záměrům budou uvedena do jednotného formuláře „Posudek PS RSK pro CR k projektům předloženým </a:t>
            </a:r>
            <a:br>
              <a:rPr lang="cs-CZ" sz="1800" b="0" dirty="0" smtClean="0">
                <a:solidFill>
                  <a:srgbClr val="003994"/>
                </a:solidFill>
              </a:rPr>
            </a:br>
            <a:r>
              <a:rPr lang="cs-CZ" sz="1800" b="0" dirty="0" smtClean="0">
                <a:solidFill>
                  <a:srgbClr val="003994"/>
                </a:solidFill>
              </a:rPr>
              <a:t>v rámci výzvy č.: 1/2018 NPPCRR“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Posudek a čestné prohlášení budou podepsány předsedou PS CR a zaslány na Odbor cestovního ruchu MMR do 16. 3. 2018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Po dokončení hodnocení kvality budou členové PS CR seznámeni </a:t>
            </a:r>
            <a:br>
              <a:rPr lang="cs-CZ" sz="1800" b="0" dirty="0" smtClean="0">
                <a:solidFill>
                  <a:srgbClr val="003994"/>
                </a:solidFill>
              </a:rPr>
            </a:br>
            <a:r>
              <a:rPr lang="cs-CZ" sz="1800" b="0" dirty="0" smtClean="0">
                <a:solidFill>
                  <a:srgbClr val="003994"/>
                </a:solidFill>
              </a:rPr>
              <a:t>s úspěšností posuzovaných projektů</a:t>
            </a: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</a:t>
            </a:r>
            <a:r>
              <a:rPr lang="cs-CZ" sz="2200" dirty="0" smtClean="0">
                <a:solidFill>
                  <a:srgbClr val="FF9900"/>
                </a:solidFill>
              </a:rPr>
              <a:t>Olomouckého kraje (1)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Dokončení stavby turistické rozhledny </a:t>
            </a:r>
            <a:r>
              <a:rPr lang="cs-CZ" sz="1800" dirty="0" err="1" smtClean="0">
                <a:solidFill>
                  <a:srgbClr val="003994"/>
                </a:solidFill>
              </a:rPr>
              <a:t>Kopaninka</a:t>
            </a:r>
            <a:r>
              <a:rPr lang="cs-CZ" sz="1800" dirty="0" smtClean="0">
                <a:solidFill>
                  <a:srgbClr val="003994"/>
                </a:solidFill>
              </a:rPr>
              <a:t> u obce Bousín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</a:t>
            </a:r>
            <a:r>
              <a:rPr lang="cs-CZ" sz="1800" dirty="0" err="1" smtClean="0">
                <a:solidFill>
                  <a:srgbClr val="003994"/>
                </a:solidFill>
              </a:rPr>
              <a:t>Repechy</a:t>
            </a:r>
            <a:r>
              <a:rPr lang="cs-CZ" sz="1800" dirty="0" smtClean="0">
                <a:solidFill>
                  <a:srgbClr val="003994"/>
                </a:solidFill>
              </a:rPr>
              <a:t> </a:t>
            </a:r>
            <a:r>
              <a:rPr lang="cs-CZ" sz="1800" dirty="0" err="1" smtClean="0">
                <a:solidFill>
                  <a:srgbClr val="003994"/>
                </a:solidFill>
              </a:rPr>
              <a:t>Crew</a:t>
            </a:r>
            <a:r>
              <a:rPr lang="cs-CZ" sz="1800" dirty="0" smtClean="0">
                <a:solidFill>
                  <a:srgbClr val="003994"/>
                </a:solidFill>
              </a:rPr>
              <a:t>, </a:t>
            </a:r>
            <a:r>
              <a:rPr lang="cs-CZ" sz="1800" dirty="0" err="1" smtClean="0">
                <a:solidFill>
                  <a:srgbClr val="003994"/>
                </a:solidFill>
              </a:rPr>
              <a:t>z.s</a:t>
            </a:r>
            <a:r>
              <a:rPr lang="cs-CZ" sz="1800" dirty="0" smtClean="0">
                <a:solidFill>
                  <a:srgbClr val="003994"/>
                </a:solidFill>
              </a:rPr>
              <a:t>.</a:t>
            </a:r>
          </a:p>
          <a:p>
            <a:pPr algn="just">
              <a:buFontTx/>
              <a:buChar char="-"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algn="just"/>
            <a:r>
              <a:rPr lang="cs-CZ" sz="1800" b="0" dirty="0" smtClean="0">
                <a:solidFill>
                  <a:srgbClr val="003994"/>
                </a:solidFill>
              </a:rPr>
              <a:t>popis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903288" lvl="1" indent="0" algn="just">
              <a:buNone/>
            </a:pPr>
            <a:r>
              <a:rPr lang="cs-CZ" sz="1600" b="0" dirty="0"/>
              <a:t>	</a:t>
            </a:r>
            <a:r>
              <a:rPr lang="cs-CZ" sz="1600" b="0" dirty="0" smtClean="0"/>
              <a:t>Aktivita 1.2.2 Budování atraktivních turistických cílů a aktivit, podpora zatraktivnění současných turistických cílů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1.2.4 Podpora budování cílů a aktivit na podporu venkovské turistiky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1.3.6 Budování zařízení a aktivit zaměřených na volný čas, relaxaci, sport, zábavu a zážitky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1.3.7 Rozvoj produktové infrastruktury ve vazbě na prioritní turistické produkty destinace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1.3.8 Podpora budování služeb a infrastruktury pro cílovou skupinu rodiny s dětmi, mladé a aktivní, seniory</a:t>
            </a:r>
          </a:p>
          <a:p>
            <a:pPr marL="903288" lvl="1" indent="0" algn="just">
              <a:buNone/>
            </a:pP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5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</a:t>
            </a:r>
            <a:r>
              <a:rPr lang="cs-CZ" sz="2200" dirty="0" smtClean="0">
                <a:solidFill>
                  <a:srgbClr val="FF9900"/>
                </a:solidFill>
              </a:rPr>
              <a:t>kraje (2)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Zlepšení zázemí pro uživatele Cyklostezky Bečva v obci Teplice nad Bečvou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Teplice nad Bečvou</a:t>
            </a:r>
          </a:p>
          <a:p>
            <a:pPr algn="just"/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903288" lvl="1" indent="0" algn="just">
              <a:buNone/>
            </a:pPr>
            <a:r>
              <a:rPr lang="cs-CZ" sz="1800" b="0" dirty="0"/>
              <a:t>	</a:t>
            </a:r>
            <a:r>
              <a:rPr lang="cs-CZ" sz="1600" b="0" dirty="0"/>
              <a:t>Aktivita 1.3.6 Budování zařízení a aktivit zaměřených na volný čas, relaxaci, sport, zábavu a zážitky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1.3.7 Rozvoj produktové infrastruktury ve vazbě na prioritní turistické produkty destinace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1.3.8 Podpora budování služeb a infrastruktury pro cílovou skupinu rodiny s dětmi, mladé a aktivní, seniory</a:t>
            </a:r>
          </a:p>
          <a:p>
            <a:pPr marL="360363" lvl="1" indent="0" algn="just">
              <a:buNone/>
            </a:pP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</a:t>
            </a:r>
            <a:r>
              <a:rPr lang="cs-CZ" sz="2200" dirty="0" smtClean="0">
                <a:solidFill>
                  <a:srgbClr val="FF9900"/>
                </a:solidFill>
              </a:rPr>
              <a:t>kraje (3)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Turistické </a:t>
            </a:r>
            <a:r>
              <a:rPr lang="cs-CZ" sz="1800" dirty="0" err="1" smtClean="0">
                <a:solidFill>
                  <a:srgbClr val="003994"/>
                </a:solidFill>
              </a:rPr>
              <a:t>workoutové</a:t>
            </a:r>
            <a:r>
              <a:rPr lang="cs-CZ" sz="1800" dirty="0" smtClean="0">
                <a:solidFill>
                  <a:srgbClr val="003994"/>
                </a:solidFill>
              </a:rPr>
              <a:t> a dětské hřiště při kempu v obci Ruda nad Moravou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Ruda nad Moravou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903288" lvl="1" indent="0" algn="just">
              <a:buNone/>
            </a:pPr>
            <a:r>
              <a:rPr lang="cs-CZ" sz="1600" b="0" dirty="0"/>
              <a:t>	Aktivita 1.2.2 Budování atraktivních turistických cílů a aktivit, podpora zatraktivnění současných turistických </a:t>
            </a:r>
            <a:r>
              <a:rPr lang="cs-CZ" sz="1600" b="0" dirty="0" smtClean="0"/>
              <a:t>cílů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1.2.3 Budování a rozvoj zábavních zařízení a aktivit pro cílovou skupinu rodiny s dětmi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1.3.6 Budování zařízení a aktivit zaměřených na volný čas, relaxaci, sport, zábavu a zážitky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</a:t>
            </a:r>
            <a:r>
              <a:rPr lang="cs-CZ" sz="1600" b="0" dirty="0"/>
              <a:t>1.3.8 Podpora budování služeb a infrastruktury pro cílovou skupinu rodiny s dětmi, mladé a aktivní, seniory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4.3.2 Podpora akcí a aktivit s pozitivním vlivem na zlepšení kvality nabízeného turistického produktu destinace</a:t>
            </a:r>
            <a:endParaRPr lang="cs-CZ" sz="16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</a:t>
            </a:r>
            <a:r>
              <a:rPr lang="cs-CZ" sz="2200" dirty="0" smtClean="0">
                <a:solidFill>
                  <a:srgbClr val="FF9900"/>
                </a:solidFill>
              </a:rPr>
              <a:t>kraje (4)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err="1" smtClean="0">
                <a:solidFill>
                  <a:srgbClr val="003994"/>
                </a:solidFill>
              </a:rPr>
              <a:t>Cyklotoulky</a:t>
            </a:r>
            <a:r>
              <a:rPr lang="cs-CZ" sz="1800" dirty="0" smtClean="0">
                <a:solidFill>
                  <a:srgbClr val="003994"/>
                </a:solidFill>
              </a:rPr>
              <a:t> Moštěnkou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dobrovolný svazek obcí mikroregionu Moštěnka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903288" lvl="1" indent="0" algn="just">
              <a:buNone/>
            </a:pPr>
            <a:r>
              <a:rPr lang="cs-CZ" sz="1800" b="0" dirty="0"/>
              <a:t>	</a:t>
            </a:r>
            <a:r>
              <a:rPr lang="cs-CZ" sz="1600" b="0" dirty="0"/>
              <a:t>Aktivita 1.3.7 Rozvoj produktové infrastruktury ve vazbě na prioritní turistické produkty destinace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1.3.8 Podpora budování služeb a infrastruktury pro cílovou skupinu rodiny s dětmi, mladé a aktivní, </a:t>
            </a:r>
            <a:r>
              <a:rPr lang="cs-CZ" sz="1600" b="0" dirty="0" smtClean="0"/>
              <a:t>seniory</a:t>
            </a:r>
          </a:p>
          <a:p>
            <a:pPr marL="903288" lvl="1" indent="0" algn="just">
              <a:buNone/>
            </a:pPr>
            <a:r>
              <a:rPr lang="cs-CZ" sz="1600" b="0" dirty="0" smtClean="0"/>
              <a:t>Aktivita 1.3.10 Podpora rozvoje komplexního systému cyklotras a cyklostezek, včetně podpory budování služeb pro cykloturisty</a:t>
            </a:r>
            <a:endParaRPr lang="cs-CZ" sz="16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</a:t>
            </a:r>
            <a:r>
              <a:rPr lang="cs-CZ" sz="2200" dirty="0" smtClean="0">
                <a:solidFill>
                  <a:srgbClr val="FF9900"/>
                </a:solidFill>
              </a:rPr>
              <a:t>kraje (5)</a:t>
            </a:r>
            <a:endParaRPr lang="cs-CZ" sz="22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Odpočívadlo a sociální zařízení při cyklostezce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Slatinky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</a:t>
            </a:r>
            <a:r>
              <a:rPr lang="cs-CZ" sz="1800" b="0" dirty="0"/>
              <a:t>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  <a:endParaRPr lang="cs-CZ" sz="1800" b="0" dirty="0" smtClean="0"/>
          </a:p>
          <a:p>
            <a:pPr marL="903288" lvl="1" indent="0" algn="just">
              <a:buNone/>
            </a:pPr>
            <a:r>
              <a:rPr lang="cs-CZ" sz="1600" b="0" dirty="0"/>
              <a:t>Aktivita 1.3.7 Rozvoj produktové infrastruktury ve vazbě na prioritní turistické produkty destinace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1.3.8 Podpora budování služeb a infrastruktury pro cílovou skupinu rodiny s dětmi, mladé a aktivní, </a:t>
            </a:r>
            <a:r>
              <a:rPr lang="cs-CZ" sz="1600" b="0" dirty="0" smtClean="0"/>
              <a:t>seniory</a:t>
            </a:r>
          </a:p>
          <a:p>
            <a:pPr marL="903288" lvl="1" indent="0" algn="just">
              <a:buNone/>
            </a:pPr>
            <a:r>
              <a:rPr lang="cs-CZ" sz="1600" b="0" dirty="0"/>
              <a:t>Aktivita 1.3.10 Podpora rozvoje komplexního systému cyklotras a cyklostezek, včetně podpory budování služeb pro cykloturisty</a:t>
            </a:r>
          </a:p>
          <a:p>
            <a:pPr marL="903288" lvl="1" indent="-542925" algn="just">
              <a:buNone/>
            </a:pPr>
            <a:r>
              <a:rPr lang="cs-CZ" sz="1600" b="0" dirty="0"/>
              <a:t>	</a:t>
            </a:r>
            <a:r>
              <a:rPr lang="cs-CZ" sz="1600" b="0" dirty="0" smtClean="0"/>
              <a:t>Aktivita 1.3.11 Udržení kvality současného systému pěších tras KČT, 	rozvoj infrastruktury pro pěší turistiku</a:t>
            </a:r>
          </a:p>
          <a:p>
            <a:pPr marL="903288" lvl="1" indent="0" algn="just">
              <a:buNone/>
            </a:pPr>
            <a:endParaRPr lang="cs-CZ" sz="16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11681</TotalTime>
  <Words>336</Words>
  <Application>Microsoft Office PowerPoint</Application>
  <PresentationFormat>Předvádění na obrazovce (4:3)</PresentationFormat>
  <Paragraphs>137</Paragraphs>
  <Slides>13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6" baseType="lpstr">
      <vt:lpstr>Arial</vt:lpstr>
      <vt:lpstr>Calibri</vt:lpstr>
      <vt:lpstr>Výchozí návrh</vt:lpstr>
      <vt:lpstr>2. jednání  pracovní skupiny Cestovní ruch  Regionální stálé konference pro území Olomouckého kraje</vt:lpstr>
      <vt:lpstr>Program jednání</vt:lpstr>
      <vt:lpstr>Národní program podpory cestovního ruchu  v regionech – Rozvoj základní  a doprovodné infrastruktury cestovního ruchu</vt:lpstr>
      <vt:lpstr>Informace k procesu hodnocení</vt:lpstr>
      <vt:lpstr>Posouzení souladu předložených projektů se strategickými dokumenty Olomouckého kraje (1)</vt:lpstr>
      <vt:lpstr>Posouzení souladu předložených projektů se strategickými dokumenty Olomouckého kraje (2)</vt:lpstr>
      <vt:lpstr>Posouzení souladu předložených projektů se strategickými dokumenty Olomouckého kraje (3)</vt:lpstr>
      <vt:lpstr>Posouzení souladu předložených projektů se strategickými dokumenty Olomouckého kraje (4)</vt:lpstr>
      <vt:lpstr>Posouzení souladu předložených projektů se strategickými dokumenty Olomouckého kraje (5)</vt:lpstr>
      <vt:lpstr>Posouzení souladu předložených projektů se strategickými dokumenty Olomouckého kraje (6)</vt:lpstr>
      <vt:lpstr>Posouzení souladu předložených projektů se strategickými dokumenty Olomouckého kraje (7)</vt:lpstr>
      <vt:lpstr>Vydání stanoviska pracovní skupiny Cestovní ruch RSK OK k předloženým projektům</vt:lpstr>
      <vt:lpstr>Prezentace aplikace PowerPoint</vt:lpstr>
    </vt:vector>
  </TitlesOfParts>
  <Company>KÚOK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Heinisch Petr</cp:lastModifiedBy>
  <cp:revision>498</cp:revision>
  <cp:lastPrinted>2017-03-01T07:32:23Z</cp:lastPrinted>
  <dcterms:created xsi:type="dcterms:W3CDTF">2008-04-28T11:39:29Z</dcterms:created>
  <dcterms:modified xsi:type="dcterms:W3CDTF">2018-03-09T09:26:14Z</dcterms:modified>
</cp:coreProperties>
</file>