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notesSlides/notesSlide13.xml" ContentType="application/vnd.openxmlformats-officedocument.presentationml.notesSlide+xml"/>
  <Override PartName="/ppt/charts/chart3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61" r:id="rId3"/>
    <p:sldId id="262" r:id="rId4"/>
    <p:sldId id="257" r:id="rId5"/>
    <p:sldId id="258" r:id="rId6"/>
    <p:sldId id="264" r:id="rId7"/>
    <p:sldId id="265" r:id="rId8"/>
    <p:sldId id="266" r:id="rId9"/>
    <p:sldId id="260" r:id="rId10"/>
    <p:sldId id="270" r:id="rId11"/>
    <p:sldId id="259" r:id="rId12"/>
    <p:sldId id="271" r:id="rId13"/>
    <p:sldId id="272" r:id="rId14"/>
    <p:sldId id="268" r:id="rId15"/>
    <p:sldId id="269" r:id="rId16"/>
    <p:sldId id="263" r:id="rId17"/>
    <p:sldId id="267" r:id="rId18"/>
    <p:sldId id="273" r:id="rId19"/>
    <p:sldId id="274" r:id="rId20"/>
    <p:sldId id="275" r:id="rId21"/>
    <p:sldId id="276" r:id="rId22"/>
    <p:sldId id="277" r:id="rId23"/>
    <p:sldId id="317" r:id="rId2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jLW3YFn4f8g6k2qi47JlbIrowT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40EE5AF-A48F-451F-90F5-5D3224391171}">
  <a:tblStyle styleId="{040EE5AF-A48F-451F-90F5-5D322439117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82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na\OneDrive\Dokumenty\_IKAP%20II\ZoR\2.%20ZoR\P&#345;&#237;loha%2009_KA2%20a%20KA3_Vyhodnocen&#237;%20aktivit%20CKP%20a%20KMK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na\OneDrive\Dokumenty\_IKAP%20II\ZoR\2.%20ZoR\P&#345;&#237;loha%2009_KA2%20a%20KA3_Vyhodnocen&#237;%20aktivit%20CKP%20a%20KMK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na\OneDrive\Dokumenty\_IKAP%20II\ZoR\2.%20ZoR\P&#345;&#237;loha%2009_KA2%20a%20KA3_Vyhodnocen&#237;%20aktivit%20CKP%20a%20KM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140296916010497"/>
          <c:y val="0.24708376077666735"/>
          <c:w val="0.20669381561679789"/>
          <c:h val="0.44690562653501215"/>
        </c:manualLayout>
      </c:layout>
      <c:pieChart>
        <c:varyColors val="1"/>
        <c:ser>
          <c:idx val="0"/>
          <c:order val="0"/>
          <c:tx>
            <c:strRef>
              <c:f>CKP!$B$26</c:f>
              <c:strCache>
                <c:ptCount val="1"/>
                <c:pt idx="0">
                  <c:v>Celkem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1"/>
            <c:bubble3D val="0"/>
            <c:explosion val="6"/>
            <c:extLst>
              <c:ext xmlns:c16="http://schemas.microsoft.com/office/drawing/2014/chart" uri="{C3380CC4-5D6E-409C-BE32-E72D297353CC}">
                <c16:uniqueId val="{00000000-9961-4F12-A7F7-E484E383B594}"/>
              </c:ext>
            </c:extLst>
          </c:dPt>
          <c:dPt>
            <c:idx val="2"/>
            <c:bubble3D val="0"/>
            <c:explosion val="6"/>
            <c:extLst>
              <c:ext xmlns:c16="http://schemas.microsoft.com/office/drawing/2014/chart" uri="{C3380CC4-5D6E-409C-BE32-E72D297353CC}">
                <c16:uniqueId val="{00000001-9961-4F12-A7F7-E484E383B594}"/>
              </c:ext>
            </c:extLst>
          </c:dPt>
          <c:dPt>
            <c:idx val="4"/>
            <c:bubble3D val="0"/>
            <c:explosion val="6"/>
            <c:extLst>
              <c:ext xmlns:c16="http://schemas.microsoft.com/office/drawing/2014/chart" uri="{C3380CC4-5D6E-409C-BE32-E72D297353CC}">
                <c16:uniqueId val="{00000002-9961-4F12-A7F7-E484E383B594}"/>
              </c:ext>
            </c:extLst>
          </c:dPt>
          <c:dPt>
            <c:idx val="5"/>
            <c:bubble3D val="0"/>
            <c:explosion val="4"/>
            <c:extLst>
              <c:ext xmlns:c16="http://schemas.microsoft.com/office/drawing/2014/chart" uri="{C3380CC4-5D6E-409C-BE32-E72D297353CC}">
                <c16:uniqueId val="{00000003-9961-4F12-A7F7-E484E383B594}"/>
              </c:ext>
            </c:extLst>
          </c:dPt>
          <c:dPt>
            <c:idx val="6"/>
            <c:bubble3D val="0"/>
            <c:explosion val="4"/>
            <c:extLst>
              <c:ext xmlns:c16="http://schemas.microsoft.com/office/drawing/2014/chart" uri="{C3380CC4-5D6E-409C-BE32-E72D297353CC}">
                <c16:uniqueId val="{00000004-9961-4F12-A7F7-E484E383B594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961-4F12-A7F7-E484E383B594}"/>
                </c:ext>
              </c:extLst>
            </c:dLbl>
            <c:dLbl>
              <c:idx val="1"/>
              <c:layout>
                <c:manualLayout>
                  <c:x val="0.13825631561679791"/>
                  <c:y val="0.24615986489321573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Pracovní jednání členů CKP se spolupracujícími školami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57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9961-4F12-A7F7-E484E383B594}"/>
                </c:ext>
              </c:extLst>
            </c:dLbl>
            <c:dLbl>
              <c:idx val="2"/>
              <c:layout>
                <c:manualLayout>
                  <c:x val="-3.0172408136482941E-2"/>
                  <c:y val="0.20472355904156186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Projektový den pedagogů SŠ a ZŠ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35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9961-4F12-A7F7-E484E383B594}"/>
                </c:ext>
              </c:extLst>
            </c:dLbl>
            <c:dLbl>
              <c:idx val="3"/>
              <c:layout>
                <c:manualLayout>
                  <c:x val="-4.1824475065616797E-2"/>
                  <c:y val="-2.6626769281898503E-2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Workshopy / Projektové dny pro žáky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287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9961-4F12-A7F7-E484E383B594}"/>
                </c:ext>
              </c:extLst>
            </c:dLbl>
            <c:dLbl>
              <c:idx val="4"/>
              <c:layout>
                <c:manualLayout>
                  <c:x val="-4.5989747375328086E-2"/>
                  <c:y val="-8.4343846978762682E-2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Soutěže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pro 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žáky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
</a:t>
                    </a:r>
                    <a:r>
                      <a:rPr lang="en-US" sz="1400" cap="all" baseline="0" dirty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50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9961-4F12-A7F7-E484E383B594}"/>
                </c:ext>
              </c:extLst>
            </c:dLbl>
            <c:dLbl>
              <c:idx val="5"/>
              <c:layout>
                <c:manualLayout>
                  <c:x val="-3.623556430446194E-2"/>
                  <c:y val="-3.1463614858412217E-2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Kroužky pro žáky ZŠ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79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9961-4F12-A7F7-E484E383B594}"/>
                </c:ext>
              </c:extLst>
            </c:dLbl>
            <c:dLbl>
              <c:idx val="6"/>
              <c:layout>
                <c:manualLayout>
                  <c:x val="0.11545213470571195"/>
                  <c:y val="-0.11408721794876119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Kroužky pro žáky SŠ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17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9961-4F12-A7F7-E484E383B594}"/>
                </c:ext>
              </c:extLst>
            </c:dLbl>
            <c:dLbl>
              <c:idx val="7"/>
              <c:layout>
                <c:manualLayout>
                  <c:x val="0.15726788057742783"/>
                  <c:y val="9.6654979189717521E-2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Workshop pro podporu učitelů - kariérových poradců ZŠ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15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9961-4F12-A7F7-E484E383B594}"/>
                </c:ext>
              </c:extLst>
            </c:dLbl>
            <c:spPr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FFC000"/>
                </a:solidFill>
              </a:ln>
              <a:scene3d>
                <a:camera prst="orthographicFront"/>
                <a:lightRig rig="threePt" dir="t"/>
              </a:scene3d>
              <a:sp3d/>
            </c:spPr>
            <c:txPr>
              <a:bodyPr rot="0"/>
              <a:lstStyle/>
              <a:p>
                <a:pPr>
                  <a:defRPr sz="1400" b="1" i="0" cap="all" baseline="0">
                    <a:latin typeface="Arial Black" panose="020B0A040201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>
                  <a:solidFill>
                    <a:srgbClr val="C00000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CKP!$C$7:$J$7</c:f>
              <c:strCache>
                <c:ptCount val="8"/>
                <c:pt idx="0">
                  <c:v>Platforma / workshop k navázání spolupráce CKP se SŠ a ZŠ</c:v>
                </c:pt>
                <c:pt idx="1">
                  <c:v>Pracovní jednání členů CKP se spolupracujícími školami</c:v>
                </c:pt>
                <c:pt idx="2">
                  <c:v>Projektový den pedagogů SŠ a ZŠ</c:v>
                </c:pt>
                <c:pt idx="3">
                  <c:v>Workshopy / Projektové dny pro žáky</c:v>
                </c:pt>
                <c:pt idx="4">
                  <c:v>Soutěže pro žáky</c:v>
                </c:pt>
                <c:pt idx="5">
                  <c:v>Kroužky pro žáky ZŠ</c:v>
                </c:pt>
                <c:pt idx="6">
                  <c:v>Kroužky pro žáky SŠ</c:v>
                </c:pt>
                <c:pt idx="7">
                  <c:v>Workshop pro podporu učitelů - kariérových poradců ZŠ</c:v>
                </c:pt>
              </c:strCache>
            </c:strRef>
          </c:cat>
          <c:val>
            <c:numRef>
              <c:f>CKP!$C$26:$J$26</c:f>
              <c:numCache>
                <c:formatCode>General</c:formatCode>
                <c:ptCount val="8"/>
                <c:pt idx="0">
                  <c:v>0</c:v>
                </c:pt>
                <c:pt idx="1">
                  <c:v>39</c:v>
                </c:pt>
                <c:pt idx="2">
                  <c:v>24</c:v>
                </c:pt>
                <c:pt idx="3">
                  <c:v>189</c:v>
                </c:pt>
                <c:pt idx="4">
                  <c:v>41</c:v>
                </c:pt>
                <c:pt idx="5">
                  <c:v>59</c:v>
                </c:pt>
                <c:pt idx="6">
                  <c:v>13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961-4F12-A7F7-E484E383B5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66"/>
      </c:pieChart>
      <c:spPr>
        <a:solidFill>
          <a:schemeClr val="bg1"/>
        </a:solidFill>
      </c:spPr>
    </c:plotArea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3123390277159265"/>
          <c:y val="0.31569708906101462"/>
          <c:w val="0.21027605317508982"/>
          <c:h val="0.3975884251523728"/>
        </c:manualLayout>
      </c:layout>
      <c:pie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4"/>
          <c:dLbls>
            <c:dLbl>
              <c:idx val="0"/>
              <c:layout>
                <c:manualLayout>
                  <c:x val="0.226683562992126"/>
                  <c:y val="0.10099033314525313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Pracovní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jednání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 KMK
</a:t>
                    </a:r>
                    <a:r>
                      <a:rPr lang="en-US" sz="1400" cap="all" baseline="0" dirty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38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DCB-4774-8187-791D3F4416ED}"/>
                </c:ext>
              </c:extLst>
            </c:dLbl>
            <c:dLbl>
              <c:idx val="1"/>
              <c:layout>
                <c:manualLayout>
                  <c:x val="7.7867618110236222E-2"/>
                  <c:y val="0.23485649254620208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Pracovní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jednání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
s 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tématikou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modulární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vzdělávání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
</a:t>
                    </a:r>
                    <a:r>
                      <a:rPr lang="en-US" sz="1400" cap="all" baseline="0" dirty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24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DCB-4774-8187-791D3F4416ED}"/>
                </c:ext>
              </c:extLst>
            </c:dLbl>
            <c:dLbl>
              <c:idx val="2"/>
              <c:layout>
                <c:manualLayout>
                  <c:x val="-8.2807496719160031E-2"/>
                  <c:y val="3.0671376494389328E-2"/>
                </c:manualLayout>
              </c:layout>
              <c:tx>
                <c:rich>
                  <a:bodyPr/>
                  <a:lstStyle/>
                  <a:p>
                    <a:r>
                      <a:rPr lang="pl-PL" sz="1400" cap="all" baseline="0">
                        <a:latin typeface="Arial Black" panose="020B0A04020102020204" pitchFamily="34" charset="0"/>
                      </a:rPr>
                      <a:t>Pracovní jednání MK 
s PP
</a:t>
                    </a:r>
                    <a:r>
                      <a:rPr lang="pl-PL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242</a:t>
                    </a:r>
                    <a:endParaRPr lang="pl-PL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DCB-4774-8187-791D3F4416ED}"/>
                </c:ext>
              </c:extLst>
            </c:dLbl>
            <c:dLbl>
              <c:idx val="3"/>
              <c:layout>
                <c:manualLayout>
                  <c:x val="-0.1121126968503937"/>
                  <c:y val="-5.9837474428782608E-2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Jednání v platformě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0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DCB-4774-8187-791D3F4416ED}"/>
                </c:ext>
              </c:extLst>
            </c:dLbl>
            <c:dLbl>
              <c:idx val="4"/>
              <c:layout>
                <c:manualLayout>
                  <c:x val="-0.10506758530183727"/>
                  <c:y val="-0.18273094080344698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Seminář / Workshop 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33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DCB-4774-8187-791D3F4416ED}"/>
                </c:ext>
              </c:extLst>
            </c:dLbl>
            <c:dLbl>
              <c:idx val="5"/>
              <c:layout>
                <c:manualLayout>
                  <c:x val="-6.022476559811963E-2"/>
                  <c:y val="-0.40110950206214407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Workshop metodický den oborové didaktiky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13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DCB-4774-8187-791D3F4416ED}"/>
                </c:ext>
              </c:extLst>
            </c:dLbl>
            <c:dLbl>
              <c:idx val="6"/>
              <c:layout>
                <c:manualLayout>
                  <c:x val="-5.1882477185256064E-2"/>
                  <c:y val="-0.15732529619134414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Novinky z oboru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1495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DCB-4774-8187-791D3F4416ED}"/>
                </c:ext>
              </c:extLst>
            </c:dLbl>
            <c:dLbl>
              <c:idx val="7"/>
              <c:layout>
                <c:manualLayout>
                  <c:x val="-0.18480011482939632"/>
                  <c:y val="-0.22730523491613336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Příklad dobré praxe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72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DCB-4774-8187-791D3F4416ED}"/>
                </c:ext>
              </c:extLst>
            </c:dLbl>
            <c:dLbl>
              <c:idx val="8"/>
              <c:layout>
                <c:manualLayout>
                  <c:x val="1.1903379265091864E-2"/>
                  <c:y val="-0.27777927507718098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Sestavení lektorského týmu 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16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4DCB-4774-8187-791D3F4416ED}"/>
                </c:ext>
              </c:extLst>
            </c:dLbl>
            <c:dLbl>
              <c:idx val="9"/>
              <c:layout>
                <c:manualLayout>
                  <c:x val="0.19911294291338583"/>
                  <c:y val="-0.28903226255174014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Seznam spoluprac. firem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16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DCB-4774-8187-791D3F4416ED}"/>
                </c:ext>
              </c:extLst>
            </c:dLbl>
            <c:dLbl>
              <c:idx val="10"/>
              <c:layout>
                <c:manualLayout>
                  <c:x val="0.20083846236442013"/>
                  <c:y val="-0.16770166986053492"/>
                </c:manualLayout>
              </c:layout>
              <c:tx>
                <c:rich>
                  <a:bodyPr/>
                  <a:lstStyle/>
                  <a:p>
                    <a:r>
                      <a:rPr lang="pl-PL" sz="1400" cap="all" baseline="0">
                        <a:latin typeface="Arial Black" panose="020B0A04020102020204" pitchFamily="34" charset="0"/>
                      </a:rPr>
                      <a:t>Seznam doporučené odborné literatury 
</a:t>
                    </a:r>
                    <a:r>
                      <a:rPr lang="pl-PL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16</a:t>
                    </a:r>
                    <a:endParaRPr lang="pl-PL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DCB-4774-8187-791D3F4416ED}"/>
                </c:ext>
              </c:extLst>
            </c:dLbl>
            <c:dLbl>
              <c:idx val="11"/>
              <c:layout>
                <c:manualLayout>
                  <c:x val="-0.30481208989501313"/>
                  <c:y val="0.29643328792169144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Pořízení videí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0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DCB-4774-8187-791D3F4416ED}"/>
                </c:ext>
              </c:extLst>
            </c:dLbl>
            <c:dLbl>
              <c:idx val="12"/>
              <c:layout>
                <c:manualLayout>
                  <c:x val="0.17131758530183727"/>
                  <c:y val="-2.9361538976490565E-2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Odborné stáže </a:t>
                    </a:r>
                    <a:br>
                      <a:rPr lang="en-US" sz="1400" cap="all" baseline="0">
                        <a:latin typeface="Arial Black" panose="020B0A04020102020204" pitchFamily="34" charset="0"/>
                      </a:rPr>
                    </a:br>
                    <a:r>
                      <a:rPr lang="en-US" sz="1400" cap="all" baseline="0">
                        <a:latin typeface="Arial Black" panose="020B0A04020102020204" pitchFamily="34" charset="0"/>
                      </a:rPr>
                      <a:t>v organizacích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19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4DCB-4774-8187-791D3F4416ED}"/>
                </c:ext>
              </c:extLst>
            </c:dLbl>
            <c:spPr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FFC000"/>
                </a:solidFill>
              </a:ln>
            </c:spPr>
            <c:txPr>
              <a:bodyPr/>
              <a:lstStyle/>
              <a:p>
                <a:pPr>
                  <a:defRPr sz="1400" b="1" cap="all" baseline="0">
                    <a:latin typeface="Arial Black" panose="020B0A040201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>
                  <a:solidFill>
                    <a:srgbClr val="C00000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KMK_Od!$C$7:$O$7</c:f>
              <c:strCache>
                <c:ptCount val="13"/>
                <c:pt idx="0">
                  <c:v>Pracovní jednání </c:v>
                </c:pt>
                <c:pt idx="1">
                  <c:v>Pracovní jednání 
s tématikou modulární vzdělávání</c:v>
                </c:pt>
                <c:pt idx="2">
                  <c:v>Pracovní jednání MK 
s PP</c:v>
                </c:pt>
                <c:pt idx="3">
                  <c:v>Jednání v platformě</c:v>
                </c:pt>
                <c:pt idx="4">
                  <c:v>Seminář / Workshop </c:v>
                </c:pt>
                <c:pt idx="5">
                  <c:v>Workshop metodický den oborové didaktiky</c:v>
                </c:pt>
                <c:pt idx="6">
                  <c:v>Novinky z oboru</c:v>
                </c:pt>
                <c:pt idx="7">
                  <c:v>Příklad dobré praxe</c:v>
                </c:pt>
                <c:pt idx="8">
                  <c:v>Sestavení lektorského týmu </c:v>
                </c:pt>
                <c:pt idx="9">
                  <c:v>Seznam spoluprac. firem</c:v>
                </c:pt>
                <c:pt idx="10">
                  <c:v>Seznam doporučené odborné literatury </c:v>
                </c:pt>
                <c:pt idx="11">
                  <c:v>Pořízení videí</c:v>
                </c:pt>
                <c:pt idx="12">
                  <c:v>Odborné stáže PP</c:v>
                </c:pt>
              </c:strCache>
            </c:strRef>
          </c:cat>
          <c:val>
            <c:numRef>
              <c:f>KMK_Od!$C$24:$O$24</c:f>
              <c:numCache>
                <c:formatCode>General</c:formatCode>
                <c:ptCount val="13"/>
                <c:pt idx="0">
                  <c:v>22</c:v>
                </c:pt>
                <c:pt idx="1">
                  <c:v>16</c:v>
                </c:pt>
                <c:pt idx="2">
                  <c:v>184</c:v>
                </c:pt>
                <c:pt idx="3">
                  <c:v>0</c:v>
                </c:pt>
                <c:pt idx="4">
                  <c:v>23</c:v>
                </c:pt>
                <c:pt idx="5">
                  <c:v>0</c:v>
                </c:pt>
                <c:pt idx="6">
                  <c:v>313</c:v>
                </c:pt>
                <c:pt idx="7">
                  <c:v>44</c:v>
                </c:pt>
                <c:pt idx="8">
                  <c:v>16</c:v>
                </c:pt>
                <c:pt idx="9">
                  <c:v>16</c:v>
                </c:pt>
                <c:pt idx="10">
                  <c:v>16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4DCB-4774-8187-791D3F4416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solidFill>
          <a:schemeClr val="bg1"/>
        </a:solidFill>
        <a:scene3d>
          <a:camera prst="orthographicFront"/>
          <a:lightRig rig="threePt" dir="t"/>
        </a:scene3d>
        <a:sp3d/>
      </c:spPr>
    </c:plotArea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4207144028871389"/>
          <c:y val="0.25654203214887411"/>
          <c:w val="0.23360357048837485"/>
          <c:h val="0.37968440351416377"/>
        </c:manualLayout>
      </c:layout>
      <c:pie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3"/>
          <c:dPt>
            <c:idx val="0"/>
            <c:bubble3D val="0"/>
            <c:explosion val="46"/>
            <c:extLst>
              <c:ext xmlns:c16="http://schemas.microsoft.com/office/drawing/2014/chart" uri="{C3380CC4-5D6E-409C-BE32-E72D297353CC}">
                <c16:uniqueId val="{00000000-6D7B-446B-AEEC-09106AA17B07}"/>
              </c:ext>
            </c:extLst>
          </c:dPt>
          <c:dPt>
            <c:idx val="1"/>
            <c:bubble3D val="0"/>
            <c:explosion val="4"/>
            <c:extLst>
              <c:ext xmlns:c16="http://schemas.microsoft.com/office/drawing/2014/chart" uri="{C3380CC4-5D6E-409C-BE32-E72D297353CC}">
                <c16:uniqueId val="{00000001-6D7B-446B-AEEC-09106AA17B07}"/>
              </c:ext>
            </c:extLst>
          </c:dPt>
          <c:dPt>
            <c:idx val="3"/>
            <c:bubble3D val="0"/>
            <c:explosion val="2"/>
            <c:extLst>
              <c:ext xmlns:c16="http://schemas.microsoft.com/office/drawing/2014/chart" uri="{C3380CC4-5D6E-409C-BE32-E72D297353CC}">
                <c16:uniqueId val="{00000002-6D7B-446B-AEEC-09106AA17B07}"/>
              </c:ext>
            </c:extLst>
          </c:dPt>
          <c:dPt>
            <c:idx val="5"/>
            <c:bubble3D val="0"/>
            <c:explosion val="6"/>
            <c:extLst>
              <c:ext xmlns:c16="http://schemas.microsoft.com/office/drawing/2014/chart" uri="{C3380CC4-5D6E-409C-BE32-E72D297353CC}">
                <c16:uniqueId val="{00000003-6D7B-446B-AEEC-09106AA17B07}"/>
              </c:ext>
            </c:extLst>
          </c:dPt>
          <c:dPt>
            <c:idx val="6"/>
            <c:bubble3D val="0"/>
            <c:explosion val="2"/>
            <c:extLst>
              <c:ext xmlns:c16="http://schemas.microsoft.com/office/drawing/2014/chart" uri="{C3380CC4-5D6E-409C-BE32-E72D297353CC}">
                <c16:uniqueId val="{00000004-6D7B-446B-AEEC-09106AA17B07}"/>
              </c:ext>
            </c:extLst>
          </c:dPt>
          <c:dPt>
            <c:idx val="7"/>
            <c:bubble3D val="0"/>
            <c:explosion val="25"/>
            <c:extLst>
              <c:ext xmlns:c16="http://schemas.microsoft.com/office/drawing/2014/chart" uri="{C3380CC4-5D6E-409C-BE32-E72D297353CC}">
                <c16:uniqueId val="{00000005-6D7B-446B-AEEC-09106AA17B07}"/>
              </c:ext>
            </c:extLst>
          </c:dPt>
          <c:dPt>
            <c:idx val="8"/>
            <c:bubble3D val="0"/>
            <c:explosion val="33"/>
            <c:extLst>
              <c:ext xmlns:c16="http://schemas.microsoft.com/office/drawing/2014/chart" uri="{C3380CC4-5D6E-409C-BE32-E72D297353CC}">
                <c16:uniqueId val="{00000006-6D7B-446B-AEEC-09106AA17B07}"/>
              </c:ext>
            </c:extLst>
          </c:dPt>
          <c:dPt>
            <c:idx val="9"/>
            <c:bubble3D val="0"/>
            <c:explosion val="38"/>
            <c:extLst>
              <c:ext xmlns:c16="http://schemas.microsoft.com/office/drawing/2014/chart" uri="{C3380CC4-5D6E-409C-BE32-E72D297353CC}">
                <c16:uniqueId val="{00000007-6D7B-446B-AEEC-09106AA17B07}"/>
              </c:ext>
            </c:extLst>
          </c:dPt>
          <c:dLbls>
            <c:dLbl>
              <c:idx val="0"/>
              <c:layout>
                <c:manualLayout>
                  <c:x val="5.6874835958005326E-2"/>
                  <c:y val="0.16964938256711251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Pracovní jednání 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7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D7B-446B-AEEC-09106AA17B07}"/>
                </c:ext>
              </c:extLst>
            </c:dLbl>
            <c:dLbl>
              <c:idx val="1"/>
              <c:layout>
                <c:manualLayout>
                  <c:x val="-1.8132299868766404E-2"/>
                  <c:y val="6.3128181676628731E-2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Pracovní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j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ednání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metodiků KMK </a:t>
                    </a:r>
                    <a:br>
                      <a:rPr lang="en-US" sz="1400" cap="all" baseline="0" dirty="0">
                        <a:latin typeface="Arial Black" panose="020B0A04020102020204" pitchFamily="34" charset="0"/>
                      </a:rPr>
                    </a:b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s pedagogy</a:t>
                    </a:r>
                    <a:br>
                      <a:rPr lang="en-US" sz="1400" cap="all" baseline="0" dirty="0">
                        <a:latin typeface="Arial Black" panose="020B0A04020102020204" pitchFamily="34" charset="0"/>
                      </a:rPr>
                    </a:b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své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školy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
</a:t>
                    </a:r>
                    <a:r>
                      <a:rPr lang="en-US" sz="1400" cap="all" baseline="0" dirty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68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D7B-446B-AEEC-09106AA17B07}"/>
                </c:ext>
              </c:extLst>
            </c:dLbl>
            <c:dLbl>
              <c:idx val="2"/>
              <c:layout>
                <c:manualLayout>
                  <c:x val="-2.91023709559322E-2"/>
                  <c:y val="7.3565047743576265E-2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Jednání v platformě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0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6D7B-446B-AEEC-09106AA17B07}"/>
                </c:ext>
              </c:extLst>
            </c:dLbl>
            <c:dLbl>
              <c:idx val="3"/>
              <c:layout>
                <c:manualLayout>
                  <c:x val="-9.2142400836285471E-2"/>
                  <c:y val="-8.6724587676016943E-2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Seminář / Workshop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14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D7B-446B-AEEC-09106AA17B07}"/>
                </c:ext>
              </c:extLst>
            </c:dLbl>
            <c:dLbl>
              <c:idx val="4"/>
              <c:layout>
                <c:manualLayout>
                  <c:x val="-6.408242604783361E-2"/>
                  <c:y val="-0.3241713655984032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Workshop - 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metodický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den 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oborové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didaktiky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
</a:t>
                    </a:r>
                    <a:r>
                      <a:rPr lang="en-US" sz="1400" cap="all" baseline="0" dirty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3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6D7B-446B-AEEC-09106AA17B07}"/>
                </c:ext>
              </c:extLst>
            </c:dLbl>
            <c:dLbl>
              <c:idx val="5"/>
              <c:layout>
                <c:manualLayout>
                  <c:x val="-2.9797080052493437E-2"/>
                  <c:y val="-0.20275337333121982"/>
                </c:manualLayout>
              </c:layout>
              <c:tx>
                <c:rich>
                  <a:bodyPr/>
                  <a:lstStyle/>
                  <a:p>
                    <a:r>
                      <a:rPr lang="pl-PL" sz="1400" cap="all" baseline="0">
                        <a:latin typeface="Arial Black" panose="020B0A04020102020204" pitchFamily="34" charset="0"/>
                      </a:rPr>
                      <a:t>Novinky z oblasti gramotností
</a:t>
                    </a:r>
                    <a:r>
                      <a:rPr lang="pl-PL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111</a:t>
                    </a:r>
                    <a:endParaRPr lang="pl-PL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D7B-446B-AEEC-09106AA17B07}"/>
                </c:ext>
              </c:extLst>
            </c:dLbl>
            <c:dLbl>
              <c:idx val="6"/>
              <c:layout>
                <c:manualLayout>
                  <c:x val="-0.14667667322834654"/>
                  <c:y val="-0.18545325872422921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Příklad dobré praxe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63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D7B-446B-AEEC-09106AA17B07}"/>
                </c:ext>
              </c:extLst>
            </c:dLbl>
            <c:dLbl>
              <c:idx val="7"/>
              <c:layout>
                <c:manualLayout>
                  <c:x val="3.111154855643037E-2"/>
                  <c:y val="-0.36065150637352339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Sestavení lektorského týmu 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3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D7B-446B-AEEC-09106AA17B07}"/>
                </c:ext>
              </c:extLst>
            </c:dLbl>
            <c:dLbl>
              <c:idx val="8"/>
              <c:layout>
                <c:manualLayout>
                  <c:x val="0.15342224409448818"/>
                  <c:y val="-0.21898194063161497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>
                        <a:latin typeface="Arial Black" panose="020B0A04020102020204" pitchFamily="34" charset="0"/>
                      </a:rPr>
                      <a:t>Seznam spolupracujících institucí
</a:t>
                    </a:r>
                    <a:r>
                      <a:rPr lang="en-US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3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D7B-446B-AEEC-09106AA17B07}"/>
                </c:ext>
              </c:extLst>
            </c:dLbl>
            <c:dLbl>
              <c:idx val="9"/>
              <c:layout>
                <c:manualLayout>
                  <c:x val="0.18660949803149607"/>
                  <c:y val="6.0441861150194072E-2"/>
                </c:manualLayout>
              </c:layout>
              <c:tx>
                <c:rich>
                  <a:bodyPr/>
                  <a:lstStyle/>
                  <a:p>
                    <a:r>
                      <a:rPr lang="pl-PL" sz="1400" cap="all" baseline="0">
                        <a:latin typeface="Arial Black" panose="020B0A04020102020204" pitchFamily="34" charset="0"/>
                      </a:rPr>
                      <a:t>Seznam doporučené odborné literatury 
</a:t>
                    </a:r>
                    <a:r>
                      <a:rPr lang="pl-PL" sz="1400" cap="all" baseline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3</a:t>
                    </a:r>
                    <a:endParaRPr lang="pl-PL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D7B-446B-AEEC-09106AA17B07}"/>
                </c:ext>
              </c:extLst>
            </c:dLbl>
            <c:dLbl>
              <c:idx val="10"/>
              <c:layout>
                <c:manualLayout>
                  <c:x val="0.19829248687664042"/>
                  <c:y val="-6.3389098448386957E-2"/>
                </c:manualLayout>
              </c:layout>
              <c:tx>
                <c:rich>
                  <a:bodyPr/>
                  <a:lstStyle/>
                  <a:p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Pořízení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 </a:t>
                    </a:r>
                    <a:r>
                      <a:rPr lang="en-US" sz="1400" cap="all" baseline="0" dirty="0" err="1">
                        <a:latin typeface="Arial Black" panose="020B0A04020102020204" pitchFamily="34" charset="0"/>
                      </a:rPr>
                      <a:t>videí</a:t>
                    </a:r>
                    <a:r>
                      <a:rPr lang="en-US" sz="1400" cap="all" baseline="0" dirty="0">
                        <a:latin typeface="Arial Black" panose="020B0A04020102020204" pitchFamily="34" charset="0"/>
                      </a:rPr>
                      <a:t>
</a:t>
                    </a:r>
                    <a:r>
                      <a:rPr lang="en-US" sz="1400" cap="all" baseline="0" dirty="0">
                        <a:solidFill>
                          <a:srgbClr val="C00000"/>
                        </a:solidFill>
                        <a:latin typeface="Arial Black" panose="020B0A04020102020204" pitchFamily="34" charset="0"/>
                      </a:rPr>
                      <a:t>0</a:t>
                    </a:r>
                    <a:endParaRPr lang="en-US" dirty="0">
                      <a:solidFill>
                        <a:srgbClr val="C00000"/>
                      </a:solidFill>
                    </a:endParaRPr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6D7B-446B-AEEC-09106AA17B07}"/>
                </c:ext>
              </c:extLst>
            </c:dLbl>
            <c:spPr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rgbClr val="FFC000"/>
                </a:solidFill>
              </a:ln>
            </c:spPr>
            <c:txPr>
              <a:bodyPr/>
              <a:lstStyle/>
              <a:p>
                <a:pPr>
                  <a:defRPr sz="1400" b="1" cap="all" baseline="0">
                    <a:latin typeface="Arial Black" panose="020B0A04020102020204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>
                  <a:solidFill>
                    <a:srgbClr val="C00000"/>
                  </a:solidFill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KMK_Gr!$C$7:$M$7</c:f>
              <c:strCache>
                <c:ptCount val="11"/>
                <c:pt idx="0">
                  <c:v>Pracovní jednání </c:v>
                </c:pt>
                <c:pt idx="1">
                  <c:v>Pracovní jednání MK s PP své školy </c:v>
                </c:pt>
                <c:pt idx="2">
                  <c:v>Jednání v platformě</c:v>
                </c:pt>
                <c:pt idx="3">
                  <c:v>Seminář / Workshop</c:v>
                </c:pt>
                <c:pt idx="4">
                  <c:v>Workshop - metodický den oborové didaktiky</c:v>
                </c:pt>
                <c:pt idx="5">
                  <c:v>Novinky z oblasti gramotností</c:v>
                </c:pt>
                <c:pt idx="6">
                  <c:v>Příklad dobré praxe</c:v>
                </c:pt>
                <c:pt idx="7">
                  <c:v>Sestavení lektorského týmu </c:v>
                </c:pt>
                <c:pt idx="8">
                  <c:v>Seznam spolupracujících institucí</c:v>
                </c:pt>
                <c:pt idx="9">
                  <c:v>Seznam doporučené odborné literatury </c:v>
                </c:pt>
                <c:pt idx="10">
                  <c:v>Pořízení videí</c:v>
                </c:pt>
              </c:strCache>
            </c:strRef>
          </c:cat>
          <c:val>
            <c:numRef>
              <c:f>KMK_Gr!$C$11:$M$11</c:f>
              <c:numCache>
                <c:formatCode>General</c:formatCode>
                <c:ptCount val="11"/>
                <c:pt idx="0">
                  <c:v>4</c:v>
                </c:pt>
                <c:pt idx="1">
                  <c:v>46</c:v>
                </c:pt>
                <c:pt idx="2">
                  <c:v>0</c:v>
                </c:pt>
                <c:pt idx="3">
                  <c:v>10</c:v>
                </c:pt>
                <c:pt idx="4">
                  <c:v>0</c:v>
                </c:pt>
                <c:pt idx="5">
                  <c:v>70</c:v>
                </c:pt>
                <c:pt idx="6">
                  <c:v>46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D7B-446B-AEEC-09106AA17B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16"/>
      </c:pieChart>
      <c:spPr>
        <a:solidFill>
          <a:schemeClr val="bg1"/>
        </a:solidFill>
        <a:ln>
          <a:noFill/>
        </a:ln>
        <a:scene3d>
          <a:camera prst="orthographicFront"/>
          <a:lightRig rig="threePt" dir="t"/>
        </a:scene3d>
        <a:sp3d/>
      </c:spPr>
    </c:plotArea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ln>
      <a:noFill/>
    </a:ln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8952356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40361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74944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8203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>
  <p:cSld name="Úvodní sníme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grpSp>
        <p:nvGrpSpPr>
          <p:cNvPr id="17" name="Google Shape;17;p7"/>
          <p:cNvGrpSpPr/>
          <p:nvPr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18" name="Google Shape;18;p7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9;p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" name="Google Shape;20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oogle Shape;22;p8"/>
          <p:cNvGrpSpPr/>
          <p:nvPr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23" name="Google Shape;23;p8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24;p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25;p8"/>
            <p:cNvPicPr preferRelativeResize="0"/>
            <p:nvPr/>
          </p:nvPicPr>
          <p:blipFill rotWithShape="1">
            <a:blip r:embed="rId4">
              <a:alphaModFix/>
            </a:blip>
            <a:srcRect l="-1" r="21787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body" idx="1"/>
          </p:nvPr>
        </p:nvSpPr>
        <p:spPr>
          <a:xfrm>
            <a:off x="0" y="1181098"/>
            <a:ext cx="12192000" cy="5070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části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uze nadpis" type="titleOnly">
  <p:cSld name="TITLE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kap.cz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725725" y="1491916"/>
            <a:ext cx="10609800" cy="3809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r>
              <a:rPr lang="cs-CZ" sz="4000" b="1" cap="all" dirty="0">
                <a:solidFill>
                  <a:schemeClr val="tx1"/>
                </a:solidFill>
              </a:rPr>
              <a:t>Projekt Implementace </a:t>
            </a:r>
            <a:br>
              <a:rPr lang="cs-CZ" sz="4000" b="1" cap="all" dirty="0">
                <a:solidFill>
                  <a:schemeClr val="tx1"/>
                </a:solidFill>
              </a:rPr>
            </a:br>
            <a:r>
              <a:rPr lang="cs-CZ" sz="4000" b="1" cap="all" dirty="0">
                <a:solidFill>
                  <a:schemeClr val="tx1"/>
                </a:solidFill>
              </a:rPr>
              <a:t>krajského akčního plánu </a:t>
            </a: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r>
              <a:rPr lang="cs-CZ" sz="4000" b="1" cap="all" dirty="0">
                <a:solidFill>
                  <a:schemeClr val="tx1"/>
                </a:solidFill>
              </a:rPr>
              <a:t>v Olomouckém kraji II (IKAPOK II)</a:t>
            </a:r>
            <a:endParaRPr sz="4000" cap="all" dirty="0">
              <a:solidFill>
                <a:schemeClr val="tx1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ts val="2400"/>
              <a:buNone/>
            </a:pPr>
            <a:r>
              <a:rPr lang="cs-CZ" b="1" dirty="0">
                <a:solidFill>
                  <a:schemeClr val="tx1"/>
                </a:solidFill>
              </a:rPr>
              <a:t>CZ.02.3.68/0.0/0.0/19_078/0017425</a:t>
            </a:r>
            <a:endParaRPr b="1" dirty="0">
              <a:solidFill>
                <a:schemeClr val="tx1"/>
              </a:solidFill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ts val="2400"/>
              <a:buNone/>
            </a:pPr>
            <a:r>
              <a:rPr lang="cs-CZ" b="1" dirty="0">
                <a:solidFill>
                  <a:schemeClr val="tx1"/>
                </a:solidFill>
              </a:rPr>
              <a:t>_____________________________________________________</a:t>
            </a: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ts val="2400"/>
              <a:buNone/>
            </a:pPr>
            <a:r>
              <a:rPr lang="cs-CZ" b="1" dirty="0">
                <a:solidFill>
                  <a:schemeClr val="tx1"/>
                </a:solidFill>
              </a:rPr>
              <a:t>1. prosinec 2021</a:t>
            </a:r>
            <a:endParaRPr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29816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KA3_</a:t>
            </a:r>
            <a:r>
              <a:rPr lang="cs-CZ" sz="2800" b="1" cap="all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graf aktivit CKP za období 1/2021 - 11/2021</a:t>
            </a:r>
            <a:endParaRPr sz="2800" b="1" cap="all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048000" y="316739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žáci pracovali s anatomickými modely orgánů v dutině břišní a anatomickými modely kostí lidského těla.</a:t>
            </a: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8550442" y="1171074"/>
            <a:ext cx="3465095" cy="51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buSzPts val="2800"/>
              <a:buNone/>
            </a:pPr>
            <a:endParaRPr lang="cs-CZ" sz="2400" b="1" dirty="0"/>
          </a:p>
          <a:p>
            <a:pPr marL="0" indent="0">
              <a:buSzPts val="2800"/>
              <a:buNone/>
            </a:pPr>
            <a:r>
              <a:rPr lang="cs-CZ" sz="2400" dirty="0"/>
              <a:t>. </a:t>
            </a:r>
            <a:endParaRPr lang="cs-CZ" sz="2400" b="1" dirty="0"/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356920815"/>
              </p:ext>
            </p:extLst>
          </p:nvPr>
        </p:nvGraphicFramePr>
        <p:xfrm>
          <a:off x="0" y="1219200"/>
          <a:ext cx="12192000" cy="5638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23463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>
            <a:spLocks noGrp="1"/>
          </p:cNvSpPr>
          <p:nvPr>
            <p:ph type="title"/>
          </p:nvPr>
        </p:nvSpPr>
        <p:spPr>
          <a:xfrm>
            <a:off x="174170" y="256650"/>
            <a:ext cx="9260115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KA2+KA3_KRAJSKÉ METODICKÉ KABINETY</a:t>
            </a:r>
            <a:endParaRPr sz="2800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" name="Google Shape;107;p4" descr="C:\Users\Tana\Desktop\Obrázek1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1108" y="1226076"/>
            <a:ext cx="12038013" cy="50627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256674"/>
            <a:ext cx="8298168" cy="792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KA3_</a:t>
            </a:r>
            <a:r>
              <a:rPr lang="cs-CZ" sz="2800" b="1" cap="all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graf aktivit KMK pro odborné vzdělávání</a:t>
            </a:r>
            <a:r>
              <a:rPr lang="cs-CZ" sz="2800" b="1" cap="all" dirty="0">
                <a:solidFill>
                  <a:srgbClr val="C00000"/>
                </a:solidFill>
              </a:rPr>
              <a:t/>
            </a:r>
            <a:br>
              <a:rPr lang="cs-CZ" sz="2800" b="1" cap="all" dirty="0">
                <a:solidFill>
                  <a:srgbClr val="C00000"/>
                </a:solidFill>
              </a:rPr>
            </a:br>
            <a:r>
              <a:rPr lang="cs-CZ" sz="2800" b="1" cap="all" dirty="0">
                <a:solidFill>
                  <a:srgbClr val="C00000"/>
                </a:solidFill>
              </a:rPr>
              <a:t>        </a:t>
            </a:r>
            <a:r>
              <a:rPr lang="cs-CZ" sz="2800" b="1" cap="all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za období 1/2021 - 11/2021</a:t>
            </a:r>
            <a:endParaRPr sz="2800" b="1" cap="all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048000" y="316739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žáci pracovali s anatomickými modely orgánů v dutině břišní a anatomickými modely kostí lidského těla.</a:t>
            </a: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8550442" y="1171074"/>
            <a:ext cx="3465095" cy="51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buSzPts val="2800"/>
              <a:buNone/>
            </a:pPr>
            <a:endParaRPr lang="cs-CZ" sz="2400" b="1" dirty="0"/>
          </a:p>
          <a:p>
            <a:pPr marL="0" indent="0">
              <a:buSzPts val="2800"/>
              <a:buNone/>
            </a:pPr>
            <a:r>
              <a:rPr lang="cs-CZ" sz="2400" dirty="0"/>
              <a:t>. </a:t>
            </a:r>
            <a:endParaRPr lang="cs-CZ" sz="2400" b="1" dirty="0"/>
          </a:p>
        </p:txBody>
      </p:sp>
      <p:graphicFrame>
        <p:nvGraphicFramePr>
          <p:cNvPr id="7" name="Graf 6"/>
          <p:cNvGraphicFramePr/>
          <p:nvPr>
            <p:extLst>
              <p:ext uri="{D42A27DB-BD31-4B8C-83A1-F6EECF244321}">
                <p14:modId xmlns:p14="http://schemas.microsoft.com/office/powerpoint/2010/main" val="1319732693"/>
              </p:ext>
            </p:extLst>
          </p:nvPr>
        </p:nvGraphicFramePr>
        <p:xfrm>
          <a:off x="0" y="1106904"/>
          <a:ext cx="12192000" cy="57510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07017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206829"/>
            <a:ext cx="8298168" cy="842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800" b="1" dirty="0">
                <a:solidFill>
                  <a:srgbClr val="C00000"/>
                </a:solidFill>
              </a:rPr>
              <a:t>KA2_</a:t>
            </a:r>
            <a:r>
              <a:rPr lang="cs-CZ" sz="2800" b="1" cap="all" dirty="0">
                <a:solidFill>
                  <a:srgbClr val="C00000"/>
                </a:solidFill>
              </a:rPr>
              <a:t>graf aktivit KMK pro gramotnosti</a:t>
            </a:r>
            <a:br>
              <a:rPr lang="cs-CZ" sz="2800" b="1" cap="all" dirty="0">
                <a:solidFill>
                  <a:srgbClr val="C00000"/>
                </a:solidFill>
              </a:rPr>
            </a:br>
            <a:r>
              <a:rPr lang="cs-CZ" sz="2800" b="1" cap="all" dirty="0">
                <a:solidFill>
                  <a:srgbClr val="C00000"/>
                </a:solidFill>
              </a:rPr>
              <a:t>         za období 1/2021 - 11/2021</a:t>
            </a:r>
            <a:endParaRPr sz="2800" b="1" cap="all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048000" y="316739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žáci pracovali s anatomickými modely orgánů v dutině břišní a anatomickými modely kostí lidského těla.</a:t>
            </a: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8550442" y="1171074"/>
            <a:ext cx="3465095" cy="51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buSzPts val="2800"/>
              <a:buNone/>
            </a:pPr>
            <a:endParaRPr lang="cs-CZ" sz="2400" b="1" dirty="0"/>
          </a:p>
          <a:p>
            <a:pPr marL="0" indent="0">
              <a:buSzPts val="2800"/>
              <a:buNone/>
            </a:pPr>
            <a:r>
              <a:rPr lang="cs-CZ" sz="2400" dirty="0"/>
              <a:t>. </a:t>
            </a:r>
            <a:endParaRPr lang="cs-CZ" sz="2400" b="1" dirty="0"/>
          </a:p>
        </p:txBody>
      </p:sp>
      <p:graphicFrame>
        <p:nvGraphicFramePr>
          <p:cNvPr id="7" name="Graf 6"/>
          <p:cNvGraphicFramePr/>
          <p:nvPr>
            <p:extLst>
              <p:ext uri="{D42A27DB-BD31-4B8C-83A1-F6EECF244321}">
                <p14:modId xmlns:p14="http://schemas.microsoft.com/office/powerpoint/2010/main" val="3205997359"/>
              </p:ext>
            </p:extLst>
          </p:nvPr>
        </p:nvGraphicFramePr>
        <p:xfrm>
          <a:off x="0" y="1155033"/>
          <a:ext cx="12192000" cy="5702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07017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130629" y="555170"/>
            <a:ext cx="8414281" cy="494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KA3_PODPORA POLYTECHNICKÉHO VZDĚLÁVÁNÍ </a:t>
            </a:r>
            <a:endParaRPr sz="2800" b="1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2" y="1654629"/>
            <a:ext cx="11684001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3600" b="1" dirty="0">
                <a:solidFill>
                  <a:srgbClr val="C00000"/>
                </a:solidFill>
              </a:rPr>
              <a:t>Činnost v </a:t>
            </a:r>
            <a:r>
              <a:rPr lang="cs-CZ" sz="3600" b="1" cap="all" dirty="0">
                <a:solidFill>
                  <a:srgbClr val="C00000"/>
                </a:solidFill>
              </a:rPr>
              <a:t>Centru ekologie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400" b="1" dirty="0"/>
              <a:t>	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400" b="1" dirty="0"/>
              <a:t>	= centrum metodické podpory školám při zpracování školního plánu EVVO, 	environmentální výchovy a osvěty, síťování škol a sdílení zkušeností, nápadů, 	výukových pomůcek a dobré praxe škol</a:t>
            </a:r>
          </a:p>
          <a:p>
            <a:pPr marL="0" lvl="0" indent="0">
              <a:spcBef>
                <a:spcPts val="0"/>
              </a:spcBef>
              <a:buSzPts val="2800"/>
              <a:buNone/>
            </a:pPr>
            <a:endParaRPr lang="cs-CZ" sz="2400" b="1" dirty="0"/>
          </a:p>
          <a:p>
            <a:pPr marL="0" lvl="0" indent="0">
              <a:spcBef>
                <a:spcPts val="0"/>
              </a:spcBef>
              <a:buSzPts val="2800"/>
              <a:buNone/>
            </a:pPr>
            <a:r>
              <a:rPr lang="cs-CZ" sz="2400" b="1" dirty="0"/>
              <a:t>	= Centrum ekologie organizuje zajímavé a tvůrčí semináře, workshopy a jiné 	aktivity pro pedagogy i žáky</a:t>
            </a:r>
            <a:endParaRPr sz="2400" b="1" dirty="0"/>
          </a:p>
        </p:txBody>
      </p:sp>
    </p:spTree>
    <p:extLst>
      <p:ext uri="{BB962C8B-B14F-4D97-AF65-F5344CB8AC3E}">
        <p14:creationId xmlns:p14="http://schemas.microsoft.com/office/powerpoint/2010/main" val="405450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141514" y="457200"/>
            <a:ext cx="8403396" cy="592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KA3_</a:t>
            </a:r>
            <a:r>
              <a:rPr lang="cs-CZ" sz="2800" b="1" cap="all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centrum ekologie</a:t>
            </a:r>
            <a:endParaRPr sz="2800" b="1" cap="all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9432758" y="1171074"/>
            <a:ext cx="2646947" cy="5158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400" b="1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400" b="1" dirty="0"/>
              <a:t>Centrum ekologie  má domovské sídlo ve SŠ zemědělské, Přerov, Osmek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400" b="1" dirty="0"/>
              <a:t>- Malí žáci ZŠ se seznamují se slepičkami, které snášejí vajíčka a jejich chovem…</a:t>
            </a:r>
            <a:endParaRPr sz="2400" b="1" dirty="0"/>
          </a:p>
        </p:txBody>
      </p:sp>
      <p:pic>
        <p:nvPicPr>
          <p:cNvPr id="5122" name="Picture 2" descr="tit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074"/>
            <a:ext cx="9304421" cy="515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893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-16041" y="0"/>
            <a:ext cx="12208042" cy="15079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1" indent="-450215">
              <a:lnSpc>
                <a:spcPct val="110000"/>
              </a:lnSpc>
            </a:pPr>
            <a:r>
              <a:rPr lang="cs-CZ" sz="2800" b="1" cap="all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KA4_Zvýšení kvality vzdělávání ve SŠ </a:t>
            </a:r>
            <a:r>
              <a:rPr lang="cs-CZ" sz="2700" b="1" cap="all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připravujících k výkonu profese PP</a:t>
            </a:r>
            <a:r>
              <a:rPr lang="cs-CZ" sz="2800" b="1" cap="all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2800" b="1" cap="all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800" b="1" cap="all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KA5_Podpora kompetencí k podnikavosti, iniciativě a kreativitě</a:t>
            </a:r>
            <a:r>
              <a:rPr lang="cs-CZ" sz="2800" b="1" cap="all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cs-CZ" sz="2800" b="1" cap="all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800" b="1" cap="all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KA6_Kariérové poradenství</a:t>
            </a:r>
            <a:endParaRPr sz="2800" b="1" cap="all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30700" y="1892966"/>
            <a:ext cx="11684001" cy="4280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800"/>
              <a:buNone/>
            </a:pPr>
            <a:r>
              <a:rPr lang="cs-CZ" b="1" dirty="0"/>
              <a:t>Činnost v krajských centrech:</a:t>
            </a:r>
          </a:p>
          <a:p>
            <a:pPr marL="342900" lvl="0">
              <a:buSzPts val="2800"/>
              <a:buFont typeface="Arial" panose="020B0604020202020204" pitchFamily="34" charset="0"/>
              <a:buChar char="•"/>
            </a:pPr>
            <a:r>
              <a:rPr lang="cs-CZ" sz="3600" b="1" cap="all" dirty="0">
                <a:solidFill>
                  <a:srgbClr val="C00000"/>
                </a:solidFill>
              </a:rPr>
              <a:t>Krajské centrum odborných praxí </a:t>
            </a:r>
            <a:r>
              <a:rPr lang="cs-CZ" sz="2400" b="1" dirty="0">
                <a:solidFill>
                  <a:schemeClr val="tx1"/>
                </a:solidFill>
              </a:rPr>
              <a:t>– podpora vzdělávání budoucích učitelek a učitelů mateřských škol – odborné a učební praxe </a:t>
            </a:r>
          </a:p>
          <a:p>
            <a:pPr marL="342900">
              <a:spcBef>
                <a:spcPts val="1800"/>
              </a:spcBef>
              <a:buSzPts val="2800"/>
            </a:pPr>
            <a:r>
              <a:rPr lang="cs-CZ" sz="3600" b="1" cap="all" dirty="0">
                <a:solidFill>
                  <a:srgbClr val="C00000"/>
                </a:solidFill>
              </a:rPr>
              <a:t>Krajské centrum podpory podnikavosti </a:t>
            </a:r>
            <a:r>
              <a:rPr lang="cs-CZ" sz="2400" b="1" dirty="0">
                <a:solidFill>
                  <a:schemeClr val="tx1"/>
                </a:solidFill>
              </a:rPr>
              <a:t>– vzdělávání pedagogů v oblasti kompetencí k podnikavosti – workshopy a semináře, inspirativní setkání s podnikateli, fiktivní firmy, příklady dobré praxe apod. </a:t>
            </a:r>
          </a:p>
          <a:p>
            <a:pPr marL="342900">
              <a:spcBef>
                <a:spcPts val="1800"/>
              </a:spcBef>
              <a:buSzPts val="2800"/>
            </a:pPr>
            <a:r>
              <a:rPr lang="cs-CZ" sz="3600" b="1" cap="all" dirty="0">
                <a:solidFill>
                  <a:srgbClr val="C00000"/>
                </a:solidFill>
              </a:rPr>
              <a:t>Krajské centrum kariérového poradenství </a:t>
            </a:r>
            <a:r>
              <a:rPr lang="cs-CZ" sz="2400" b="1" dirty="0">
                <a:solidFill>
                  <a:schemeClr val="tx1"/>
                </a:solidFill>
              </a:rPr>
              <a:t>–</a:t>
            </a:r>
            <a:r>
              <a:rPr lang="cs-CZ" sz="2400" b="1" dirty="0"/>
              <a:t> zvyšování kompetencí kariérových poradců ZŠ a SŠ formou vzdělávání, metodického vedení a výměnou zkušeností</a:t>
            </a:r>
            <a:endParaRPr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761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163286" y="272143"/>
            <a:ext cx="8381624" cy="777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Clr>
                <a:srgbClr val="C00000"/>
              </a:buClr>
              <a:buSzPts val="2800"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KA4_</a:t>
            </a:r>
            <a:r>
              <a:rPr lang="cs-CZ" sz="2800" b="1" cap="all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Zvýšení kvality vzdělávání ve SŠ </a:t>
            </a:r>
            <a:r>
              <a:rPr lang="cs-CZ" sz="2700" b="1" cap="all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připravujících k výkonu profese PP</a:t>
            </a:r>
            <a:endParaRPr sz="2800" b="1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9352546" y="1171074"/>
            <a:ext cx="2662991" cy="51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buSzPts val="2800"/>
              <a:buNone/>
            </a:pPr>
            <a:endParaRPr lang="cs-CZ" sz="2400" b="1" dirty="0"/>
          </a:p>
          <a:p>
            <a:pPr marL="0" indent="0">
              <a:buSzPts val="2800"/>
              <a:buNone/>
            </a:pPr>
            <a:endParaRPr lang="cs-CZ" sz="2400" b="1" dirty="0"/>
          </a:p>
          <a:p>
            <a:pPr marL="0" indent="0">
              <a:buSzPts val="2800"/>
              <a:buNone/>
            </a:pPr>
            <a:r>
              <a:rPr lang="cs-CZ" sz="2400" b="1" dirty="0"/>
              <a:t>Praxe žákyň GJB a SPgŠ v Přerově</a:t>
            </a:r>
          </a:p>
          <a:p>
            <a:pPr marL="0" indent="0">
              <a:buSzPts val="2800"/>
              <a:buNone/>
            </a:pPr>
            <a:r>
              <a:rPr lang="cs-CZ" sz="2400" b="1" dirty="0"/>
              <a:t>připravujících se </a:t>
            </a:r>
            <a:br>
              <a:rPr lang="cs-CZ" sz="2400" b="1" dirty="0"/>
            </a:br>
            <a:r>
              <a:rPr lang="cs-CZ" sz="2400" b="1" dirty="0"/>
              <a:t>na profesi pedagoga </a:t>
            </a:r>
            <a:br>
              <a:rPr lang="cs-CZ" sz="2400" b="1" dirty="0"/>
            </a:br>
            <a:r>
              <a:rPr lang="cs-CZ" sz="2400" b="1" dirty="0"/>
              <a:t>v mateřské škole</a:t>
            </a:r>
            <a:endParaRPr lang="cs-CZ" sz="2400" dirty="0"/>
          </a:p>
          <a:p>
            <a:pPr marL="0" indent="0">
              <a:buSzPts val="2800"/>
              <a:buNone/>
            </a:pPr>
            <a:endParaRPr lang="cs-CZ" sz="2400" b="1" dirty="0"/>
          </a:p>
        </p:txBody>
      </p:sp>
      <p:pic>
        <p:nvPicPr>
          <p:cNvPr id="4098" name="Picture 2" descr="C:\Users\Tana\Desktop\priprava-pedagoga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6" y="1171075"/>
            <a:ext cx="9183214" cy="5165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277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01CFBCC-96B1-4BE6-AA88-D4D9E284F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>
                <a:solidFill>
                  <a:srgbClr val="C00000"/>
                </a:solidFill>
              </a:rPr>
              <a:t>EKONOMIKA PROJEKTU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AB56F9-BEF0-42A5-9BA0-4878D05A2E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cs-CZ" b="1" dirty="0"/>
              <a:t>ČERPÁNÍ ROZPOČTU</a:t>
            </a:r>
          </a:p>
          <a:p>
            <a:pPr marL="114300" indent="0">
              <a:buNone/>
            </a:pPr>
            <a:endParaRPr lang="cs-CZ" dirty="0"/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F1007FEC-BB20-4F94-B4B6-76E4B743B94A}"/>
              </a:ext>
            </a:extLst>
          </p:cNvPr>
          <p:cNvGraphicFramePr>
            <a:graphicFrameLocks noGrp="1"/>
          </p:cNvGraphicFramePr>
          <p:nvPr/>
        </p:nvGraphicFramePr>
        <p:xfrm>
          <a:off x="344129" y="1973108"/>
          <a:ext cx="8701547" cy="4103229"/>
        </p:xfrm>
        <a:graphic>
          <a:graphicData uri="http://schemas.openxmlformats.org/drawingml/2006/table">
            <a:tbl>
              <a:tblPr>
                <a:tableStyleId>{040EE5AF-A48F-451F-90F5-5D3224391171}</a:tableStyleId>
              </a:tblPr>
              <a:tblGrid>
                <a:gridCol w="496165">
                  <a:extLst>
                    <a:ext uri="{9D8B030D-6E8A-4147-A177-3AD203B41FA5}">
                      <a16:colId xmlns:a16="http://schemas.microsoft.com/office/drawing/2014/main" val="1758896873"/>
                    </a:ext>
                  </a:extLst>
                </a:gridCol>
                <a:gridCol w="3457143">
                  <a:extLst>
                    <a:ext uri="{9D8B030D-6E8A-4147-A177-3AD203B41FA5}">
                      <a16:colId xmlns:a16="http://schemas.microsoft.com/office/drawing/2014/main" val="123042063"/>
                    </a:ext>
                  </a:extLst>
                </a:gridCol>
                <a:gridCol w="4748239">
                  <a:extLst>
                    <a:ext uri="{9D8B030D-6E8A-4147-A177-3AD203B41FA5}">
                      <a16:colId xmlns:a16="http://schemas.microsoft.com/office/drawing/2014/main" val="978132707"/>
                    </a:ext>
                  </a:extLst>
                </a:gridCol>
              </a:tblGrid>
              <a:tr h="51141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2000" b="1" u="none" strike="noStrike">
                          <a:effectLst/>
                        </a:rPr>
                        <a:t>Rozpočet celkem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1" u="none" strike="noStrike">
                          <a:effectLst/>
                        </a:rPr>
                        <a:t>    193 143 214,61 Kč 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97209685"/>
                  </a:ext>
                </a:extLst>
              </a:tr>
              <a:tr h="51141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2000" b="1" u="none" strike="noStrike">
                          <a:solidFill>
                            <a:srgbClr val="C00000"/>
                          </a:solidFill>
                          <a:effectLst/>
                        </a:rPr>
                        <a:t>Aktuálně vyčerpáno</a:t>
                      </a:r>
                      <a:endParaRPr lang="cs-CZ" sz="2000" b="1" i="0" u="none" strike="noStrike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      38 851 041,41 Kč </a:t>
                      </a:r>
                      <a:endParaRPr lang="cs-CZ" sz="20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64713495"/>
                  </a:ext>
                </a:extLst>
              </a:tr>
              <a:tr h="511417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cs-CZ" sz="2000" u="none" strike="noStrike">
                          <a:effectLst/>
                        </a:rPr>
                        <a:t> 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Z toho: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 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2738332"/>
                  </a:ext>
                </a:extLst>
              </a:tr>
              <a:tr h="5114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Investiční majetek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         3 232 073,30 Kč 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96145124"/>
                  </a:ext>
                </a:extLst>
              </a:tr>
              <a:tr h="5114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Mzdové náklady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       30 770 958,04 Kč 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844872305"/>
                  </a:ext>
                </a:extLst>
              </a:tr>
              <a:tr h="5114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Neinvestiční majetek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            563 922,65 Kč 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45233719"/>
                  </a:ext>
                </a:extLst>
              </a:tr>
              <a:tr h="511417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Služby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                 6 473,00 Kč 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237008864"/>
                  </a:ext>
                </a:extLst>
              </a:tr>
              <a:tr h="52331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Nepřímé náklady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         4 278 323,59 Kč 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740952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38126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4F501E8-919F-457A-83D2-F1792A9CB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>
                <a:solidFill>
                  <a:srgbClr val="C00000"/>
                </a:solidFill>
              </a:rPr>
              <a:t>VEŘEJNÉ ZAKÁZKY</a:t>
            </a:r>
            <a:endParaRPr lang="cs-CZ" sz="28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2FDDC79-866C-43C4-A3A8-5C73E28DA2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cs-CZ" dirty="0"/>
              <a:t>Celkem bylo vyhlášeno 15 veřejných zakázek, z toho 9 VZMR, 4 podlimitní VZ a 1 nadlimitní VZ (ICT). Jedná se především o nákup investičního a neinvestičního majetku a minoritně služeb v objemu 56,25 mil. Kč.</a:t>
            </a:r>
          </a:p>
          <a:p>
            <a:pPr marL="114300" indent="0">
              <a:buNone/>
            </a:pPr>
            <a:endParaRPr lang="cs-CZ" dirty="0"/>
          </a:p>
          <a:p>
            <a:pPr marL="114300" indent="0">
              <a:buNone/>
            </a:pPr>
            <a:r>
              <a:rPr lang="cs-CZ" b="1" dirty="0"/>
              <a:t>VZMR</a:t>
            </a:r>
          </a:p>
          <a:p>
            <a:r>
              <a:rPr lang="cs-CZ" sz="2400" dirty="0"/>
              <a:t>Aktuálně je již ukončeno 6 VZMR s již proběhlým plněním: Mechanický secí stroj s řídícím systémem, Nákup nábytku, Pořízení vybavení zdravotních učeben, Vybavení gastro učebny, Nákup fotografického vybavení a Elektrolaboratoř (zboží dodáno na školy, probíhá fakturace)</a:t>
            </a:r>
          </a:p>
          <a:p>
            <a:r>
              <a:rPr lang="cs-CZ" sz="2400" dirty="0"/>
              <a:t>VZMR Pořízení vybavení na výuku chemie a biologie – plnění probíhá do 18.12.2023</a:t>
            </a:r>
          </a:p>
          <a:p>
            <a:r>
              <a:rPr lang="cs-CZ" sz="2400" dirty="0"/>
              <a:t>VZMR Výroba webinářů – plnění probíhá do 30.4.2023</a:t>
            </a:r>
          </a:p>
          <a:p>
            <a:r>
              <a:rPr lang="cs-CZ" sz="2400" dirty="0"/>
              <a:t>VZMR Širokozáběrová závlaha s vlastní čerpací stanicí – před podpisem smlouvy</a:t>
            </a:r>
          </a:p>
        </p:txBody>
      </p:sp>
    </p:spTree>
    <p:extLst>
      <p:ext uri="{BB962C8B-B14F-4D97-AF65-F5344CB8AC3E}">
        <p14:creationId xmlns:p14="http://schemas.microsoft.com/office/powerpoint/2010/main" val="1010045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61255" y="551542"/>
            <a:ext cx="5762173" cy="570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all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Informace o Projektu IKAP</a:t>
            </a:r>
            <a:endParaRPr sz="2800" b="1" cap="all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246743" y="1407887"/>
            <a:ext cx="11742057" cy="4800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400" b="1" dirty="0"/>
              <a:t>Projekt IKAPOKII navazuje na předchozí implementační projekt KAP s názvem:</a:t>
            </a:r>
          </a:p>
          <a:p>
            <a:pPr marL="228600" lvl="0" indent="-5080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2800"/>
              <a:buNone/>
            </a:pPr>
            <a:r>
              <a:rPr lang="cs-CZ" sz="3600" b="1" cap="all" dirty="0">
                <a:solidFill>
                  <a:srgbClr val="C00000"/>
                </a:solidFill>
              </a:rPr>
              <a:t>Rovný přístup ke vzdělávání s ohledem </a:t>
            </a:r>
            <a:br>
              <a:rPr lang="cs-CZ" sz="3600" b="1" cap="all" dirty="0">
                <a:solidFill>
                  <a:srgbClr val="C00000"/>
                </a:solidFill>
              </a:rPr>
            </a:br>
            <a:r>
              <a:rPr lang="cs-CZ" sz="3600" b="1" cap="all" dirty="0">
                <a:solidFill>
                  <a:srgbClr val="C00000"/>
                </a:solidFill>
              </a:rPr>
              <a:t>na lepší uplatnitelnost na trhu práce /IKAP/</a:t>
            </a:r>
          </a:p>
          <a:p>
            <a:pPr marL="635000" indent="-457200">
              <a:buSzPts val="2800"/>
              <a:buFont typeface="Arial" panose="020B0604020202020204" pitchFamily="34" charset="0"/>
              <a:buChar char="•"/>
            </a:pPr>
            <a:r>
              <a:rPr lang="cs-CZ" sz="2400" b="1" dirty="0"/>
              <a:t>Příjemce dotace: </a:t>
            </a:r>
            <a:r>
              <a:rPr lang="cs-CZ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Krajský úřad Olomouckého kraje</a:t>
            </a:r>
          </a:p>
          <a:p>
            <a:pPr marL="635000" indent="-457200">
              <a:buSzPts val="2800"/>
              <a:buFont typeface="Arial" panose="020B0604020202020204" pitchFamily="34" charset="0"/>
              <a:buChar char="•"/>
            </a:pPr>
            <a:r>
              <a:rPr lang="cs-CZ" sz="2400" b="1" dirty="0"/>
              <a:t>Partner-realizátor projektu: Centrum uznávání a celoživotního učení Olom. kraje</a:t>
            </a:r>
          </a:p>
          <a:p>
            <a:pPr marL="635000" indent="-457200">
              <a:buSzPts val="2800"/>
              <a:buFont typeface="Arial" panose="020B0604020202020204" pitchFamily="34" charset="0"/>
              <a:buChar char="•"/>
            </a:pPr>
            <a:r>
              <a:rPr lang="cs-CZ" sz="2400" b="1" dirty="0"/>
              <a:t>Počet zapojených škol: </a:t>
            </a:r>
            <a:r>
              <a:rPr lang="pl-PL" sz="2400" b="1" dirty="0"/>
              <a:t>88 (29 SOŠ + 59 ZŠ a DDM)</a:t>
            </a:r>
          </a:p>
          <a:p>
            <a:pPr marL="635000" lvl="0" indent="-457200">
              <a:buSzPts val="2800"/>
              <a:buFont typeface="Arial" panose="020B0604020202020204" pitchFamily="34" charset="0"/>
              <a:buChar char="•"/>
            </a:pPr>
            <a:r>
              <a:rPr lang="cs-CZ" sz="2400" b="1" dirty="0"/>
              <a:t>Doba realizace: </a:t>
            </a:r>
            <a:r>
              <a:rPr lang="pl-PL" sz="2400" b="1" dirty="0"/>
              <a:t>1. 11. 2017 - 31. 10. 2020</a:t>
            </a:r>
            <a:endParaRPr lang="cs-CZ" sz="2400" b="1" dirty="0"/>
          </a:p>
          <a:p>
            <a:pPr marL="177800" indent="0">
              <a:buSzPts val="2800"/>
              <a:buNone/>
            </a:pPr>
            <a:endParaRPr lang="pl-PL" sz="2400" b="1" dirty="0"/>
          </a:p>
          <a:p>
            <a:pPr marL="228600" lvl="0" indent="-5080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0148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6E6CA2-C0E5-4396-8076-3106E79E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>
                <a:solidFill>
                  <a:srgbClr val="C00000"/>
                </a:solidFill>
              </a:rPr>
              <a:t>VEŘEJNÉ ZAKÁZKY</a:t>
            </a:r>
            <a:endParaRPr lang="cs-CZ" sz="28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D137C5B7-2EFF-4F99-A6B5-0FD120B0AE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cs-CZ" b="1" dirty="0"/>
              <a:t>Podlimitní VZ</a:t>
            </a:r>
          </a:p>
          <a:p>
            <a:r>
              <a:rPr lang="cs-CZ" sz="2400" dirty="0"/>
              <a:t>Nákup CNC strojů a zařízení – část 1 Laserová </a:t>
            </a:r>
            <a:r>
              <a:rPr lang="cs-CZ" sz="2400" dirty="0" err="1"/>
              <a:t>gravírka</a:t>
            </a:r>
            <a:r>
              <a:rPr lang="cs-CZ" sz="2400" dirty="0"/>
              <a:t> před podpisem smlouvy (plnění do </a:t>
            </a:r>
          </a:p>
          <a:p>
            <a:pPr marL="114300" indent="0">
              <a:buNone/>
            </a:pPr>
            <a:r>
              <a:rPr lang="cs-CZ" sz="2400" dirty="0"/>
              <a:t>     března 2022), ostatní části budou znovu soutěženy </a:t>
            </a:r>
          </a:p>
          <a:p>
            <a:r>
              <a:rPr lang="cs-CZ" sz="2400" dirty="0"/>
              <a:t>Nákup automobilních strojů a zařízení – část 1 Automobilové stroje a zařízení před podpisem smlouvy (plnění do března 2022), část Řidičský trenažér je nyní znovu soutěžena</a:t>
            </a:r>
          </a:p>
          <a:p>
            <a:r>
              <a:rPr lang="pl-PL" sz="2400" dirty="0"/>
              <a:t>Nákup polytechnických sad a stavebnic </a:t>
            </a:r>
            <a:r>
              <a:rPr lang="cs-CZ" sz="2400" dirty="0"/>
              <a:t>– před podpisem smlouvy (plnění do března 2022)</a:t>
            </a:r>
          </a:p>
          <a:p>
            <a:r>
              <a:rPr lang="cs-CZ" sz="2400" dirty="0"/>
              <a:t>Zařízení a vybavení pro výuku robotiky a mechatroniky – část 1 - Pracoviště PLC a část 3 – Robotická buňka před podpisem smlouvy (plnění do června , resp. dubna 2022), část 2 - Pneumatické výukové pracoviště bude znova soutěžena </a:t>
            </a:r>
          </a:p>
          <a:p>
            <a:pPr marL="114300" indent="0">
              <a:buNone/>
            </a:pPr>
            <a:r>
              <a:rPr lang="cs-CZ" b="1" dirty="0"/>
              <a:t>Nadlimitní VZ</a:t>
            </a:r>
          </a:p>
          <a:p>
            <a:r>
              <a:rPr lang="en-US" sz="2400" dirty="0" err="1"/>
              <a:t>Nákup</a:t>
            </a:r>
            <a:r>
              <a:rPr lang="en-US" sz="2400" dirty="0"/>
              <a:t> IT </a:t>
            </a:r>
            <a:r>
              <a:rPr lang="en-US" sz="2400" dirty="0" err="1"/>
              <a:t>vybavení</a:t>
            </a:r>
            <a:r>
              <a:rPr lang="en-US" sz="2400" dirty="0"/>
              <a:t> a SW</a:t>
            </a:r>
            <a:r>
              <a:rPr lang="cs-CZ" sz="2400" dirty="0"/>
              <a:t> – 6 částí - soutěž probíhá, termín pro podání nabídek je 9.12.2021</a:t>
            </a:r>
          </a:p>
          <a:p>
            <a:pPr marL="11430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8070503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3AE02D3-C38C-47FA-91CF-C7F9B245A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b="1" dirty="0">
                <a:solidFill>
                  <a:srgbClr val="C00000"/>
                </a:solidFill>
              </a:rPr>
              <a:t>PŘÍMÉ NÁKUPY</a:t>
            </a:r>
            <a:endParaRPr lang="cs-CZ" sz="2800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615B4CCD-F774-401E-BAA2-07CE25B64E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cs-CZ" b="1" dirty="0"/>
              <a:t>Přímé nákupy </a:t>
            </a:r>
          </a:p>
          <a:p>
            <a:r>
              <a:rPr lang="cs-CZ" sz="2400" dirty="0"/>
              <a:t>Jde o majetek, materiál a především služby v celkovém objemu cca 3 mil. Kč</a:t>
            </a:r>
          </a:p>
          <a:p>
            <a:r>
              <a:rPr lang="cs-CZ" sz="2400" dirty="0"/>
              <a:t>Probíhají operativně na základě průzkumů trhu</a:t>
            </a:r>
          </a:p>
          <a:p>
            <a:r>
              <a:rPr lang="cs-CZ" sz="2400" dirty="0"/>
              <a:t>Aktuálně je nakoupeno nebo objednáno cca 21 % z celkového objemu - majetek nebo materiál - největší podíl mají služby, které budou realizovány v roce 2022 nebo v závěru projektu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1684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7964D46-CDF0-4569-8E86-6A4D824D0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cs-CZ" sz="2800" b="1" dirty="0">
              <a:solidFill>
                <a:srgbClr val="C00000"/>
              </a:solidFill>
            </a:endParaRP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3BB33CC-3FA7-4339-9551-0A72E084E8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endParaRPr lang="cs-CZ" dirty="0"/>
          </a:p>
          <a:p>
            <a:pPr marL="114300" indent="0">
              <a:buNone/>
            </a:pPr>
            <a:endParaRPr lang="cs-CZ" dirty="0"/>
          </a:p>
          <a:p>
            <a:pPr marL="114300" indent="0">
              <a:buNone/>
            </a:pPr>
            <a:endParaRPr lang="cs-CZ" dirty="0"/>
          </a:p>
          <a:p>
            <a:pPr marL="114300" indent="0">
              <a:buNone/>
            </a:pPr>
            <a:r>
              <a:rPr lang="cs-CZ" b="1" dirty="0"/>
              <a:t>Celkový počet zapojených lidí v projektu </a:t>
            </a:r>
            <a:r>
              <a:rPr lang="cs-CZ" dirty="0"/>
              <a:t>ke dni 30.11.2021 je </a:t>
            </a:r>
            <a:r>
              <a:rPr lang="cs-CZ" b="1" dirty="0"/>
              <a:t>795 skvělých </a:t>
            </a:r>
          </a:p>
          <a:p>
            <a:pPr marL="114300" indent="0">
              <a:buNone/>
            </a:pPr>
            <a:r>
              <a:rPr lang="cs-CZ" dirty="0"/>
              <a:t>pedagogů i </a:t>
            </a:r>
            <a:r>
              <a:rPr lang="cs-CZ" dirty="0" err="1"/>
              <a:t>nepedagogů</a:t>
            </a:r>
            <a:r>
              <a:rPr lang="cs-CZ" dirty="0"/>
              <a:t>, odborníků z praxe, metodiků, konzultantů,</a:t>
            </a:r>
          </a:p>
          <a:p>
            <a:pPr marL="114300" indent="0">
              <a:buNone/>
            </a:pPr>
            <a:r>
              <a:rPr lang="cs-CZ" dirty="0"/>
              <a:t>koordinátorů, lektorů ……</a:t>
            </a:r>
          </a:p>
          <a:p>
            <a:pPr marL="114300" indent="0">
              <a:buNone/>
            </a:pPr>
            <a:r>
              <a:rPr lang="cs-CZ" dirty="0"/>
              <a:t>kterým tímto děkuji za práci, profesionalitu, </a:t>
            </a:r>
            <a:r>
              <a:rPr lang="cs-CZ" dirty="0" err="1"/>
              <a:t>enthusiasmus</a:t>
            </a:r>
            <a:r>
              <a:rPr lang="cs-CZ" dirty="0"/>
              <a:t>, kreativitu a také trpělivost</a:t>
            </a:r>
          </a:p>
          <a:p>
            <a:pPr marL="114300" indent="0">
              <a:buNone/>
            </a:pPr>
            <a:endParaRPr lang="cs-CZ" dirty="0"/>
          </a:p>
          <a:p>
            <a:pPr marL="11430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65755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2589"/>
            <a:ext cx="10515600" cy="394818"/>
          </a:xfrm>
        </p:spPr>
        <p:txBody>
          <a:bodyPr>
            <a:noAutofit/>
          </a:bodyPr>
          <a:lstStyle/>
          <a:p>
            <a:endParaRPr lang="cs-CZ" sz="3600" b="1" dirty="0">
              <a:solidFill>
                <a:srgbClr val="0070C0"/>
              </a:solidFill>
            </a:endParaRP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 Děkuji za pozornost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Ing. Iva Bonyoma Lutchimba</a:t>
            </a:r>
          </a:p>
          <a:p>
            <a:pPr marL="0" indent="0" algn="ctr">
              <a:buNone/>
            </a:pPr>
            <a:r>
              <a:rPr lang="cs-CZ" dirty="0"/>
              <a:t>Mgr. Tatjana Klimková</a:t>
            </a:r>
          </a:p>
          <a:p>
            <a:pPr marL="0" indent="0" algn="ctr">
              <a:buNone/>
            </a:pPr>
            <a:r>
              <a:rPr lang="cs-CZ" dirty="0"/>
              <a:t>Ing. Martina Zdráhalová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smtClean="0">
                <a:hlinkClick r:id="rId2"/>
              </a:rPr>
              <a:t>www.ikap.cz</a:t>
            </a:r>
            <a:r>
              <a:rPr lang="cs-CZ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9108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61255" y="551542"/>
            <a:ext cx="5762173" cy="570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SEZNÁMENÍ S PROJEKTEM IKAPOKII</a:t>
            </a:r>
            <a:endParaRPr sz="2800" b="1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246743" y="1407887"/>
            <a:ext cx="11742057" cy="4800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r>
              <a:rPr lang="cs-CZ" sz="2400" b="1" dirty="0">
                <a:solidFill>
                  <a:schemeClr val="tx1"/>
                </a:solidFill>
              </a:rPr>
              <a:t>Současný implementační projekt KAP s názvem:</a:t>
            </a:r>
          </a:p>
          <a:p>
            <a:pPr marL="0" lvl="0" indent="0" algn="ctr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C00000"/>
              </a:buClr>
              <a:buSzPts val="4000"/>
              <a:buNone/>
            </a:pPr>
            <a:r>
              <a:rPr lang="cs-CZ" sz="3600" b="1" cap="all" dirty="0">
                <a:solidFill>
                  <a:srgbClr val="C00000"/>
                </a:solidFill>
              </a:rPr>
              <a:t>Implementace krajského akčního plánu </a:t>
            </a:r>
            <a:br>
              <a:rPr lang="cs-CZ" sz="3600" b="1" cap="all" dirty="0">
                <a:solidFill>
                  <a:srgbClr val="C00000"/>
                </a:solidFill>
              </a:rPr>
            </a:br>
            <a:r>
              <a:rPr lang="cs-CZ" sz="3600" b="1" cap="all" dirty="0">
                <a:solidFill>
                  <a:srgbClr val="C00000"/>
                </a:solidFill>
              </a:rPr>
              <a:t>v Olomouckém kraji II (IKAPOK II)</a:t>
            </a:r>
            <a:endParaRPr lang="cs-CZ" sz="3600" cap="all" dirty="0">
              <a:solidFill>
                <a:srgbClr val="C00000"/>
              </a:solidFill>
            </a:endParaRPr>
          </a:p>
          <a:p>
            <a:pPr marL="635000" indent="-457200">
              <a:buSzPts val="2800"/>
            </a:pPr>
            <a:r>
              <a:rPr lang="cs-CZ" sz="2400" b="1" dirty="0"/>
              <a:t>Příjemce dotace: </a:t>
            </a:r>
            <a:r>
              <a:rPr lang="cs-CZ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Krajský úřad Olomouckého kraje</a:t>
            </a:r>
          </a:p>
          <a:p>
            <a:pPr marL="635000" indent="-457200">
              <a:buSzPts val="2800"/>
            </a:pPr>
            <a:r>
              <a:rPr lang="cs-CZ" sz="2400" b="1" dirty="0"/>
              <a:t>Partneři s finanční účastí, kteří realizují projekt: </a:t>
            </a:r>
          </a:p>
          <a:p>
            <a:pPr marL="1714500" lvl="3" algn="just">
              <a:lnSpc>
                <a:spcPct val="100000"/>
              </a:lnSpc>
              <a:spcBef>
                <a:spcPts val="0"/>
              </a:spcBef>
              <a:buSzPts val="1100"/>
              <a:buFont typeface="Arial" panose="020B0604020202020204" pitchFamily="34" charset="0"/>
              <a:buChar char="•"/>
            </a:pPr>
            <a:r>
              <a:rPr lang="cs-CZ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IKAP4OK z. s. – realizace klíčových aktivit KA1-KA6</a:t>
            </a:r>
          </a:p>
          <a:p>
            <a:pPr marL="1714500" lvl="3" algn="just">
              <a:lnSpc>
                <a:spcPct val="100000"/>
              </a:lnSpc>
              <a:spcBef>
                <a:spcPts val="0"/>
              </a:spcBef>
              <a:buSzPts val="1100"/>
              <a:buFont typeface="Arial" panose="020B0604020202020204" pitchFamily="34" charset="0"/>
              <a:buChar char="•"/>
            </a:pPr>
            <a:r>
              <a:rPr lang="cs-CZ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 SŠ Olomouckého kraje – realizace klíčové aktivity KA7 Mobility</a:t>
            </a:r>
          </a:p>
          <a:p>
            <a:pPr marL="635000" indent="-457200">
              <a:buSzPts val="2800"/>
            </a:pPr>
            <a:r>
              <a:rPr lang="cs-CZ" sz="2400" b="1" dirty="0"/>
              <a:t>Počet zapojených škol: nyní 140 (58 SŠ + 82 ZŠ)</a:t>
            </a:r>
          </a:p>
          <a:p>
            <a:pPr marL="635000" indent="-457200">
              <a:buSzPts val="2800"/>
            </a:pPr>
            <a:r>
              <a:rPr lang="cs-CZ" sz="2400" b="1" dirty="0"/>
              <a:t>Doba realizace:</a:t>
            </a:r>
            <a:r>
              <a:rPr lang="pl-PL" sz="2400" b="1" dirty="0"/>
              <a:t> 1. 11. 2020 - 30. 11. 2023</a:t>
            </a:r>
            <a:endParaRPr lang="cs-CZ" sz="2400" b="1" dirty="0"/>
          </a:p>
          <a:p>
            <a:pPr marL="228600" indent="-50800">
              <a:buSzPts val="2800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17424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61255" y="551542"/>
            <a:ext cx="5762173" cy="570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all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Klíčové aktivity </a:t>
            </a: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IKAPOKII</a:t>
            </a:r>
            <a:endParaRPr sz="2800" b="1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246743" y="1347537"/>
            <a:ext cx="11742057" cy="4860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400" b="1" dirty="0"/>
              <a:t>Předmětem projektu je podpora intervencí naplánovaných v Krajském akčním plánu /KAP/ rozvoje vzdělávání Olomouckého kraje: </a:t>
            </a:r>
            <a:endParaRPr sz="2400" b="1" dirty="0"/>
          </a:p>
          <a:p>
            <a:pPr marL="228600" lvl="0" indent="-114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600"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2800"/>
              <a:buNone/>
            </a:pPr>
            <a:r>
              <a:rPr lang="cs-CZ" sz="3600" b="1" cap="all" dirty="0">
                <a:solidFill>
                  <a:srgbClr val="C00000"/>
                </a:solidFill>
              </a:rPr>
              <a:t>Klíčové aktivity projektu:</a:t>
            </a:r>
            <a:endParaRPr sz="3600" b="1" cap="all" dirty="0">
              <a:solidFill>
                <a:srgbClr val="C00000"/>
              </a:solidFill>
            </a:endParaRP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KA1: Řízení projektu</a:t>
            </a: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KA2: Podpora rozvoje gramotností</a:t>
            </a:r>
            <a:endParaRPr lang="cs-CZ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KA3: </a:t>
            </a:r>
            <a:r>
              <a:rPr lang="cs-CZ" sz="2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Podpora polytechnického vzdělávání</a:t>
            </a:r>
            <a:endParaRPr lang="cs-CZ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KA4: Zvýšení kvality vzděl. ve SŠ připravujících k výkonu regulované profese PP</a:t>
            </a:r>
            <a:endParaRPr lang="cs-CZ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KA5: Podpora kompetencí k podnikavosti, iniciativě a kreativitě</a:t>
            </a:r>
            <a:endParaRPr lang="cs-CZ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KA6: Kariérové poradenství</a:t>
            </a:r>
            <a:endParaRPr lang="cs-CZ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cs-CZ" sz="2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KA7: </a:t>
            </a:r>
            <a:r>
              <a:rPr lang="cs-CZ" sz="26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Mobility</a:t>
            </a:r>
            <a:endParaRPr lang="cs-CZ" sz="26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29816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KA2_PODPORA </a:t>
            </a:r>
            <a:r>
              <a:rPr lang="cs-CZ" sz="2800" b="1" cap="all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rozvoje </a:t>
            </a: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GRAMOTNOSTÍ </a:t>
            </a:r>
            <a:b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KA3_PODPORA POLYTECHNICKÉHO VZDĚLÁVÁNÍ </a:t>
            </a:r>
            <a:endParaRPr sz="2800" b="1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46742" y="1654629"/>
            <a:ext cx="11684001" cy="396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400" b="1" dirty="0"/>
              <a:t>Činnost v </a:t>
            </a:r>
            <a:r>
              <a:rPr lang="cs-CZ" sz="3600" b="1" cap="all" dirty="0">
                <a:solidFill>
                  <a:srgbClr val="C00000"/>
                </a:solidFill>
              </a:rPr>
              <a:t>Centrech kolegiální podpory </a:t>
            </a:r>
            <a:endParaRPr sz="3600" b="1" cap="all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400" b="1" dirty="0"/>
              <a:t>	= centra pro žáky ZŠ s nabídkou zájmových polytechnických aktivit s důrazem </a:t>
            </a:r>
            <a:br>
              <a:rPr lang="cs-CZ" sz="2400" b="1" dirty="0"/>
            </a:br>
            <a:r>
              <a:rPr lang="cs-CZ" sz="2400" b="1" dirty="0"/>
              <a:t>	na rozvoj základních gramotností – workshopy, kroužky, projektové dny, soutěže…</a:t>
            </a:r>
            <a:endParaRPr sz="2400" b="1" dirty="0"/>
          </a:p>
          <a:p>
            <a:pPr marL="22860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2400" b="1" dirty="0"/>
          </a:p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 sz="2400" b="1" dirty="0"/>
              <a:t>Činnost v </a:t>
            </a:r>
            <a:r>
              <a:rPr lang="cs-CZ" sz="3600" b="1" cap="all" dirty="0">
                <a:solidFill>
                  <a:srgbClr val="C00000"/>
                </a:solidFill>
              </a:rPr>
              <a:t>Krajských metodických kabinetech </a:t>
            </a:r>
            <a:endParaRPr sz="3600" b="1" cap="all" dirty="0">
              <a:solidFill>
                <a:srgbClr val="C00000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400" b="1" dirty="0"/>
              <a:t>	= centra odborné a metodické podpory pro pedagogy SOŠ v Olomouckém kraji – 	nabídky odborných seminářů, workshopů, stáží ve firmách,  informace o novinkách 	z oboru, příklady dobré praxe…. </a:t>
            </a:r>
            <a:endParaRPr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29816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KA2_PODPORA </a:t>
            </a:r>
            <a:r>
              <a:rPr lang="cs-CZ" sz="2800" b="1" cap="all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rozvoje </a:t>
            </a: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GRAMOTNOSTÍ </a:t>
            </a:r>
            <a:b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KA3_PODPORA POLYTECHNICKÉHO VZDĚLÁVÁNÍ </a:t>
            </a:r>
            <a:endParaRPr sz="2800" b="1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9641305" y="1235242"/>
            <a:ext cx="2422358" cy="51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400" b="1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400" b="1" dirty="0"/>
              <a:t>Projektový den pro žáky ZŠ -</a:t>
            </a:r>
            <a:br>
              <a:rPr lang="cs-CZ" sz="2400" b="1" dirty="0"/>
            </a:br>
            <a:r>
              <a:rPr lang="cs-CZ" sz="2400" b="1" dirty="0"/>
              <a:t>v dřevařských dílnách SŠ polytechnické, Olomouc, Rooseveltova 79.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400" b="1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cs-CZ" sz="2400" b="1" dirty="0"/>
              <a:t>Žáci si vyrobili jednoduché dřevěné výrobky.</a:t>
            </a:r>
            <a:endParaRPr sz="2400" b="1" dirty="0"/>
          </a:p>
        </p:txBody>
      </p:sp>
      <p:pic>
        <p:nvPicPr>
          <p:cNvPr id="1026" name="Picture 2" descr="C:\Users\Tana\Desktop\img-503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71074"/>
            <a:ext cx="9641305" cy="508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232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29816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KA2_PODPORA </a:t>
            </a:r>
            <a:r>
              <a:rPr lang="cs-CZ" sz="2800" b="1" cap="all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rozvoje </a:t>
            </a: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GRAMOTNOSTÍ </a:t>
            </a:r>
            <a:b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KA3_PODPORA POLYTECHNICKÉHO VZDĚLÁVÁNÍ </a:t>
            </a:r>
            <a:endParaRPr sz="2800" b="1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8710863" y="1235242"/>
            <a:ext cx="3352800" cy="51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cs-CZ" sz="2400" b="1" dirty="0"/>
          </a:p>
          <a:p>
            <a:pPr marL="0" indent="0">
              <a:buSzPts val="2800"/>
              <a:buNone/>
            </a:pPr>
            <a:r>
              <a:rPr lang="cs-CZ" sz="2400" b="1" dirty="0"/>
              <a:t>Workshop pro žáky ZŠ – Co se děje v lidském těle </a:t>
            </a:r>
            <a:br>
              <a:rPr lang="cs-CZ" sz="2400" b="1" dirty="0"/>
            </a:br>
            <a:r>
              <a:rPr lang="cs-CZ" sz="2400" b="1" dirty="0"/>
              <a:t>v SZŠ Šumperk. </a:t>
            </a:r>
          </a:p>
          <a:p>
            <a:pPr marL="0" indent="0">
              <a:buSzPts val="2800"/>
              <a:buNone/>
            </a:pPr>
            <a:r>
              <a:rPr lang="cs-CZ" sz="2400" b="1" dirty="0"/>
              <a:t>Žáky nadchla práce se 3D brýlemi. </a:t>
            </a:r>
          </a:p>
          <a:p>
            <a:pPr marL="0" indent="0">
              <a:buSzPts val="2800"/>
              <a:buNone/>
            </a:pPr>
            <a:r>
              <a:rPr lang="cs-CZ" sz="2400" b="1" dirty="0"/>
              <a:t>Dále žáci pracovali s anatomickými modely orgánů v dutině břišní a anatomickými modely kostí lidského těla</a:t>
            </a:r>
            <a:r>
              <a:rPr lang="cs-CZ" sz="2400" dirty="0"/>
              <a:t>.</a:t>
            </a:r>
            <a:endParaRPr lang="cs-CZ" sz="2400" b="1" dirty="0"/>
          </a:p>
        </p:txBody>
      </p:sp>
      <p:pic>
        <p:nvPicPr>
          <p:cNvPr id="2050" name="Picture 2" descr="C:\Users\Tana\Desktop\20211025-10294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68" y="1189420"/>
            <a:ext cx="8181473" cy="5050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876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>
            <a:spLocks noGrp="1"/>
          </p:cNvSpPr>
          <p:nvPr>
            <p:ph type="title"/>
          </p:nvPr>
        </p:nvSpPr>
        <p:spPr>
          <a:xfrm>
            <a:off x="246742" y="365126"/>
            <a:ext cx="8298168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KA2_PODPORA </a:t>
            </a:r>
            <a:r>
              <a:rPr lang="cs-CZ" sz="2800" b="1" cap="all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rozvoje </a:t>
            </a: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GRAMOTNOSTÍ </a:t>
            </a:r>
            <a:b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KA3_PODPORA POLYTECHNICKÉHO VZDĚLÁVÁNÍ </a:t>
            </a:r>
            <a:endParaRPr sz="2800" b="1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3048000" y="3167390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žáci pracovali s anatomickými modely orgánů v dutině břišní a anatomickými modely kostí lidského těla.</a:t>
            </a:r>
          </a:p>
        </p:txBody>
      </p:sp>
      <p:pic>
        <p:nvPicPr>
          <p:cNvPr id="3074" name="Picture 2" descr="C:\Users\Tana\Desktop\img-69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1137988"/>
            <a:ext cx="8406062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8550442" y="1171074"/>
            <a:ext cx="3465095" cy="5101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indent="0">
              <a:buSzPts val="2800"/>
              <a:buNone/>
            </a:pPr>
            <a:endParaRPr lang="cs-CZ" sz="2400" b="1" dirty="0"/>
          </a:p>
          <a:p>
            <a:pPr marL="0" indent="0">
              <a:buSzPts val="2800"/>
              <a:buNone/>
            </a:pPr>
            <a:r>
              <a:rPr lang="cs-CZ" sz="2400" b="1" dirty="0"/>
              <a:t>Workshop pro žáky ZŠ - Hasiči jsou všestranní  připravila SPŠ Hranice</a:t>
            </a:r>
          </a:p>
          <a:p>
            <a:pPr marL="0" indent="0">
              <a:buSzPts val="2800"/>
              <a:buNone/>
            </a:pPr>
            <a:r>
              <a:rPr lang="cs-CZ" sz="2400" b="1" dirty="0"/>
              <a:t>Žákům byly představeny jednotlivé druhy “hasičáků” a nechyběla ani zkušební hasicí lekce. Velice napínavou akcí pak byl požár automobilu a jeho následné uhašení</a:t>
            </a:r>
            <a:r>
              <a:rPr lang="cs-CZ" sz="2400" dirty="0"/>
              <a:t>. 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272276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" name="Google Shape;112;p5"/>
          <p:cNvGraphicFramePr/>
          <p:nvPr>
            <p:extLst>
              <p:ext uri="{D42A27DB-BD31-4B8C-83A1-F6EECF244321}">
                <p14:modId xmlns:p14="http://schemas.microsoft.com/office/powerpoint/2010/main" val="489642279"/>
              </p:ext>
            </p:extLst>
          </p:nvPr>
        </p:nvGraphicFramePr>
        <p:xfrm>
          <a:off x="-16042" y="1074821"/>
          <a:ext cx="12192000" cy="5790875"/>
        </p:xfrm>
        <a:graphic>
          <a:graphicData uri="http://schemas.openxmlformats.org/drawingml/2006/table">
            <a:tbl>
              <a:tblPr firstRow="1" firstCol="1" bandRow="1">
                <a:noFill/>
                <a:tableStyleId>{040EE5AF-A48F-451F-90F5-5D3224391171}</a:tableStyleId>
              </a:tblPr>
              <a:tblGrid>
                <a:gridCol w="1529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2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7593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01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Střední škola sociální péče a služeb, Zábřeh, nám. 8. května 2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02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>
                          <a:solidFill>
                            <a:schemeClr val="dk1"/>
                          </a:solidFill>
                        </a:rPr>
                        <a:t>Střední průmyslová škola Přerov, Havlíčkova 2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2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03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>
                          <a:solidFill>
                            <a:schemeClr val="dk1"/>
                          </a:solidFill>
                        </a:rPr>
                        <a:t>Vyšší odborná škola a Střední průmyslová škola, Šumperk, Gen. Krátkého 1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04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 dirty="0">
                          <a:solidFill>
                            <a:schemeClr val="dk1"/>
                          </a:solidFill>
                        </a:rPr>
                        <a:t>Vyšší odborná škola a Střední škola automobilní, Zábřeh, U Dráhy 6</a:t>
                      </a:r>
                      <a:endParaRPr sz="2000" b="1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05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 dirty="0">
                          <a:solidFill>
                            <a:schemeClr val="dk1"/>
                          </a:solidFill>
                        </a:rPr>
                        <a:t>Střední průmyslová škola strojnická Olomouc</a:t>
                      </a:r>
                      <a:endParaRPr sz="2000" b="1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06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>
                          <a:solidFill>
                            <a:schemeClr val="dk1"/>
                          </a:solidFill>
                        </a:rPr>
                        <a:t>Střední průmyslová škola, Jeseník 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07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>
                          <a:solidFill>
                            <a:schemeClr val="dk1"/>
                          </a:solidFill>
                        </a:rPr>
                        <a:t>Střední škola polytechnická, Olomouc, Rooseveltova 79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08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>
                          <a:solidFill>
                            <a:schemeClr val="dk1"/>
                          </a:solidFill>
                        </a:rPr>
                        <a:t>Střední průmyslová škola Hranice 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09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>
                          <a:solidFill>
                            <a:schemeClr val="dk1"/>
                          </a:solidFill>
                        </a:rPr>
                        <a:t>Střední škola technická a obchodní, Olomouc, Kosinova 4 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10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 dirty="0">
                          <a:solidFill>
                            <a:schemeClr val="dk1"/>
                          </a:solidFill>
                        </a:rPr>
                        <a:t>Střední škola logistiky a chemie, Olomouc, U Hradiska 29 </a:t>
                      </a:r>
                      <a:endParaRPr sz="2000" b="1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11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 dirty="0">
                          <a:solidFill>
                            <a:schemeClr val="dk1"/>
                          </a:solidFill>
                        </a:rPr>
                        <a:t>Střední odborná škola Prostějov</a:t>
                      </a:r>
                      <a:endParaRPr sz="2000" b="1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12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>
                          <a:solidFill>
                            <a:schemeClr val="dk1"/>
                          </a:solidFill>
                        </a:rPr>
                        <a:t>Střední škola gastronomie, farmářství a služeb Jeseník 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13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>
                          <a:solidFill>
                            <a:schemeClr val="dk1"/>
                          </a:solidFill>
                        </a:rPr>
                        <a:t>ART ECON – Střední škola, s.r.o. 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14 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>
                          <a:solidFill>
                            <a:schemeClr val="dk1"/>
                          </a:solidFill>
                        </a:rPr>
                        <a:t>Střední odborná škola Hranice, školská právnická osoba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15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>
                          <a:solidFill>
                            <a:schemeClr val="dk1"/>
                          </a:solidFill>
                        </a:rPr>
                        <a:t>Střední škola zemědělská Přerov, Osmek 47</a:t>
                      </a:r>
                      <a:endParaRPr sz="2000" b="1" u="none" strike="noStrike" cap="none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45700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16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 dirty="0">
                          <a:solidFill>
                            <a:schemeClr val="dk1"/>
                          </a:solidFill>
                        </a:rPr>
                        <a:t>Střední zdravotnická škola a VOŠ zdrav. E. </a:t>
                      </a:r>
                      <a:r>
                        <a:rPr lang="cs-CZ" sz="2000" b="1" u="none" strike="noStrike" cap="none" dirty="0" err="1">
                          <a:solidFill>
                            <a:schemeClr val="dk1"/>
                          </a:solidFill>
                        </a:rPr>
                        <a:t>Pöttinga</a:t>
                      </a:r>
                      <a:r>
                        <a:rPr lang="cs-CZ" sz="2000" b="1" u="none" strike="noStrike" cap="none" dirty="0">
                          <a:solidFill>
                            <a:schemeClr val="dk1"/>
                          </a:solidFill>
                        </a:rPr>
                        <a:t> a JŠ s právem státní jazykové školy Olom.</a:t>
                      </a:r>
                      <a:endParaRPr sz="2000" b="1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62400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17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 dirty="0">
                          <a:solidFill>
                            <a:schemeClr val="dk1"/>
                          </a:solidFill>
                        </a:rPr>
                        <a:t>Vyšší odborná škola a Střední průmyslová škola elektrotechnická, Olomouc, Božetěchova 3</a:t>
                      </a:r>
                      <a:endParaRPr sz="2000" b="1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7125">
                <a:tc>
                  <a:txBody>
                    <a:bodyPr/>
                    <a:lstStyle/>
                    <a:p>
                      <a:pPr marL="6985" marR="6985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u="none" strike="noStrike" cap="none" dirty="0">
                          <a:solidFill>
                            <a:schemeClr val="dk1"/>
                          </a:solidFill>
                        </a:rPr>
                        <a:t>CKP 18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6985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cs-CZ" sz="2000" b="1" u="none" strike="noStrike" cap="none" dirty="0">
                          <a:solidFill>
                            <a:schemeClr val="dk1"/>
                          </a:solidFill>
                        </a:rPr>
                        <a:t>Střední průmyslová škola elektrotechnická a Obchodní akademie Mohelnice</a:t>
                      </a:r>
                      <a:endParaRPr sz="2000" b="1" u="none" strike="noStrike" cap="none" dirty="0">
                        <a:solidFill>
                          <a:schemeClr val="dk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 anchor="ctr">
                    <a:solidFill>
                      <a:srgbClr val="BB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113" name="Google Shape;113;p5"/>
          <p:cNvSpPr txBox="1">
            <a:spLocks noGrp="1"/>
          </p:cNvSpPr>
          <p:nvPr>
            <p:ph type="title"/>
          </p:nvPr>
        </p:nvSpPr>
        <p:spPr>
          <a:xfrm>
            <a:off x="174170" y="246720"/>
            <a:ext cx="9260115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2800" b="1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KA3_CENTERA KOLEGIÁLNÍ PODPORY</a:t>
            </a:r>
            <a:endParaRPr sz="2800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2195</TotalTime>
  <Words>1618</Words>
  <Application>Microsoft Office PowerPoint</Application>
  <PresentationFormat>Širokoúhlá obrazovka</PresentationFormat>
  <Paragraphs>210</Paragraphs>
  <Slides>23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8" baseType="lpstr">
      <vt:lpstr>Arial</vt:lpstr>
      <vt:lpstr>Arial Black</vt:lpstr>
      <vt:lpstr>Calibri</vt:lpstr>
      <vt:lpstr>Times New Roman</vt:lpstr>
      <vt:lpstr>Motiv Office</vt:lpstr>
      <vt:lpstr>Prezentace aplikace PowerPoint</vt:lpstr>
      <vt:lpstr>Informace o Projektu IKAP</vt:lpstr>
      <vt:lpstr>SEZNÁMENÍ S PROJEKTEM IKAPOKII</vt:lpstr>
      <vt:lpstr>Klíčové aktivity IKAPOKII</vt:lpstr>
      <vt:lpstr>KA2_PODPORA rozvoje GRAMOTNOSTÍ  KA3_PODPORA POLYTECHNICKÉHO VZDĚLÁVÁNÍ </vt:lpstr>
      <vt:lpstr>KA2_PODPORA rozvoje GRAMOTNOSTÍ  KA3_PODPORA POLYTECHNICKÉHO VZDĚLÁVÁNÍ </vt:lpstr>
      <vt:lpstr>KA2_PODPORA rozvoje GRAMOTNOSTÍ  KA3_PODPORA POLYTECHNICKÉHO VZDĚLÁVÁNÍ </vt:lpstr>
      <vt:lpstr>KA2_PODPORA rozvoje GRAMOTNOSTÍ  KA3_PODPORA POLYTECHNICKÉHO VZDĚLÁVÁNÍ </vt:lpstr>
      <vt:lpstr>KA3_CENTERA KOLEGIÁLNÍ PODPORY</vt:lpstr>
      <vt:lpstr>KA3_graf aktivit CKP za období 1/2021 - 11/2021</vt:lpstr>
      <vt:lpstr>KA2+KA3_KRAJSKÉ METODICKÉ KABINETY</vt:lpstr>
      <vt:lpstr>KA3_graf aktivit KMK pro odborné vzdělávání          za období 1/2021 - 11/2021</vt:lpstr>
      <vt:lpstr>KA2_graf aktivit KMK pro gramotnosti          za období 1/2021 - 11/2021</vt:lpstr>
      <vt:lpstr>KA3_PODPORA POLYTECHNICKÉHO VZDĚLÁVÁNÍ </vt:lpstr>
      <vt:lpstr>KA3_centrum ekologie</vt:lpstr>
      <vt:lpstr>KA4_Zvýšení kvality vzdělávání ve SŠ připravujících k výkonu profese PP KA5_Podpora kompetencí k podnikavosti, iniciativě a kreativitě KA6_Kariérové poradenství</vt:lpstr>
      <vt:lpstr>KA4_Zvýšení kvality vzdělávání ve SŠ připravujících k výkonu profese PP</vt:lpstr>
      <vt:lpstr>EKONOMIKA PROJEKTU</vt:lpstr>
      <vt:lpstr>VEŘEJNÉ ZAKÁZKY</vt:lpstr>
      <vt:lpstr>VEŘEJNÉ ZAKÁZKY</vt:lpstr>
      <vt:lpstr>PŘÍMÉ NÁKUPY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Sedláček</dc:creator>
  <cp:lastModifiedBy>Vláčilová Bronislava</cp:lastModifiedBy>
  <cp:revision>25</cp:revision>
  <dcterms:created xsi:type="dcterms:W3CDTF">2021-01-19T15:31:23Z</dcterms:created>
  <dcterms:modified xsi:type="dcterms:W3CDTF">2021-11-30T06:43:59Z</dcterms:modified>
</cp:coreProperties>
</file>