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32"/>
  </p:notesMasterIdLst>
  <p:handoutMasterIdLst>
    <p:handoutMasterId r:id="rId33"/>
  </p:handoutMasterIdLst>
  <p:sldIdLst>
    <p:sldId id="256" r:id="rId7"/>
    <p:sldId id="293" r:id="rId8"/>
    <p:sldId id="264" r:id="rId9"/>
    <p:sldId id="292" r:id="rId10"/>
    <p:sldId id="291" r:id="rId11"/>
    <p:sldId id="290" r:id="rId12"/>
    <p:sldId id="289" r:id="rId13"/>
    <p:sldId id="301" r:id="rId14"/>
    <p:sldId id="303" r:id="rId15"/>
    <p:sldId id="304" r:id="rId16"/>
    <p:sldId id="305" r:id="rId17"/>
    <p:sldId id="308" r:id="rId18"/>
    <p:sldId id="328" r:id="rId19"/>
    <p:sldId id="313" r:id="rId20"/>
    <p:sldId id="312" r:id="rId21"/>
    <p:sldId id="329" r:id="rId22"/>
    <p:sldId id="311" r:id="rId23"/>
    <p:sldId id="321" r:id="rId24"/>
    <p:sldId id="322" r:id="rId25"/>
    <p:sldId id="323" r:id="rId26"/>
    <p:sldId id="330" r:id="rId27"/>
    <p:sldId id="324" r:id="rId28"/>
    <p:sldId id="319" r:id="rId29"/>
    <p:sldId id="299" r:id="rId30"/>
    <p:sldId id="331" r:id="rId3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9" autoAdjust="0"/>
    <p:restoredTop sz="87849" autoAdjust="0"/>
  </p:normalViewPr>
  <p:slideViewPr>
    <p:cSldViewPr snapToGrid="0"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D40A3-B33B-A343-A8F5-330734F2F560}" type="doc">
      <dgm:prSet loTypeId="urn:microsoft.com/office/officeart/2005/8/layout/funnel1" loCatId="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E5C6000-CAF4-454E-91C4-403242062446}">
      <dgm:prSet phldrT="[Text]"/>
      <dgm:spPr>
        <a:solidFill>
          <a:schemeClr val="accent5"/>
        </a:solidFill>
      </dgm:spPr>
      <dgm:t>
        <a:bodyPr/>
        <a:lstStyle/>
        <a:p>
          <a:r>
            <a:rPr lang="cs-CZ" noProof="0" dirty="0" smtClean="0"/>
            <a:t>Investiční priorita 1</a:t>
          </a:r>
          <a:endParaRPr lang="cs-CZ" noProof="0" dirty="0"/>
        </a:p>
      </dgm:t>
    </dgm:pt>
    <dgm:pt modelId="{7FA4DA1F-A216-8C47-AB8C-9FD93D50EF80}" type="parTrans" cxnId="{D692E5EA-AAE0-794B-B5F4-CA0E46A298E8}">
      <dgm:prSet/>
      <dgm:spPr/>
      <dgm:t>
        <a:bodyPr/>
        <a:lstStyle/>
        <a:p>
          <a:endParaRPr lang="en-US"/>
        </a:p>
      </dgm:t>
    </dgm:pt>
    <dgm:pt modelId="{1704D797-EAC6-1542-BD4D-33C2578DBAB2}" type="sibTrans" cxnId="{D692E5EA-AAE0-794B-B5F4-CA0E46A298E8}">
      <dgm:prSet/>
      <dgm:spPr/>
      <dgm:t>
        <a:bodyPr/>
        <a:lstStyle/>
        <a:p>
          <a:endParaRPr lang="en-US"/>
        </a:p>
      </dgm:t>
    </dgm:pt>
    <dgm:pt modelId="{36A52A86-6F62-DE47-A5AE-EEC27CF93554}">
      <dgm:prSet phldrT="[Text]"/>
      <dgm:spPr>
        <a:solidFill>
          <a:srgbClr val="5F5F5F"/>
        </a:solidFill>
      </dgm:spPr>
      <dgm:t>
        <a:bodyPr/>
        <a:lstStyle/>
        <a:p>
          <a:r>
            <a:rPr lang="cs-CZ" noProof="0" dirty="0" smtClean="0"/>
            <a:t>Investiční priorita 2</a:t>
          </a:r>
          <a:endParaRPr lang="cs-CZ" noProof="0" dirty="0"/>
        </a:p>
      </dgm:t>
    </dgm:pt>
    <dgm:pt modelId="{E0BCE14A-EDD8-7E4A-9DD7-432BA382F764}" type="parTrans" cxnId="{C3B6A9F1-86F1-D94A-A09A-9C75223F5E71}">
      <dgm:prSet/>
      <dgm:spPr/>
      <dgm:t>
        <a:bodyPr/>
        <a:lstStyle/>
        <a:p>
          <a:endParaRPr lang="en-US"/>
        </a:p>
      </dgm:t>
    </dgm:pt>
    <dgm:pt modelId="{866A76E9-D713-8A49-9914-CF5B299896E7}" type="sibTrans" cxnId="{C3B6A9F1-86F1-D94A-A09A-9C75223F5E71}">
      <dgm:prSet/>
      <dgm:spPr/>
      <dgm:t>
        <a:bodyPr/>
        <a:lstStyle/>
        <a:p>
          <a:endParaRPr lang="en-US"/>
        </a:p>
      </dgm:t>
    </dgm:pt>
    <dgm:pt modelId="{48244170-1CD1-4B47-AD12-22BD162CA915}">
      <dgm:prSet phldrT="[Text]"/>
      <dgm:spPr/>
      <dgm:t>
        <a:bodyPr/>
        <a:lstStyle/>
        <a:p>
          <a:r>
            <a:rPr lang="cs-CZ" noProof="0" smtClean="0"/>
            <a:t>Investiční priorita 3</a:t>
          </a:r>
          <a:endParaRPr lang="cs-CZ" noProof="0"/>
        </a:p>
      </dgm:t>
    </dgm:pt>
    <dgm:pt modelId="{9827F446-D50B-8C44-B23C-B76EF0C856B8}" type="parTrans" cxnId="{7C6ADAC1-0363-EE49-8225-5967B4AE8E52}">
      <dgm:prSet/>
      <dgm:spPr/>
      <dgm:t>
        <a:bodyPr/>
        <a:lstStyle/>
        <a:p>
          <a:endParaRPr lang="en-US"/>
        </a:p>
      </dgm:t>
    </dgm:pt>
    <dgm:pt modelId="{1390D77B-D9B9-544B-B668-FAEF0FF14164}" type="sibTrans" cxnId="{7C6ADAC1-0363-EE49-8225-5967B4AE8E52}">
      <dgm:prSet/>
      <dgm:spPr/>
      <dgm:t>
        <a:bodyPr/>
        <a:lstStyle/>
        <a:p>
          <a:endParaRPr lang="en-US"/>
        </a:p>
      </dgm:t>
    </dgm:pt>
    <dgm:pt modelId="{31BBC072-A654-2B4B-98E5-7BA132C23BAB}">
      <dgm:prSet phldrT="[Text]"/>
      <dgm:spPr/>
      <dgm:t>
        <a:bodyPr/>
        <a:lstStyle/>
        <a:p>
          <a:r>
            <a:rPr lang="cs-CZ" noProof="0" dirty="0" smtClean="0"/>
            <a:t>Rovný přístup ke kvalitnímu předškolnímu, primárnímu a sekundárnímu vzdělávání</a:t>
          </a:r>
          <a:endParaRPr lang="cs-CZ" noProof="0" dirty="0"/>
        </a:p>
      </dgm:t>
    </dgm:pt>
    <dgm:pt modelId="{923DE798-C9D9-1C40-942A-B13EA3BFE7FD}" type="parTrans" cxnId="{EBEEAFB3-1698-9D46-B7A3-B72EB673E05C}">
      <dgm:prSet/>
      <dgm:spPr/>
      <dgm:t>
        <a:bodyPr/>
        <a:lstStyle/>
        <a:p>
          <a:endParaRPr lang="en-US"/>
        </a:p>
      </dgm:t>
    </dgm:pt>
    <dgm:pt modelId="{C79F7515-94EF-B544-B8F7-F5B7CD592EC8}" type="sibTrans" cxnId="{EBEEAFB3-1698-9D46-B7A3-B72EB673E05C}">
      <dgm:prSet/>
      <dgm:spPr/>
      <dgm:t>
        <a:bodyPr/>
        <a:lstStyle/>
        <a:p>
          <a:endParaRPr lang="en-US"/>
        </a:p>
      </dgm:t>
    </dgm:pt>
    <dgm:pt modelId="{7162ECC5-72DE-B045-BF42-BBE2B1234586}" type="pres">
      <dgm:prSet presAssocID="{DFAD40A3-B33B-A343-A8F5-330734F2F56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A33960-DD61-234F-B6CE-ECDB302E8EDF}" type="pres">
      <dgm:prSet presAssocID="{DFAD40A3-B33B-A343-A8F5-330734F2F560}" presName="ellipse" presStyleLbl="trBgShp" presStyleIdx="0" presStyleCnt="1"/>
      <dgm:spPr/>
    </dgm:pt>
    <dgm:pt modelId="{86520E8E-00CB-EF46-BDE4-437660B5808B}" type="pres">
      <dgm:prSet presAssocID="{DFAD40A3-B33B-A343-A8F5-330734F2F560}" presName="arrow1" presStyleLbl="fgShp" presStyleIdx="0" presStyleCnt="1"/>
      <dgm:spPr/>
    </dgm:pt>
    <dgm:pt modelId="{87371898-5837-DE40-8BEC-51A74A24EB3E}" type="pres">
      <dgm:prSet presAssocID="{DFAD40A3-B33B-A343-A8F5-330734F2F560}" presName="rectangle" presStyleLbl="revTx" presStyleIdx="0" presStyleCnt="1" custScaleX="166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730F48-7C1F-244E-AA96-DE875E351959}" type="pres">
      <dgm:prSet presAssocID="{36A52A86-6F62-DE47-A5AE-EEC27CF93554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1DE5E-CDCA-BE49-8AA1-D7873548E1D5}" type="pres">
      <dgm:prSet presAssocID="{48244170-1CD1-4B47-AD12-22BD162CA91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B6002-0FE3-0B4A-98C4-9E325A936FDE}" type="pres">
      <dgm:prSet presAssocID="{31BBC072-A654-2B4B-98E5-7BA132C23BAB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4F368-CF34-FC4B-BD10-FFB25E34356B}" type="pres">
      <dgm:prSet presAssocID="{DFAD40A3-B33B-A343-A8F5-330734F2F560}" presName="funnel" presStyleLbl="trAlignAcc1" presStyleIdx="0" presStyleCnt="1"/>
      <dgm:spPr/>
    </dgm:pt>
  </dgm:ptLst>
  <dgm:cxnLst>
    <dgm:cxn modelId="{D692E5EA-AAE0-794B-B5F4-CA0E46A298E8}" srcId="{DFAD40A3-B33B-A343-A8F5-330734F2F560}" destId="{AE5C6000-CAF4-454E-91C4-403242062446}" srcOrd="0" destOrd="0" parTransId="{7FA4DA1F-A216-8C47-AB8C-9FD93D50EF80}" sibTransId="{1704D797-EAC6-1542-BD4D-33C2578DBAB2}"/>
    <dgm:cxn modelId="{81CC2E79-1B06-4992-8355-A9457198E6AA}" type="presOf" srcId="{31BBC072-A654-2B4B-98E5-7BA132C23BAB}" destId="{87371898-5837-DE40-8BEC-51A74A24EB3E}" srcOrd="0" destOrd="0" presId="urn:microsoft.com/office/officeart/2005/8/layout/funnel1"/>
    <dgm:cxn modelId="{EBEEAFB3-1698-9D46-B7A3-B72EB673E05C}" srcId="{DFAD40A3-B33B-A343-A8F5-330734F2F560}" destId="{31BBC072-A654-2B4B-98E5-7BA132C23BAB}" srcOrd="3" destOrd="0" parTransId="{923DE798-C9D9-1C40-942A-B13EA3BFE7FD}" sibTransId="{C79F7515-94EF-B544-B8F7-F5B7CD592EC8}"/>
    <dgm:cxn modelId="{01E99D39-B542-4C99-9531-8E2306E2BEFB}" type="presOf" srcId="{AE5C6000-CAF4-454E-91C4-403242062446}" destId="{A42B6002-0FE3-0B4A-98C4-9E325A936FDE}" srcOrd="0" destOrd="0" presId="urn:microsoft.com/office/officeart/2005/8/layout/funnel1"/>
    <dgm:cxn modelId="{E1D53B38-3A9D-4EEB-B824-FEC7A8276395}" type="presOf" srcId="{48244170-1CD1-4B47-AD12-22BD162CA915}" destId="{F9730F48-7C1F-244E-AA96-DE875E351959}" srcOrd="0" destOrd="0" presId="urn:microsoft.com/office/officeart/2005/8/layout/funnel1"/>
    <dgm:cxn modelId="{C3B6A9F1-86F1-D94A-A09A-9C75223F5E71}" srcId="{DFAD40A3-B33B-A343-A8F5-330734F2F560}" destId="{36A52A86-6F62-DE47-A5AE-EEC27CF93554}" srcOrd="1" destOrd="0" parTransId="{E0BCE14A-EDD8-7E4A-9DD7-432BA382F764}" sibTransId="{866A76E9-D713-8A49-9914-CF5B299896E7}"/>
    <dgm:cxn modelId="{9AF12E11-6AD3-4EAA-96BF-1B5352F95E98}" type="presOf" srcId="{36A52A86-6F62-DE47-A5AE-EEC27CF93554}" destId="{5F11DE5E-CDCA-BE49-8AA1-D7873548E1D5}" srcOrd="0" destOrd="0" presId="urn:microsoft.com/office/officeart/2005/8/layout/funnel1"/>
    <dgm:cxn modelId="{7C6ADAC1-0363-EE49-8225-5967B4AE8E52}" srcId="{DFAD40A3-B33B-A343-A8F5-330734F2F560}" destId="{48244170-1CD1-4B47-AD12-22BD162CA915}" srcOrd="2" destOrd="0" parTransId="{9827F446-D50B-8C44-B23C-B76EF0C856B8}" sibTransId="{1390D77B-D9B9-544B-B668-FAEF0FF14164}"/>
    <dgm:cxn modelId="{E4729813-F25B-49EF-8CD8-F9D1D724AE6D}" type="presOf" srcId="{DFAD40A3-B33B-A343-A8F5-330734F2F560}" destId="{7162ECC5-72DE-B045-BF42-BBE2B1234586}" srcOrd="0" destOrd="0" presId="urn:microsoft.com/office/officeart/2005/8/layout/funnel1"/>
    <dgm:cxn modelId="{5B4B7018-152B-4D7A-9F07-FAF738DB6BCC}" type="presParOf" srcId="{7162ECC5-72DE-B045-BF42-BBE2B1234586}" destId="{18A33960-DD61-234F-B6CE-ECDB302E8EDF}" srcOrd="0" destOrd="0" presId="urn:microsoft.com/office/officeart/2005/8/layout/funnel1"/>
    <dgm:cxn modelId="{2C77CE9E-B2BF-4523-8C2C-8D5C9C10D84E}" type="presParOf" srcId="{7162ECC5-72DE-B045-BF42-BBE2B1234586}" destId="{86520E8E-00CB-EF46-BDE4-437660B5808B}" srcOrd="1" destOrd="0" presId="urn:microsoft.com/office/officeart/2005/8/layout/funnel1"/>
    <dgm:cxn modelId="{4219D636-7195-4DEE-8960-35F6FF53A64E}" type="presParOf" srcId="{7162ECC5-72DE-B045-BF42-BBE2B1234586}" destId="{87371898-5837-DE40-8BEC-51A74A24EB3E}" srcOrd="2" destOrd="0" presId="urn:microsoft.com/office/officeart/2005/8/layout/funnel1"/>
    <dgm:cxn modelId="{0E400AFD-99FD-47F1-898E-DDDF10C90EE7}" type="presParOf" srcId="{7162ECC5-72DE-B045-BF42-BBE2B1234586}" destId="{F9730F48-7C1F-244E-AA96-DE875E351959}" srcOrd="3" destOrd="0" presId="urn:microsoft.com/office/officeart/2005/8/layout/funnel1"/>
    <dgm:cxn modelId="{F1DD9145-F48C-4581-BD34-D6747DA6B219}" type="presParOf" srcId="{7162ECC5-72DE-B045-BF42-BBE2B1234586}" destId="{5F11DE5E-CDCA-BE49-8AA1-D7873548E1D5}" srcOrd="4" destOrd="0" presId="urn:microsoft.com/office/officeart/2005/8/layout/funnel1"/>
    <dgm:cxn modelId="{6BDBA990-C40E-46ED-B119-A9626E2F3E85}" type="presParOf" srcId="{7162ECC5-72DE-B045-BF42-BBE2B1234586}" destId="{A42B6002-0FE3-0B4A-98C4-9E325A936FDE}" srcOrd="5" destOrd="0" presId="urn:microsoft.com/office/officeart/2005/8/layout/funnel1"/>
    <dgm:cxn modelId="{9968BA92-8CE9-4653-8E82-E16D50C13473}" type="presParOf" srcId="{7162ECC5-72DE-B045-BF42-BBE2B1234586}" destId="{9DF4F368-CF34-FC4B-BD10-FFB25E34356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686AA1-0846-7944-A80F-39438F77FE7E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1B0476-730C-0248-ACD1-BC98B7CA2576}">
      <dgm:prSet phldrT="[Text]" custT="1"/>
      <dgm:spPr>
        <a:xfrm rot="10800000">
          <a:off x="0" y="1104"/>
          <a:ext cx="7971099" cy="896291"/>
        </a:xfr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sz="28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Strategie vzdělávací politiky ČR do roku 2020</a:t>
          </a:r>
          <a:endParaRPr lang="cs-CZ" sz="28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51C6A481-655D-5348-9334-5B97372E20C9}" type="parTrans" cxnId="{C4177884-22DF-5043-A06D-B4F2C2B40395}">
      <dgm:prSet/>
      <dgm:spPr/>
      <dgm:t>
        <a:bodyPr/>
        <a:lstStyle/>
        <a:p>
          <a:endParaRPr lang="en-US"/>
        </a:p>
      </dgm:t>
    </dgm:pt>
    <dgm:pt modelId="{A09CFD43-5A6C-FC40-A4C0-C6175DDE0F58}" type="sibTrans" cxnId="{C4177884-22DF-5043-A06D-B4F2C2B40395}">
      <dgm:prSet/>
      <dgm:spPr/>
      <dgm:t>
        <a:bodyPr/>
        <a:lstStyle/>
        <a:p>
          <a:endParaRPr lang="en-US"/>
        </a:p>
      </dgm:t>
    </dgm:pt>
    <dgm:pt modelId="{3209B121-3CB5-864F-92F6-2A88098D5FC5}">
      <dgm:prSet phldrT="[Text]" custT="1"/>
      <dgm:spPr>
        <a:xfrm rot="10800000">
          <a:off x="73812" y="889528"/>
          <a:ext cx="7823474" cy="891104"/>
        </a:xfr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sz="24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Dlouhodobý záměr rozvoje vzdělávací soustavy kraje </a:t>
          </a:r>
          <a:endParaRPr lang="cs-CZ" sz="24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A67B158A-4A50-7746-B7ED-CF7393544204}" type="parTrans" cxnId="{AF77A64F-5E6D-A24C-96E5-5B20246FF537}">
      <dgm:prSet/>
      <dgm:spPr/>
      <dgm:t>
        <a:bodyPr/>
        <a:lstStyle/>
        <a:p>
          <a:endParaRPr lang="en-US"/>
        </a:p>
      </dgm:t>
    </dgm:pt>
    <dgm:pt modelId="{418795E8-BB5C-F144-946E-43304BEAAFD6}" type="sibTrans" cxnId="{AF77A64F-5E6D-A24C-96E5-5B20246FF537}">
      <dgm:prSet/>
      <dgm:spPr/>
      <dgm:t>
        <a:bodyPr/>
        <a:lstStyle/>
        <a:p>
          <a:endParaRPr lang="en-US"/>
        </a:p>
      </dgm:t>
    </dgm:pt>
    <dgm:pt modelId="{89BD168F-EF32-0F4D-B57F-CCF0B2B49214}">
      <dgm:prSet phldrT="[Text]" custT="1"/>
      <dgm:spPr>
        <a:xfrm rot="10800000">
          <a:off x="442834" y="1772764"/>
          <a:ext cx="7085430" cy="1040940"/>
        </a:xfr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sz="2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Krajský akční plán (KAP)</a:t>
          </a:r>
          <a:endParaRPr lang="cs-CZ" sz="2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1FA14E0A-DF7A-8443-890F-35E56DA3F14F}" type="sibTrans" cxnId="{DACBC06F-D6EF-5A4C-9BB5-82EA11535087}">
      <dgm:prSet/>
      <dgm:spPr/>
      <dgm:t>
        <a:bodyPr/>
        <a:lstStyle/>
        <a:p>
          <a:endParaRPr lang="en-US"/>
        </a:p>
      </dgm:t>
    </dgm:pt>
    <dgm:pt modelId="{DB0ACCE3-F612-8242-828A-B954C61F686D}" type="parTrans" cxnId="{DACBC06F-D6EF-5A4C-9BB5-82EA11535087}">
      <dgm:prSet/>
      <dgm:spPr/>
      <dgm:t>
        <a:bodyPr/>
        <a:lstStyle/>
        <a:p>
          <a:endParaRPr lang="en-US"/>
        </a:p>
      </dgm:t>
    </dgm:pt>
    <dgm:pt modelId="{23456444-890A-7545-B516-C6FEEC3B90A7}">
      <dgm:prSet phldrT="[Text]" custT="1"/>
      <dgm:spPr>
        <a:xfrm rot="10800000">
          <a:off x="1033293" y="2805836"/>
          <a:ext cx="5904511" cy="909917"/>
        </a:xfr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sz="2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Místní akční plán (MAP)</a:t>
          </a:r>
          <a:endParaRPr lang="cs-CZ" sz="2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4B81743B-E248-ED45-A3B4-6303BBC59191}" type="parTrans" cxnId="{CCF68B02-9186-2C40-B143-8A5FB8B68A4D}">
      <dgm:prSet/>
      <dgm:spPr/>
      <dgm:t>
        <a:bodyPr/>
        <a:lstStyle/>
        <a:p>
          <a:endParaRPr lang="en-US"/>
        </a:p>
      </dgm:t>
    </dgm:pt>
    <dgm:pt modelId="{7153A24E-94D1-9549-B2FF-08706A82CC15}" type="sibTrans" cxnId="{CCF68B02-9186-2C40-B143-8A5FB8B68A4D}">
      <dgm:prSet/>
      <dgm:spPr/>
      <dgm:t>
        <a:bodyPr/>
        <a:lstStyle/>
        <a:p>
          <a:endParaRPr lang="en-US"/>
        </a:p>
      </dgm:t>
    </dgm:pt>
    <dgm:pt modelId="{0D52CF1A-4757-1247-9099-729686DC029C}">
      <dgm:prSet phldrT="[Text]" custT="1"/>
      <dgm:spPr>
        <a:xfrm>
          <a:off x="1918962" y="3707885"/>
          <a:ext cx="4133174" cy="524540"/>
        </a:xfr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cs-CZ" sz="2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Strategický plán sociálního začleňování</a:t>
          </a:r>
          <a:endParaRPr lang="cs-CZ" sz="2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97E1C854-E3BE-074B-8092-A0E69D43745F}" type="parTrans" cxnId="{52EDA734-0910-B741-A441-FAB885E21BD1}">
      <dgm:prSet/>
      <dgm:spPr/>
      <dgm:t>
        <a:bodyPr/>
        <a:lstStyle/>
        <a:p>
          <a:endParaRPr lang="en-US"/>
        </a:p>
      </dgm:t>
    </dgm:pt>
    <dgm:pt modelId="{6E819E39-1380-3F43-A9CB-FB7ECDADB7F9}" type="sibTrans" cxnId="{52EDA734-0910-B741-A441-FAB885E21BD1}">
      <dgm:prSet/>
      <dgm:spPr/>
      <dgm:t>
        <a:bodyPr/>
        <a:lstStyle/>
        <a:p>
          <a:endParaRPr lang="en-US"/>
        </a:p>
      </dgm:t>
    </dgm:pt>
    <dgm:pt modelId="{30B2E75A-8CA9-2742-9E24-947DE6FEE722}" type="pres">
      <dgm:prSet presAssocID="{01686AA1-0846-7944-A80F-39438F77FE7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BB0C489-DC54-E342-BEB1-258C2FD4FBC4}" type="pres">
      <dgm:prSet presAssocID="{0D52CF1A-4757-1247-9099-729686DC029C}" presName="boxAndChildren" presStyleCnt="0"/>
      <dgm:spPr/>
    </dgm:pt>
    <dgm:pt modelId="{1DDC1B65-EE56-E44B-B771-7AEE60B56437}" type="pres">
      <dgm:prSet presAssocID="{0D52CF1A-4757-1247-9099-729686DC029C}" presName="parentTextBox" presStyleLbl="node1" presStyleIdx="0" presStyleCnt="5" custScaleX="51236" custScaleY="123059" custLinFactNeighborX="-65" custLinFactNeighborY="12165"/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B194A425-DA7A-EC49-81DA-E8B72017DBA0}" type="pres">
      <dgm:prSet presAssocID="{7153A24E-94D1-9549-B2FF-08706A82CC15}" presName="sp" presStyleCnt="0"/>
      <dgm:spPr/>
    </dgm:pt>
    <dgm:pt modelId="{0F9B9382-D389-784A-A210-370797734A74}" type="pres">
      <dgm:prSet presAssocID="{23456444-890A-7545-B516-C6FEEC3B90A7}" presName="arrowAndChildren" presStyleCnt="0"/>
      <dgm:spPr/>
    </dgm:pt>
    <dgm:pt modelId="{03DFDEE4-E7AC-1948-B696-8A6548E14306}" type="pres">
      <dgm:prSet presAssocID="{23456444-890A-7545-B516-C6FEEC3B90A7}" presName="parentTextArrow" presStyleLbl="node1" presStyleIdx="1" presStyleCnt="5" custScaleX="64430" custScaleY="112789"/>
      <dgm:spPr>
        <a:prstGeom prst="upArrowCallout">
          <a:avLst/>
        </a:prstGeom>
      </dgm:spPr>
      <dgm:t>
        <a:bodyPr/>
        <a:lstStyle/>
        <a:p>
          <a:endParaRPr lang="en-US"/>
        </a:p>
      </dgm:t>
    </dgm:pt>
    <dgm:pt modelId="{42FC07F0-5EF5-B942-8DFC-3A2CCE9A5043}" type="pres">
      <dgm:prSet presAssocID="{1FA14E0A-DF7A-8443-890F-35E56DA3F14F}" presName="sp" presStyleCnt="0"/>
      <dgm:spPr/>
    </dgm:pt>
    <dgm:pt modelId="{6D4D93C4-6EE4-1848-9F37-142FC2EF00CE}" type="pres">
      <dgm:prSet presAssocID="{89BD168F-EF32-0F4D-B57F-CCF0B2B49214}" presName="arrowAndChildren" presStyleCnt="0"/>
      <dgm:spPr/>
    </dgm:pt>
    <dgm:pt modelId="{854A50C5-8C59-094E-8F8D-2A07264512EA}" type="pres">
      <dgm:prSet presAssocID="{89BD168F-EF32-0F4D-B57F-CCF0B2B49214}" presName="parentTextArrow" presStyleLbl="node1" presStyleIdx="2" presStyleCnt="5" custScaleX="75101" custScaleY="91732"/>
      <dgm:spPr>
        <a:prstGeom prst="upArrowCallout">
          <a:avLst/>
        </a:prstGeom>
      </dgm:spPr>
      <dgm:t>
        <a:bodyPr/>
        <a:lstStyle/>
        <a:p>
          <a:endParaRPr lang="en-US"/>
        </a:p>
      </dgm:t>
    </dgm:pt>
    <dgm:pt modelId="{4FE855FF-7C0D-6047-A06C-9552D040BEE8}" type="pres">
      <dgm:prSet presAssocID="{418795E8-BB5C-F144-946E-43304BEAAFD6}" presName="sp" presStyleCnt="0"/>
      <dgm:spPr/>
    </dgm:pt>
    <dgm:pt modelId="{7F242B4D-E187-3644-A8B4-3600F8556BAE}" type="pres">
      <dgm:prSet presAssocID="{3209B121-3CB5-864F-92F6-2A88098D5FC5}" presName="arrowAndChildren" presStyleCnt="0"/>
      <dgm:spPr/>
    </dgm:pt>
    <dgm:pt modelId="{9FCC8B64-31E8-A348-9051-8ED509751F77}" type="pres">
      <dgm:prSet presAssocID="{3209B121-3CB5-864F-92F6-2A88098D5FC5}" presName="parentTextArrow" presStyleLbl="node1" presStyleIdx="3" presStyleCnt="5" custScaleX="94665" custScaleY="110457"/>
      <dgm:spPr>
        <a:prstGeom prst="upArrowCallout">
          <a:avLst/>
        </a:prstGeom>
      </dgm:spPr>
      <dgm:t>
        <a:bodyPr/>
        <a:lstStyle/>
        <a:p>
          <a:endParaRPr lang="en-US"/>
        </a:p>
      </dgm:t>
    </dgm:pt>
    <dgm:pt modelId="{D0781A29-9E26-E24D-A558-EE99E33EB03E}" type="pres">
      <dgm:prSet presAssocID="{A09CFD43-5A6C-FC40-A4C0-C6175DDE0F58}" presName="sp" presStyleCnt="0"/>
      <dgm:spPr/>
    </dgm:pt>
    <dgm:pt modelId="{4F03A6A2-817A-E94C-B913-335FB5E8D1F1}" type="pres">
      <dgm:prSet presAssocID="{791B0476-730C-0248-ACD1-BC98B7CA2576}" presName="arrowAndChildren" presStyleCnt="0"/>
      <dgm:spPr/>
    </dgm:pt>
    <dgm:pt modelId="{1B42D3A1-FF73-2C44-B631-451F72CD5529}" type="pres">
      <dgm:prSet presAssocID="{791B0476-730C-0248-ACD1-BC98B7CA2576}" presName="parentTextArrow" presStyleLbl="node1" presStyleIdx="4" presStyleCnt="5" custScaleY="111100"/>
      <dgm:spPr>
        <a:prstGeom prst="upArrowCallout">
          <a:avLst/>
        </a:prstGeom>
      </dgm:spPr>
      <dgm:t>
        <a:bodyPr/>
        <a:lstStyle/>
        <a:p>
          <a:endParaRPr lang="en-US"/>
        </a:p>
      </dgm:t>
    </dgm:pt>
  </dgm:ptLst>
  <dgm:cxnLst>
    <dgm:cxn modelId="{E98CFF08-FE19-4EFE-91E3-4FC8D879F3BE}" type="presOf" srcId="{23456444-890A-7545-B516-C6FEEC3B90A7}" destId="{03DFDEE4-E7AC-1948-B696-8A6548E14306}" srcOrd="0" destOrd="0" presId="urn:microsoft.com/office/officeart/2005/8/layout/process4"/>
    <dgm:cxn modelId="{1ED908CF-A592-462A-82A5-E4810EA42641}" type="presOf" srcId="{3209B121-3CB5-864F-92F6-2A88098D5FC5}" destId="{9FCC8B64-31E8-A348-9051-8ED509751F77}" srcOrd="0" destOrd="0" presId="urn:microsoft.com/office/officeart/2005/8/layout/process4"/>
    <dgm:cxn modelId="{D6F83E1F-9432-412D-8EF7-F9D33D0F2C98}" type="presOf" srcId="{0D52CF1A-4757-1247-9099-729686DC029C}" destId="{1DDC1B65-EE56-E44B-B771-7AEE60B56437}" srcOrd="0" destOrd="0" presId="urn:microsoft.com/office/officeart/2005/8/layout/process4"/>
    <dgm:cxn modelId="{C4177884-22DF-5043-A06D-B4F2C2B40395}" srcId="{01686AA1-0846-7944-A80F-39438F77FE7E}" destId="{791B0476-730C-0248-ACD1-BC98B7CA2576}" srcOrd="0" destOrd="0" parTransId="{51C6A481-655D-5348-9334-5B97372E20C9}" sibTransId="{A09CFD43-5A6C-FC40-A4C0-C6175DDE0F58}"/>
    <dgm:cxn modelId="{52EDA734-0910-B741-A441-FAB885E21BD1}" srcId="{01686AA1-0846-7944-A80F-39438F77FE7E}" destId="{0D52CF1A-4757-1247-9099-729686DC029C}" srcOrd="4" destOrd="0" parTransId="{97E1C854-E3BE-074B-8092-A0E69D43745F}" sibTransId="{6E819E39-1380-3F43-A9CB-FB7ECDADB7F9}"/>
    <dgm:cxn modelId="{CCDE20DE-007F-49D9-A93E-D6B27B4E25D0}" type="presOf" srcId="{89BD168F-EF32-0F4D-B57F-CCF0B2B49214}" destId="{854A50C5-8C59-094E-8F8D-2A07264512EA}" srcOrd="0" destOrd="0" presId="urn:microsoft.com/office/officeart/2005/8/layout/process4"/>
    <dgm:cxn modelId="{CCF68B02-9186-2C40-B143-8A5FB8B68A4D}" srcId="{01686AA1-0846-7944-A80F-39438F77FE7E}" destId="{23456444-890A-7545-B516-C6FEEC3B90A7}" srcOrd="3" destOrd="0" parTransId="{4B81743B-E248-ED45-A3B4-6303BBC59191}" sibTransId="{7153A24E-94D1-9549-B2FF-08706A82CC15}"/>
    <dgm:cxn modelId="{AF77A64F-5E6D-A24C-96E5-5B20246FF537}" srcId="{01686AA1-0846-7944-A80F-39438F77FE7E}" destId="{3209B121-3CB5-864F-92F6-2A88098D5FC5}" srcOrd="1" destOrd="0" parTransId="{A67B158A-4A50-7746-B7ED-CF7393544204}" sibTransId="{418795E8-BB5C-F144-946E-43304BEAAFD6}"/>
    <dgm:cxn modelId="{D72F9A48-46B0-4933-A04E-BFB58FC9AF5D}" type="presOf" srcId="{01686AA1-0846-7944-A80F-39438F77FE7E}" destId="{30B2E75A-8CA9-2742-9E24-947DE6FEE722}" srcOrd="0" destOrd="0" presId="urn:microsoft.com/office/officeart/2005/8/layout/process4"/>
    <dgm:cxn modelId="{3F5B23A5-A730-4C22-9A58-CFFFE6066334}" type="presOf" srcId="{791B0476-730C-0248-ACD1-BC98B7CA2576}" destId="{1B42D3A1-FF73-2C44-B631-451F72CD5529}" srcOrd="0" destOrd="0" presId="urn:microsoft.com/office/officeart/2005/8/layout/process4"/>
    <dgm:cxn modelId="{DACBC06F-D6EF-5A4C-9BB5-82EA11535087}" srcId="{01686AA1-0846-7944-A80F-39438F77FE7E}" destId="{89BD168F-EF32-0F4D-B57F-CCF0B2B49214}" srcOrd="2" destOrd="0" parTransId="{DB0ACCE3-F612-8242-828A-B954C61F686D}" sibTransId="{1FA14E0A-DF7A-8443-890F-35E56DA3F14F}"/>
    <dgm:cxn modelId="{2AC8191E-42C0-4C7C-8E09-1E468B57A1E3}" type="presParOf" srcId="{30B2E75A-8CA9-2742-9E24-947DE6FEE722}" destId="{5BB0C489-DC54-E342-BEB1-258C2FD4FBC4}" srcOrd="0" destOrd="0" presId="urn:microsoft.com/office/officeart/2005/8/layout/process4"/>
    <dgm:cxn modelId="{A11596CC-AC5A-4040-99C4-6A4FC04F7220}" type="presParOf" srcId="{5BB0C489-DC54-E342-BEB1-258C2FD4FBC4}" destId="{1DDC1B65-EE56-E44B-B771-7AEE60B56437}" srcOrd="0" destOrd="0" presId="urn:microsoft.com/office/officeart/2005/8/layout/process4"/>
    <dgm:cxn modelId="{7D851FB9-8943-4D7B-9AE4-D77C7EF3097D}" type="presParOf" srcId="{30B2E75A-8CA9-2742-9E24-947DE6FEE722}" destId="{B194A425-DA7A-EC49-81DA-E8B72017DBA0}" srcOrd="1" destOrd="0" presId="urn:microsoft.com/office/officeart/2005/8/layout/process4"/>
    <dgm:cxn modelId="{91324796-CCCF-47E3-BBD1-973DBACDEEBA}" type="presParOf" srcId="{30B2E75A-8CA9-2742-9E24-947DE6FEE722}" destId="{0F9B9382-D389-784A-A210-370797734A74}" srcOrd="2" destOrd="0" presId="urn:microsoft.com/office/officeart/2005/8/layout/process4"/>
    <dgm:cxn modelId="{B375E62A-4E57-47E3-818D-2EBF518D4145}" type="presParOf" srcId="{0F9B9382-D389-784A-A210-370797734A74}" destId="{03DFDEE4-E7AC-1948-B696-8A6548E14306}" srcOrd="0" destOrd="0" presId="urn:microsoft.com/office/officeart/2005/8/layout/process4"/>
    <dgm:cxn modelId="{93DBF611-79D1-4D6F-B312-8482A2813A44}" type="presParOf" srcId="{30B2E75A-8CA9-2742-9E24-947DE6FEE722}" destId="{42FC07F0-5EF5-B942-8DFC-3A2CCE9A5043}" srcOrd="3" destOrd="0" presId="urn:microsoft.com/office/officeart/2005/8/layout/process4"/>
    <dgm:cxn modelId="{00BCD8FD-FCBF-4F33-B3B6-926BB50F3CB7}" type="presParOf" srcId="{30B2E75A-8CA9-2742-9E24-947DE6FEE722}" destId="{6D4D93C4-6EE4-1848-9F37-142FC2EF00CE}" srcOrd="4" destOrd="0" presId="urn:microsoft.com/office/officeart/2005/8/layout/process4"/>
    <dgm:cxn modelId="{6307EB38-5D8B-4A48-B355-D9029ECA3668}" type="presParOf" srcId="{6D4D93C4-6EE4-1848-9F37-142FC2EF00CE}" destId="{854A50C5-8C59-094E-8F8D-2A07264512EA}" srcOrd="0" destOrd="0" presId="urn:microsoft.com/office/officeart/2005/8/layout/process4"/>
    <dgm:cxn modelId="{D90881E2-4AA9-4EC7-83B5-42616EA1F5AE}" type="presParOf" srcId="{30B2E75A-8CA9-2742-9E24-947DE6FEE722}" destId="{4FE855FF-7C0D-6047-A06C-9552D040BEE8}" srcOrd="5" destOrd="0" presId="urn:microsoft.com/office/officeart/2005/8/layout/process4"/>
    <dgm:cxn modelId="{02FB0087-DCE0-4E29-8A22-4AA1FFA64457}" type="presParOf" srcId="{30B2E75A-8CA9-2742-9E24-947DE6FEE722}" destId="{7F242B4D-E187-3644-A8B4-3600F8556BAE}" srcOrd="6" destOrd="0" presId="urn:microsoft.com/office/officeart/2005/8/layout/process4"/>
    <dgm:cxn modelId="{DC5B1DBB-929D-482D-9B29-6E1FEE174862}" type="presParOf" srcId="{7F242B4D-E187-3644-A8B4-3600F8556BAE}" destId="{9FCC8B64-31E8-A348-9051-8ED509751F77}" srcOrd="0" destOrd="0" presId="urn:microsoft.com/office/officeart/2005/8/layout/process4"/>
    <dgm:cxn modelId="{6F168EA4-98D7-4FC0-A9E7-86C65E695874}" type="presParOf" srcId="{30B2E75A-8CA9-2742-9E24-947DE6FEE722}" destId="{D0781A29-9E26-E24D-A558-EE99E33EB03E}" srcOrd="7" destOrd="0" presId="urn:microsoft.com/office/officeart/2005/8/layout/process4"/>
    <dgm:cxn modelId="{C2BCD75C-695A-45B9-82E9-F4995B0D6B57}" type="presParOf" srcId="{30B2E75A-8CA9-2742-9E24-947DE6FEE722}" destId="{4F03A6A2-817A-E94C-B913-335FB5E8D1F1}" srcOrd="8" destOrd="0" presId="urn:microsoft.com/office/officeart/2005/8/layout/process4"/>
    <dgm:cxn modelId="{6C0101EB-138E-497F-A531-EEFFD6AE25A5}" type="presParOf" srcId="{4F03A6A2-817A-E94C-B913-335FB5E8D1F1}" destId="{1B42D3A1-FF73-2C44-B631-451F72CD552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A33960-DD61-234F-B6CE-ECDB302E8EDF}">
      <dsp:nvSpPr>
        <dsp:cNvPr id="0" name=""/>
        <dsp:cNvSpPr/>
      </dsp:nvSpPr>
      <dsp:spPr>
        <a:xfrm>
          <a:off x="1926918" y="160889"/>
          <a:ext cx="3193045" cy="1108902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520E8E-00CB-EF46-BDE4-437660B5808B}">
      <dsp:nvSpPr>
        <dsp:cNvPr id="0" name=""/>
        <dsp:cNvSpPr/>
      </dsp:nvSpPr>
      <dsp:spPr>
        <a:xfrm>
          <a:off x="3218988" y="2876215"/>
          <a:ext cx="618807" cy="396036"/>
        </a:xfrm>
        <a:prstGeom prst="down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371898-5837-DE40-8BEC-51A74A24EB3E}">
      <dsp:nvSpPr>
        <dsp:cNvPr id="0" name=""/>
        <dsp:cNvSpPr/>
      </dsp:nvSpPr>
      <dsp:spPr>
        <a:xfrm>
          <a:off x="1053158" y="3193045"/>
          <a:ext cx="4950467" cy="742568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noProof="0" dirty="0" smtClean="0"/>
            <a:t>Rovný přístup ke kvalitnímu předškolnímu, primárnímu a sekundárnímu vzdělávání</a:t>
          </a:r>
          <a:endParaRPr lang="cs-CZ" sz="1700" kern="1200" noProof="0" dirty="0"/>
        </a:p>
      </dsp:txBody>
      <dsp:txXfrm>
        <a:off x="1053158" y="3193045"/>
        <a:ext cx="4950467" cy="742568"/>
      </dsp:txXfrm>
    </dsp:sp>
    <dsp:sp modelId="{F9730F48-7C1F-244E-AA96-DE875E351959}">
      <dsp:nvSpPr>
        <dsp:cNvPr id="0" name=""/>
        <dsp:cNvSpPr/>
      </dsp:nvSpPr>
      <dsp:spPr>
        <a:xfrm>
          <a:off x="3087801" y="1355435"/>
          <a:ext cx="1113852" cy="111385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noProof="0" smtClean="0"/>
            <a:t>Investiční priorita 3</a:t>
          </a:r>
          <a:endParaRPr lang="cs-CZ" sz="1500" kern="1200" noProof="0"/>
        </a:p>
      </dsp:txBody>
      <dsp:txXfrm>
        <a:off x="3250921" y="1518555"/>
        <a:ext cx="787612" cy="787612"/>
      </dsp:txXfrm>
    </dsp:sp>
    <dsp:sp modelId="{5F11DE5E-CDCA-BE49-8AA1-D7873548E1D5}">
      <dsp:nvSpPr>
        <dsp:cNvPr id="0" name=""/>
        <dsp:cNvSpPr/>
      </dsp:nvSpPr>
      <dsp:spPr>
        <a:xfrm>
          <a:off x="2290777" y="519798"/>
          <a:ext cx="1113852" cy="1113852"/>
        </a:xfrm>
        <a:prstGeom prst="ellipse">
          <a:avLst/>
        </a:prstGeom>
        <a:solidFill>
          <a:srgbClr val="5F5F5F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noProof="0" dirty="0" smtClean="0"/>
            <a:t>Investiční priorita 2</a:t>
          </a:r>
          <a:endParaRPr lang="cs-CZ" sz="1500" kern="1200" noProof="0" dirty="0"/>
        </a:p>
      </dsp:txBody>
      <dsp:txXfrm>
        <a:off x="2453897" y="682918"/>
        <a:ext cx="787612" cy="787612"/>
      </dsp:txXfrm>
    </dsp:sp>
    <dsp:sp modelId="{A42B6002-0FE3-0B4A-98C4-9E325A936FDE}">
      <dsp:nvSpPr>
        <dsp:cNvPr id="0" name=""/>
        <dsp:cNvSpPr/>
      </dsp:nvSpPr>
      <dsp:spPr>
        <a:xfrm>
          <a:off x="3429382" y="250493"/>
          <a:ext cx="1113852" cy="1113852"/>
        </a:xfrm>
        <a:prstGeom prst="ellipse">
          <a:avLst/>
        </a:prstGeom>
        <a:solidFill>
          <a:schemeClr val="accent5"/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noProof="0" dirty="0" smtClean="0"/>
            <a:t>Investiční priorita 1</a:t>
          </a:r>
          <a:endParaRPr lang="cs-CZ" sz="1500" kern="1200" noProof="0" dirty="0"/>
        </a:p>
      </dsp:txBody>
      <dsp:txXfrm>
        <a:off x="3592502" y="413613"/>
        <a:ext cx="787612" cy="787612"/>
      </dsp:txXfrm>
    </dsp:sp>
    <dsp:sp modelId="{9DF4F368-CF34-FC4B-BD10-FFB25E34356B}">
      <dsp:nvSpPr>
        <dsp:cNvPr id="0" name=""/>
        <dsp:cNvSpPr/>
      </dsp:nvSpPr>
      <dsp:spPr>
        <a:xfrm>
          <a:off x="1795731" y="24752"/>
          <a:ext cx="3465320" cy="2772256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C1B65-EE56-E44B-B771-7AEE60B56437}">
      <dsp:nvSpPr>
        <dsp:cNvPr id="0" name=""/>
        <dsp:cNvSpPr/>
      </dsp:nvSpPr>
      <dsp:spPr>
        <a:xfrm>
          <a:off x="2001191" y="3681707"/>
          <a:ext cx="4216517" cy="697272"/>
        </a:xfrm>
        <a:prstGeom prst="rect">
          <a:avLst/>
        </a:prstGeo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Strategický plán sociálního začleňování</a:t>
          </a:r>
          <a:endParaRPr lang="cs-CZ" sz="2200" kern="1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001191" y="3681707"/>
        <a:ext cx="4216517" cy="697272"/>
      </dsp:txXfrm>
    </dsp:sp>
    <dsp:sp modelId="{03DFDEE4-E7AC-1948-B696-8A6548E14306}">
      <dsp:nvSpPr>
        <dsp:cNvPr id="0" name=""/>
        <dsp:cNvSpPr/>
      </dsp:nvSpPr>
      <dsp:spPr>
        <a:xfrm rot="10800000">
          <a:off x="1463634" y="2705988"/>
          <a:ext cx="5302331" cy="982905"/>
        </a:xfrm>
        <a:prstGeom prst="upArrowCallout">
          <a:avLst/>
        </a:prstGeo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Místní akční plán (MAP)</a:t>
          </a:r>
          <a:endParaRPr lang="cs-CZ" sz="2200" kern="1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1463634" y="2705988"/>
        <a:ext cx="5302331" cy="638662"/>
      </dsp:txXfrm>
    </dsp:sp>
    <dsp:sp modelId="{854A50C5-8C59-094E-8F8D-2A07264512EA}">
      <dsp:nvSpPr>
        <dsp:cNvPr id="0" name=""/>
        <dsp:cNvSpPr/>
      </dsp:nvSpPr>
      <dsp:spPr>
        <a:xfrm rot="10800000">
          <a:off x="1024544" y="1915084"/>
          <a:ext cx="6180511" cy="799403"/>
        </a:xfrm>
        <a:prstGeom prst="upArrowCallout">
          <a:avLst/>
        </a:prstGeo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Krajský akční plán (KAP)</a:t>
          </a:r>
          <a:endParaRPr lang="cs-CZ" sz="2200" kern="1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1024544" y="1915084"/>
        <a:ext cx="6180511" cy="519428"/>
      </dsp:txXfrm>
    </dsp:sp>
    <dsp:sp modelId="{9FCC8B64-31E8-A348-9051-8ED509751F77}">
      <dsp:nvSpPr>
        <dsp:cNvPr id="0" name=""/>
        <dsp:cNvSpPr/>
      </dsp:nvSpPr>
      <dsp:spPr>
        <a:xfrm rot="10800000">
          <a:off x="219524" y="961000"/>
          <a:ext cx="7790550" cy="962583"/>
        </a:xfrm>
        <a:prstGeom prst="upArrowCallout">
          <a:avLst/>
        </a:prstGeo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Dlouhodobý záměr rozvoje vzdělávací soustavy kraje </a:t>
          </a:r>
          <a:endParaRPr lang="cs-CZ" sz="2400" kern="1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219524" y="961000"/>
        <a:ext cx="7790550" cy="625458"/>
      </dsp:txXfrm>
    </dsp:sp>
    <dsp:sp modelId="{1B42D3A1-FF73-2C44-B631-451F72CD5529}">
      <dsp:nvSpPr>
        <dsp:cNvPr id="0" name=""/>
        <dsp:cNvSpPr/>
      </dsp:nvSpPr>
      <dsp:spPr>
        <a:xfrm rot="10800000">
          <a:off x="0" y="1312"/>
          <a:ext cx="8229600" cy="968187"/>
        </a:xfrm>
        <a:prstGeom prst="upArrowCallout">
          <a:avLst/>
        </a:prstGeom>
        <a:solidFill>
          <a:srgbClr val="333399"/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noProof="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Strategie vzdělávací politiky ČR do roku 2020</a:t>
          </a:r>
          <a:endParaRPr lang="cs-CZ" sz="2800" kern="1200" noProof="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0" y="1312"/>
        <a:ext cx="8229600" cy="629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697D0-DF68-4E52-B054-5B6F7262B436}" type="datetimeFigureOut">
              <a:rPr lang="cs-CZ" smtClean="0"/>
              <a:t>15.10.2015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24767-7B60-4FBF-AE60-BAF9DC0FDC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072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15.10.2015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4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76406" indent="-298618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94471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72260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50048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27836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105626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583414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061202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29F54A-C065-45B5-9B8A-47BB632D5454}" type="slidenum">
              <a:rPr lang="cs-CZ" altLang="cs-CZ"/>
              <a:pPr>
                <a:spcBef>
                  <a:spcPct val="0"/>
                </a:spcBef>
              </a:pPr>
              <a:t>9</a:t>
            </a:fld>
            <a:endParaRPr lang="cs-CZ" altLang="cs-CZ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467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76406" indent="-298618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94471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72260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150048" indent="-238895">
              <a:spcBef>
                <a:spcPct val="30000"/>
              </a:spcBef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627836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3105626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583414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4061202" indent="-238895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FB340AE-CCBF-4751-93D8-8506B3E5377B}" type="slidenum">
              <a:rPr lang="cs-CZ" altLang="cs-CZ"/>
              <a:pPr>
                <a:spcBef>
                  <a:spcPct val="0"/>
                </a:spcBef>
              </a:pPr>
              <a:t>21</a:t>
            </a:fld>
            <a:endParaRPr lang="cs-CZ" altLang="cs-CZ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cs-CZ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99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7319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056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16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07F2A-5AA0-4C8C-8FBC-B01773C472AD}" type="datetimeFigureOut">
              <a:rPr lang="cs-CZ" smtClean="0"/>
              <a:t>15.10.2015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48447-32A3-4984-9521-AB3ADFF303F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70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3767-1083-4B93-890F-36090D7FAD7A}" type="datetimeFigureOut">
              <a:rPr lang="cs-CZ" smtClean="0"/>
              <a:t>15.10.2015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F02AB-9F49-45B5-99C5-789D1666448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ovéPole 11"/>
          <p:cNvSpPr txBox="1"/>
          <p:nvPr userDrawn="1"/>
        </p:nvSpPr>
        <p:spPr>
          <a:xfrm>
            <a:off x="609600" y="1746806"/>
            <a:ext cx="81724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000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endParaRPr lang="cs-CZ" sz="2000" b="1" dirty="0" smtClean="0"/>
          </a:p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066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  <p:sldLayoutId id="2147483657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71450" y="3121226"/>
            <a:ext cx="865822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Podpora </a:t>
            </a:r>
            <a:r>
              <a:rPr lang="cs-CZ" sz="2800" b="1" dirty="0" smtClean="0"/>
              <a:t>regionálního školství v </a:t>
            </a:r>
            <a:r>
              <a:rPr lang="cs-CZ" sz="2800" b="1" dirty="0"/>
              <a:t>rámci Operačního programu </a:t>
            </a:r>
            <a:r>
              <a:rPr lang="cs-CZ" sz="2800" b="1" dirty="0" smtClean="0"/>
              <a:t>Výzkum</a:t>
            </a:r>
            <a:r>
              <a:rPr lang="cs-CZ" sz="2800" b="1" dirty="0"/>
              <a:t>, vývoj a vzdělávání</a:t>
            </a:r>
            <a:r>
              <a:rPr lang="cs-CZ" sz="2800" b="1" dirty="0" smtClean="0">
                <a:cs typeface="Arial" panose="020B0604020202020204" pitchFamily="34" charset="0"/>
              </a:rPr>
              <a:t> </a:t>
            </a:r>
          </a:p>
          <a:p>
            <a:pPr algn="ctr"/>
            <a:endParaRPr lang="cs-CZ" sz="2000" b="1" dirty="0" smtClean="0">
              <a:cs typeface="Arial" panose="020B0604020202020204" pitchFamily="34" charset="0"/>
            </a:endParaRPr>
          </a:p>
          <a:p>
            <a:pPr algn="ctr"/>
            <a:r>
              <a:rPr lang="cs-CZ" sz="2000" b="1" dirty="0" smtClean="0">
                <a:cs typeface="Arial" panose="020B0604020202020204" pitchFamily="34" charset="0"/>
              </a:rPr>
              <a:t>					</a:t>
            </a:r>
          </a:p>
          <a:p>
            <a:pPr algn="ctr"/>
            <a:r>
              <a:rPr lang="cs-CZ" sz="2000" b="1" dirty="0">
                <a:cs typeface="Arial" panose="020B0604020202020204" pitchFamily="34" charset="0"/>
              </a:rPr>
              <a:t>	</a:t>
            </a:r>
            <a:r>
              <a:rPr lang="cs-CZ" sz="2000" b="1" dirty="0" smtClean="0">
                <a:cs typeface="Arial" panose="020B0604020202020204" pitchFamily="34" charset="0"/>
              </a:rPr>
              <a:t>					</a:t>
            </a:r>
            <a:r>
              <a:rPr lang="cs-CZ" sz="2000" b="1" dirty="0" smtClean="0">
                <a:cs typeface="Arial" panose="020B0604020202020204" pitchFamily="34" charset="0"/>
              </a:rPr>
              <a:t>Ing. Dana Pražáková, Ph.D.</a:t>
            </a:r>
            <a:endParaRPr lang="cs-CZ" sz="2000" b="1" dirty="0">
              <a:cs typeface="Arial" panose="020B0604020202020204" pitchFamily="34" charset="0"/>
            </a:endParaRPr>
          </a:p>
          <a:p>
            <a:pPr algn="ctr"/>
            <a:endParaRPr lang="cs-CZ" sz="2000" b="1" dirty="0" smtClean="0">
              <a:cs typeface="Arial" panose="020B0604020202020204" pitchFamily="34" charset="0"/>
            </a:endParaRPr>
          </a:p>
          <a:p>
            <a:pPr algn="ctr"/>
            <a:endParaRPr lang="cs-CZ" sz="2000" b="1" dirty="0">
              <a:cs typeface="Arial" panose="020B0604020202020204" pitchFamily="34" charset="0"/>
            </a:endParaRPr>
          </a:p>
        </p:txBody>
      </p:sp>
      <p:sp>
        <p:nvSpPr>
          <p:cNvPr id="7" name="Nadpis 12"/>
          <p:cNvSpPr txBox="1">
            <a:spLocks/>
          </p:cNvSpPr>
          <p:nvPr/>
        </p:nvSpPr>
        <p:spPr>
          <a:xfrm>
            <a:off x="981075" y="1190625"/>
            <a:ext cx="7275564" cy="1166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6152">
              <a:lnSpc>
                <a:spcPct val="85000"/>
              </a:lnSpc>
              <a:spcBef>
                <a:spcPts val="0"/>
              </a:spcBef>
            </a:pPr>
            <a:endParaRPr lang="cs-CZ" sz="4800" b="1" dirty="0">
              <a:solidFill>
                <a:schemeClr val="bg1"/>
              </a:solidFill>
              <a:latin typeface="+mn-lt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1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99697" y="693683"/>
            <a:ext cx="8681543" cy="40044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altLang="cs-CZ" sz="2400" b="1" dirty="0"/>
              <a:t>Individuální projekty systémové, KLIMA a strategické dokumenty</a:t>
            </a:r>
            <a:endParaRPr lang="cs-CZ" sz="2400" b="1" dirty="0"/>
          </a:p>
          <a:p>
            <a:pPr marL="0" indent="0" algn="just">
              <a:buNone/>
              <a:defRPr/>
            </a:pPr>
            <a:endParaRPr lang="cs-CZ" altLang="cs-CZ" sz="2000" b="1" dirty="0" smtClean="0">
              <a:cs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r>
              <a:rPr lang="cs-CZ" altLang="cs-CZ" sz="2000" b="1" dirty="0" smtClean="0">
                <a:cs typeface="Calibri" panose="020F0502020204030204" pitchFamily="34" charset="0"/>
              </a:rPr>
              <a:t>Podporovat </a:t>
            </a:r>
            <a:r>
              <a:rPr lang="cs-CZ" altLang="cs-CZ" sz="2000" b="1" dirty="0">
                <a:cs typeface="Calibri" panose="020F0502020204030204" pitchFamily="34" charset="0"/>
              </a:rPr>
              <a:t>kvalitní výuku a učitele jako její klíčový předpoklad (Strategie 2020)</a:t>
            </a:r>
          </a:p>
          <a:p>
            <a:pPr marL="0" indent="0" algn="just">
              <a:buNone/>
              <a:defRPr/>
            </a:pPr>
            <a:r>
              <a:rPr lang="cs-CZ" altLang="cs-CZ" sz="2000" dirty="0" smtClean="0">
                <a:cs typeface="Calibri" panose="020F0502020204030204" pitchFamily="34" charset="0"/>
              </a:rPr>
              <a:t>Systémové </a:t>
            </a:r>
            <a:r>
              <a:rPr lang="cs-CZ" altLang="cs-CZ" sz="2000" dirty="0">
                <a:cs typeface="Calibri" panose="020F0502020204030204" pitchFamily="34" charset="0"/>
              </a:rPr>
              <a:t>projekty zajišťují předpoklady pro kvalitní práci škol a školských zařízení</a:t>
            </a:r>
          </a:p>
          <a:p>
            <a:pPr algn="just">
              <a:defRPr/>
            </a:pPr>
            <a:endParaRPr lang="cs-CZ" altLang="cs-CZ" sz="2000" dirty="0"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defRPr/>
            </a:pPr>
            <a:r>
              <a:rPr lang="cs-CZ" altLang="cs-CZ" sz="2000" dirty="0">
                <a:cs typeface="Calibri" panose="020F0502020204030204" pitchFamily="34" charset="0"/>
              </a:rPr>
              <a:t>Paragraf 16 a zavádění podpůrných opatření (vyhláška k paragrafu 16)</a:t>
            </a:r>
          </a:p>
          <a:p>
            <a:pPr algn="just">
              <a:lnSpc>
                <a:spcPct val="100000"/>
              </a:lnSpc>
              <a:defRPr/>
            </a:pPr>
            <a:r>
              <a:rPr lang="cs-CZ" altLang="cs-CZ" sz="2000" dirty="0">
                <a:cs typeface="Calibri" panose="020F0502020204030204" pitchFamily="34" charset="0"/>
              </a:rPr>
              <a:t>Kariérní systém učitele</a:t>
            </a:r>
          </a:p>
          <a:p>
            <a:pPr algn="just">
              <a:lnSpc>
                <a:spcPct val="100000"/>
              </a:lnSpc>
              <a:defRPr/>
            </a:pPr>
            <a:r>
              <a:rPr lang="cs-CZ" altLang="cs-CZ" sz="2000" dirty="0">
                <a:cs typeface="Calibri" panose="020F0502020204030204" pitchFamily="34" charset="0"/>
              </a:rPr>
              <a:t>Strategie digitálního vzdělávání</a:t>
            </a:r>
          </a:p>
          <a:p>
            <a:pPr algn="just">
              <a:lnSpc>
                <a:spcPct val="100000"/>
              </a:lnSpc>
              <a:defRPr/>
            </a:pPr>
            <a:r>
              <a:rPr lang="cs-CZ" altLang="cs-CZ" sz="2000" dirty="0">
                <a:cs typeface="Calibri" panose="020F0502020204030204" pitchFamily="34" charset="0"/>
              </a:rPr>
              <a:t>Akční plán inkluzívního vzdělávání</a:t>
            </a:r>
          </a:p>
          <a:p>
            <a:pPr algn="just">
              <a:lnSpc>
                <a:spcPct val="100000"/>
              </a:lnSpc>
              <a:defRPr/>
            </a:pPr>
            <a:r>
              <a:rPr lang="cs-CZ" altLang="cs-CZ" sz="2000" dirty="0">
                <a:cs typeface="Calibri" panose="020F0502020204030204" pitchFamily="34" charset="0"/>
              </a:rPr>
              <a:t>Potřeba koordinovaného přístupu v SVL (+ KAP a MAP - územní dimenze obecně)</a:t>
            </a: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99697" y="693683"/>
            <a:ext cx="8681543" cy="40044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altLang="cs-CZ" sz="2400" b="1" dirty="0"/>
              <a:t>Vztah KLIMA a kariérního systému</a:t>
            </a:r>
            <a:endParaRPr lang="cs-CZ" sz="2400" b="1" dirty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Kritéria </a:t>
            </a:r>
            <a:r>
              <a:rPr lang="cs-CZ" sz="2000" dirty="0"/>
              <a:t>ze standardu učitele akcentované  v akci KLIMA:</a:t>
            </a:r>
          </a:p>
          <a:p>
            <a:pPr marL="0" indent="0">
              <a:buNone/>
            </a:pPr>
            <a:endParaRPr lang="cs-CZ" sz="2000" dirty="0"/>
          </a:p>
          <a:p>
            <a:pPr marL="457200" indent="-457200">
              <a:buFont typeface="+mj-lt"/>
              <a:buAutoNum type="arabicPeriod"/>
            </a:pPr>
            <a:r>
              <a:rPr lang="cs-CZ" sz="2000" dirty="0"/>
              <a:t>Průběžně vyhodnocuje svou pedagogickou činnost. </a:t>
            </a:r>
            <a:r>
              <a:rPr lang="cs-CZ" sz="2000" b="1" dirty="0"/>
              <a:t>Je schopen reflexe </a:t>
            </a:r>
            <a:r>
              <a:rPr lang="cs-CZ" sz="2000" dirty="0"/>
              <a:t>své práce s využitím profesního portfolia. </a:t>
            </a:r>
          </a:p>
          <a:p>
            <a:pPr marL="457200" indent="-457200">
              <a:buFont typeface="+mj-lt"/>
              <a:buAutoNum type="arabicPeriod"/>
            </a:pPr>
            <a:endParaRPr lang="cs-CZ" sz="2000" dirty="0"/>
          </a:p>
          <a:p>
            <a:pPr marL="457200" indent="-457200">
              <a:buFont typeface="+mj-lt"/>
              <a:buAutoNum type="arabicPeriod"/>
            </a:pPr>
            <a:r>
              <a:rPr lang="cs-CZ" sz="2000" b="1" dirty="0"/>
              <a:t>Při plánování vychází z reflexe průběhu a výsledků předchozí výuky a učení žáků, které prokazatelně monitoruje. 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/>
              <a:t>Důraz na individuální formy podpory a vzájemné učení pedagogů i celých škol -předpoklady pro naplňování kariérních stupňů 3 a 4 nového systému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/>
              <a:t>Důraz na řízení pedagogického procesu ze strany vedení školy – důležitá složka standardu ředitele</a:t>
            </a:r>
          </a:p>
          <a:p>
            <a:pPr marL="0" indent="0" algn="just">
              <a:buNone/>
              <a:defRPr/>
            </a:pPr>
            <a:endParaRPr lang="cs-CZ" altLang="cs-CZ" sz="2000" b="1" dirty="0" smtClean="0">
              <a:cs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199697" y="693683"/>
            <a:ext cx="8681543" cy="40044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cs-CZ" altLang="cs-CZ" sz="2400" b="1" dirty="0"/>
              <a:t>Co mohou učitelé/lídři udělat pro zlepšení vzdělávacích výsledků žáků?</a:t>
            </a:r>
          </a:p>
          <a:p>
            <a:pPr marL="0" indent="0" algn="just">
              <a:buNone/>
              <a:defRPr/>
            </a:pPr>
            <a:endParaRPr lang="cs-CZ" altLang="cs-CZ" b="1" dirty="0"/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Učitelé/lídři jsou nositeli změny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Ochota více mluvit o učení se než o vyučování. Zaměřují se více na dialog než monolog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Hodnocení je považováno za důležitou zpětnou vazbu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Učitelé/lídři věří, že mají zodpovědnost za budování pozitivních vztahů ve třídách/sborovnách</a:t>
            </a:r>
          </a:p>
          <a:p>
            <a:pPr lvl="1" algn="just">
              <a:spcBef>
                <a:spcPts val="0"/>
              </a:spcBef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Chyba není selhání, ale příležitost k učení se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Vzájemné učení škol a učitelů – peer to peer </a:t>
            </a:r>
            <a:r>
              <a:rPr lang="cs-CZ" altLang="cs-CZ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learning</a:t>
            </a: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spcBef>
                <a:spcPts val="0"/>
              </a:spcBef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(J. </a:t>
            </a:r>
            <a:r>
              <a:rPr lang="cs-CZ" altLang="cs-CZ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Hattie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2008, T. Janík, 2013)</a:t>
            </a: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cs-CZ" altLang="cs-CZ" sz="2000" b="1" dirty="0" smtClean="0">
              <a:cs typeface="Calibri" panose="020F0502020204030204" pitchFamily="34" charset="0"/>
            </a:endParaRPr>
          </a:p>
          <a:p>
            <a:pPr marL="0" indent="0" algn="just">
              <a:buNone/>
              <a:defRPr/>
            </a:pPr>
            <a:endParaRPr lang="cs-CZ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s-CZ" altLang="cs-CZ" sz="2400" b="1" dirty="0" smtClean="0"/>
              <a:t>Co mohou učitelé/lídři udělat pro zlepšení vzdělávacích výsledků žáků? Koncept „pedagogického optimismu“ 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70788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300160"/>
            <a:ext cx="9048997" cy="30592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0000" lvl="1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+mn-lt"/>
                <a:ea typeface="+mn-ea"/>
              </a:rPr>
              <a:t>Víra ve školu a ve vlastní schopnosti: </a:t>
            </a:r>
            <a:r>
              <a:rPr lang="cs-CZ" sz="2000" dirty="0">
                <a:latin typeface="+mn-lt"/>
                <a:ea typeface="+mn-ea"/>
              </a:rPr>
              <a:t>Pedagogové věří tomu, že jsou schopni učit všechny žáky, a docílit pozitivních změn v jejich </a:t>
            </a:r>
            <a:r>
              <a:rPr lang="cs-CZ" sz="2000" dirty="0" smtClean="0">
                <a:latin typeface="+mn-lt"/>
                <a:ea typeface="+mn-ea"/>
              </a:rPr>
              <a:t>životech</a:t>
            </a:r>
          </a:p>
          <a:p>
            <a:pPr marL="17100" lvl="1" algn="just" eaLnBrk="1" hangingPunct="1">
              <a:lnSpc>
                <a:spcPct val="90000"/>
              </a:lnSpc>
              <a:defRPr/>
            </a:pPr>
            <a:r>
              <a:rPr lang="cs-CZ" sz="2000" dirty="0" smtClean="0">
                <a:latin typeface="+mn-lt"/>
                <a:ea typeface="+mn-ea"/>
              </a:rPr>
              <a:t> </a:t>
            </a:r>
            <a:endParaRPr lang="cs-CZ" sz="2000" dirty="0">
              <a:latin typeface="+mn-lt"/>
              <a:ea typeface="+mn-ea"/>
            </a:endParaRPr>
          </a:p>
          <a:p>
            <a:pPr marL="360000" lvl="1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cs-CZ" sz="2000" dirty="0">
                <a:latin typeface="+mn-lt"/>
                <a:ea typeface="+mn-ea"/>
              </a:rPr>
              <a:t>Důvěra v žáky a jejich rodiče: Pedagogové důvěřují žákům a jejich </a:t>
            </a:r>
            <a:r>
              <a:rPr lang="cs-CZ" sz="2000" dirty="0" smtClean="0">
                <a:latin typeface="+mn-lt"/>
                <a:ea typeface="+mn-ea"/>
              </a:rPr>
              <a:t>rodičům</a:t>
            </a:r>
          </a:p>
          <a:p>
            <a:pPr marL="17100" lvl="1" algn="just" eaLnBrk="1" hangingPunct="1">
              <a:lnSpc>
                <a:spcPct val="90000"/>
              </a:lnSpc>
              <a:defRPr/>
            </a:pPr>
            <a:endParaRPr lang="cs-CZ" altLang="cs-CZ" sz="2000" dirty="0">
              <a:latin typeface="+mn-lt"/>
              <a:ea typeface="+mn-ea"/>
            </a:endParaRPr>
          </a:p>
          <a:p>
            <a:pPr marL="360000" lvl="1" indent="-342900" algn="just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cs-CZ" sz="2000" dirty="0">
                <a:latin typeface="+mn-lt"/>
                <a:ea typeface="+mn-ea"/>
              </a:rPr>
              <a:t>Důraz na školní výsledky: Pedagogové mají vysoká očekávání a kladou důraz na školní výsledky</a:t>
            </a:r>
            <a:endParaRPr lang="cs-CZ" altLang="cs-CZ" sz="2000" dirty="0">
              <a:latin typeface="+mn-lt"/>
              <a:ea typeface="+mn-ea"/>
            </a:endParaRPr>
          </a:p>
          <a:p>
            <a:pPr lvl="1" algn="just" eaLnBrk="1" hangingPunct="1">
              <a:lnSpc>
                <a:spcPct val="90000"/>
              </a:lnSpc>
              <a:defRPr/>
            </a:pPr>
            <a:endParaRPr lang="cs-CZ" altLang="cs-CZ" dirty="0">
              <a:latin typeface="+mn-lt"/>
              <a:ea typeface="+mn-ea"/>
            </a:endParaRPr>
          </a:p>
          <a:p>
            <a:pPr lvl="1" algn="just" eaLnBrk="1" hangingPunct="1">
              <a:lnSpc>
                <a:spcPct val="90000"/>
              </a:lnSpc>
              <a:defRPr/>
            </a:pPr>
            <a:r>
              <a:rPr lang="cs-CZ" altLang="cs-CZ" sz="2000" dirty="0">
                <a:latin typeface="+mn-lt"/>
                <a:ea typeface="+mn-ea"/>
              </a:rPr>
              <a:t>(W. </a:t>
            </a:r>
            <a:r>
              <a:rPr lang="cs-CZ" altLang="cs-CZ" sz="2000" dirty="0" err="1">
                <a:latin typeface="+mn-lt"/>
                <a:ea typeface="+mn-ea"/>
              </a:rPr>
              <a:t>Hoy</a:t>
            </a:r>
            <a:r>
              <a:rPr lang="cs-CZ" altLang="cs-CZ" sz="2000" dirty="0">
                <a:latin typeface="+mn-lt"/>
                <a:ea typeface="+mn-ea"/>
              </a:rPr>
              <a:t>, 2006)</a:t>
            </a: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cs-CZ" altLang="cs-CZ" sz="2400" b="1" dirty="0"/>
              <a:t>Co mohou učitelé/lídři udělat pro zlepšení vzdělávacích výsledků žáků</a:t>
            </a:r>
            <a:r>
              <a:rPr lang="cs-CZ" altLang="cs-CZ" sz="2400" b="1" dirty="0" smtClean="0"/>
              <a:t>? Otázky pro diskuzi v jednotlivých projektech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707886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-1" y="1700213"/>
            <a:ext cx="9048997" cy="563231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3600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Jak udržíme a rozvineme přirozenou touhu dětí učit se stále něco nového? Univerzální podmínkou učení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je vnitřní motivace 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– úžas, údiv, zaujetí.</a:t>
            </a:r>
          </a:p>
          <a:p>
            <a:pPr marL="3600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Jak budeme podporovat prostředí sociální pohody?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Prostředí sociální pohody vytváří lídr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– hledá cestu společně s vedenými, je o krok napřed (v zóně nejbližšího vývoje jím vedených osob). Učitel je lídrem ve třídě, ředitel lídrem ve škole. Potřebujeme ale také lídry na úrovni území a systému. Dokážeme podporovat i neformální lídry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600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00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Jak zajistíme, aby se každý žák v každé vyučovací hodině naučil něčemu pro něj hodnotnému? 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To není jednoduché – pro průběžné vyhodnocování výuky na učení každého žáka potřebujeme důkazy o učení, ty musíme umět analyzovat/diagnostikovat a na jejich základě činit podložená rozhodnutí o dalším postupu.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Jaké jsou naše vzdělávací cíle? Koncept T-</a:t>
            </a:r>
            <a:r>
              <a:rPr lang="cs-CZ" sz="2400" b="1" dirty="0" err="1" smtClean="0"/>
              <a:t>shape</a:t>
            </a:r>
            <a:endParaRPr lang="cs-CZ" sz="2400" b="1" dirty="0" smtClean="0"/>
          </a:p>
          <a:p>
            <a:endParaRPr lang="cs-CZ" sz="2400" b="1" dirty="0" smtClean="0"/>
          </a:p>
          <a:p>
            <a:r>
              <a:rPr lang="cs-CZ" sz="2400" dirty="0"/>
              <a:t>Gramotnost – schopnost naučené využít v praxi</a:t>
            </a:r>
          </a:p>
          <a:p>
            <a:endParaRPr lang="cs-CZ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36467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7" name="Obdélník 3"/>
          <p:cNvSpPr/>
          <p:nvPr/>
        </p:nvSpPr>
        <p:spPr>
          <a:xfrm>
            <a:off x="974360" y="2375063"/>
            <a:ext cx="4114683" cy="6924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err="1" smtClean="0">
                <a:solidFill>
                  <a:schemeClr val="tx1"/>
                </a:solidFill>
              </a:rPr>
              <a:t>Nadoborové</a:t>
            </a:r>
            <a:r>
              <a:rPr lang="cs-CZ" b="1" dirty="0" smtClean="0">
                <a:solidFill>
                  <a:schemeClr val="tx1"/>
                </a:solidFill>
              </a:rPr>
              <a:t> (klíčové) kompetence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8" name="Obdélník 4"/>
          <p:cNvSpPr/>
          <p:nvPr/>
        </p:nvSpPr>
        <p:spPr>
          <a:xfrm rot="5400000">
            <a:off x="1808991" y="3820798"/>
            <a:ext cx="2442611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Znalosti jednotlivých vzdělávacích oblastí/oborů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9" name="Obousměrná vodorovná šipka 7"/>
          <p:cNvSpPr/>
          <p:nvPr/>
        </p:nvSpPr>
        <p:spPr>
          <a:xfrm rot="5400000">
            <a:off x="5021436" y="3077756"/>
            <a:ext cx="3277591" cy="187220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Didaktika</a:t>
            </a:r>
          </a:p>
          <a:p>
            <a:pPr algn="ctr"/>
            <a:r>
              <a:rPr lang="cs-CZ" b="1" dirty="0" smtClean="0">
                <a:solidFill>
                  <a:schemeClr val="tx1"/>
                </a:solidFill>
              </a:rPr>
              <a:t>profesní přesvědčení učitele (</a:t>
            </a:r>
            <a:r>
              <a:rPr lang="cs-CZ" b="1" dirty="0" err="1" smtClean="0">
                <a:solidFill>
                  <a:schemeClr val="tx1"/>
                </a:solidFill>
              </a:rPr>
              <a:t>mindset</a:t>
            </a:r>
            <a:r>
              <a:rPr lang="cs-CZ" b="1" dirty="0" smtClean="0">
                <a:solidFill>
                  <a:schemeClr val="tx1"/>
                </a:solidFill>
              </a:rPr>
              <a:t> …)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10" name="Šipka dolů 8"/>
          <p:cNvSpPr/>
          <p:nvPr/>
        </p:nvSpPr>
        <p:spPr>
          <a:xfrm rot="2319541">
            <a:off x="7126799" y="1384385"/>
            <a:ext cx="1616408" cy="132326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Jak na to?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 si věří čeští učitelé?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979302"/>
              </p:ext>
            </p:extLst>
          </p:nvPr>
        </p:nvGraphicFramePr>
        <p:xfrm>
          <a:off x="457200" y="1586393"/>
          <a:ext cx="5575464" cy="3851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76652"/>
                <a:gridCol w="1198303"/>
                <a:gridCol w="1000509"/>
              </a:tblGrid>
              <a:tr h="11650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 smtClean="0">
                          <a:solidFill>
                            <a:schemeClr val="tx1"/>
                          </a:solidFill>
                          <a:effectLst/>
                        </a:rPr>
                        <a:t>TALIS 2013</a:t>
                      </a:r>
                      <a:endParaRPr lang="cs-CZ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</a:rPr>
                        <a:t>CR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TALIS</a:t>
                      </a:r>
                      <a:endParaRPr lang="cs-CZ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/>
                </a:tc>
              </a:tr>
              <a:tr h="116471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 smtClean="0"/>
                        <a:t>Umíte dodat žákům důvěru v to, že mohou ve škole dosahovat dobrých výsledků?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50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96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l-PL" sz="2000" dirty="0" smtClean="0"/>
                        <a:t>Umíte pomoci žákům v tom, aby si cenili učení?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49 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357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 smtClean="0"/>
                        <a:t>Umíte motivovat žáky, kteří jeví malý zájem o učení?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30 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70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Mrak 5"/>
          <p:cNvSpPr/>
          <p:nvPr/>
        </p:nvSpPr>
        <p:spPr>
          <a:xfrm>
            <a:off x="6427796" y="2296791"/>
            <a:ext cx="2088232" cy="28083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Paragraf 16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1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Profesní </a:t>
            </a:r>
            <a:r>
              <a:rPr lang="cs-CZ" sz="2400" b="1" dirty="0"/>
              <a:t>přesvědčení  a z něj vyplývající potřeby učitelů – nejen projektový oříšek?</a:t>
            </a:r>
            <a:endParaRPr lang="cs-CZ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470153"/>
              </p:ext>
            </p:extLst>
          </p:nvPr>
        </p:nvGraphicFramePr>
        <p:xfrm>
          <a:off x="457200" y="1793174"/>
          <a:ext cx="5432962" cy="38170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97869"/>
                <a:gridCol w="1163577"/>
                <a:gridCol w="971516"/>
              </a:tblGrid>
              <a:tr h="144535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 smtClean="0">
                          <a:solidFill>
                            <a:schemeClr val="tx1"/>
                          </a:solidFill>
                          <a:effectLst/>
                        </a:rPr>
                        <a:t>Vybrané</a:t>
                      </a:r>
                      <a:r>
                        <a:rPr lang="cs-CZ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p</a:t>
                      </a:r>
                      <a:r>
                        <a:rPr lang="cs-CZ" sz="2000" b="0" dirty="0" smtClean="0">
                          <a:solidFill>
                            <a:schemeClr val="tx1"/>
                          </a:solidFill>
                          <a:effectLst/>
                        </a:rPr>
                        <a:t>otřeby</a:t>
                      </a:r>
                      <a:r>
                        <a:rPr lang="cs-CZ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učitelů v oblasti profesního vzdělávání  (zdroj dat Mezinárodní zpráva TALIS 2013)</a:t>
                      </a:r>
                      <a:endParaRPr lang="cs-CZ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</a:rPr>
                        <a:t>CR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cs-CZ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TALIS </a:t>
                      </a:r>
                      <a:r>
                        <a:rPr lang="cs-CZ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avg</a:t>
                      </a:r>
                      <a:r>
                        <a:rPr lang="cs-CZ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algn="just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8580" marR="68580" marT="0" marB="0"/>
                </a:tc>
              </a:tr>
              <a:tr h="5818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Výuka</a:t>
                      </a:r>
                      <a:r>
                        <a:rPr lang="cs-CZ" sz="2000" b="1" baseline="0" dirty="0" smtClean="0">
                          <a:effectLst/>
                        </a:rPr>
                        <a:t> žáků</a:t>
                      </a:r>
                      <a:r>
                        <a:rPr lang="cs-CZ" sz="2000" b="1" dirty="0" smtClean="0">
                          <a:effectLst/>
                        </a:rPr>
                        <a:t> se speciálními vzdělávacími potřebami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>
                          <a:effectLst/>
                        </a:rPr>
                        <a:t>23.8 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>
                          <a:effectLst/>
                        </a:rPr>
                        <a:t>31.7 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181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Přístupy k individualizovanému učení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>
                          <a:effectLst/>
                        </a:rPr>
                        <a:t>23.2 </a:t>
                      </a:r>
                      <a:endParaRPr lang="cs-CZ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>
                          <a:effectLst/>
                        </a:rPr>
                        <a:t>40.7 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61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 smtClean="0">
                          <a:effectLst/>
                        </a:rPr>
                        <a:t>Výuka</a:t>
                      </a:r>
                      <a:r>
                        <a:rPr lang="cs-CZ" sz="2000" b="1" baseline="0" dirty="0" smtClean="0">
                          <a:effectLst/>
                        </a:rPr>
                        <a:t> v multikulturním či vícejazyčném prostředí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>
                          <a:effectLst/>
                        </a:rPr>
                        <a:t>11.4 </a:t>
                      </a:r>
                      <a:endParaRPr lang="cs-CZ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b="1" dirty="0">
                          <a:effectLst/>
                        </a:rPr>
                        <a:t>16.4</a:t>
                      </a:r>
                      <a:endParaRPr lang="cs-CZ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Mrak 5"/>
          <p:cNvSpPr/>
          <p:nvPr/>
        </p:nvSpPr>
        <p:spPr>
          <a:xfrm>
            <a:off x="6392170" y="2351215"/>
            <a:ext cx="2088232" cy="28083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tx1"/>
                </a:solidFill>
              </a:rPr>
              <a:t>Paragraf 16</a:t>
            </a:r>
            <a:endParaRPr lang="cs-CZ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3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609599"/>
            <a:ext cx="8229600" cy="482929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altLang="cs-CZ" sz="2400" b="1" dirty="0"/>
              <a:t>Krajské a místní akční plány rozvoje vzdělávání- nástroj naplňování strategických dokumentů MŠMT a územní dimenze </a:t>
            </a: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cs-CZ" altLang="cs-CZ" sz="2000" dirty="0" smtClean="0">
              <a:latin typeface="Calibri" panose="020F0502020204030204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</a:rPr>
              <a:t>Úkolem </a:t>
            </a:r>
            <a:r>
              <a:rPr lang="cs-CZ" altLang="cs-CZ" sz="2000" dirty="0">
                <a:latin typeface="Calibri" panose="020F0502020204030204" pitchFamily="34" charset="0"/>
              </a:rPr>
              <a:t>je </a:t>
            </a:r>
            <a:endParaRPr lang="cs-CZ" altLang="cs-CZ" sz="2000" dirty="0" smtClean="0">
              <a:latin typeface="Calibri" panose="020F0502020204030204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</a:rPr>
              <a:t>1) </a:t>
            </a:r>
            <a:r>
              <a:rPr lang="cs-CZ" altLang="cs-CZ" sz="2000" b="1" dirty="0">
                <a:latin typeface="Calibri" panose="020F0502020204030204" pitchFamily="34" charset="0"/>
              </a:rPr>
              <a:t>N</a:t>
            </a:r>
            <a:r>
              <a:rPr lang="cs-CZ" altLang="cs-CZ" sz="2000" b="1" dirty="0" smtClean="0">
                <a:latin typeface="Calibri" panose="020F0502020204030204" pitchFamily="34" charset="0"/>
              </a:rPr>
              <a:t>aplnění </a:t>
            </a:r>
            <a:r>
              <a:rPr lang="cs-CZ" altLang="cs-CZ" sz="2000" b="1" dirty="0">
                <a:latin typeface="Calibri" panose="020F0502020204030204" pitchFamily="34" charset="0"/>
              </a:rPr>
              <a:t>územní dimenze v OP VVV </a:t>
            </a:r>
            <a:r>
              <a:rPr lang="cs-CZ" altLang="cs-CZ" sz="2000" dirty="0" smtClean="0">
                <a:latin typeface="Calibri" panose="020F0502020204030204" pitchFamily="34" charset="0"/>
              </a:rPr>
              <a:t>a </a:t>
            </a:r>
            <a:r>
              <a:rPr lang="cs-CZ" altLang="cs-CZ" sz="2000" dirty="0">
                <a:latin typeface="Calibri" panose="020F0502020204030204" pitchFamily="34" charset="0"/>
              </a:rPr>
              <a:t>realizace aktivit, které budou základem pro naplňování Specifických doporučení Rady EU pro ČR v těchto oblastech:</a:t>
            </a:r>
          </a:p>
          <a:p>
            <a:pPr marL="0" lvl="2" algn="just">
              <a:lnSpc>
                <a:spcPct val="130000"/>
              </a:lnSpc>
              <a:spcBef>
                <a:spcPts val="0"/>
              </a:spcBef>
              <a:defRPr/>
            </a:pPr>
            <a:r>
              <a:rPr lang="cs-CZ" altLang="cs-CZ" dirty="0">
                <a:latin typeface="Calibri" panose="020F0502020204030204" pitchFamily="34" charset="0"/>
              </a:rPr>
              <a:t>Zkvalitnění řízení ve vzdělávání,</a:t>
            </a:r>
          </a:p>
          <a:p>
            <a:pPr marL="0" lvl="2" algn="just">
              <a:lnSpc>
                <a:spcPct val="130000"/>
              </a:lnSpc>
              <a:spcBef>
                <a:spcPts val="0"/>
              </a:spcBef>
              <a:defRPr/>
            </a:pPr>
            <a:r>
              <a:rPr lang="cs-CZ" altLang="cs-CZ" dirty="0">
                <a:latin typeface="Calibri" panose="020F0502020204030204" pitchFamily="34" charset="0"/>
              </a:rPr>
              <a:t>Zvýšení kvality vzdělávání,</a:t>
            </a:r>
          </a:p>
          <a:p>
            <a:pPr marL="0" lvl="2" algn="just">
              <a:lnSpc>
                <a:spcPct val="130000"/>
              </a:lnSpc>
              <a:spcBef>
                <a:spcPts val="0"/>
              </a:spcBef>
              <a:defRPr/>
            </a:pPr>
            <a:r>
              <a:rPr lang="cs-CZ" altLang="cs-CZ" dirty="0">
                <a:latin typeface="Calibri" panose="020F0502020204030204" pitchFamily="34" charset="0"/>
              </a:rPr>
              <a:t>Dlouhodobé plánování jako hlavní prvek řízení škol.</a:t>
            </a:r>
          </a:p>
          <a:p>
            <a:pPr marL="0" lvl="1" algn="just">
              <a:spcBef>
                <a:spcPts val="0"/>
              </a:spcBef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</a:rPr>
              <a:t>2) Naplnění </a:t>
            </a:r>
            <a:r>
              <a:rPr lang="cs-CZ" altLang="cs-CZ" sz="2000" dirty="0">
                <a:latin typeface="Calibri" panose="020F0502020204030204" pitchFamily="34" charset="0"/>
              </a:rPr>
              <a:t>koordinačních mechanismů ukotvených v Dohodě o partnerství.  V oblasti regionálního školství musí být velká část intervencí zajištěna prostřednictvím sběru a vyhodnocení specifických potřeb na regionální a místní úrovni </a:t>
            </a:r>
          </a:p>
        </p:txBody>
      </p:sp>
    </p:spTree>
    <p:extLst>
      <p:ext uri="{BB962C8B-B14F-4D97-AF65-F5344CB8AC3E}">
        <p14:creationId xmlns:p14="http://schemas.microsoft.com/office/powerpoint/2010/main" val="293150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714703"/>
            <a:ext cx="8229600" cy="39834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b="1" dirty="0"/>
              <a:t>Kontext strategických dokumentů a akčních plánů</a:t>
            </a:r>
          </a:p>
        </p:txBody>
      </p:sp>
      <p:graphicFrame>
        <p:nvGraphicFramePr>
          <p:cNvPr id="7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1079901"/>
              </p:ext>
            </p:extLst>
          </p:nvPr>
        </p:nvGraphicFramePr>
        <p:xfrm>
          <a:off x="457200" y="1292771"/>
          <a:ext cx="8229600" cy="4378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485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Investiční priority prioritní osy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algn="just"/>
            <a:endParaRPr lang="cs-CZ" altLang="cs-CZ" sz="2000" dirty="0">
              <a:latin typeface="+mn-lt"/>
              <a:cs typeface="Calibri" panose="020F0502020204030204" pitchFamily="34" charset="0"/>
            </a:endParaRPr>
          </a:p>
          <a:p>
            <a:pPr marL="914400" lvl="1" indent="-457200" algn="just">
              <a:buFont typeface="+mj-lt"/>
              <a:buAutoNum type="arabicParenR"/>
            </a:pPr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Omezování a prevence předčasného ukončování školní docházky a podpora rovného přístupu ke kvalitním programům předškolního rozvoje, k primárnímu a sekundárnímu vzdělávání, možnostem formálního a neformálního vzdělávání, které umožňuje zpětné začlenění do procesu vzdělávání a odborné přípravy.</a:t>
            </a:r>
          </a:p>
          <a:p>
            <a:pPr marL="914400" lvl="1" indent="-457200" algn="just">
              <a:buFont typeface="+mj-lt"/>
              <a:buAutoNum type="arabicParenR"/>
            </a:pPr>
            <a:endParaRPr lang="cs-CZ" altLang="cs-CZ" sz="2000" dirty="0">
              <a:latin typeface="+mn-lt"/>
              <a:cs typeface="Calibri" panose="020F0502020204030204" pitchFamily="34" charset="0"/>
            </a:endParaRPr>
          </a:p>
          <a:p>
            <a:pPr marL="914400" lvl="1" indent="-457200" algn="just">
              <a:buFont typeface="+mj-lt"/>
              <a:buAutoNum type="arabicParenR"/>
            </a:pPr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Boj proti všem formám diskriminace a prosazování rovných příležitostí</a:t>
            </a:r>
          </a:p>
          <a:p>
            <a:pPr marL="914400" lvl="1" indent="-457200" algn="just">
              <a:buFont typeface="+mj-lt"/>
              <a:buAutoNum type="arabicParenR"/>
            </a:pPr>
            <a:endParaRPr lang="cs-CZ" altLang="cs-CZ" sz="2000" dirty="0">
              <a:latin typeface="+mn-lt"/>
              <a:cs typeface="Calibri" panose="020F0502020204030204" pitchFamily="34" charset="0"/>
            </a:endParaRPr>
          </a:p>
          <a:p>
            <a:pPr marL="914400" lvl="1" indent="-457200" algn="just">
              <a:buFont typeface="+mj-lt"/>
              <a:buAutoNum type="arabicParenR"/>
            </a:pPr>
            <a:r>
              <a:rPr lang="cs-CZ" altLang="cs-CZ" sz="2000" dirty="0" err="1">
                <a:latin typeface="+mn-lt"/>
                <a:cs typeface="Calibri" panose="020F0502020204030204" pitchFamily="34" charset="0"/>
              </a:rPr>
              <a:t>Socio</a:t>
            </a:r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-ekonomická integrace </a:t>
            </a:r>
            <a:r>
              <a:rPr lang="cs-CZ" altLang="cs-CZ" sz="2000" dirty="0" err="1" smtClean="0">
                <a:latin typeface="+mn-lt"/>
                <a:cs typeface="Calibri" panose="020F0502020204030204" pitchFamily="34" charset="0"/>
              </a:rPr>
              <a:t>marginalizovaných</a:t>
            </a:r>
            <a:r>
              <a:rPr lang="cs-CZ" altLang="cs-CZ" sz="2000" dirty="0" smtClean="0">
                <a:latin typeface="+mn-lt"/>
                <a:cs typeface="Calibri" panose="020F0502020204030204" pitchFamily="34" charset="0"/>
              </a:rPr>
              <a:t> </a:t>
            </a:r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skupin, jako jsou Romové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60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693683"/>
            <a:ext cx="8229600" cy="497806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000" b="1" dirty="0"/>
              <a:t>Přínosy akčních plánů rozvoje vzdělávání</a:t>
            </a: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ytvoření 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dlouhodobého plánu rozvoje vzdělávání s ohledem na vzdělávací potřeby každého žáka -&gt;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přístup ke kvalitnímu vzdělávání pro každé dítě a </a:t>
            </a:r>
            <a:r>
              <a:rPr lang="cs-CZ" altLang="cs-CZ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žáka (na úrovni jednotlivých škol)</a:t>
            </a:r>
            <a:endParaRPr lang="cs-CZ" alt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</a:rPr>
              <a:t>n</a:t>
            </a:r>
            <a:r>
              <a:rPr lang="cs-CZ" altLang="cs-CZ" sz="2000" dirty="0" smtClean="0">
                <a:latin typeface="Calibri" panose="020F0502020204030204" pitchFamily="34" charset="0"/>
              </a:rPr>
              <a:t>astavení </a:t>
            </a:r>
            <a:r>
              <a:rPr lang="cs-CZ" altLang="cs-CZ" sz="2000" dirty="0">
                <a:latin typeface="Calibri" panose="020F0502020204030204" pitchFamily="34" charset="0"/>
              </a:rPr>
              <a:t>spravedlnosti ve vzdělávání s cílem rozvíjet potenciál každého dítěte, žáka a studenta</a:t>
            </a: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</a:rPr>
              <a:t>a</a:t>
            </a:r>
            <a:r>
              <a:rPr lang="cs-CZ" altLang="cs-CZ" sz="2000" dirty="0" smtClean="0">
                <a:latin typeface="Calibri" panose="020F0502020204030204" pitchFamily="34" charset="0"/>
              </a:rPr>
              <a:t>ktivní </a:t>
            </a:r>
            <a:r>
              <a:rPr lang="cs-CZ" altLang="cs-CZ" sz="2000" dirty="0">
                <a:latin typeface="Calibri" panose="020F0502020204030204" pitchFamily="34" charset="0"/>
              </a:rPr>
              <a:t>zapojení zřizovatelů do rozvoje vzdělávací soustavy</a:t>
            </a: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altLang="cs-CZ" sz="2000" dirty="0">
                <a:latin typeface="Calibri" panose="020F0502020204030204" pitchFamily="34" charset="0"/>
              </a:rPr>
              <a:t>s</a:t>
            </a:r>
            <a:r>
              <a:rPr lang="cs-CZ" altLang="cs-CZ" sz="2000" dirty="0" smtClean="0">
                <a:latin typeface="Calibri" panose="020F0502020204030204" pitchFamily="34" charset="0"/>
              </a:rPr>
              <a:t>polupráce </a:t>
            </a:r>
            <a:r>
              <a:rPr lang="cs-CZ" altLang="cs-CZ" sz="2000" dirty="0">
                <a:latin typeface="Calibri" panose="020F0502020204030204" pitchFamily="34" charset="0"/>
              </a:rPr>
              <a:t>na základě vytvořené platformy (partnerství) aktérů podílejících se na vzdělávání dětí a žáků – samospráva – škola </a:t>
            </a:r>
            <a:r>
              <a:rPr lang="cs-CZ" altLang="cs-CZ" sz="2000" dirty="0" smtClean="0">
                <a:latin typeface="Calibri" panose="020F0502020204030204" pitchFamily="34" charset="0"/>
              </a:rPr>
              <a:t>– NNO</a:t>
            </a:r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sz="2000" dirty="0" smtClean="0"/>
          </a:p>
          <a:p>
            <a:pPr marL="3429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r</a:t>
            </a:r>
            <a:r>
              <a:rPr lang="cs-CZ" sz="2000" dirty="0" smtClean="0"/>
              <a:t>ozvoj </a:t>
            </a:r>
            <a:r>
              <a:rPr lang="cs-CZ" sz="2000" b="1" dirty="0"/>
              <a:t>funkčního partnerstv</a:t>
            </a:r>
            <a:r>
              <a:rPr lang="cs-CZ" sz="2000" dirty="0"/>
              <a:t>í v území, která umožní/usnadní realizaci dalších </a:t>
            </a:r>
            <a:r>
              <a:rPr lang="cs-CZ" sz="2000" b="1" dirty="0"/>
              <a:t>náročných intervencí </a:t>
            </a:r>
            <a:r>
              <a:rPr lang="cs-CZ" sz="2000" dirty="0"/>
              <a:t>v území (inkluze, </a:t>
            </a:r>
            <a:r>
              <a:rPr lang="cs-CZ" sz="2000" dirty="0" smtClean="0"/>
              <a:t>podpora </a:t>
            </a:r>
            <a:r>
              <a:rPr lang="cs-CZ" sz="2000" dirty="0"/>
              <a:t>marginalizovaných skupin, kvalita vzdělávání, spolupráce škol a trhu práce).</a:t>
            </a:r>
          </a:p>
          <a:p>
            <a:pPr marL="457200" lvl="1" indent="0" algn="just">
              <a:buNone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9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323850" y="698026"/>
            <a:ext cx="849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Cíle místních akčních plánů rozvoje vzdělávání:</a:t>
            </a:r>
          </a:p>
        </p:txBody>
      </p:sp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323850" y="1299957"/>
            <a:ext cx="8496300" cy="532453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umožnit vybudování udržitelného systému komunikace mezi aktéry, kteří ovlivňují vzdělávání v území.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vyhledání a podpora místních lídrů a odborníků ve vzdělávání.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vznik partnerství, která napomáhají zkvalitňování vzdělávání zejména v místních mateřských a základních školách, ale také k řízenému rozvoji spolupráce dalších služeb na podporu vzdělávání dětí a mládeže. 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prorodinných politik a podpora spolupráce služeb, které se týkají dětí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principy MAP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: Spolupráce, Zapojení dotčené veřejnosti do plánovacích procesů, Dohody, Otevřenosti, Princip SMART, Udržitelnosti, Partnerství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cs-CZ" altLang="cs-CZ" sz="2000" dirty="0" smtClean="0">
              <a:latin typeface="Calibri" panose="020F0502020204030204" pitchFamily="34" charset="0"/>
            </a:endParaRPr>
          </a:p>
          <a:p>
            <a:pPr lvl="1">
              <a:defRPr/>
            </a:pP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9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798785"/>
            <a:ext cx="8229600" cy="466659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b="1" dirty="0" smtClean="0"/>
              <a:t>Význam </a:t>
            </a:r>
            <a:r>
              <a:rPr lang="cs-CZ" sz="2400" b="1" dirty="0"/>
              <a:t>akčních plánů rozvoje vzdělávání</a:t>
            </a:r>
          </a:p>
          <a:p>
            <a:pPr marL="0" indent="0" algn="ctr">
              <a:buNone/>
            </a:pPr>
            <a:endParaRPr lang="cs-CZ" b="1" dirty="0" smtClean="0"/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MAP/KAP – významný podklad pro vyhlašování výzev OP VVV </a:t>
            </a: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0" lvl="1" algn="just">
              <a:spcBef>
                <a:spcPts val="0"/>
              </a:spcBef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pro plánovanou spolupráci v území (místní sítě a partnerství)</a:t>
            </a:r>
          </a:p>
          <a:p>
            <a:pPr marL="0" lvl="1" algn="just">
              <a:spcBef>
                <a:spcPts val="0"/>
              </a:spcBef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pro plošnou podporu vzdělávání v potřebných tématech</a:t>
            </a:r>
          </a:p>
          <a:p>
            <a:pPr marL="0" lvl="1" algn="just">
              <a:spcBef>
                <a:spcPts val="0"/>
              </a:spcBef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významný podklad pro zpracování šablon pro školy „šitých na míru</a:t>
            </a:r>
            <a:r>
              <a:rPr lang="cs-CZ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algn="just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MAP/KAP – významný podklad pro vyhlašování výzev IROP / OP Praha – pól růstu</a:t>
            </a:r>
          </a:p>
          <a:p>
            <a:pPr marL="0" lvl="1" indent="0" algn="just">
              <a:spcBef>
                <a:spcPts val="0"/>
              </a:spcBef>
              <a:buNone/>
              <a:defRPr/>
            </a:pPr>
            <a:r>
              <a:rPr lang="cs-CZ" altLang="cs-CZ" sz="800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  <a:p>
            <a:pPr marL="0" lvl="1" algn="just">
              <a:spcBef>
                <a:spcPts val="0"/>
              </a:spcBef>
              <a:defRPr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koordinace investičních akcí a podpora koncentrace a řízení efektivního využití investic v území. V OP PPR i IROP je v oblasti základního školství soulad s akčními plány rozvoje vzdělávání specifickým kritériem přijatelnosti.</a:t>
            </a:r>
          </a:p>
        </p:txBody>
      </p:sp>
    </p:spTree>
    <p:extLst>
      <p:ext uri="{BB962C8B-B14F-4D97-AF65-F5344CB8AC3E}">
        <p14:creationId xmlns:p14="http://schemas.microsoft.com/office/powerpoint/2010/main" val="38860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Koordinovaný přístup v sociálně vyloučených lokalitách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4424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Koordinované intervence ze tří operačních programů – OP VVV,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Operační 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program Zaměstnanost a Integrovaný regionální operační program </a:t>
            </a:r>
            <a:r>
              <a:rPr 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komplexní řešení sociálního vyloučení v místě s podporou Agentury pro sociální začleňování – Strategický plán sociálního začleňování.</a:t>
            </a:r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algn="just"/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Agentura pro sociální začleňování bude v oblasti vzdělávání rozvíjet akčních plány vzdělávání směrem k inkluzívnímu vzdělávání a vytváření dohod zřizovatelů a ředitelů škol o posilování </a:t>
            </a:r>
            <a:r>
              <a:rPr lang="cs-CZ" alt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inkluzivity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jednotlivých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škol.  </a:t>
            </a: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altLang="cs-CZ" dirty="0" smtClean="0"/>
              <a:t> </a:t>
            </a:r>
            <a:endParaRPr lang="cs-CZ" altLang="cs-CZ" dirty="0"/>
          </a:p>
          <a:p>
            <a:pPr marL="158750" lvl="1" indent="0" algn="just">
              <a:lnSpc>
                <a:spcPts val="3300"/>
              </a:lnSpc>
              <a:spcBef>
                <a:spcPct val="0"/>
              </a:spcBef>
              <a:buFont typeface="Arial" charset="0"/>
              <a:buNone/>
            </a:pPr>
            <a:endParaRPr lang="cs-CZ" altLang="cs-CZ" dirty="0"/>
          </a:p>
          <a:p>
            <a:endParaRPr 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219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521679"/>
              </p:ext>
            </p:extLst>
          </p:nvPr>
        </p:nvGraphicFramePr>
        <p:xfrm>
          <a:off x="522514" y="961900"/>
          <a:ext cx="8107136" cy="4589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263"/>
                <a:gridCol w="2307329"/>
                <a:gridCol w="3244646"/>
                <a:gridCol w="1489898"/>
              </a:tblGrid>
              <a:tr h="1178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Prioritní osa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81" marR="28081" marT="13456" marB="1345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Název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20" marR="7020" marT="70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Celková alokace</a:t>
                      </a:r>
                      <a:endParaRPr lang="cs-CZ" sz="2000" dirty="0"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(v  Kč</a:t>
                      </a:r>
                      <a:r>
                        <a:rPr lang="cs-CZ" sz="2000" kern="1200" dirty="0" smtClean="0"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28081" marR="28081" marT="13456" marB="13456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>
                          <a:effectLst/>
                          <a:latin typeface="+mn-lt"/>
                        </a:rPr>
                        <a:t>Termín  vyhlášení výzvy </a:t>
                      </a:r>
                      <a:endParaRPr lang="cs-CZ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/>
                </a:tc>
              </a:tr>
              <a:tr h="1254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>
                          <a:effectLst/>
                          <a:latin typeface="+mn-lt"/>
                        </a:rPr>
                        <a:t>PO3</a:t>
                      </a:r>
                      <a:endParaRPr lang="cs-CZ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81" marR="28081" marT="13456" marB="1345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Rozvoj klíčových kompetencí v rámci oborových didaktik</a:t>
                      </a:r>
                      <a:endParaRPr lang="cs-CZ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020" marR="7020" marT="70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+mn-lt"/>
                        </a:rPr>
                        <a:t>350 mil.</a:t>
                      </a: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81" marR="28081" marT="13456" marB="1345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r>
                        <a:rPr lang="cs-CZ" sz="2000" dirty="0" smtClean="0">
                          <a:effectLst/>
                          <a:latin typeface="+mn-lt"/>
                        </a:rPr>
                        <a:t>11/2015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 anchor="ctr"/>
                </a:tc>
              </a:tr>
              <a:tr h="7972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>
                          <a:effectLst/>
                          <a:latin typeface="+mn-lt"/>
                        </a:rPr>
                        <a:t>PO3</a:t>
                      </a:r>
                      <a:endParaRPr lang="cs-CZ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81" marR="28081" marT="13456" marB="1345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Gramotnosti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020" marR="7020" marT="70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+mn-lt"/>
                        </a:rPr>
                        <a:t>380 mil.</a:t>
                      </a: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81" marR="28081" marT="13456" marB="1345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r>
                        <a:rPr lang="cs-CZ" sz="2000" dirty="0" smtClean="0">
                          <a:effectLst/>
                          <a:latin typeface="+mn-lt"/>
                        </a:rPr>
                        <a:t>11/2015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 anchor="ctr"/>
                </a:tc>
              </a:tr>
              <a:tr h="1359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effectLst/>
                          <a:latin typeface="+mn-lt"/>
                        </a:rPr>
                        <a:t>PO 3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cs-CZ" sz="2000" dirty="0">
                          <a:effectLst/>
                          <a:latin typeface="+mn-lt"/>
                        </a:rPr>
                        <a:t>Budování kapacit pro rozvoj škol I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+mn-lt"/>
                        </a:rPr>
                        <a:t>700 mil.</a:t>
                      </a: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cs-CZ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endParaRPr lang="cs-CZ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81" marR="28081" marT="13456" marB="1345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+mn-lt"/>
                        </a:rPr>
                        <a:t>11/2015</a:t>
                      </a:r>
                      <a:r>
                        <a:rPr lang="cs-CZ" sz="2000" dirty="0">
                          <a:effectLst/>
                          <a:latin typeface="+mn-lt"/>
                        </a:rPr>
                        <a:t> </a:t>
                      </a:r>
                      <a:endParaRPr lang="cs-CZ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775" marR="8775" marT="877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73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385888" y="2967335"/>
            <a:ext cx="5472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800" dirty="0"/>
              <a:t>Děkuji za pozornost</a:t>
            </a:r>
          </a:p>
          <a:p>
            <a:endParaRPr lang="cs-CZ" sz="3200" dirty="0"/>
          </a:p>
          <a:p>
            <a:r>
              <a:rPr lang="cs-CZ" sz="3200" dirty="0"/>
              <a:t>Dana </a:t>
            </a:r>
            <a:r>
              <a:rPr lang="cs-CZ" sz="3200" dirty="0" smtClean="0"/>
              <a:t>Pražáková </a:t>
            </a:r>
          </a:p>
          <a:p>
            <a:r>
              <a:rPr lang="cs-CZ" sz="3200" dirty="0" smtClean="0"/>
              <a:t>oddělení </a:t>
            </a:r>
            <a:r>
              <a:rPr lang="cs-CZ" sz="3200" dirty="0"/>
              <a:t>koncepce OP VVV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9791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Struktura prioritní osy 3</a:t>
            </a:r>
          </a:p>
          <a:p>
            <a:pPr marL="0" lvl="1"/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Prioritní osa je rozdělena na investiční priority          specifické cíle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Text</a:t>
            </a:r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cxnSp>
        <p:nvCxnSpPr>
          <p:cNvPr id="5" name="Straight Arrow Connector 3"/>
          <p:cNvCxnSpPr/>
          <p:nvPr/>
        </p:nvCxnSpPr>
        <p:spPr>
          <a:xfrm>
            <a:off x="5436096" y="1370949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ovéPole 7"/>
          <p:cNvSpPr txBox="1">
            <a:spLocks noChangeArrowheads="1"/>
          </p:cNvSpPr>
          <p:nvPr/>
        </p:nvSpPr>
        <p:spPr bwMode="auto">
          <a:xfrm>
            <a:off x="539552" y="2996952"/>
            <a:ext cx="3960813" cy="3397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altLang="cs-CZ" sz="1600" b="1" kern="0" dirty="0">
                <a:solidFill>
                  <a:sysClr val="window" lastClr="FFFFFF"/>
                </a:solidFill>
                <a:latin typeface="Calibri"/>
              </a:rPr>
              <a:t>Tematický cíl </a:t>
            </a:r>
            <a:r>
              <a:rPr lang="cs-CZ" altLang="cs-CZ" sz="1600" b="1" kern="0" dirty="0" smtClean="0">
                <a:solidFill>
                  <a:sysClr val="window" lastClr="FFFFFF"/>
                </a:solidFill>
                <a:latin typeface="Calibri"/>
              </a:rPr>
              <a:t>10 - 22,4 mld. Kč</a:t>
            </a:r>
            <a:endParaRPr lang="cs-CZ" altLang="cs-CZ" sz="1600" b="1" kern="0" dirty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7" name="TextovéPole 13"/>
          <p:cNvSpPr txBox="1">
            <a:spLocks noChangeArrowheads="1"/>
          </p:cNvSpPr>
          <p:nvPr/>
        </p:nvSpPr>
        <p:spPr bwMode="auto">
          <a:xfrm>
            <a:off x="539750" y="3357563"/>
            <a:ext cx="3960813" cy="52228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sz="1400" kern="0" dirty="0">
                <a:solidFill>
                  <a:srgbClr val="FFFFFF"/>
                </a:solidFill>
                <a:latin typeface="Calibri"/>
              </a:rPr>
              <a:t>Investice do vzdělávání, školení a odborné přípravy k získávání dovednosti a do celoživotní učení</a:t>
            </a:r>
          </a:p>
        </p:txBody>
      </p:sp>
      <p:sp>
        <p:nvSpPr>
          <p:cNvPr id="8" name="TextovéPole 7"/>
          <p:cNvSpPr txBox="1">
            <a:spLocks noChangeArrowheads="1"/>
          </p:cNvSpPr>
          <p:nvPr/>
        </p:nvSpPr>
        <p:spPr bwMode="auto">
          <a:xfrm>
            <a:off x="539750" y="4221163"/>
            <a:ext cx="3960813" cy="338137"/>
          </a:xfrm>
          <a:prstGeom prst="rect">
            <a:avLst/>
          </a:prstGeom>
          <a:solidFill>
            <a:srgbClr val="5F5F5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altLang="cs-CZ" sz="1600" b="1" dirty="0" smtClean="0">
                <a:solidFill>
                  <a:schemeClr val="bg1"/>
                </a:solidFill>
                <a:latin typeface="Calibri"/>
                <a:cs typeface="Calibri"/>
              </a:rPr>
              <a:t>Tematický cíl 9 – 7 mld. Kč</a:t>
            </a:r>
            <a:endParaRPr lang="cs-CZ" altLang="cs-CZ" sz="16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9" name="TextovéPole 13"/>
          <p:cNvSpPr txBox="1">
            <a:spLocks noChangeArrowheads="1"/>
          </p:cNvSpPr>
          <p:nvPr/>
        </p:nvSpPr>
        <p:spPr bwMode="auto">
          <a:xfrm>
            <a:off x="539750" y="4581525"/>
            <a:ext cx="3960813" cy="522288"/>
          </a:xfrm>
          <a:prstGeom prst="rect">
            <a:avLst/>
          </a:prstGeom>
          <a:solidFill>
            <a:srgbClr val="5F5F5F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cs-CZ" sz="1400" dirty="0">
                <a:solidFill>
                  <a:schemeClr val="bg1"/>
                </a:solidFill>
              </a:rPr>
              <a:t>Podpora sociálního </a:t>
            </a:r>
            <a:r>
              <a:rPr lang="cs-CZ" sz="1400" dirty="0" smtClean="0">
                <a:solidFill>
                  <a:schemeClr val="bg1"/>
                </a:solidFill>
              </a:rPr>
              <a:t>začleňování a </a:t>
            </a:r>
            <a:r>
              <a:rPr lang="cs-CZ" sz="1400" dirty="0">
                <a:solidFill>
                  <a:schemeClr val="bg1"/>
                </a:solidFill>
              </a:rPr>
              <a:t>boj proti chudobě a </a:t>
            </a:r>
            <a:r>
              <a:rPr lang="cs-CZ" sz="1400" dirty="0" smtClean="0">
                <a:solidFill>
                  <a:schemeClr val="bg1"/>
                </a:solidFill>
              </a:rPr>
              <a:t>diskriminaci</a:t>
            </a:r>
            <a:endParaRPr lang="cs-CZ" sz="1400" dirty="0">
              <a:solidFill>
                <a:schemeClr val="bg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904152338"/>
              </p:ext>
            </p:extLst>
          </p:nvPr>
        </p:nvGraphicFramePr>
        <p:xfrm>
          <a:off x="2987824" y="1894170"/>
          <a:ext cx="7056784" cy="3960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229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Specifická doporučení Rady pro ČR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Intervence z OP VVV musí prioritně (více než 70 % alokace musí jít na tyto priority) směřovat k naplňování cílů těchto Specifických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doporučení</a:t>
            </a:r>
          </a:p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Soulad - tři průřezové priority Strategie vzdělávání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2020</a:t>
            </a:r>
          </a:p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charset="2"/>
              <a:buChar char="Ø"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snižovat nerovnosti ve vzdělávání</a:t>
            </a:r>
          </a:p>
          <a:p>
            <a:pPr marL="1257300" lvl="2" indent="-342900" algn="just">
              <a:buFont typeface="Arial"/>
              <a:buChar char="•"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Podpora škol a žáků se slabšími výsledky</a:t>
            </a:r>
          </a:p>
          <a:p>
            <a:pPr marL="1257300" lvl="2" indent="-342900" algn="just">
              <a:buFont typeface="Arial"/>
              <a:buChar char="•"/>
            </a:pPr>
            <a:r>
              <a:rPr lang="cs-CZ" alt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Marginalizované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skupiny </a:t>
            </a:r>
            <a:endParaRPr lang="cs-CZ" altLang="cs-CZ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57300" lvl="2" indent="-342900" algn="just">
              <a:buFont typeface="Arial"/>
              <a:buChar char="•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charset="2"/>
              <a:buChar char="Ø"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podporovat kvalitní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výuky 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a učitele jako její klíčový </a:t>
            </a:r>
            <a:r>
              <a:rPr lang="cs-CZ" altLang="cs-CZ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předpoklad</a:t>
            </a:r>
          </a:p>
          <a:p>
            <a:pPr marL="800100" lvl="1" indent="-342900" algn="just">
              <a:buFont typeface="Wingdings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Wingdings" charset="2"/>
              <a:buChar char="Ø"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odpovědně a efektivně řídit vzdělávací systém</a:t>
            </a:r>
          </a:p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60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Pojetí inkluzivního vzdělávání v OP VVV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" y="1700213"/>
            <a:ext cx="8942118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800100" lvl="1" indent="-342900" algn="just">
              <a:lnSpc>
                <a:spcPct val="90000"/>
              </a:lnSpc>
              <a:spcBef>
                <a:spcPts val="1200"/>
              </a:spcBef>
              <a:buFont typeface="Wingdings" charset="2"/>
              <a:buChar char="Ø"/>
              <a:defRPr/>
            </a:pPr>
            <a:r>
              <a:rPr lang="cs-CZ" sz="2000" dirty="0" smtClean="0">
                <a:latin typeface="Calibri"/>
                <a:cs typeface="Calibri"/>
              </a:rPr>
              <a:t>Inkluze </a:t>
            </a:r>
            <a:r>
              <a:rPr lang="cs-CZ" sz="2000" dirty="0">
                <a:latin typeface="Calibri"/>
                <a:cs typeface="Calibri"/>
              </a:rPr>
              <a:t>je průřezové téma PO 3 – Rovný přístup ke kvalitnímu předškolnímu, primárnímu a sekundárnímu vzdělávání</a:t>
            </a:r>
          </a:p>
          <a:p>
            <a:pPr marL="800100" lvl="1" indent="-342900" algn="just">
              <a:lnSpc>
                <a:spcPct val="90000"/>
              </a:lnSpc>
              <a:spcBef>
                <a:spcPts val="1200"/>
              </a:spcBef>
              <a:buFont typeface="Wingdings" charset="2"/>
              <a:buChar char="Ø"/>
              <a:defRPr/>
            </a:pPr>
            <a:r>
              <a:rPr lang="cs-CZ" sz="2000" dirty="0" smtClean="0">
                <a:latin typeface="Calibri"/>
                <a:cs typeface="Calibri"/>
              </a:rPr>
              <a:t>Smyslem je vytvoření podmínek pro vzdělávání všech dětí, žáků a studentů ve společném integrujícím výchovném prostředí. </a:t>
            </a:r>
            <a:endParaRPr lang="cs-CZ" sz="2000" dirty="0">
              <a:latin typeface="Calibri"/>
              <a:cs typeface="Calibri"/>
            </a:endParaRPr>
          </a:p>
          <a:p>
            <a:pPr marL="800100" lvl="1" indent="-342900" algn="just">
              <a:lnSpc>
                <a:spcPct val="90000"/>
              </a:lnSpc>
              <a:spcBef>
                <a:spcPts val="1200"/>
              </a:spcBef>
              <a:buFont typeface="Wingdings" charset="2"/>
              <a:buChar char="Ø"/>
              <a:defRPr/>
            </a:pPr>
            <a:r>
              <a:rPr lang="cs-CZ" sz="2000" dirty="0" smtClean="0">
                <a:latin typeface="Calibri"/>
                <a:cs typeface="Calibri"/>
              </a:rPr>
              <a:t>Děti navštěvují místní běžnou školu hlavního vzdělávacího proudu a jsou společně vzdělávány přiměřeně svým zájmům, schopnostem a nadání</a:t>
            </a:r>
          </a:p>
          <a:p>
            <a:pPr marL="800100" lvl="1" indent="-342900" algn="just">
              <a:lnSpc>
                <a:spcPct val="90000"/>
              </a:lnSpc>
              <a:spcBef>
                <a:spcPts val="1200"/>
              </a:spcBef>
              <a:buFont typeface="Wingdings" charset="2"/>
              <a:buChar char="Ø"/>
              <a:defRPr/>
            </a:pPr>
            <a:r>
              <a:rPr lang="cs-CZ" sz="2000" dirty="0" smtClean="0">
                <a:latin typeface="Calibri"/>
                <a:cs typeface="Calibri"/>
              </a:rPr>
              <a:t>Podpora učitelů (včetně budoucích) pro získání kompetencí v </a:t>
            </a:r>
            <a:r>
              <a:rPr lang="cs-CZ" sz="2000" dirty="0" err="1" smtClean="0">
                <a:latin typeface="Calibri"/>
                <a:cs typeface="Calibri"/>
              </a:rPr>
              <a:t>proinkluzivním</a:t>
            </a:r>
            <a:r>
              <a:rPr lang="cs-CZ" sz="2000" dirty="0" smtClean="0">
                <a:latin typeface="Calibri"/>
                <a:cs typeface="Calibri"/>
              </a:rPr>
              <a:t> vzdělávání dětí a žáků</a:t>
            </a:r>
          </a:p>
          <a:p>
            <a:pPr lvl="1" algn="just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000" b="1" dirty="0" smtClean="0">
                <a:latin typeface="Calibri"/>
                <a:cs typeface="Calibri"/>
              </a:rPr>
              <a:t>Výsledek - organizace</a:t>
            </a:r>
            <a:r>
              <a:rPr lang="cs-CZ" sz="2000" b="1" dirty="0">
                <a:latin typeface="Calibri"/>
                <a:cs typeface="Calibri"/>
              </a:rPr>
              <a:t>, ve kterých se zvýšila kvalita výchovy a vzdělávání a </a:t>
            </a:r>
            <a:r>
              <a:rPr lang="cs-CZ" sz="2000" b="1" dirty="0" err="1" smtClean="0">
                <a:latin typeface="Calibri"/>
                <a:cs typeface="Calibri"/>
              </a:rPr>
              <a:t>proinkluzivnost</a:t>
            </a:r>
            <a:endParaRPr lang="cs-CZ" sz="2000" b="1" dirty="0" smtClean="0">
              <a:latin typeface="Calibri"/>
              <a:cs typeface="Calibri"/>
            </a:endParaRPr>
          </a:p>
          <a:p>
            <a:pPr lvl="1" algn="just">
              <a:lnSpc>
                <a:spcPct val="90000"/>
              </a:lnSpc>
              <a:spcBef>
                <a:spcPts val="1200"/>
              </a:spcBef>
              <a:defRPr/>
            </a:pPr>
            <a:r>
              <a:rPr lang="cs-CZ" sz="2000" b="1" dirty="0" smtClean="0">
                <a:latin typeface="Calibri"/>
                <a:cs typeface="Calibri"/>
              </a:rPr>
              <a:t>A proto KLIMA!</a:t>
            </a:r>
          </a:p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60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KLIMA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algn="just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Prioritní osa 3 je postavena na základní tezi, že klíčovým článkem kvality škol jsou motivovaní a kompetentní učitelé a ředitelé (Strategie 2020). </a:t>
            </a:r>
          </a:p>
          <a:p>
            <a:pPr lvl="1" algn="just"/>
            <a:endParaRPr lang="cs-CZ" altLang="cs-CZ" sz="2000" dirty="0">
              <a:latin typeface="+mn-lt"/>
              <a:cs typeface="Calibri" panose="020F0502020204030204" pitchFamily="34" charset="0"/>
            </a:endParaRPr>
          </a:p>
          <a:p>
            <a:pPr lvl="1" algn="just"/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Systémový přístup pro mateřské a základní školy shrnujeme pod tzv. akci KLIMA. Cílem akce KLIMA je rozvíjet ve školách motivující kulturu zaměřenou na maximální úspěch pro každého žáka a každého učitele a na trvalý pedagogický rozvoj celé školy. </a:t>
            </a:r>
          </a:p>
          <a:p>
            <a:pPr lvl="1" algn="just"/>
            <a:endParaRPr lang="cs-CZ" altLang="cs-CZ" sz="2000" dirty="0">
              <a:latin typeface="+mn-lt"/>
              <a:cs typeface="Calibri" panose="020F0502020204030204" pitchFamily="34" charset="0"/>
            </a:endParaRPr>
          </a:p>
          <a:p>
            <a:pPr lvl="1" algn="just"/>
            <a:r>
              <a:rPr lang="cs-CZ" altLang="cs-CZ" sz="2000" dirty="0">
                <a:latin typeface="+mn-lt"/>
                <a:cs typeface="Calibri" panose="020F0502020204030204" pitchFamily="34" charset="0"/>
              </a:rPr>
              <a:t>Filozofií akce KLIMA je omezený počet vzdělávacích cílů vzájemně propojených a sladěných v soustavě projektů a výzev - realizace místních akčních plánů je součástí.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cs-CZ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60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7200" y="847729"/>
            <a:ext cx="8172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KLIMA a Strategie 2020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34587" y="2114554"/>
            <a:ext cx="8172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8313" y="1628775"/>
            <a:ext cx="820737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indent="0" algn="just">
              <a:buNone/>
            </a:pPr>
            <a:r>
              <a:rPr lang="cs-CZ" sz="2000" dirty="0">
                <a:latin typeface="+mn-lt"/>
              </a:rPr>
              <a:t>Přizpůsobovat výuku  individuálním potřebám jednotlivých žáků, sledovat pokrok každého žáka, poskytovat  </a:t>
            </a:r>
            <a:r>
              <a:rPr lang="cs-CZ" sz="2000" dirty="0" err="1">
                <a:latin typeface="+mn-lt"/>
              </a:rPr>
              <a:t>sumativní</a:t>
            </a:r>
            <a:r>
              <a:rPr lang="cs-CZ" sz="2000" dirty="0">
                <a:latin typeface="+mn-lt"/>
              </a:rPr>
              <a:t> i formativní hodnocení, vyučovat heterogenní kolektivy, využívat ve výuce efektivně informační a komunikační technologie, otevřené vzdělávací zdroje</a:t>
            </a:r>
          </a:p>
          <a:p>
            <a:pPr marL="0" indent="0" algn="just">
              <a:buNone/>
            </a:pPr>
            <a:endParaRPr lang="cs-CZ" sz="2000" b="1" dirty="0" smtClean="0">
              <a:latin typeface="+mn-lt"/>
            </a:endParaRPr>
          </a:p>
          <a:p>
            <a:pPr marL="0" indent="0" algn="just">
              <a:buNone/>
            </a:pPr>
            <a:r>
              <a:rPr lang="cs-CZ" sz="2000" b="1" dirty="0" smtClean="0">
                <a:latin typeface="+mn-lt"/>
              </a:rPr>
              <a:t>Podporovat </a:t>
            </a:r>
            <a:r>
              <a:rPr lang="cs-CZ" sz="2000" b="1" dirty="0">
                <a:latin typeface="+mn-lt"/>
              </a:rPr>
              <a:t>kvalitní výuku a učitele jako její klíčový předpoklad</a:t>
            </a:r>
          </a:p>
          <a:p>
            <a:pPr marL="0" indent="0" algn="just">
              <a:buNone/>
            </a:pPr>
            <a:r>
              <a:rPr lang="cs-CZ" sz="2000" dirty="0">
                <a:latin typeface="+mn-lt"/>
              </a:rPr>
              <a:t>Učitelé - základní cílová skupina akce KLIMA</a:t>
            </a:r>
          </a:p>
          <a:p>
            <a:pPr marL="0" indent="0" algn="just">
              <a:buNone/>
            </a:pPr>
            <a:endParaRPr lang="cs-CZ" sz="2000" dirty="0" smtClean="0">
              <a:latin typeface="+mn-lt"/>
            </a:endParaRPr>
          </a:p>
          <a:p>
            <a:pPr marL="0" indent="0" algn="just">
              <a:buNone/>
            </a:pPr>
            <a:r>
              <a:rPr lang="cs-CZ" sz="2000" dirty="0" smtClean="0">
                <a:latin typeface="+mn-lt"/>
              </a:rPr>
              <a:t>KLIMA </a:t>
            </a:r>
            <a:r>
              <a:rPr lang="cs-CZ" sz="2000" dirty="0">
                <a:latin typeface="+mn-lt"/>
              </a:rPr>
              <a:t>podporuje efektivní formy vzájemného sdílení zkušeností mezi pedagogy</a:t>
            </a:r>
          </a:p>
          <a:p>
            <a:pPr marL="0" indent="0" algn="just">
              <a:buNone/>
            </a:pPr>
            <a:endParaRPr lang="cs-CZ" sz="2000" dirty="0" smtClean="0">
              <a:latin typeface="+mn-lt"/>
            </a:endParaRPr>
          </a:p>
          <a:p>
            <a:pPr marL="0" indent="0" algn="just">
              <a:buNone/>
            </a:pPr>
            <a:r>
              <a:rPr lang="cs-CZ" sz="2000" dirty="0" smtClean="0">
                <a:latin typeface="+mn-lt"/>
              </a:rPr>
              <a:t>KLIMA </a:t>
            </a:r>
            <a:r>
              <a:rPr lang="cs-CZ" sz="2000" dirty="0">
                <a:latin typeface="+mn-lt"/>
              </a:rPr>
              <a:t>zajišťuje podporu pedagogickým lídrům</a:t>
            </a:r>
          </a:p>
        </p:txBody>
      </p:sp>
    </p:spTree>
    <p:extLst>
      <p:ext uri="{BB962C8B-B14F-4D97-AF65-F5344CB8AC3E}">
        <p14:creationId xmlns:p14="http://schemas.microsoft.com/office/powerpoint/2010/main" val="1740660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09600" y="2114554"/>
            <a:ext cx="8172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 </a:t>
            </a:r>
          </a:p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358347" y="1292771"/>
            <a:ext cx="8271304" cy="43789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/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756745"/>
            <a:ext cx="8229600" cy="49150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KLIMA je akronym shrnující podstatné složky kvality škol -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ultura učení, </a:t>
            </a:r>
            <a:r>
              <a:rPr lang="cs-CZ" altLang="cs-CZ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cs-CZ" alt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eadership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nkluze,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etodická podpora učitele (</a:t>
            </a:r>
            <a:r>
              <a:rPr lang="cs-CZ" altLang="cs-CZ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Mentoring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cs-CZ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cs-CZ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ktivizující formy učení. </a:t>
            </a:r>
            <a:endParaRPr lang="en-US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Zástupný symbol pro obsah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3" y="1828800"/>
            <a:ext cx="6779217" cy="394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7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6"/>
          <p:cNvSpPr txBox="1">
            <a:spLocks noChangeArrowheads="1"/>
          </p:cNvSpPr>
          <p:nvPr/>
        </p:nvSpPr>
        <p:spPr bwMode="auto">
          <a:xfrm>
            <a:off x="323850" y="1700213"/>
            <a:ext cx="8496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algn="just"/>
            <a:endParaRPr lang="cs-CZ" altLang="cs-CZ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/>
            <a:endParaRPr lang="cs-CZ" altLang="cs-CZ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cs-CZ" altLang="cs-CZ" sz="2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 flipH="1">
            <a:off x="1619250" y="1125538"/>
            <a:ext cx="360363" cy="719137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nice 6"/>
          <p:cNvCxnSpPr/>
          <p:nvPr/>
        </p:nvCxnSpPr>
        <p:spPr>
          <a:xfrm flipH="1">
            <a:off x="3563938" y="1125538"/>
            <a:ext cx="71437" cy="719137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5580063" y="1125538"/>
            <a:ext cx="431800" cy="79057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732588" y="1125538"/>
            <a:ext cx="792162" cy="79057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>
            <a:off x="1331913" y="2276475"/>
            <a:ext cx="0" cy="82867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>
            <a:endCxn id="21" idx="1"/>
          </p:cNvCxnSpPr>
          <p:nvPr/>
        </p:nvCxnSpPr>
        <p:spPr>
          <a:xfrm>
            <a:off x="2484439" y="2276475"/>
            <a:ext cx="39544" cy="2339834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2700338" y="2276475"/>
            <a:ext cx="358775" cy="720725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>
            <a:off x="3995738" y="2276475"/>
            <a:ext cx="720725" cy="165735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>
            <a:endCxn id="23" idx="0"/>
          </p:cNvCxnSpPr>
          <p:nvPr/>
        </p:nvCxnSpPr>
        <p:spPr>
          <a:xfrm>
            <a:off x="4932363" y="2276475"/>
            <a:ext cx="215416" cy="252413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aoblený obdélník 14"/>
          <p:cNvSpPr/>
          <p:nvPr/>
        </p:nvSpPr>
        <p:spPr>
          <a:xfrm>
            <a:off x="971601" y="704193"/>
            <a:ext cx="7560840" cy="7809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4000" dirty="0">
                <a:solidFill>
                  <a:prstClr val="black"/>
                </a:solidFill>
              </a:rPr>
              <a:t>Soustava projektů akce KLIMA</a:t>
            </a:r>
          </a:p>
        </p:txBody>
      </p:sp>
      <p:sp>
        <p:nvSpPr>
          <p:cNvPr id="16" name="Zaoblený obdélník 15"/>
          <p:cNvSpPr/>
          <p:nvPr/>
        </p:nvSpPr>
        <p:spPr>
          <a:xfrm>
            <a:off x="539750" y="1628775"/>
            <a:ext cx="2519363" cy="9001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2000" dirty="0">
                <a:solidFill>
                  <a:prstClr val="black"/>
                </a:solidFill>
              </a:rPr>
              <a:t>Systémová úroveň IPS a projekty v území</a:t>
            </a:r>
          </a:p>
        </p:txBody>
      </p:sp>
      <p:sp>
        <p:nvSpPr>
          <p:cNvPr id="17" name="Zaoblený obdélník 16"/>
          <p:cNvSpPr/>
          <p:nvPr/>
        </p:nvSpPr>
        <p:spPr>
          <a:xfrm>
            <a:off x="3276600" y="1773238"/>
            <a:ext cx="2303463" cy="6477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2000" dirty="0">
                <a:solidFill>
                  <a:prstClr val="black"/>
                </a:solidFill>
              </a:rPr>
              <a:t>Koncepční projekty </a:t>
            </a:r>
          </a:p>
        </p:txBody>
      </p:sp>
      <p:sp>
        <p:nvSpPr>
          <p:cNvPr id="18" name="Zaoblený obdélník 17"/>
          <p:cNvSpPr/>
          <p:nvPr/>
        </p:nvSpPr>
        <p:spPr>
          <a:xfrm>
            <a:off x="5805488" y="1776413"/>
            <a:ext cx="1223962" cy="10080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600" dirty="0">
                <a:solidFill>
                  <a:prstClr val="black"/>
                </a:solidFill>
              </a:rPr>
              <a:t>Tematická partnerství a sítě</a:t>
            </a:r>
            <a:endParaRPr lang="cs-CZ" sz="2000" dirty="0">
              <a:solidFill>
                <a:prstClr val="black"/>
              </a:solidFill>
            </a:endParaRPr>
          </a:p>
        </p:txBody>
      </p:sp>
      <p:sp>
        <p:nvSpPr>
          <p:cNvPr id="19" name="Zaoblený obdélník 18"/>
          <p:cNvSpPr/>
          <p:nvPr/>
        </p:nvSpPr>
        <p:spPr>
          <a:xfrm>
            <a:off x="7164388" y="1773238"/>
            <a:ext cx="1079500" cy="6477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2000" dirty="0">
                <a:solidFill>
                  <a:prstClr val="black"/>
                </a:solidFill>
              </a:rPr>
              <a:t>Šablony</a:t>
            </a:r>
          </a:p>
        </p:txBody>
      </p:sp>
      <p:sp>
        <p:nvSpPr>
          <p:cNvPr id="20" name="Ovál 19"/>
          <p:cNvSpPr/>
          <p:nvPr/>
        </p:nvSpPr>
        <p:spPr>
          <a:xfrm>
            <a:off x="323850" y="2889250"/>
            <a:ext cx="2009448" cy="190817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Kariérní systém;</a:t>
            </a:r>
          </a:p>
          <a:p>
            <a:pPr algn="ctr"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KIPR; </a:t>
            </a:r>
            <a:r>
              <a:rPr lang="cs-CZ" sz="1400" dirty="0">
                <a:solidFill>
                  <a:prstClr val="black"/>
                </a:solidFill>
              </a:rPr>
              <a:t>Komplexní systém hodnocení;</a:t>
            </a:r>
          </a:p>
          <a:p>
            <a:pPr algn="ctr">
              <a:defRPr/>
            </a:pPr>
            <a:r>
              <a:rPr lang="cs-CZ" sz="1200" i="1" dirty="0">
                <a:solidFill>
                  <a:prstClr val="black"/>
                </a:solidFill>
              </a:rPr>
              <a:t>Institucionální výchova</a:t>
            </a:r>
          </a:p>
        </p:txBody>
      </p:sp>
      <p:sp>
        <p:nvSpPr>
          <p:cNvPr id="21" name="Ovál 20"/>
          <p:cNvSpPr/>
          <p:nvPr/>
        </p:nvSpPr>
        <p:spPr>
          <a:xfrm>
            <a:off x="2333298" y="4437064"/>
            <a:ext cx="1302077" cy="122396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KPSVL</a:t>
            </a:r>
          </a:p>
          <a:p>
            <a:pPr algn="ctr">
              <a:defRPr/>
            </a:pPr>
            <a:endParaRPr lang="cs-CZ" sz="1400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KAP MAP </a:t>
            </a:r>
          </a:p>
        </p:txBody>
      </p:sp>
      <p:sp>
        <p:nvSpPr>
          <p:cNvPr id="22" name="Ovál 21"/>
          <p:cNvSpPr/>
          <p:nvPr/>
        </p:nvSpPr>
        <p:spPr>
          <a:xfrm>
            <a:off x="2606566" y="2636912"/>
            <a:ext cx="1749534" cy="160208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Strategické řízení a akční plánování </a:t>
            </a:r>
            <a:r>
              <a:rPr lang="cs-CZ" sz="1400" dirty="0">
                <a:solidFill>
                  <a:prstClr val="black"/>
                </a:solidFill>
              </a:rPr>
              <a:t>ve školách i v území; Podpora gramotností; </a:t>
            </a:r>
          </a:p>
        </p:txBody>
      </p:sp>
      <p:sp>
        <p:nvSpPr>
          <p:cNvPr id="23" name="Zaoblený obdélník 22"/>
          <p:cNvSpPr/>
          <p:nvPr/>
        </p:nvSpPr>
        <p:spPr>
          <a:xfrm>
            <a:off x="4643438" y="2528888"/>
            <a:ext cx="1008682" cy="95562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Témata pro </a:t>
            </a:r>
            <a:r>
              <a:rPr lang="cs-CZ" sz="1400" dirty="0" smtClean="0">
                <a:solidFill>
                  <a:prstClr val="black"/>
                </a:solidFill>
              </a:rPr>
              <a:t>MŠ - didaktiky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24" name="Zaoblený obdélník 23"/>
          <p:cNvSpPr/>
          <p:nvPr/>
        </p:nvSpPr>
        <p:spPr>
          <a:xfrm>
            <a:off x="4643438" y="3573464"/>
            <a:ext cx="1008682" cy="104284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Témata pro </a:t>
            </a:r>
            <a:r>
              <a:rPr lang="cs-CZ" sz="1400" dirty="0" smtClean="0">
                <a:solidFill>
                  <a:prstClr val="black"/>
                </a:solidFill>
              </a:rPr>
              <a:t>ZŠ – oborové didaktiky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25" name="Ovál 24"/>
          <p:cNvSpPr/>
          <p:nvPr/>
        </p:nvSpPr>
        <p:spPr>
          <a:xfrm>
            <a:off x="6084888" y="4149725"/>
            <a:ext cx="647700" cy="5746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26" name="Ovál 25"/>
          <p:cNvSpPr/>
          <p:nvPr/>
        </p:nvSpPr>
        <p:spPr>
          <a:xfrm>
            <a:off x="7127875" y="3216167"/>
            <a:ext cx="576263" cy="5366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27" name="Ovál 26"/>
          <p:cNvSpPr/>
          <p:nvPr/>
        </p:nvSpPr>
        <p:spPr>
          <a:xfrm>
            <a:off x="7704138" y="3933057"/>
            <a:ext cx="323850" cy="3059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28" name="Ovál 27"/>
          <p:cNvSpPr/>
          <p:nvPr/>
        </p:nvSpPr>
        <p:spPr>
          <a:xfrm>
            <a:off x="7524750" y="4437065"/>
            <a:ext cx="851994" cy="71993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29" name="Ovál 28"/>
          <p:cNvSpPr/>
          <p:nvPr/>
        </p:nvSpPr>
        <p:spPr>
          <a:xfrm>
            <a:off x="5940425" y="4797425"/>
            <a:ext cx="431800" cy="359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" name="Ovál 29"/>
          <p:cNvSpPr/>
          <p:nvPr/>
        </p:nvSpPr>
        <p:spPr>
          <a:xfrm>
            <a:off x="7416800" y="2781300"/>
            <a:ext cx="755650" cy="2159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1" name="Ovál 30"/>
          <p:cNvSpPr/>
          <p:nvPr/>
        </p:nvSpPr>
        <p:spPr>
          <a:xfrm>
            <a:off x="8027988" y="3357563"/>
            <a:ext cx="215900" cy="2159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2" name="Ovál 31"/>
          <p:cNvSpPr/>
          <p:nvPr/>
        </p:nvSpPr>
        <p:spPr>
          <a:xfrm>
            <a:off x="6948488" y="3933825"/>
            <a:ext cx="377825" cy="4318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5940425" y="5244662"/>
            <a:ext cx="2844800" cy="4163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cs-CZ"/>
            </a:defPPr>
            <a:lvl1pPr algn="ctr">
              <a:defRPr>
                <a:solidFill>
                  <a:prstClr val="white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defRPr/>
            </a:pPr>
            <a:r>
              <a:rPr lang="cs-CZ" dirty="0">
                <a:solidFill>
                  <a:schemeClr val="tx1"/>
                </a:solidFill>
              </a:rPr>
              <a:t>Projekty jednotlivých škol</a:t>
            </a:r>
          </a:p>
        </p:txBody>
      </p:sp>
      <p:cxnSp>
        <p:nvCxnSpPr>
          <p:cNvPr id="34" name="Přímá spojnice 33"/>
          <p:cNvCxnSpPr/>
          <p:nvPr/>
        </p:nvCxnSpPr>
        <p:spPr>
          <a:xfrm>
            <a:off x="6372225" y="2744788"/>
            <a:ext cx="90488" cy="360362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aoblený obdélník 34"/>
          <p:cNvSpPr/>
          <p:nvPr/>
        </p:nvSpPr>
        <p:spPr>
          <a:xfrm>
            <a:off x="5796136" y="2997200"/>
            <a:ext cx="1250777" cy="9358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Budování kapacit, Gramotnosti</a:t>
            </a:r>
            <a:endParaRPr lang="cs-CZ" sz="1400" dirty="0">
              <a:solidFill>
                <a:prstClr val="black"/>
              </a:solidFill>
            </a:endParaRPr>
          </a:p>
        </p:txBody>
      </p:sp>
      <p:sp>
        <p:nvSpPr>
          <p:cNvPr id="36" name="Zaoblený obdélník 35"/>
          <p:cNvSpPr/>
          <p:nvPr/>
        </p:nvSpPr>
        <p:spPr>
          <a:xfrm>
            <a:off x="3888828" y="4724400"/>
            <a:ext cx="1151243" cy="107731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Témata pro SŠ</a:t>
            </a:r>
          </a:p>
          <a:p>
            <a:pPr algn="ctr">
              <a:defRPr/>
            </a:pPr>
            <a:r>
              <a:rPr lang="cs-CZ" sz="1400" dirty="0">
                <a:solidFill>
                  <a:prstClr val="black"/>
                </a:solidFill>
              </a:rPr>
              <a:t>SDV</a:t>
            </a:r>
          </a:p>
          <a:p>
            <a:pPr algn="ctr">
              <a:defRPr/>
            </a:pPr>
            <a:endParaRPr lang="cs-CZ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77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PVVV [jen pro čtení]" id="{55DEF8B9-3EA4-4AA7-828A-8FE4F2423DC7}" vid="{5C77B7FB-FC31-4917-8A92-D3000B8830A8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0104a4cd-1400-468e-be1b-c7aad71d7d5a">15OPMSMT0001-3-1794</_dlc_DocId>
    <_dlc_DocIdUrl xmlns="0104a4cd-1400-468e-be1b-c7aad71d7d5a">
      <Url>https://op.msmt.cz/_layouts/15/DocIdRedir.aspx?ID=15OPMSMT0001-3-1794</Url>
      <Description>15OPMSMT0001-3-1794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BDCA75A58C97E438F3C819E8D8D88E5" ma:contentTypeVersion="5" ma:contentTypeDescription="Vytvoří nový dokument" ma:contentTypeScope="" ma:versionID="65bad2ce7ad43b578ba6f17a3b5d2fcb">
  <xsd:schema xmlns:xsd="http://www.w3.org/2001/XMLSchema" xmlns:xs="http://www.w3.org/2001/XMLSchema" xmlns:p="http://schemas.microsoft.com/office/2006/metadata/properties" xmlns:ns1="http://schemas.microsoft.com/sharepoint/v3" xmlns:ns2="0104a4cd-1400-468e-be1b-c7aad71d7d5a" targetNamespace="http://schemas.microsoft.com/office/2006/metadata/properties" ma:root="true" ma:fieldsID="7b796d3f5dbe204093f5eaef157c0cde" ns1:_="" ns2:_="">
    <xsd:import namespace="http://schemas.microsoft.com/sharepoint/v3"/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um zahájení plánování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Datum ukončení plánování" ma:hidden="true" ma:internalName="PublishingExpirationDate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11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3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Props1.xml><?xml version="1.0" encoding="utf-8"?>
<ds:datastoreItem xmlns:ds="http://schemas.openxmlformats.org/officeDocument/2006/customXml" ds:itemID="{B3836A6B-B9C0-4044-A2B1-4CDBD2A5CC87}">
  <ds:schemaRefs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0104a4cd-1400-468e-be1b-c7aad71d7d5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76F3789F-0528-4FFA-8A0C-A14E3ED816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4AE58BB8-52B8-4EC9-BEDB-6E9B1A02BE72}">
  <ds:schemaRefs>
    <ds:schemaRef ds:uri="http://schemas.microsoft.com/office/2006/metadata/customXs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</TotalTime>
  <Words>1423</Words>
  <Application>Microsoft Office PowerPoint</Application>
  <PresentationFormat>Předvádění na obrazovce (4:3)</PresentationFormat>
  <Paragraphs>272</Paragraphs>
  <Slides>25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6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MSMT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Presová Eva</dc:creator>
  <cp:lastModifiedBy>Pražáková Dana</cp:lastModifiedBy>
  <cp:revision>55</cp:revision>
  <cp:lastPrinted>2015-10-15T12:30:30Z</cp:lastPrinted>
  <dcterms:created xsi:type="dcterms:W3CDTF">2015-09-11T08:58:50Z</dcterms:created>
  <dcterms:modified xsi:type="dcterms:W3CDTF">2015-10-15T14:09:00Z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0x0101005BDCA75A58C97E438F3C819E8D8D88E5</vt:lpwstr>
  </property>
  <property fmtid="{D5CDD505-2E9C-101B-9397-08002B2CF9AE}" pid="3" name="_dlc_DocIdItemGuid">
    <vt:lpwstr>57e721e6-5a26-4ea5-976d-f98d56f3e5db</vt:lpwstr>
  </property>
</Properties>
</file>