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  <p:sldId id="263" r:id="rId9"/>
    <p:sldId id="265" r:id="rId10"/>
    <p:sldId id="266" r:id="rId11"/>
    <p:sldId id="264" r:id="rId12"/>
    <p:sldId id="267" r:id="rId13"/>
    <p:sldId id="281" r:id="rId14"/>
    <p:sldId id="282" r:id="rId15"/>
    <p:sldId id="283" r:id="rId16"/>
    <p:sldId id="268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9" r:id="rId25"/>
    <p:sldId id="280" r:id="rId26"/>
    <p:sldId id="284" r:id="rId2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67CA2F-9E4C-409B-835E-50F06A9CAEAB}" type="datetimeFigureOut">
              <a:rPr lang="cs-CZ" smtClean="0"/>
              <a:t>2.3.2015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907327-E191-47A7-8674-DD6860CC2AE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20010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B674294-F0F3-4F69-88CE-83F5441817CA}" type="slidenum">
              <a:rPr lang="cs-CZ" altLang="cs-CZ"/>
              <a:pPr/>
              <a:t>23</a:t>
            </a:fld>
            <a:endParaRPr lang="cs-CZ" altLang="cs-CZ"/>
          </a:p>
        </p:txBody>
      </p:sp>
      <p:sp>
        <p:nvSpPr>
          <p:cNvPr id="1116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4588" y="685800"/>
            <a:ext cx="4573587" cy="3430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16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123" y="4343437"/>
            <a:ext cx="5487368" cy="411560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1449" tIns="45725" rIns="91449" bIns="45725" anchor="ctr"/>
          <a:lstStyle/>
          <a:p>
            <a:endParaRPr lang="cs-CZ" alt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dpis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2" name="Podnadpis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98369D-A2E6-49E6-8C8D-E9A69BDB5F34}" type="datetime1">
              <a:rPr lang="cs-CZ" smtClean="0"/>
              <a:t>2.3.2015</a:t>
            </a:fld>
            <a:endParaRPr lang="cs-CZ"/>
          </a:p>
        </p:txBody>
      </p:sp>
      <p:sp>
        <p:nvSpPr>
          <p:cNvPr id="20" name="Zástupný symbol pro zápatí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10" name="Zástupný symbol pro číslo snímku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09618-44AA-46A0-8689-1F3DD23EBB0A}" type="slidenum">
              <a:rPr lang="cs-CZ" smtClean="0"/>
              <a:t>‹#›</a:t>
            </a:fld>
            <a:endParaRPr lang="cs-CZ"/>
          </a:p>
        </p:txBody>
      </p:sp>
      <p:sp>
        <p:nvSpPr>
          <p:cNvPr id="8" name="Ová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á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B96918-B477-4709-A2BC-9FB5D9ACD77F}" type="datetime1">
              <a:rPr lang="cs-CZ" smtClean="0"/>
              <a:t>2.3.2015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09618-44AA-46A0-8689-1F3DD23EBB0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B86D9F-BCDB-43C4-AD07-4F2BEC50D40F}" type="datetime1">
              <a:rPr lang="cs-CZ" smtClean="0"/>
              <a:t>2.3.2015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09618-44AA-46A0-8689-1F3DD23EBB0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B11294-59AF-4486-8C56-DAC744A27411}" type="datetime1">
              <a:rPr lang="cs-CZ" smtClean="0"/>
              <a:t>2.3.2015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09618-44AA-46A0-8689-1F3DD23EBB0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B369EF-D8B1-4FE5-B10C-297D5DA794BD}" type="datetime1">
              <a:rPr lang="cs-CZ" smtClean="0"/>
              <a:t>2.3.2015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09618-44AA-46A0-8689-1F3DD23EBB0A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Obdélní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á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á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20899E-ABB0-40EB-8C9B-D401E4FDA8F1}" type="datetime1">
              <a:rPr lang="cs-CZ" smtClean="0"/>
              <a:t>2.3.2015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09618-44AA-46A0-8689-1F3DD23EBB0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D200A3-AB93-4B17-86BF-C0766DC368FD}" type="datetime1">
              <a:rPr lang="cs-CZ" smtClean="0"/>
              <a:t>2.3.2015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09618-44AA-46A0-8689-1F3DD23EBB0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8372E6-6699-4A5B-86DC-13BB47EF0ADA}" type="datetime1">
              <a:rPr lang="cs-CZ" smtClean="0"/>
              <a:t>2.3.2015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09618-44AA-46A0-8689-1F3DD23EBB0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097242-0574-4034-A59E-4FD1120F5F50}" type="datetime1">
              <a:rPr lang="cs-CZ" smtClean="0"/>
              <a:t>2.3.2015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09618-44AA-46A0-8689-1F3DD23EBB0A}" type="slidenum">
              <a:rPr lang="cs-CZ" smtClean="0"/>
              <a:t>‹#›</a:t>
            </a:fld>
            <a:endParaRPr lang="cs-CZ"/>
          </a:p>
        </p:txBody>
      </p:sp>
      <p:sp>
        <p:nvSpPr>
          <p:cNvPr id="6" name="Obdélní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233303-8BFB-4082-9FE3-4CE51E3181FA}" type="datetime1">
              <a:rPr lang="cs-CZ" smtClean="0"/>
              <a:t>2.3.2015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09618-44AA-46A0-8689-1F3DD23EBB0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9BDC66-D5EA-4C7A-8C15-A71D48B93200}" type="datetime1">
              <a:rPr lang="cs-CZ" smtClean="0"/>
              <a:t>2.3.2015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09618-44AA-46A0-8689-1F3DD23EBB0A}" type="slidenum">
              <a:rPr lang="cs-CZ" smtClean="0"/>
              <a:t>‹#›</a:t>
            </a:fld>
            <a:endParaRPr lang="cs-CZ"/>
          </a:p>
        </p:txBody>
      </p:sp>
      <p:sp>
        <p:nvSpPr>
          <p:cNvPr id="8" name="Obdélní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9" name="Vývojový diagram: postup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Vývojový diagram: postup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ýseč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á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rstenec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Zástupný symbol pro nadpis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9" name="Zástupný symbol pro text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24" name="Zástupný symbol pro datum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0C1CC72-7270-4D86-803A-6BDFB9BBB731}" type="datetime1">
              <a:rPr lang="cs-CZ" smtClean="0"/>
              <a:t>2.3.2015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cs-CZ"/>
          </a:p>
        </p:txBody>
      </p:sp>
      <p:sp>
        <p:nvSpPr>
          <p:cNvPr id="22" name="Zástupný symbol pro číslo snímku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1009618-44AA-46A0-8689-1F3DD23EBB0A}" type="slidenum">
              <a:rPr lang="cs-CZ" smtClean="0"/>
              <a:t>‹#›</a:t>
            </a:fld>
            <a:endParaRPr lang="cs-CZ"/>
          </a:p>
        </p:txBody>
      </p:sp>
      <p:sp>
        <p:nvSpPr>
          <p:cNvPr id="15" name="Obdélní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03648" y="2852936"/>
            <a:ext cx="7406640" cy="1472184"/>
          </a:xfrm>
        </p:spPr>
        <p:txBody>
          <a:bodyPr/>
          <a:lstStyle/>
          <a:p>
            <a:r>
              <a:rPr lang="cs-CZ" dirty="0" smtClean="0"/>
              <a:t>Budoucnost sociálních služeb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03648" y="4797152"/>
            <a:ext cx="7406640" cy="1752600"/>
          </a:xfrm>
        </p:spPr>
        <p:txBody>
          <a:bodyPr/>
          <a:lstStyle/>
          <a:p>
            <a:r>
              <a:rPr lang="cs-CZ" dirty="0" smtClean="0"/>
              <a:t>Olomouc, 26. 2. 2015</a:t>
            </a:r>
          </a:p>
          <a:p>
            <a:r>
              <a:rPr lang="cs-CZ" dirty="0" smtClean="0"/>
              <a:t>Ing. Linda Maršíková</a:t>
            </a:r>
          </a:p>
          <a:p>
            <a:r>
              <a:rPr lang="cs-CZ" dirty="0" smtClean="0"/>
              <a:t>Oddělení koncepce financování sociálních služeb</a:t>
            </a:r>
            <a:endParaRPr lang="cs-CZ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692696"/>
            <a:ext cx="2664296" cy="8392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09618-44AA-46A0-8689-1F3DD23EBB0A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52125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746064" cy="1143000"/>
          </a:xfrm>
        </p:spPr>
        <p:txBody>
          <a:bodyPr>
            <a:noAutofit/>
          </a:bodyPr>
          <a:lstStyle/>
          <a:p>
            <a:r>
              <a:rPr lang="cs-CZ" sz="3400" dirty="0" smtClean="0"/>
              <a:t>Jaké jsou základní dokumenty, na kterých je postaveno financování sociálních služeb?</a:t>
            </a:r>
            <a:endParaRPr lang="cs-CZ" sz="3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59632" y="1844824"/>
            <a:ext cx="7674056" cy="4403576"/>
          </a:xfrm>
        </p:spPr>
        <p:txBody>
          <a:bodyPr>
            <a:normAutofit fontScale="92500" lnSpcReduction="10000"/>
          </a:bodyPr>
          <a:lstStyle/>
          <a:p>
            <a:r>
              <a:rPr lang="cs-CZ" b="1" dirty="0" smtClean="0"/>
              <a:t>Střednědobý plán rozvoje</a:t>
            </a:r>
            <a:r>
              <a:rPr lang="cs-CZ" dirty="0" smtClean="0"/>
              <a:t> sociálních služeb kraje (SPRSS)</a:t>
            </a:r>
          </a:p>
          <a:p>
            <a:r>
              <a:rPr lang="cs-CZ" b="1" dirty="0"/>
              <a:t>Síť sociálních služeb </a:t>
            </a:r>
            <a:r>
              <a:rPr lang="cs-CZ" dirty="0" smtClean="0"/>
              <a:t>na území kraje</a:t>
            </a:r>
          </a:p>
          <a:p>
            <a:endParaRPr lang="cs-CZ" dirty="0"/>
          </a:p>
          <a:p>
            <a:pPr marL="82296" indent="0">
              <a:buNone/>
            </a:pPr>
            <a:r>
              <a:rPr lang="cs-CZ" dirty="0" smtClean="0"/>
              <a:t>Ošetřeno zákonem, ale ne dostatečně – každý kraj ke tvorbě dokumentů přistupuje jinak – nutná úprava</a:t>
            </a:r>
          </a:p>
          <a:p>
            <a:pPr marL="813816" lvl="1" indent="-457200">
              <a:buFont typeface="Wingdings" panose="05000000000000000000" pitchFamily="2" charset="2"/>
              <a:buChar char="ü"/>
            </a:pPr>
            <a:r>
              <a:rPr lang="cs-CZ" dirty="0" smtClean="0"/>
              <a:t>Kritéria kvality plánování</a:t>
            </a:r>
          </a:p>
          <a:p>
            <a:pPr marL="813816" lvl="1" indent="-457200">
              <a:buFont typeface="Wingdings" panose="05000000000000000000" pitchFamily="2" charset="2"/>
              <a:buChar char="ü"/>
            </a:pPr>
            <a:r>
              <a:rPr lang="cs-CZ" dirty="0" smtClean="0"/>
              <a:t>Metodika síťování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09618-44AA-46A0-8689-1F3DD23EBB0A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474199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746064" cy="1143000"/>
          </a:xfrm>
        </p:spPr>
        <p:txBody>
          <a:bodyPr>
            <a:normAutofit fontScale="90000"/>
          </a:bodyPr>
          <a:lstStyle/>
          <a:p>
            <a:r>
              <a:rPr lang="cs-CZ" dirty="0"/>
              <a:t>Kritéria kvality plánování rozvoje sociálních služeb na krajské úrovni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15616" y="2060848"/>
            <a:ext cx="7818072" cy="4187552"/>
          </a:xfrm>
        </p:spPr>
        <p:txBody>
          <a:bodyPr>
            <a:noAutofit/>
          </a:bodyPr>
          <a:lstStyle/>
          <a:p>
            <a:r>
              <a:rPr lang="cs-CZ" sz="2900" dirty="0" smtClean="0"/>
              <a:t>Text vzniká v rámci pracovní skupiny</a:t>
            </a:r>
          </a:p>
          <a:p>
            <a:r>
              <a:rPr lang="cs-CZ" sz="2900" b="1" dirty="0" smtClean="0"/>
              <a:t>Sjednocení </a:t>
            </a:r>
            <a:r>
              <a:rPr lang="cs-CZ" sz="2900" dirty="0"/>
              <a:t>pohledu na proces, výstupy a výsledky střednědobého plánování rozvoje </a:t>
            </a:r>
            <a:r>
              <a:rPr lang="cs-CZ" sz="2900" dirty="0" smtClean="0"/>
              <a:t>sociálních </a:t>
            </a:r>
            <a:r>
              <a:rPr lang="cs-CZ" sz="2900" dirty="0"/>
              <a:t>služeb </a:t>
            </a:r>
            <a:endParaRPr lang="cs-CZ" sz="2900" dirty="0" smtClean="0"/>
          </a:p>
          <a:p>
            <a:r>
              <a:rPr lang="cs-CZ" sz="2900" dirty="0" smtClean="0"/>
              <a:t>Vodítko </a:t>
            </a:r>
            <a:r>
              <a:rPr lang="cs-CZ" sz="2900" dirty="0"/>
              <a:t>pro kraje při realizaci procesu plánování a při přípravě </a:t>
            </a:r>
            <a:r>
              <a:rPr lang="cs-CZ" sz="2900" dirty="0" smtClean="0"/>
              <a:t>SPRSS</a:t>
            </a:r>
          </a:p>
          <a:p>
            <a:r>
              <a:rPr lang="cs-CZ" sz="2900" b="1" dirty="0" smtClean="0"/>
              <a:t>Ukotvení hlavních </a:t>
            </a:r>
            <a:r>
              <a:rPr lang="cs-CZ" sz="2900" b="1" dirty="0"/>
              <a:t>principů </a:t>
            </a:r>
            <a:r>
              <a:rPr lang="cs-CZ" sz="2900" dirty="0"/>
              <a:t>a postupů uvedených v Kritériích v prováděcí vyhlášce </a:t>
            </a:r>
            <a:endParaRPr lang="cs-CZ" sz="2900" dirty="0" smtClean="0"/>
          </a:p>
          <a:p>
            <a:r>
              <a:rPr lang="cs-CZ" sz="2900" b="1" dirty="0" smtClean="0"/>
              <a:t>5/2015</a:t>
            </a:r>
            <a:endParaRPr lang="cs-CZ" sz="2900" b="1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09618-44AA-46A0-8689-1F3DD23EBB0A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13554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Metodika </a:t>
            </a:r>
            <a:r>
              <a:rPr lang="cs-CZ" dirty="0"/>
              <a:t>pro vytváření krajské sítě sociálních služeb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59632" y="2276872"/>
            <a:ext cx="7674056" cy="3971528"/>
          </a:xfrm>
        </p:spPr>
        <p:txBody>
          <a:bodyPr/>
          <a:lstStyle/>
          <a:p>
            <a:r>
              <a:rPr lang="cs-CZ" dirty="0" smtClean="0"/>
              <a:t>Umožní </a:t>
            </a:r>
            <a:r>
              <a:rPr lang="cs-CZ" b="1" dirty="0" smtClean="0"/>
              <a:t>plánovat finanční prostředky</a:t>
            </a:r>
            <a:r>
              <a:rPr lang="cs-CZ" dirty="0" smtClean="0"/>
              <a:t> </a:t>
            </a:r>
            <a:r>
              <a:rPr lang="cs-CZ" dirty="0"/>
              <a:t>v rámci procesů vytváření krajských střednědobých plánů rozvoje sociálních služeb </a:t>
            </a:r>
            <a:endParaRPr lang="cs-CZ" dirty="0" smtClean="0"/>
          </a:p>
          <a:p>
            <a:r>
              <a:rPr lang="cs-CZ" dirty="0" smtClean="0"/>
              <a:t>Blíže </a:t>
            </a:r>
            <a:r>
              <a:rPr lang="cs-CZ" b="1" dirty="0"/>
              <a:t>popíše principy</a:t>
            </a:r>
            <a:r>
              <a:rPr lang="cs-CZ" dirty="0"/>
              <a:t> tvorby, naplňování a úpravy krajské sítě </a:t>
            </a:r>
            <a:r>
              <a:rPr lang="cs-CZ" dirty="0" smtClean="0"/>
              <a:t>sociálních </a:t>
            </a:r>
            <a:r>
              <a:rPr lang="cs-CZ" dirty="0"/>
              <a:t>služeb </a:t>
            </a:r>
            <a:endParaRPr lang="cs-CZ" dirty="0" smtClean="0"/>
          </a:p>
          <a:p>
            <a:r>
              <a:rPr lang="cs-CZ" b="1" dirty="0" smtClean="0"/>
              <a:t>3Q/2015</a:t>
            </a:r>
            <a:endParaRPr lang="cs-CZ" b="1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09618-44AA-46A0-8689-1F3DD23EBB0A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7279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1403648" y="3212976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Národní strategie rozvoje sociálních služeb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09618-44AA-46A0-8689-1F3DD23EBB0A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83470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674056" cy="114300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Národní strategie rozvoje sociálních služeb pro rok 2015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1259632" y="2708920"/>
            <a:ext cx="7674056" cy="3539480"/>
          </a:xfrm>
        </p:spPr>
        <p:txBody>
          <a:bodyPr/>
          <a:lstStyle/>
          <a:p>
            <a:r>
              <a:rPr lang="cs-CZ" dirty="0" smtClean="0"/>
              <a:t>Na počátku roku </a:t>
            </a:r>
            <a:r>
              <a:rPr lang="cs-CZ" b="1" dirty="0" smtClean="0"/>
              <a:t>schválena vládou</a:t>
            </a:r>
          </a:p>
          <a:p>
            <a:r>
              <a:rPr lang="cs-CZ" b="1" dirty="0"/>
              <a:t>První národní dokument k sociálním službám</a:t>
            </a:r>
          </a:p>
          <a:p>
            <a:r>
              <a:rPr lang="cs-CZ" dirty="0" smtClean="0"/>
              <a:t>Pro nesoulad s Metodikou pro tvorbu veřejných strategií </a:t>
            </a:r>
            <a:r>
              <a:rPr lang="cs-CZ" b="1" dirty="0"/>
              <a:t>zkráceno období účinnosti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09618-44AA-46A0-8689-1F3DD23EBB0A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47219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Národní strategie rozvoje sociálních služeb pro </a:t>
            </a:r>
            <a:r>
              <a:rPr lang="cs-CZ" dirty="0" smtClean="0"/>
              <a:t>roky 2016 – 2020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87624" y="1916832"/>
            <a:ext cx="7746064" cy="4331568"/>
          </a:xfrm>
        </p:spPr>
        <p:txBody>
          <a:bodyPr>
            <a:normAutofit/>
          </a:bodyPr>
          <a:lstStyle/>
          <a:p>
            <a:r>
              <a:rPr lang="cs-CZ" sz="3100" dirty="0" smtClean="0"/>
              <a:t>V minulém týdnu zahájeny práce</a:t>
            </a:r>
          </a:p>
          <a:p>
            <a:r>
              <a:rPr lang="cs-CZ" sz="3100" dirty="0" smtClean="0"/>
              <a:t>Řídící a pracovní skupina</a:t>
            </a:r>
          </a:p>
          <a:p>
            <a:r>
              <a:rPr lang="cs-CZ" sz="3100" b="1" dirty="0"/>
              <a:t>Reflektuje změny dané novelou</a:t>
            </a:r>
          </a:p>
          <a:p>
            <a:r>
              <a:rPr lang="cs-CZ" sz="3100" dirty="0" smtClean="0"/>
              <a:t>V souladu s Metodikou tvorby veřejných strategií</a:t>
            </a:r>
          </a:p>
          <a:p>
            <a:r>
              <a:rPr lang="cs-CZ" sz="3100" b="1" dirty="0" smtClean="0"/>
              <a:t>Nezastřešuje SPRSS jednotlivých krajů</a:t>
            </a:r>
          </a:p>
          <a:p>
            <a:r>
              <a:rPr lang="cs-CZ" sz="3100" b="1" dirty="0" smtClean="0"/>
              <a:t>Obsahuje síť služeb </a:t>
            </a:r>
            <a:r>
              <a:rPr lang="cs-CZ" sz="3100" dirty="0" smtClean="0"/>
              <a:t>s celostátní a nadregionální působností</a:t>
            </a:r>
            <a:endParaRPr lang="cs-CZ" sz="31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09618-44AA-46A0-8689-1F3DD23EBB0A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26496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03648" y="3140968"/>
            <a:ext cx="7498080" cy="1143000"/>
          </a:xfrm>
        </p:spPr>
        <p:txBody>
          <a:bodyPr/>
          <a:lstStyle/>
          <a:p>
            <a:r>
              <a:rPr lang="cs-CZ" dirty="0" smtClean="0"/>
              <a:t>Financování sociálních služeb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09618-44AA-46A0-8689-1F3DD23EBB0A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71104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15616" y="548680"/>
            <a:ext cx="7228284" cy="54864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Rok 2015 – tedy rok NV,  VP a OPZ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87624" y="1916832"/>
            <a:ext cx="7156276" cy="4536504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cs-CZ" sz="2400" b="1" dirty="0" smtClean="0"/>
              <a:t>NV – tvorba nařízení vlády </a:t>
            </a:r>
            <a:r>
              <a:rPr lang="cs-CZ" sz="2400" b="0" dirty="0" smtClean="0"/>
              <a:t>k §101a zákona o sociálních službách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2400" b="1" dirty="0"/>
              <a:t>VP</a:t>
            </a:r>
            <a:r>
              <a:rPr lang="cs-CZ" sz="2400" dirty="0" smtClean="0"/>
              <a:t> – příprava </a:t>
            </a:r>
            <a:r>
              <a:rPr lang="cs-CZ" sz="2400" b="0" dirty="0" smtClean="0"/>
              <a:t>zavedení </a:t>
            </a:r>
            <a:r>
              <a:rPr lang="cs-CZ" sz="2400" dirty="0" smtClean="0"/>
              <a:t>financování sociálních služeb v souladu s pravidly pro poskytování veřejné podpory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2400" b="1" dirty="0"/>
              <a:t>OPZ – Operační program </a:t>
            </a:r>
            <a:r>
              <a:rPr lang="cs-CZ" sz="2400" dirty="0" smtClean="0"/>
              <a:t>zaměstnanost, který bude financovat také sociální služby</a:t>
            </a:r>
            <a:r>
              <a:rPr lang="cs-CZ" sz="2400" b="0" dirty="0"/>
              <a:t>, </a:t>
            </a:r>
            <a:r>
              <a:rPr lang="cs-CZ" sz="2400" b="0" dirty="0" smtClean="0"/>
              <a:t> a </a:t>
            </a:r>
            <a:r>
              <a:rPr lang="cs-CZ" sz="2400" b="0" dirty="0"/>
              <a:t>to 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cs-CZ" dirty="0" smtClean="0"/>
              <a:t>    Koordinovaně  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cs-CZ" dirty="0" smtClean="0"/>
              <a:t>    Za stejných podmínek jako u státních dotací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cs-CZ" dirty="0" smtClean="0"/>
              <a:t>    Se stejnou úrovní obvyklých nákladů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B996C-DFF8-49D0-A15B-14A2AD023B94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3270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87624" y="365760"/>
            <a:ext cx="7156276" cy="54864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Jaký bude obsah nařízení vlády?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43608" y="1988840"/>
            <a:ext cx="7300292" cy="4248472"/>
          </a:xfrm>
        </p:spPr>
        <p:txBody>
          <a:bodyPr>
            <a:normAutofit/>
          </a:bodyPr>
          <a:lstStyle/>
          <a:p>
            <a:r>
              <a:rPr lang="cs-CZ" sz="2600" dirty="0" smtClean="0"/>
              <a:t>Bude vycházet ze schválené Metodiky MPSV</a:t>
            </a:r>
          </a:p>
          <a:p>
            <a:r>
              <a:rPr lang="cs-CZ" sz="2600" b="1" dirty="0" smtClean="0"/>
              <a:t>Obsah je definován odstavcem 7 §101a</a:t>
            </a:r>
            <a:r>
              <a:rPr lang="cs-CZ" sz="2600" b="0" dirty="0" smtClean="0"/>
              <a:t> zákona o sociálních službách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cs-CZ" sz="2400" b="1" dirty="0"/>
              <a:t>čerpání</a:t>
            </a:r>
            <a:r>
              <a:rPr lang="cs-CZ" sz="2400" dirty="0"/>
              <a:t> </a:t>
            </a:r>
            <a:r>
              <a:rPr lang="cs-CZ" sz="2400" b="0" dirty="0"/>
              <a:t>dotace,</a:t>
            </a:r>
            <a:r>
              <a:rPr lang="cs-CZ" sz="2400" dirty="0"/>
              <a:t> </a:t>
            </a:r>
            <a:endParaRPr lang="cs-CZ" sz="2400" dirty="0" smtClean="0"/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cs-CZ" sz="2400" b="1" dirty="0"/>
              <a:t>lhůty pro výplatu </a:t>
            </a:r>
            <a:r>
              <a:rPr lang="cs-CZ" sz="2400" b="0" dirty="0"/>
              <a:t>dotace, 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cs-CZ" sz="2400" b="1" dirty="0"/>
              <a:t>formu a obsah žádosti </a:t>
            </a:r>
            <a:r>
              <a:rPr lang="cs-CZ" sz="2400" dirty="0" smtClean="0"/>
              <a:t>a </a:t>
            </a:r>
            <a:r>
              <a:rPr lang="cs-CZ" sz="2400" dirty="0"/>
              <a:t>lhůtu pro její podání, </a:t>
            </a:r>
            <a:endParaRPr lang="cs-CZ" sz="2400" dirty="0" smtClean="0"/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cs-CZ" sz="2400" b="1" dirty="0"/>
              <a:t>formu a obsah přehledu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052736"/>
            <a:ext cx="1725613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álný popisek 4"/>
          <p:cNvSpPr/>
          <p:nvPr/>
        </p:nvSpPr>
        <p:spPr>
          <a:xfrm>
            <a:off x="6588224" y="5445224"/>
            <a:ext cx="2088232" cy="936104"/>
          </a:xfrm>
          <a:prstGeom prst="wedgeEllipseCallou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b="1" dirty="0" smtClean="0"/>
              <a:t>NV</a:t>
            </a:r>
            <a:endParaRPr lang="cs-CZ" sz="3600" b="1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B996C-DFF8-49D0-A15B-14A2AD023B94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8988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87623" y="476672"/>
            <a:ext cx="7518329" cy="54864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Proč se zabýváme veřejnou podporou?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99592" y="1556792"/>
            <a:ext cx="7848872" cy="5112568"/>
          </a:xfrm>
        </p:spPr>
        <p:txBody>
          <a:bodyPr>
            <a:normAutofit/>
          </a:bodyPr>
          <a:lstStyle/>
          <a:p>
            <a:r>
              <a:rPr lang="cs-CZ" sz="2200" b="1" dirty="0" smtClean="0"/>
              <a:t>Sociální služby  </a:t>
            </a:r>
            <a:r>
              <a:rPr lang="cs-CZ" sz="2200" dirty="0" smtClean="0"/>
              <a:t>můžeme považovat za </a:t>
            </a:r>
            <a:r>
              <a:rPr lang="cs-CZ" sz="2200" b="1" dirty="0"/>
              <a:t>služby v obecném hospodářském zájmu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cs-CZ" sz="2000" dirty="0" smtClean="0"/>
              <a:t>Podmnožina </a:t>
            </a:r>
            <a:r>
              <a:rPr lang="cs-CZ" sz="2000" b="0" dirty="0" smtClean="0"/>
              <a:t>hospodářských činností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cs-CZ" sz="2000" dirty="0" smtClean="0"/>
              <a:t>Zvláštní význam </a:t>
            </a:r>
            <a:r>
              <a:rPr lang="cs-CZ" sz="2000" b="0" dirty="0" smtClean="0"/>
              <a:t>pro občana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cs-CZ" sz="2000" dirty="0" smtClean="0"/>
              <a:t>Bez zásahu </a:t>
            </a:r>
            <a:r>
              <a:rPr lang="cs-CZ" sz="2000" b="0" dirty="0" smtClean="0"/>
              <a:t>poskytovatele podpory </a:t>
            </a:r>
            <a:r>
              <a:rPr lang="cs-CZ" sz="2000" dirty="0" smtClean="0"/>
              <a:t>by neexistovala/existovala za horších podmínek</a:t>
            </a:r>
          </a:p>
          <a:p>
            <a:r>
              <a:rPr lang="cs-CZ" sz="2200" dirty="0" smtClean="0"/>
              <a:t>Proč je tento režim skvělý?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cs-CZ" sz="2000" dirty="0" smtClean="0"/>
              <a:t>Prověří, zda službu nezajistí trh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cs-CZ" sz="2000" dirty="0" smtClean="0"/>
              <a:t>Omezí negativní dopad finančních podpor s</a:t>
            </a:r>
            <a:r>
              <a:rPr lang="cs-CZ" sz="2000" b="0" dirty="0" smtClean="0"/>
              <a:t>tátu/veřejných rozpočtů </a:t>
            </a:r>
            <a:r>
              <a:rPr lang="cs-CZ" sz="2000" dirty="0" smtClean="0"/>
              <a:t>na existující trh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cs-CZ" sz="2000" dirty="0" smtClean="0"/>
              <a:t>Šetří výdaje </a:t>
            </a:r>
            <a:r>
              <a:rPr lang="cs-CZ" sz="2000" b="0" dirty="0" smtClean="0"/>
              <a:t>státu/veřejných rozpočtů a s</a:t>
            </a:r>
            <a:r>
              <a:rPr lang="cs-CZ" sz="2000" dirty="0" smtClean="0"/>
              <a:t>tanoví výdajové limity </a:t>
            </a:r>
            <a:r>
              <a:rPr lang="cs-CZ" sz="2000" b="0" dirty="0" smtClean="0"/>
              <a:t>prostřednictvím VYROVNÁVACÍ PLATBY</a:t>
            </a:r>
          </a:p>
          <a:p>
            <a:endParaRPr lang="cs-CZ" dirty="0"/>
          </a:p>
        </p:txBody>
      </p:sp>
      <p:sp>
        <p:nvSpPr>
          <p:cNvPr id="6" name="Oválný popisek 5"/>
          <p:cNvSpPr/>
          <p:nvPr/>
        </p:nvSpPr>
        <p:spPr>
          <a:xfrm>
            <a:off x="6617721" y="5651701"/>
            <a:ext cx="2088232" cy="936104"/>
          </a:xfrm>
          <a:prstGeom prst="wedgeEllipseCallou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b="1" dirty="0" smtClean="0"/>
              <a:t>VP</a:t>
            </a:r>
            <a:endParaRPr lang="cs-CZ" sz="3600" b="1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B996C-DFF8-49D0-A15B-14A2AD023B94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63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 čem budeme hovořit?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03648" y="3068960"/>
            <a:ext cx="7498080" cy="378904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cs-CZ" sz="3100" dirty="0" smtClean="0"/>
              <a:t>Nové povinnosti ze zákona </a:t>
            </a:r>
          </a:p>
          <a:p>
            <a:pPr>
              <a:lnSpc>
                <a:spcPct val="150000"/>
              </a:lnSpc>
            </a:pPr>
            <a:r>
              <a:rPr lang="cs-CZ" sz="3100" dirty="0" smtClean="0"/>
              <a:t>Plánování sociálních služeb</a:t>
            </a:r>
          </a:p>
          <a:p>
            <a:pPr>
              <a:lnSpc>
                <a:spcPct val="150000"/>
              </a:lnSpc>
            </a:pPr>
            <a:r>
              <a:rPr lang="cs-CZ" sz="3100" dirty="0"/>
              <a:t>Národní strategie rozvoje sociálních služeb</a:t>
            </a:r>
          </a:p>
          <a:p>
            <a:pPr>
              <a:lnSpc>
                <a:spcPct val="150000"/>
              </a:lnSpc>
            </a:pPr>
            <a:r>
              <a:rPr lang="cs-CZ" sz="3100" dirty="0" smtClean="0"/>
              <a:t>Financování sociálních služeb</a:t>
            </a:r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09618-44AA-46A0-8689-1F3DD23EBB0A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03789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87624" y="692696"/>
            <a:ext cx="7300292" cy="54864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Máme štěstí, že některé kraje tento režim zavádějí již pro rok 2015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43608" y="2060848"/>
            <a:ext cx="7300292" cy="4176464"/>
          </a:xfrm>
        </p:spPr>
        <p:txBody>
          <a:bodyPr/>
          <a:lstStyle/>
          <a:p>
            <a:r>
              <a:rPr lang="cs-CZ" sz="2400" dirty="0" smtClean="0"/>
              <a:t>Aplikace pravidel v jiných odvětvích již probíhá</a:t>
            </a:r>
          </a:p>
          <a:p>
            <a:r>
              <a:rPr lang="cs-CZ" sz="2400" b="1" dirty="0" smtClean="0"/>
              <a:t>Lze vyjít ze zkušeností </a:t>
            </a:r>
            <a:r>
              <a:rPr lang="cs-CZ" sz="2400" b="0" dirty="0" smtClean="0"/>
              <a:t>několika poskytovatelů dotace (krajů)  v oblasti sociálních služeb</a:t>
            </a:r>
          </a:p>
          <a:p>
            <a:r>
              <a:rPr lang="cs-CZ" sz="2400" b="1" dirty="0" smtClean="0"/>
              <a:t>Pro rok 2016 </a:t>
            </a:r>
            <a:r>
              <a:rPr lang="cs-CZ" sz="2400" dirty="0" smtClean="0"/>
              <a:t>bude zavedeno </a:t>
            </a:r>
            <a:r>
              <a:rPr lang="cs-CZ" sz="2400" b="1" dirty="0" smtClean="0"/>
              <a:t>p</a:t>
            </a:r>
            <a:r>
              <a:rPr lang="cs-CZ" sz="2400" b="1" dirty="0"/>
              <a:t>lošně</a:t>
            </a:r>
            <a:r>
              <a:rPr lang="cs-CZ" sz="2400" dirty="0" smtClean="0"/>
              <a:t>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2400" dirty="0"/>
              <a:t>P</a:t>
            </a:r>
            <a:r>
              <a:rPr lang="cs-CZ" sz="2400" dirty="0" smtClean="0"/>
              <a:t>ro oblast státních dotací poskytovaných kraji a Hlavním městem Prahou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2400" dirty="0" smtClean="0"/>
              <a:t>Pro oblast dotací z Evropského sociálního fondu prostřednictvím Operačního programu zaměstnanost</a:t>
            </a:r>
          </a:p>
          <a:p>
            <a:pPr lvl="1"/>
            <a:endParaRPr lang="cs-CZ" sz="3200" dirty="0"/>
          </a:p>
        </p:txBody>
      </p:sp>
      <p:sp>
        <p:nvSpPr>
          <p:cNvPr id="4" name="Oválný popisek 3"/>
          <p:cNvSpPr/>
          <p:nvPr/>
        </p:nvSpPr>
        <p:spPr>
          <a:xfrm>
            <a:off x="6588224" y="5445224"/>
            <a:ext cx="2088232" cy="936104"/>
          </a:xfrm>
          <a:prstGeom prst="wedgeEllipseCallou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b="1" dirty="0" smtClean="0"/>
              <a:t>VP</a:t>
            </a:r>
            <a:endParaRPr lang="cs-CZ" sz="3600" b="1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B996C-DFF8-49D0-A15B-14A2AD023B94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7656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548680"/>
            <a:ext cx="7488832" cy="548640"/>
          </a:xfrm>
        </p:spPr>
        <p:txBody>
          <a:bodyPr>
            <a:noAutofit/>
          </a:bodyPr>
          <a:lstStyle/>
          <a:p>
            <a:r>
              <a:rPr lang="cs-CZ" altLang="cs-CZ" sz="3600" dirty="0" smtClean="0"/>
              <a:t>Základní dokumenty Nového programového období</a:t>
            </a:r>
            <a:endParaRPr lang="cs-CZ" altLang="cs-CZ" sz="3600" dirty="0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1844824"/>
            <a:ext cx="7300292" cy="424847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cs-CZ" altLang="cs-CZ" sz="2500" b="1" dirty="0" smtClean="0"/>
              <a:t>Evropa </a:t>
            </a:r>
            <a:r>
              <a:rPr lang="cs-CZ" altLang="cs-CZ" sz="2500" b="1" dirty="0"/>
              <a:t>2020 </a:t>
            </a:r>
            <a:r>
              <a:rPr lang="cs-CZ" altLang="cs-CZ" sz="2500" dirty="0"/>
              <a:t>– základní dokument </a:t>
            </a:r>
            <a:r>
              <a:rPr lang="cs-CZ" altLang="cs-CZ" sz="2500" b="0" dirty="0"/>
              <a:t>EK pro programové období 2014-2020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cs-CZ" altLang="cs-CZ" sz="2500" b="1" dirty="0"/>
              <a:t>Dohoda o partnerství </a:t>
            </a:r>
            <a:r>
              <a:rPr lang="cs-CZ" altLang="cs-CZ" sz="2500" dirty="0"/>
              <a:t>– zpracováno členským státem EU</a:t>
            </a:r>
            <a:r>
              <a:rPr lang="cs-CZ" altLang="cs-CZ" sz="2500" b="0" dirty="0"/>
              <a:t>  o využívání ESIF, vyjednáno s EK, zastřešuje jednotlivé OP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cs-CZ" altLang="cs-CZ" sz="2500" b="1" dirty="0"/>
              <a:t>Operační programy </a:t>
            </a:r>
            <a:r>
              <a:rPr lang="cs-CZ" altLang="cs-CZ" sz="2500" dirty="0"/>
              <a:t>– rozpracovávají Dohodu </a:t>
            </a:r>
            <a:r>
              <a:rPr lang="cs-CZ" altLang="cs-CZ" sz="2500" b="0" dirty="0"/>
              <a:t>pro určité oblasti podpory do podoby implementační dokumentace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cs-CZ" altLang="cs-CZ" sz="2500" b="1" dirty="0"/>
              <a:t>Metodika finančních toků </a:t>
            </a:r>
            <a:r>
              <a:rPr lang="cs-CZ" altLang="cs-CZ" sz="2500" dirty="0"/>
              <a:t>– pravidla MF pro poskytovaní dotací</a:t>
            </a:r>
            <a:r>
              <a:rPr lang="cs-CZ" altLang="cs-CZ" sz="2500" b="0" dirty="0"/>
              <a:t> z ESIF</a:t>
            </a:r>
          </a:p>
          <a:p>
            <a:pPr>
              <a:lnSpc>
                <a:spcPct val="80000"/>
              </a:lnSpc>
            </a:pPr>
            <a:endParaRPr lang="cs-CZ" altLang="cs-CZ" sz="1600" dirty="0"/>
          </a:p>
        </p:txBody>
      </p:sp>
      <p:sp>
        <p:nvSpPr>
          <p:cNvPr id="4" name="Oválný popisek 3"/>
          <p:cNvSpPr/>
          <p:nvPr/>
        </p:nvSpPr>
        <p:spPr>
          <a:xfrm>
            <a:off x="6588224" y="5445224"/>
            <a:ext cx="2088232" cy="936104"/>
          </a:xfrm>
          <a:prstGeom prst="wedgeEllipseCallou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800" b="1" dirty="0" smtClean="0"/>
              <a:t>2014 - 2020</a:t>
            </a:r>
            <a:endParaRPr lang="cs-CZ" sz="2800" b="1" dirty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B996C-DFF8-49D0-A15B-14A2AD023B94}" type="slidenum">
              <a:rPr lang="cs-CZ" smtClean="0"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5042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7732340" cy="54864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Jaké jsou Jednotlivé fondy?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43608" y="1772816"/>
            <a:ext cx="7300292" cy="4248472"/>
          </a:xfrm>
        </p:spPr>
        <p:txBody>
          <a:bodyPr/>
          <a:lstStyle/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cs-CZ" altLang="cs-CZ" sz="2400" b="0" dirty="0"/>
              <a:t>Evropský fond pro regionální rozvoj (ERDF)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cs-CZ" altLang="cs-CZ" sz="2400" b="0" dirty="0"/>
              <a:t>Evropský sociální fond  (ESF)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cs-CZ" altLang="cs-CZ" sz="2400" b="0" dirty="0"/>
              <a:t>Fond soudržnosti - doprava  (FS)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cs-CZ" altLang="cs-CZ" sz="2400" b="0" dirty="0"/>
              <a:t>Evropský zemědělský fond pro rozvoj venkova (EZFRV)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cs-CZ" altLang="cs-CZ" sz="2400" b="0" dirty="0"/>
              <a:t>Evropský námořní a rybářský fond (ENRF)</a:t>
            </a:r>
          </a:p>
          <a:p>
            <a:pPr>
              <a:lnSpc>
                <a:spcPct val="80000"/>
              </a:lnSpc>
            </a:pPr>
            <a:endParaRPr lang="cs-CZ" altLang="cs-CZ" sz="2400" b="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cs-CZ" altLang="cs-CZ" sz="2400" b="0" dirty="0"/>
              <a:t>Fond evropské pomoci nejvíce deprivovaným (FEAD) – není zahrnut do ESIF 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B996C-DFF8-49D0-A15B-14A2AD023B94}" type="slidenum">
              <a:rPr lang="cs-CZ" smtClean="0"/>
              <a:t>22</a:t>
            </a:fld>
            <a:endParaRPr lang="cs-CZ"/>
          </a:p>
        </p:txBody>
      </p:sp>
      <p:sp>
        <p:nvSpPr>
          <p:cNvPr id="5" name="Oválný popisek 4"/>
          <p:cNvSpPr/>
          <p:nvPr/>
        </p:nvSpPr>
        <p:spPr>
          <a:xfrm>
            <a:off x="6372200" y="5463042"/>
            <a:ext cx="2088232" cy="936104"/>
          </a:xfrm>
          <a:prstGeom prst="wedgeEllipseCallou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800" b="1" dirty="0" smtClean="0"/>
              <a:t>2014 - 2020</a:t>
            </a:r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359957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128713" y="476672"/>
            <a:ext cx="8015287" cy="914400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altLang="cs-CZ" sz="3800" dirty="0"/>
              <a:t>K</a:t>
            </a:r>
            <a:r>
              <a:rPr lang="cs-CZ" altLang="cs-CZ" sz="3800" dirty="0" smtClean="0"/>
              <a:t>de se nyní nacházíme?</a:t>
            </a:r>
            <a:endParaRPr lang="cs-CZ" altLang="cs-CZ" sz="3800" dirty="0"/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15616" y="1555750"/>
            <a:ext cx="7418784" cy="4419600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>
            <a:normAutofit lnSpcReduction="10000"/>
          </a:bodyPr>
          <a:lstStyle/>
          <a:p>
            <a:pPr marL="339725" indent="-339725">
              <a:lnSpc>
                <a:spcPct val="80000"/>
              </a:lnSpc>
              <a:buClr>
                <a:schemeClr val="bg2">
                  <a:lumMod val="50000"/>
                </a:schemeClr>
              </a:buClr>
              <a:buSzPct val="80000"/>
              <a:buFont typeface="Wingdings" pitchFamily="2" charset="2"/>
              <a:buChar char=""/>
              <a:tabLst>
                <a:tab pos="339725" algn="l"/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</a:tabLst>
            </a:pPr>
            <a:r>
              <a:rPr lang="cs-CZ" altLang="cs-CZ" sz="2300" dirty="0" smtClean="0"/>
              <a:t>27</a:t>
            </a:r>
            <a:r>
              <a:rPr lang="cs-CZ" altLang="cs-CZ" sz="2300" dirty="0"/>
              <a:t>. srpna </a:t>
            </a:r>
            <a:r>
              <a:rPr lang="cs-CZ" altLang="cs-CZ" sz="2300" b="0" dirty="0" smtClean="0"/>
              <a:t>byla EK </a:t>
            </a:r>
            <a:r>
              <a:rPr lang="cs-CZ" altLang="cs-CZ" sz="2300" dirty="0" smtClean="0"/>
              <a:t>schválena Dohoda </a:t>
            </a:r>
            <a:r>
              <a:rPr lang="cs-CZ" altLang="cs-CZ" sz="2300" dirty="0"/>
              <a:t>o partnerství </a:t>
            </a:r>
            <a:r>
              <a:rPr lang="cs-CZ" altLang="cs-CZ" sz="2300" b="0" dirty="0"/>
              <a:t>mezi EU a ČR</a:t>
            </a:r>
          </a:p>
          <a:p>
            <a:pPr marL="339725" indent="-339725">
              <a:lnSpc>
                <a:spcPct val="80000"/>
              </a:lnSpc>
              <a:buClr>
                <a:schemeClr val="bg2">
                  <a:lumMod val="50000"/>
                </a:schemeClr>
              </a:buClr>
              <a:buSzPct val="80000"/>
              <a:buFont typeface="Wingdings" pitchFamily="2" charset="2"/>
              <a:buChar char=""/>
              <a:tabLst>
                <a:tab pos="339725" algn="l"/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</a:tabLst>
            </a:pPr>
            <a:r>
              <a:rPr lang="cs-CZ" altLang="cs-CZ" sz="2300" dirty="0"/>
              <a:t>Pro ČR vyčleněno 22 </a:t>
            </a:r>
            <a:r>
              <a:rPr lang="cs-CZ" altLang="cs-CZ" sz="2300" dirty="0" err="1" smtClean="0"/>
              <a:t>mld</a:t>
            </a:r>
            <a:r>
              <a:rPr lang="cs-CZ" altLang="cs-CZ" sz="2300" dirty="0" smtClean="0"/>
              <a:t> </a:t>
            </a:r>
            <a:r>
              <a:rPr lang="cs-CZ" altLang="cs-CZ" sz="2300" dirty="0"/>
              <a:t>EUR pro OP a 2,17 </a:t>
            </a:r>
            <a:r>
              <a:rPr lang="cs-CZ" altLang="cs-CZ" sz="2300" dirty="0" err="1" smtClean="0"/>
              <a:t>mld</a:t>
            </a:r>
            <a:r>
              <a:rPr lang="cs-CZ" altLang="cs-CZ" sz="2300" dirty="0" smtClean="0"/>
              <a:t>  </a:t>
            </a:r>
            <a:r>
              <a:rPr lang="cs-CZ" altLang="cs-CZ" sz="2300" dirty="0"/>
              <a:t>EUR z EZFRV </a:t>
            </a:r>
            <a:r>
              <a:rPr lang="cs-CZ" altLang="cs-CZ" sz="2300" b="0" dirty="0"/>
              <a:t>(zemědělství a rozvoj venkova) – ČR </a:t>
            </a:r>
            <a:r>
              <a:rPr lang="cs-CZ" altLang="cs-CZ" sz="2300" b="0" dirty="0" smtClean="0"/>
              <a:t>je nadále čistým příjemcem</a:t>
            </a:r>
          </a:p>
          <a:p>
            <a:pPr marL="339725" indent="-339725">
              <a:lnSpc>
                <a:spcPct val="80000"/>
              </a:lnSpc>
              <a:buClr>
                <a:schemeClr val="bg2">
                  <a:lumMod val="50000"/>
                </a:schemeClr>
              </a:buClr>
              <a:buSzPct val="80000"/>
              <a:buFont typeface="Wingdings" pitchFamily="2" charset="2"/>
              <a:buChar char=""/>
              <a:tabLst>
                <a:tab pos="339725" algn="l"/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</a:tabLst>
            </a:pPr>
            <a:r>
              <a:rPr lang="cs-CZ" altLang="cs-CZ" sz="2300" dirty="0" smtClean="0"/>
              <a:t>23,3 mil </a:t>
            </a:r>
            <a:r>
              <a:rPr lang="cs-CZ" altLang="cs-CZ" sz="2300" dirty="0"/>
              <a:t>EUR Fond evropské pomoci pro nejvíce deprivované </a:t>
            </a:r>
            <a:r>
              <a:rPr lang="cs-CZ" altLang="cs-CZ" sz="2300" b="0" dirty="0"/>
              <a:t>pro ČR – zaměstnávání mladých lidí </a:t>
            </a:r>
          </a:p>
          <a:p>
            <a:pPr marL="339725" indent="-339725">
              <a:lnSpc>
                <a:spcPct val="80000"/>
              </a:lnSpc>
              <a:buClr>
                <a:schemeClr val="bg2">
                  <a:lumMod val="50000"/>
                </a:schemeClr>
              </a:buClr>
              <a:buSzPct val="80000"/>
              <a:buFont typeface="Wingdings" pitchFamily="2" charset="2"/>
              <a:buChar char=""/>
              <a:tabLst>
                <a:tab pos="339725" algn="l"/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</a:tabLst>
            </a:pPr>
            <a:r>
              <a:rPr lang="cs-CZ" altLang="cs-CZ" sz="2300" b="1" dirty="0"/>
              <a:t>Všechny operační programy byly schváleny vládou </a:t>
            </a:r>
            <a:r>
              <a:rPr lang="cs-CZ" altLang="cs-CZ" sz="2300" dirty="0" smtClean="0"/>
              <a:t>ČR</a:t>
            </a:r>
          </a:p>
          <a:p>
            <a:pPr marL="339725" indent="-339725">
              <a:lnSpc>
                <a:spcPct val="80000"/>
              </a:lnSpc>
              <a:buClr>
                <a:schemeClr val="bg2">
                  <a:lumMod val="50000"/>
                </a:schemeClr>
              </a:buClr>
              <a:buSzPct val="80000"/>
              <a:buFont typeface="Wingdings" pitchFamily="2" charset="2"/>
              <a:buChar char=""/>
              <a:tabLst>
                <a:tab pos="339725" algn="l"/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</a:tabLst>
            </a:pPr>
            <a:r>
              <a:rPr lang="cs-CZ" altLang="cs-CZ" sz="2300" dirty="0" smtClean="0"/>
              <a:t>27. listopadu </a:t>
            </a:r>
            <a:r>
              <a:rPr lang="cs-CZ" altLang="cs-CZ" sz="2300" b="0" dirty="0" smtClean="0"/>
              <a:t>proběhl</a:t>
            </a:r>
            <a:r>
              <a:rPr lang="cs-CZ" altLang="cs-CZ" sz="2300" dirty="0" smtClean="0"/>
              <a:t> formální dialog s EK</a:t>
            </a:r>
            <a:endParaRPr lang="cs-CZ" altLang="cs-CZ" sz="2300" dirty="0"/>
          </a:p>
          <a:p>
            <a:pPr marL="339725" indent="-339725">
              <a:lnSpc>
                <a:spcPct val="80000"/>
              </a:lnSpc>
              <a:buClr>
                <a:schemeClr val="bg2">
                  <a:lumMod val="50000"/>
                </a:schemeClr>
              </a:buClr>
              <a:buSzPct val="80000"/>
              <a:buFont typeface="Wingdings" pitchFamily="2" charset="2"/>
              <a:buChar char=""/>
              <a:tabLst>
                <a:tab pos="339725" algn="l"/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</a:tabLst>
            </a:pPr>
            <a:r>
              <a:rPr lang="cs-CZ" altLang="cs-CZ" sz="2300" b="1" dirty="0"/>
              <a:t>První výzvy koncem prvního pololetí </a:t>
            </a:r>
            <a:r>
              <a:rPr lang="cs-CZ" altLang="cs-CZ" sz="2300" dirty="0"/>
              <a:t>až v druhém pololetí 2015</a:t>
            </a:r>
          </a:p>
          <a:p>
            <a:pPr marL="339725" indent="-339725">
              <a:lnSpc>
                <a:spcPct val="80000"/>
              </a:lnSpc>
              <a:buClr>
                <a:schemeClr val="bg2">
                  <a:lumMod val="50000"/>
                </a:schemeClr>
              </a:buClr>
              <a:buSzPct val="80000"/>
              <a:buFont typeface="Wingdings" pitchFamily="2" charset="2"/>
              <a:buChar char=""/>
              <a:tabLst>
                <a:tab pos="339725" algn="l"/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</a:tabLst>
            </a:pPr>
            <a:r>
              <a:rPr lang="cs-CZ" altLang="cs-CZ" sz="2300" dirty="0"/>
              <a:t>Možnost výzev před schválení OP Evropskou komisí  - schvaluje vláda</a:t>
            </a:r>
          </a:p>
          <a:p>
            <a:pPr marL="339725" indent="-339725">
              <a:lnSpc>
                <a:spcPct val="80000"/>
              </a:lnSpc>
              <a:buClr>
                <a:srgbClr val="FFCC00"/>
              </a:buClr>
              <a:buSzPct val="80000"/>
              <a:buFont typeface="Wingdings" pitchFamily="2" charset="2"/>
              <a:buNone/>
              <a:tabLst>
                <a:tab pos="339725" algn="l"/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</a:tabLst>
            </a:pPr>
            <a:endParaRPr lang="cs-CZ" altLang="cs-CZ" sz="2000" dirty="0"/>
          </a:p>
        </p:txBody>
      </p:sp>
      <p:sp>
        <p:nvSpPr>
          <p:cNvPr id="4" name="Oválný popisek 3"/>
          <p:cNvSpPr/>
          <p:nvPr/>
        </p:nvSpPr>
        <p:spPr>
          <a:xfrm>
            <a:off x="6588224" y="5445224"/>
            <a:ext cx="2088232" cy="936104"/>
          </a:xfrm>
          <a:prstGeom prst="wedgeEllipseCallou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800" b="1" dirty="0" smtClean="0"/>
              <a:t>2014 - 2020</a:t>
            </a:r>
            <a:endParaRPr lang="cs-CZ" sz="2800" b="1" dirty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B996C-DFF8-49D0-A15B-14A2AD023B94}" type="slidenum">
              <a:rPr lang="cs-CZ" smtClean="0"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5196307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331640" y="692696"/>
            <a:ext cx="7560840" cy="54864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Jak budou sociální služby financovány z OPZ – PO2?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15616" y="1916832"/>
            <a:ext cx="7228284" cy="381642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cs-CZ" sz="2300" b="1" dirty="0" smtClean="0"/>
              <a:t>Koordinovaný přístup </a:t>
            </a:r>
            <a:r>
              <a:rPr lang="cs-CZ" sz="2300" b="0" dirty="0" smtClean="0"/>
              <a:t>s dotacemi ze státního rozpočtu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cs-CZ" sz="2300" b="1" dirty="0"/>
              <a:t>Shodné obvyklé náklady </a:t>
            </a:r>
            <a:r>
              <a:rPr lang="cs-CZ" sz="2300" b="0" dirty="0"/>
              <a:t>služeb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cs-CZ" sz="2300" dirty="0" smtClean="0"/>
              <a:t>Shodný obsah pověřovacích aktů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cs-CZ" sz="2300" dirty="0" smtClean="0"/>
              <a:t>Poskytovatel </a:t>
            </a:r>
            <a:r>
              <a:rPr lang="cs-CZ" sz="2300" b="0" dirty="0"/>
              <a:t>dotace (kraj) </a:t>
            </a:r>
            <a:r>
              <a:rPr lang="cs-CZ" sz="2300" dirty="0" smtClean="0"/>
              <a:t>určí, na které služby </a:t>
            </a:r>
            <a:r>
              <a:rPr lang="cs-CZ" sz="2300" b="0" dirty="0" smtClean="0"/>
              <a:t>v rámci sítě na území </a:t>
            </a:r>
            <a:r>
              <a:rPr lang="cs-CZ" sz="2300" dirty="0" smtClean="0"/>
              <a:t>využije státní prostředky a na které Evropské</a:t>
            </a:r>
            <a:endParaRPr lang="cs-CZ" sz="2300" dirty="0"/>
          </a:p>
        </p:txBody>
      </p:sp>
      <p:sp>
        <p:nvSpPr>
          <p:cNvPr id="4" name="Oválný popisek 3"/>
          <p:cNvSpPr/>
          <p:nvPr/>
        </p:nvSpPr>
        <p:spPr>
          <a:xfrm>
            <a:off x="6588224" y="5445224"/>
            <a:ext cx="2088232" cy="936104"/>
          </a:xfrm>
          <a:prstGeom prst="wedgeEllipseCallou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800" b="1" dirty="0" smtClean="0"/>
              <a:t>OPZ</a:t>
            </a:r>
            <a:endParaRPr lang="cs-CZ" sz="2800" b="1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B996C-DFF8-49D0-A15B-14A2AD023B94}" type="slidenum">
              <a:rPr lang="cs-CZ" smtClean="0"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518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55516" y="548680"/>
            <a:ext cx="7520940" cy="54864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A další podmínky?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15616" y="1628800"/>
            <a:ext cx="7228284" cy="417646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cs-CZ" sz="2800" b="1" dirty="0" smtClean="0"/>
              <a:t>Výzvy pro kraje </a:t>
            </a:r>
            <a:r>
              <a:rPr lang="cs-CZ" sz="2800" b="0" dirty="0" smtClean="0"/>
              <a:t>na podporu služeb sociální </a:t>
            </a:r>
            <a:r>
              <a:rPr lang="cs-CZ" sz="2800" dirty="0" smtClean="0"/>
              <a:t>prevence </a:t>
            </a:r>
            <a:r>
              <a:rPr lang="cs-CZ" sz="2800" b="0" dirty="0" smtClean="0"/>
              <a:t>budou vyhlášeny </a:t>
            </a:r>
            <a:r>
              <a:rPr lang="cs-CZ" sz="2800" b="1" dirty="0"/>
              <a:t>v polovině roku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cs-CZ" sz="2800" b="0" dirty="0" smtClean="0"/>
              <a:t>Budou </a:t>
            </a:r>
            <a:r>
              <a:rPr lang="cs-CZ" sz="2800" dirty="0" smtClean="0"/>
              <a:t>schváleny vládou před schválením OPZ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cs-CZ" sz="2800" b="1" dirty="0"/>
              <a:t>Rozdělení alokace </a:t>
            </a:r>
            <a:r>
              <a:rPr lang="cs-CZ" sz="2800" b="0" dirty="0" smtClean="0"/>
              <a:t>mezi kraje bude </a:t>
            </a:r>
            <a:r>
              <a:rPr lang="cs-CZ" sz="2800" b="1" dirty="0"/>
              <a:t>dle podílu směrných čísel</a:t>
            </a:r>
          </a:p>
          <a:p>
            <a:pPr>
              <a:buFont typeface="Wingdings" panose="05000000000000000000" pitchFamily="2" charset="2"/>
              <a:buChar char="ü"/>
            </a:pPr>
            <a:endParaRPr lang="cs-CZ" sz="2400" b="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B996C-DFF8-49D0-A15B-14A2AD023B94}" type="slidenum">
              <a:rPr lang="cs-CZ" smtClean="0"/>
              <a:t>25</a:t>
            </a:fld>
            <a:endParaRPr lang="cs-CZ"/>
          </a:p>
        </p:txBody>
      </p:sp>
      <p:sp>
        <p:nvSpPr>
          <p:cNvPr id="5" name="Oválný popisek 4"/>
          <p:cNvSpPr/>
          <p:nvPr/>
        </p:nvSpPr>
        <p:spPr>
          <a:xfrm>
            <a:off x="6588224" y="5445224"/>
            <a:ext cx="2088232" cy="936104"/>
          </a:xfrm>
          <a:prstGeom prst="wedgeEllipseCallou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800" b="1" dirty="0" smtClean="0"/>
              <a:t>OPZ</a:t>
            </a:r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3909895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03648" y="3140968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Děkuji za Vaši pozornost. </a:t>
            </a:r>
            <a:br>
              <a:rPr lang="cs-CZ" dirty="0" smtClean="0"/>
            </a:br>
            <a:r>
              <a:rPr lang="cs-CZ" dirty="0" smtClean="0"/>
              <a:t>Máte otázky?</a:t>
            </a:r>
            <a:endParaRPr lang="cs-CZ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445224"/>
            <a:ext cx="2664296" cy="8392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09618-44AA-46A0-8689-1F3DD23EBB0A}" type="slidenum">
              <a:rPr lang="cs-CZ" smtClean="0"/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7452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1403648" y="306896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Nové povinnosti dané zákonem o sociálních službách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09618-44AA-46A0-8689-1F3DD23EBB0A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9175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Zástupný symbol pro obsah 2"/>
          <p:cNvSpPr>
            <a:spLocks noGrp="1"/>
          </p:cNvSpPr>
          <p:nvPr>
            <p:ph idx="1"/>
          </p:nvPr>
        </p:nvSpPr>
        <p:spPr>
          <a:xfrm>
            <a:off x="1043608" y="1557338"/>
            <a:ext cx="7797180" cy="5300662"/>
          </a:xfrm>
        </p:spPr>
        <p:txBody>
          <a:bodyPr/>
          <a:lstStyle/>
          <a:p>
            <a:pPr marL="82296" indent="0">
              <a:buClr>
                <a:schemeClr val="bg2">
                  <a:lumMod val="50000"/>
                </a:schemeClr>
              </a:buClr>
              <a:buNone/>
              <a:defRPr/>
            </a:pPr>
            <a:r>
              <a:rPr lang="cs-CZ" altLang="cs-CZ" sz="2400" dirty="0" smtClean="0"/>
              <a:t>Co znamenají úpravy financování sociálních služeb dané novelou</a:t>
            </a:r>
          </a:p>
          <a:p>
            <a:pPr lvl="1">
              <a:buClr>
                <a:schemeClr val="bg2">
                  <a:lumMod val="50000"/>
                </a:schemeClr>
              </a:buClr>
              <a:buFont typeface="Wingdings" panose="05000000000000000000" pitchFamily="2" charset="2"/>
              <a:buChar char="ü"/>
              <a:defRPr/>
            </a:pPr>
            <a:r>
              <a:rPr lang="cs-CZ" altLang="cs-CZ" sz="2400" b="1" dirty="0" smtClean="0">
                <a:ea typeface="+mn-ea"/>
                <a:cs typeface="+mn-cs"/>
              </a:rPr>
              <a:t>Upravila povinnost </a:t>
            </a:r>
            <a:r>
              <a:rPr lang="cs-CZ" altLang="cs-CZ" sz="2400" b="1" dirty="0">
                <a:ea typeface="+mn-ea"/>
                <a:cs typeface="+mn-cs"/>
              </a:rPr>
              <a:t>krajů určovat síť </a:t>
            </a:r>
            <a:r>
              <a:rPr lang="cs-CZ" altLang="cs-CZ" sz="2400" dirty="0">
                <a:ea typeface="+mn-ea"/>
                <a:cs typeface="+mn-cs"/>
              </a:rPr>
              <a:t>sociálních služeb na svém </a:t>
            </a:r>
            <a:r>
              <a:rPr lang="cs-CZ" altLang="cs-CZ" sz="2400" dirty="0" smtClean="0">
                <a:ea typeface="+mn-ea"/>
                <a:cs typeface="+mn-cs"/>
              </a:rPr>
              <a:t>území</a:t>
            </a:r>
          </a:p>
          <a:p>
            <a:pPr lvl="1">
              <a:buClr>
                <a:schemeClr val="bg2">
                  <a:lumMod val="50000"/>
                </a:schemeClr>
              </a:buClr>
              <a:buFont typeface="Wingdings" panose="05000000000000000000" pitchFamily="2" charset="2"/>
              <a:buChar char="ü"/>
              <a:defRPr/>
            </a:pPr>
            <a:r>
              <a:rPr lang="cs-CZ" altLang="cs-CZ" sz="2400" b="1" dirty="0" smtClean="0">
                <a:ea typeface="+mn-ea"/>
                <a:cs typeface="+mn-cs"/>
              </a:rPr>
              <a:t>Zajistila transparentnější </a:t>
            </a:r>
            <a:r>
              <a:rPr lang="cs-CZ" altLang="cs-CZ" sz="2400" b="1" dirty="0">
                <a:ea typeface="+mn-ea"/>
                <a:cs typeface="+mn-cs"/>
              </a:rPr>
              <a:t>financování</a:t>
            </a:r>
            <a:r>
              <a:rPr lang="cs-CZ" altLang="cs-CZ" sz="2400" dirty="0">
                <a:ea typeface="+mn-ea"/>
                <a:cs typeface="+mn-cs"/>
              </a:rPr>
              <a:t> sociálních služeb </a:t>
            </a:r>
          </a:p>
          <a:p>
            <a:pPr marL="342900" lvl="1" indent="-342900">
              <a:buClr>
                <a:schemeClr val="bg2">
                  <a:lumMod val="50000"/>
                </a:schemeClr>
              </a:buClr>
              <a:buFont typeface="Wingdings" panose="05000000000000000000" pitchFamily="2" charset="2"/>
              <a:buChar char="ü"/>
              <a:defRPr/>
            </a:pPr>
            <a:endParaRPr lang="cs-CZ" altLang="cs-CZ" sz="2400" dirty="0" smtClean="0">
              <a:ea typeface="+mn-ea"/>
              <a:cs typeface="+mn-cs"/>
            </a:endParaRPr>
          </a:p>
          <a:p>
            <a:pPr marL="0" lvl="1" indent="0">
              <a:buClr>
                <a:schemeClr val="bg2">
                  <a:lumMod val="50000"/>
                </a:schemeClr>
              </a:buClr>
              <a:buNone/>
              <a:defRPr/>
            </a:pPr>
            <a:r>
              <a:rPr lang="cs-CZ" altLang="cs-CZ" sz="2400" dirty="0" smtClean="0">
                <a:ea typeface="+mn-ea"/>
                <a:cs typeface="+mn-cs"/>
              </a:rPr>
              <a:t>Přechod </a:t>
            </a:r>
            <a:r>
              <a:rPr lang="cs-CZ" altLang="cs-CZ" sz="2400" dirty="0">
                <a:ea typeface="+mn-ea"/>
                <a:cs typeface="+mn-cs"/>
              </a:rPr>
              <a:t>financování na kraje</a:t>
            </a:r>
          </a:p>
          <a:p>
            <a:pPr marL="800100" lvl="3" indent="-342900">
              <a:buClr>
                <a:schemeClr val="bg2">
                  <a:lumMod val="50000"/>
                </a:schemeClr>
              </a:buClr>
              <a:buFont typeface="Wingdings" panose="05000000000000000000" pitchFamily="2" charset="2"/>
              <a:buChar char="ü"/>
              <a:defRPr/>
            </a:pPr>
            <a:r>
              <a:rPr lang="cs-CZ" altLang="cs-CZ" sz="2400" b="1" dirty="0" smtClean="0">
                <a:ea typeface="+mn-ea"/>
                <a:cs typeface="+mn-cs"/>
              </a:rPr>
              <a:t>Stabilizoval poměr </a:t>
            </a:r>
            <a:r>
              <a:rPr lang="cs-CZ" altLang="cs-CZ" sz="2400" b="1" dirty="0">
                <a:ea typeface="+mn-ea"/>
                <a:cs typeface="+mn-cs"/>
              </a:rPr>
              <a:t>směrných </a:t>
            </a:r>
            <a:r>
              <a:rPr lang="cs-CZ" altLang="cs-CZ" sz="2400" b="1" dirty="0" smtClean="0">
                <a:ea typeface="+mn-ea"/>
                <a:cs typeface="+mn-cs"/>
              </a:rPr>
              <a:t>čísel </a:t>
            </a:r>
            <a:r>
              <a:rPr lang="cs-CZ" altLang="cs-CZ" sz="2400" dirty="0" smtClean="0">
                <a:ea typeface="+mn-ea"/>
                <a:cs typeface="+mn-cs"/>
              </a:rPr>
              <a:t>přímo v zákoně</a:t>
            </a:r>
            <a:endParaRPr lang="cs-CZ" altLang="cs-CZ" sz="2400" dirty="0">
              <a:ea typeface="+mn-ea"/>
              <a:cs typeface="+mn-cs"/>
            </a:endParaRPr>
          </a:p>
          <a:p>
            <a:pPr marL="342900" lvl="1" indent="-342900">
              <a:buClr>
                <a:schemeClr val="bg2">
                  <a:lumMod val="50000"/>
                </a:schemeClr>
              </a:buClr>
              <a:buFont typeface="Wingdings" panose="05000000000000000000" pitchFamily="2" charset="2"/>
              <a:buChar char="ü"/>
              <a:defRPr/>
            </a:pPr>
            <a:endParaRPr lang="cs-CZ" altLang="cs-CZ" sz="2400" dirty="0" smtClean="0">
              <a:ea typeface="+mn-ea"/>
              <a:cs typeface="+mn-cs"/>
            </a:endParaRPr>
          </a:p>
          <a:p>
            <a:pPr marL="342900" lvl="1" indent="-342900">
              <a:buClr>
                <a:schemeClr val="bg2">
                  <a:lumMod val="50000"/>
                </a:schemeClr>
              </a:buClr>
              <a:buFont typeface="Wingdings" panose="05000000000000000000" pitchFamily="2" charset="2"/>
              <a:buChar char="ü"/>
              <a:defRPr/>
            </a:pPr>
            <a:r>
              <a:rPr lang="cs-CZ" altLang="cs-CZ" sz="2400" dirty="0" smtClean="0">
                <a:ea typeface="+mn-ea"/>
                <a:cs typeface="+mn-cs"/>
              </a:rPr>
              <a:t>Důraz na </a:t>
            </a:r>
            <a:r>
              <a:rPr lang="cs-CZ" altLang="cs-CZ" sz="2400" b="1" dirty="0" smtClean="0">
                <a:ea typeface="+mn-ea"/>
                <a:cs typeface="+mn-cs"/>
              </a:rPr>
              <a:t>provázání financování a plánování</a:t>
            </a:r>
            <a:endParaRPr lang="cs-CZ" altLang="cs-CZ" sz="2400" dirty="0" smtClean="0"/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1115616" y="188913"/>
            <a:ext cx="8028384" cy="1152525"/>
          </a:xfrm>
        </p:spPr>
        <p:txBody>
          <a:bodyPr>
            <a:normAutofit/>
          </a:bodyPr>
          <a:lstStyle/>
          <a:p>
            <a:pPr algn="l">
              <a:defRPr/>
            </a:pPr>
            <a:r>
              <a:rPr lang="cs-CZ" dirty="0"/>
              <a:t>Novinky </a:t>
            </a:r>
            <a:r>
              <a:rPr lang="cs-CZ" dirty="0" smtClean="0"/>
              <a:t>v zákoně od 1</a:t>
            </a:r>
            <a:r>
              <a:rPr lang="cs-CZ" dirty="0"/>
              <a:t>. 1. 2015</a:t>
            </a:r>
          </a:p>
        </p:txBody>
      </p:sp>
      <p:sp>
        <p:nvSpPr>
          <p:cNvPr id="512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9231DC9-72E8-4E3F-96A6-2CB13C4F5CB8}" type="slidenum">
              <a:rPr lang="cs-CZ" altLang="cs-CZ" smtClean="0"/>
              <a:pPr eaLnBrk="1" hangingPunct="1"/>
              <a:t>4</a:t>
            </a:fld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22929661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608" y="549275"/>
            <a:ext cx="7200280" cy="1143000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cs-CZ" dirty="0"/>
              <a:t>Novinky v oblasti inspekcí od 1. 1. 2015</a:t>
            </a:r>
          </a:p>
        </p:txBody>
      </p:sp>
      <p:sp>
        <p:nvSpPr>
          <p:cNvPr id="5123" name="Zástupný symbol pro obsah 2"/>
          <p:cNvSpPr>
            <a:spLocks noGrp="1"/>
          </p:cNvSpPr>
          <p:nvPr>
            <p:ph idx="1"/>
          </p:nvPr>
        </p:nvSpPr>
        <p:spPr>
          <a:xfrm>
            <a:off x="827584" y="1844675"/>
            <a:ext cx="7859216" cy="4281488"/>
          </a:xfrm>
        </p:spPr>
        <p:txBody>
          <a:bodyPr anchor="ctr">
            <a:normAutofit/>
          </a:bodyPr>
          <a:lstStyle/>
          <a:p>
            <a:pPr marL="457200" lvl="1" indent="0">
              <a:lnSpc>
                <a:spcPct val="150000"/>
              </a:lnSpc>
              <a:buFontTx/>
              <a:buNone/>
              <a:defRPr/>
            </a:pPr>
            <a:r>
              <a:rPr lang="cs-CZ" altLang="cs-CZ" dirty="0">
                <a:sym typeface="Wingdings" pitchFamily="2" charset="2"/>
              </a:rPr>
              <a:t>I</a:t>
            </a:r>
            <a:r>
              <a:rPr lang="cs-CZ" altLang="cs-CZ" dirty="0" smtClean="0">
                <a:sym typeface="Wingdings" pitchFamily="2" charset="2"/>
              </a:rPr>
              <a:t>nspekce </a:t>
            </a:r>
            <a:r>
              <a:rPr lang="cs-CZ" altLang="cs-CZ" b="1" dirty="0" smtClean="0">
                <a:sym typeface="Wingdings" pitchFamily="2" charset="2"/>
              </a:rPr>
              <a:t>přešla z Úřadu práce ČR na MPSV</a:t>
            </a:r>
          </a:p>
          <a:p>
            <a:pPr marL="457200" lvl="1" indent="0">
              <a:lnSpc>
                <a:spcPct val="150000"/>
              </a:lnSpc>
              <a:buFontTx/>
              <a:buNone/>
              <a:defRPr/>
            </a:pPr>
            <a:r>
              <a:rPr lang="cs-CZ" altLang="cs-CZ" dirty="0" smtClean="0">
                <a:sym typeface="Wingdings" pitchFamily="2" charset="2"/>
              </a:rPr>
              <a:t>Cíl: 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cs-CZ" altLang="cs-CZ" b="1" dirty="0" smtClean="0">
                <a:sym typeface="Wingdings" pitchFamily="2" charset="2"/>
              </a:rPr>
              <a:t>Navrátit Úřadu </a:t>
            </a:r>
            <a:r>
              <a:rPr lang="cs-CZ" altLang="cs-CZ" dirty="0" smtClean="0">
                <a:sym typeface="Wingdings" pitchFamily="2" charset="2"/>
              </a:rPr>
              <a:t>práce jeho </a:t>
            </a:r>
            <a:r>
              <a:rPr lang="cs-CZ" altLang="cs-CZ" b="1" dirty="0">
                <a:sym typeface="Wingdings" pitchFamily="2" charset="2"/>
              </a:rPr>
              <a:t>původní poslání </a:t>
            </a:r>
            <a:r>
              <a:rPr lang="cs-CZ" altLang="cs-CZ" dirty="0" smtClean="0">
                <a:sym typeface="Wingdings" pitchFamily="2" charset="2"/>
              </a:rPr>
              <a:t>- </a:t>
            </a:r>
            <a:r>
              <a:rPr lang="cs-CZ" altLang="cs-CZ" dirty="0" smtClean="0"/>
              <a:t>realizace politiky zaměstnanosti.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cs-CZ" altLang="cs-CZ" dirty="0" smtClean="0"/>
              <a:t>Zajištění jednotného způsobu výkonu inspekční činnosti.</a:t>
            </a:r>
          </a:p>
        </p:txBody>
      </p:sp>
      <p:sp>
        <p:nvSpPr>
          <p:cNvPr id="6148" name="Zástupný symbol pro číslo snímku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72F7837-6848-4F07-A6FF-075F1E8CACF5}" type="slidenum">
              <a:rPr lang="cs-CZ" altLang="cs-CZ" smtClean="0"/>
              <a:pPr eaLnBrk="1" hangingPunct="1"/>
              <a:t>5</a:t>
            </a:fld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2708981943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15616" y="260350"/>
            <a:ext cx="7642622" cy="1800225"/>
          </a:xfrm>
        </p:spPr>
        <p:txBody>
          <a:bodyPr>
            <a:normAutofit/>
          </a:bodyPr>
          <a:lstStyle/>
          <a:p>
            <a:pPr algn="l">
              <a:defRPr/>
            </a:pPr>
            <a:r>
              <a:rPr lang="cs-CZ" dirty="0" smtClean="0"/>
              <a:t>Jak byl zajištěn převod </a:t>
            </a:r>
            <a:r>
              <a:rPr lang="cs-CZ" dirty="0"/>
              <a:t>agendy inspekce?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15616" y="2133600"/>
            <a:ext cx="7571184" cy="3992563"/>
          </a:xfrm>
        </p:spPr>
        <p:txBody>
          <a:bodyPr/>
          <a:lstStyle/>
          <a:p>
            <a:pPr>
              <a:defRPr/>
            </a:pPr>
            <a:r>
              <a:rPr lang="cs-CZ" sz="2400" dirty="0" smtClean="0"/>
              <a:t>Proběhla </a:t>
            </a:r>
            <a:r>
              <a:rPr lang="cs-CZ" sz="2400" dirty="0"/>
              <a:t>jednání v</a:t>
            </a:r>
            <a:r>
              <a:rPr lang="cs-CZ" sz="2400" dirty="0" smtClean="0"/>
              <a:t> těchto oblastech</a:t>
            </a:r>
            <a:r>
              <a:rPr lang="cs-CZ" sz="2400" dirty="0"/>
              <a:t>: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cs-CZ" sz="2400" b="1" dirty="0" smtClean="0">
                <a:ea typeface="+mn-ea"/>
                <a:cs typeface="+mn-cs"/>
              </a:rPr>
              <a:t>Personální záležitosti</a:t>
            </a:r>
            <a:endParaRPr lang="cs-CZ" sz="2400" b="1" dirty="0">
              <a:ea typeface="+mn-ea"/>
              <a:cs typeface="+mn-cs"/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cs-CZ" sz="2400" b="1" dirty="0">
                <a:ea typeface="+mn-ea"/>
                <a:cs typeface="+mn-cs"/>
              </a:rPr>
              <a:t>Spisová rozluka</a:t>
            </a:r>
            <a:r>
              <a:rPr lang="cs-CZ" sz="2400" dirty="0" smtClean="0">
                <a:ea typeface="+mn-ea"/>
                <a:cs typeface="+mn-cs"/>
              </a:rPr>
              <a:t>, </a:t>
            </a:r>
            <a:r>
              <a:rPr lang="cs-CZ" sz="2400" dirty="0">
                <a:ea typeface="+mn-ea"/>
                <a:cs typeface="+mn-cs"/>
              </a:rPr>
              <a:t>OK </a:t>
            </a:r>
            <a:r>
              <a:rPr lang="cs-CZ" sz="2400" dirty="0" smtClean="0">
                <a:ea typeface="+mn-ea"/>
                <a:cs typeface="+mn-cs"/>
              </a:rPr>
              <a:t>centrum (informační systém, který byl na GŘÚP)</a:t>
            </a:r>
            <a:endParaRPr lang="cs-CZ" sz="2400" dirty="0">
              <a:ea typeface="+mn-ea"/>
              <a:cs typeface="+mn-cs"/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cs-CZ" sz="2400" b="1" dirty="0">
                <a:ea typeface="+mn-ea"/>
                <a:cs typeface="+mn-cs"/>
              </a:rPr>
              <a:t>Materiálně technické vybavení</a:t>
            </a:r>
            <a:r>
              <a:rPr lang="cs-CZ" sz="2400" dirty="0">
                <a:ea typeface="+mn-ea"/>
                <a:cs typeface="+mn-cs"/>
              </a:rPr>
              <a:t> </a:t>
            </a:r>
            <a:r>
              <a:rPr lang="cs-CZ" sz="2400" dirty="0" smtClean="0">
                <a:ea typeface="+mn-ea"/>
                <a:cs typeface="+mn-cs"/>
              </a:rPr>
              <a:t>inspektorů, zajištění prostor ve stávajících budovách</a:t>
            </a:r>
            <a:endParaRPr lang="cs-CZ" sz="2400" dirty="0">
              <a:ea typeface="+mn-ea"/>
              <a:cs typeface="+mn-cs"/>
            </a:endParaRPr>
          </a:p>
          <a:p>
            <a:pPr lvl="1">
              <a:defRPr/>
            </a:pPr>
            <a:endParaRPr lang="cs-CZ" sz="2400" dirty="0" smtClean="0"/>
          </a:p>
          <a:p>
            <a:pPr lvl="1">
              <a:defRPr/>
            </a:pPr>
            <a:endParaRPr lang="cs-CZ" sz="2400" dirty="0"/>
          </a:p>
        </p:txBody>
      </p:sp>
      <p:sp>
        <p:nvSpPr>
          <p:cNvPr id="7172" name="Zástupný symbol pro číslo snímku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E2C2990-BBC4-4492-9A2B-228564E3A3BD}" type="slidenum">
              <a:rPr lang="cs-CZ" altLang="cs-CZ" smtClean="0"/>
              <a:pPr eaLnBrk="1" hangingPunct="1"/>
              <a:t>6</a:t>
            </a:fld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2342471965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 od 1. 1. 2017 další..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1259632" y="1916832"/>
            <a:ext cx="7674056" cy="433156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cs-CZ" dirty="0" smtClean="0"/>
              <a:t>V rámci novely vložena </a:t>
            </a:r>
            <a:r>
              <a:rPr lang="cs-CZ" b="1" dirty="0" smtClean="0"/>
              <a:t>povinnost tvorby 3 vyhlášek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dirty="0" smtClean="0"/>
              <a:t>K materiálně technickému standardu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dirty="0" smtClean="0"/>
              <a:t>K tvorbě a obsahu střednědobých plánů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dirty="0" smtClean="0"/>
              <a:t>K obvyklým nákladům služeb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09618-44AA-46A0-8689-1F3DD23EBB0A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202370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03648" y="3140968"/>
            <a:ext cx="7498080" cy="1143000"/>
          </a:xfrm>
        </p:spPr>
        <p:txBody>
          <a:bodyPr/>
          <a:lstStyle/>
          <a:p>
            <a:r>
              <a:rPr lang="cs-CZ" dirty="0" smtClean="0"/>
              <a:t>Plánování sociálních služeb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09618-44AA-46A0-8689-1F3DD23EBB0A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27432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1259632" y="548680"/>
            <a:ext cx="7300292" cy="54864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Zvyšuje se provázanost financování a plánování</a:t>
            </a:r>
            <a:endParaRPr lang="cs-CZ" dirty="0"/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971600" y="1772816"/>
            <a:ext cx="7704856" cy="576064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cs-CZ" altLang="cs-CZ" sz="2400" b="0" dirty="0" smtClean="0"/>
              <a:t>§ </a:t>
            </a:r>
            <a:r>
              <a:rPr lang="cs-CZ" altLang="cs-CZ" sz="2400" b="0" dirty="0"/>
              <a:t>95 písm. g</a:t>
            </a:r>
            <a:r>
              <a:rPr lang="cs-CZ" altLang="cs-CZ" sz="2400" b="0" dirty="0" smtClean="0"/>
              <a:t>) zákona o sociálních službách</a:t>
            </a:r>
            <a:endParaRPr lang="cs-CZ" altLang="cs-CZ" sz="2400" b="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cs-CZ" altLang="cs-CZ" sz="2400" b="0" dirty="0"/>
              <a:t>    Kraj zajišťuje dostupnost poskytování sociálních služeb na svém území v souladu se střednědobým plánem rozvoje sociálních služeb.</a:t>
            </a:r>
          </a:p>
          <a:p>
            <a:pPr>
              <a:lnSpc>
                <a:spcPct val="80000"/>
              </a:lnSpc>
            </a:pPr>
            <a:r>
              <a:rPr lang="cs-CZ" altLang="cs-CZ" sz="2400" b="0" dirty="0"/>
              <a:t>§ </a:t>
            </a:r>
            <a:r>
              <a:rPr lang="cs-CZ" altLang="cs-CZ" sz="2400" b="0" dirty="0" smtClean="0"/>
              <a:t>101a</a:t>
            </a:r>
            <a:endParaRPr lang="cs-CZ" altLang="cs-CZ" sz="2400" b="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cs-CZ" altLang="cs-CZ" sz="2400" b="0" dirty="0"/>
              <a:t>    </a:t>
            </a:r>
            <a:r>
              <a:rPr lang="cs-CZ" altLang="cs-CZ" sz="2400" b="0" dirty="0" smtClean="0"/>
              <a:t>K </a:t>
            </a:r>
            <a:r>
              <a:rPr lang="cs-CZ" altLang="cs-CZ" sz="2400" b="0" dirty="0"/>
              <a:t>plnění povinnosti uvedené v § 95 písm. g) se krajům poskytuje ze státního rozpočtu účelově určená dotace na financování běžných výdajů, souvisejících s poskytováním základních druhů a forem sociálních služeb v rozsahu stanoveném základními činnostmi u jednotlivých druhů služeb.</a:t>
            </a:r>
          </a:p>
          <a:p>
            <a:pPr marL="82296" indent="0">
              <a:lnSpc>
                <a:spcPct val="80000"/>
              </a:lnSpc>
              <a:buNone/>
            </a:pPr>
            <a:r>
              <a:rPr lang="cs-CZ" altLang="cs-CZ" sz="2400" b="0" dirty="0" smtClean="0"/>
              <a:t> </a:t>
            </a:r>
            <a:endParaRPr lang="cs-CZ" altLang="cs-CZ" sz="2400" b="0" dirty="0"/>
          </a:p>
          <a:p>
            <a:r>
              <a:rPr lang="cs-CZ" altLang="cs-CZ" sz="2400" b="0" dirty="0"/>
              <a:t>Dotaci poskytuje ministerstvo kraji podle zvláštního právního </a:t>
            </a:r>
            <a:r>
              <a:rPr lang="cs-CZ" altLang="cs-CZ" sz="2400" b="0" dirty="0" smtClean="0"/>
              <a:t>předpisu</a:t>
            </a:r>
            <a:endParaRPr lang="cs-CZ" altLang="cs-CZ" sz="2400" b="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B996C-DFF8-49D0-A15B-14A2AD023B94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56086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unovrat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Slunovrat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unovrat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1095</TotalTime>
  <Words>1084</Words>
  <Application>Microsoft Office PowerPoint</Application>
  <PresentationFormat>Předvádění na obrazovce (4:3)</PresentationFormat>
  <Paragraphs>167</Paragraphs>
  <Slides>26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26</vt:i4>
      </vt:variant>
    </vt:vector>
  </HeadingPairs>
  <TitlesOfParts>
    <vt:vector size="27" baseType="lpstr">
      <vt:lpstr>Slunovrat</vt:lpstr>
      <vt:lpstr>Budoucnost sociálních služeb</vt:lpstr>
      <vt:lpstr>O čem budeme hovořit?</vt:lpstr>
      <vt:lpstr>Nové povinnosti dané zákonem o sociálních službách</vt:lpstr>
      <vt:lpstr>Novinky v zákoně od 1. 1. 2015</vt:lpstr>
      <vt:lpstr>Novinky v oblasti inspekcí od 1. 1. 2015</vt:lpstr>
      <vt:lpstr>Jak byl zajištěn převod agendy inspekce?</vt:lpstr>
      <vt:lpstr>A od 1. 1. 2017 další..</vt:lpstr>
      <vt:lpstr>Plánování sociálních služeb</vt:lpstr>
      <vt:lpstr>Zvyšuje se provázanost financování a plánování</vt:lpstr>
      <vt:lpstr>Jaké jsou základní dokumenty, na kterých je postaveno financování sociálních služeb?</vt:lpstr>
      <vt:lpstr>Kritéria kvality plánování rozvoje sociálních služeb na krajské úrovni </vt:lpstr>
      <vt:lpstr>Metodika pro vytváření krajské sítě sociálních služeb</vt:lpstr>
      <vt:lpstr>Národní strategie rozvoje sociálních služeb</vt:lpstr>
      <vt:lpstr>Národní strategie rozvoje sociálních služeb pro rok 2015</vt:lpstr>
      <vt:lpstr>Národní strategie rozvoje sociálních služeb pro roky 2016 – 2020 </vt:lpstr>
      <vt:lpstr>Financování sociálních služeb</vt:lpstr>
      <vt:lpstr>Rok 2015 – tedy rok NV,  VP a OPZ</vt:lpstr>
      <vt:lpstr>Jaký bude obsah nařízení vlády?</vt:lpstr>
      <vt:lpstr>Proč se zabýváme veřejnou podporou?</vt:lpstr>
      <vt:lpstr>Máme štěstí, že některé kraje tento režim zavádějí již pro rok 2015</vt:lpstr>
      <vt:lpstr>Základní dokumenty Nového programového období</vt:lpstr>
      <vt:lpstr>Jaké jsou Jednotlivé fondy?</vt:lpstr>
      <vt:lpstr>Kde se nyní nacházíme?</vt:lpstr>
      <vt:lpstr>Jak budou sociální služby financovány z OPZ – PO2?</vt:lpstr>
      <vt:lpstr>A další podmínky?</vt:lpstr>
      <vt:lpstr>Děkuji za Vaši pozornost.  Máte otázky?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Budoucnost sociálních služeb</dc:title>
  <dc:creator>Maršíková Linda Ing. (MPSV)</dc:creator>
  <cp:lastModifiedBy>Klímová Michaela</cp:lastModifiedBy>
  <cp:revision>13</cp:revision>
  <dcterms:created xsi:type="dcterms:W3CDTF">2015-02-25T14:16:15Z</dcterms:created>
  <dcterms:modified xsi:type="dcterms:W3CDTF">2015-03-02T09:27:40Z</dcterms:modified>
</cp:coreProperties>
</file>