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19" r:id="rId4"/>
    <p:sldId id="317" r:id="rId5"/>
    <p:sldId id="321" r:id="rId6"/>
    <p:sldId id="323" r:id="rId7"/>
    <p:sldId id="325" r:id="rId8"/>
    <p:sldId id="326" r:id="rId9"/>
    <p:sldId id="327" r:id="rId10"/>
    <p:sldId id="329" r:id="rId11"/>
    <p:sldId id="330" r:id="rId12"/>
    <p:sldId id="331" r:id="rId13"/>
    <p:sldId id="332" r:id="rId14"/>
    <p:sldId id="333" r:id="rId15"/>
    <p:sldId id="320" r:id="rId16"/>
    <p:sldId id="334" r:id="rId17"/>
    <p:sldId id="336" r:id="rId18"/>
    <p:sldId id="337" r:id="rId19"/>
    <p:sldId id="338" r:id="rId20"/>
    <p:sldId id="339" r:id="rId21"/>
    <p:sldId id="340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50" r:id="rId30"/>
    <p:sldId id="351" r:id="rId31"/>
    <p:sldId id="352" r:id="rId32"/>
    <p:sldId id="353" r:id="rId33"/>
    <p:sldId id="354" r:id="rId34"/>
    <p:sldId id="355" r:id="rId35"/>
    <p:sldId id="361" r:id="rId36"/>
    <p:sldId id="360" r:id="rId37"/>
    <p:sldId id="357" r:id="rId38"/>
    <p:sldId id="362" r:id="rId3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s Jan" initials="BJ" lastIdx="2" clrIdx="0">
    <p:extLst>
      <p:ext uri="{19B8F6BF-5375-455C-9EA6-DF929625EA0E}">
        <p15:presenceInfo xmlns:p15="http://schemas.microsoft.com/office/powerpoint/2012/main" userId="Brus Jan" providerId="None"/>
      </p:ext>
    </p:extLst>
  </p:cmAuthor>
  <p:cmAuthor id="2" name="Ing. Suchánková Kateřina" initials="ISK" lastIdx="1" clrIdx="1">
    <p:extLst>
      <p:ext uri="{19B8F6BF-5375-455C-9EA6-DF929625EA0E}">
        <p15:presenceInfo xmlns:p15="http://schemas.microsoft.com/office/powerpoint/2012/main" userId="S-1-5-21-1186512921-3102478751-684844853-1175" providerId="AD"/>
      </p:ext>
    </p:extLst>
  </p:cmAuthor>
  <p:cmAuthor id="3" name="Ing. Martin Konečný" initials="IMK" lastIdx="1" clrIdx="2">
    <p:extLst>
      <p:ext uri="{19B8F6BF-5375-455C-9EA6-DF929625EA0E}">
        <p15:presenceInfo xmlns:p15="http://schemas.microsoft.com/office/powerpoint/2012/main" userId="S-1-5-21-1186512921-3102478751-684844853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CE4D6"/>
    <a:srgbClr val="003366"/>
    <a:srgbClr val="FF9797"/>
    <a:srgbClr val="FF818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57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78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9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8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51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30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25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43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7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3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5AD33-945E-463B-840B-372E90162FC7}" type="datetimeFigureOut">
              <a:rPr lang="cs-CZ" smtClean="0"/>
              <a:pPr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C204-0524-4F19-88D5-7E7A3A474F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27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63504"/>
            <a:ext cx="9144000" cy="3875607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Dopravní obslužnost 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Olomouckého kraje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Hranicko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Oslovené obce:</a:t>
            </a: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Hranice, Bělotín, Černotín, Hustopeče nad Bečvou, Milotice nad Bečvou, Polom, Špičky, Teplice nad Bečvou</a:t>
            </a: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00" y="6171190"/>
            <a:ext cx="2132565" cy="617236"/>
          </a:xfrm>
          <a:prstGeom prst="rect">
            <a:avLst/>
          </a:prstGeom>
        </p:spPr>
      </p:pic>
      <p:pic>
        <p:nvPicPr>
          <p:cNvPr id="10" name="Obrázek 9" descr="S:\Marketing a propagace\loga\logo IDSOK\logo_IDSOK_zkratka_pozitiv_barv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53575" y="110356"/>
            <a:ext cx="2476500" cy="817563"/>
          </a:xfrm>
          <a:prstGeom prst="rect">
            <a:avLst/>
          </a:prstGeom>
        </p:spPr>
      </p:pic>
      <p:pic>
        <p:nvPicPr>
          <p:cNvPr id="1026" name="Picture 2" descr="Dotace | cechyobec.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0" y="161627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676400" y="326722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39832" y="3075707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539832" y="4281056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3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63504"/>
            <a:ext cx="9144000" cy="3875607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Dopravní obslužnost 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Olomouckého kraje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Olomoucko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Oslovené obce: </a:t>
            </a: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Olomouc, Bystrovany, Domašov nad Bystřicí, Drahanovice, Hlubočky, Horka, Grygov, Moravský Beroun, Náměšť na Hané, Příkazy, Senice na Hané, Skrbeň, Velká Bystřice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00" y="6171190"/>
            <a:ext cx="2132565" cy="617236"/>
          </a:xfrm>
          <a:prstGeom prst="rect">
            <a:avLst/>
          </a:prstGeom>
        </p:spPr>
      </p:pic>
      <p:pic>
        <p:nvPicPr>
          <p:cNvPr id="10" name="Obrázek 9" descr="S:\Marketing a propagace\loga\logo IDSOK\logo_IDSOK_zkratka_pozitiv_barv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53575" y="110356"/>
            <a:ext cx="2476500" cy="817563"/>
          </a:xfrm>
          <a:prstGeom prst="rect">
            <a:avLst/>
          </a:prstGeom>
        </p:spPr>
      </p:pic>
      <p:pic>
        <p:nvPicPr>
          <p:cNvPr id="1026" name="Picture 2" descr="Dotace | cechyobec.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0" y="161627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676400" y="326722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39832" y="3075707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539832" y="4281056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2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15470-5DA0-4518-A523-3833CF73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48BF7-AE5A-41D0-8051-CDDB9C50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940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3366"/>
                </a:solidFill>
              </a:rPr>
              <a:t>Zrušení odpoledních spěšných vlaků v úseku Olomouc – Lipník nad Bečvou – Hranice </a:t>
            </a:r>
            <a:r>
              <a:rPr lang="cs-CZ" i="1" dirty="0">
                <a:solidFill>
                  <a:srgbClr val="003366"/>
                </a:solidFill>
              </a:rPr>
              <a:t>(po plánovaném zrušení prvního ranního spěšného vlaku v úseku Hranice – Olomouc kvůli řešení spojení z Přerova do Ostravy zůstane spěšný vlak 6:02 Vsetín – 7:28 Olomouc)</a:t>
            </a:r>
          </a:p>
          <a:p>
            <a:r>
              <a:rPr lang="cs-CZ" dirty="0">
                <a:solidFill>
                  <a:srgbClr val="003366"/>
                </a:solidFill>
              </a:rPr>
              <a:t>Zrušení tří odpoledních spěšných vlaků Olomouc – Prostějov a zpět</a:t>
            </a:r>
          </a:p>
          <a:p>
            <a:r>
              <a:rPr lang="cs-CZ" dirty="0">
                <a:solidFill>
                  <a:srgbClr val="003366"/>
                </a:solidFill>
              </a:rPr>
              <a:t>Zrušení čtyř odpoledních osobních vlaků v úseku Olomouc – Přerov, jezdí v souběhu s rychlíky</a:t>
            </a:r>
          </a:p>
          <a:p>
            <a:r>
              <a:rPr lang="cs-CZ" dirty="0">
                <a:solidFill>
                  <a:srgbClr val="003366"/>
                </a:solidFill>
              </a:rPr>
              <a:t>Omezení dvou vlaků v okrajových částech dne o víkendech mezi Olomoucí a Moravským Berounem</a:t>
            </a:r>
          </a:p>
          <a:p>
            <a:r>
              <a:rPr lang="cs-CZ" dirty="0">
                <a:solidFill>
                  <a:srgbClr val="003366"/>
                </a:solidFill>
              </a:rPr>
              <a:t>Zrušení pěti vlaků v úseku Olomouc – Senice na Hané a zrušení čtyř vlaků v úseku Drahanovice – Senice na Hané</a:t>
            </a:r>
          </a:p>
        </p:txBody>
      </p:sp>
      <p:pic>
        <p:nvPicPr>
          <p:cNvPr id="4" name="Picture 2" descr="Dotace | cechyobec.cz">
            <a:extLst>
              <a:ext uri="{FF2B5EF4-FFF2-40B4-BE49-F238E27FC236}">
                <a16:creationId xmlns:a16="http://schemas.microsoft.com/office/drawing/2014/main" id="{85CA320A-D719-44D7-A40C-3B37E7645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" y="5928754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S:\Marketing a propagace\loga\logo IDSOK\logo_IDSOK_zkratka_pozitiv_barva.jpg">
            <a:extLst>
              <a:ext uri="{FF2B5EF4-FFF2-40B4-BE49-F238E27FC236}">
                <a16:creationId xmlns:a16="http://schemas.microsoft.com/office/drawing/2014/main" id="{E143C1D3-E6C1-4DD9-BEDE-F9FF25C19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394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Olomouc – Hranice (– Vsetín)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EB6EA69-9ACC-42E4-AEC5-D5D347DCF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074138"/>
              </p:ext>
            </p:extLst>
          </p:nvPr>
        </p:nvGraphicFramePr>
        <p:xfrm>
          <a:off x="321055" y="2088606"/>
          <a:ext cx="11542502" cy="2079432"/>
        </p:xfrm>
        <a:graphic>
          <a:graphicData uri="http://schemas.openxmlformats.org/drawingml/2006/table">
            <a:tbl>
              <a:tblPr/>
              <a:tblGrid>
                <a:gridCol w="297787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754276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754276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1011174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79173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1011174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88629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665711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599656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3337036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46517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697093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926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1427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14:20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Moravě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14:56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přímý osobní vlak z Olomouce, prodloužení doby jízdy Olomouc - Lipník nad Bečvou - Hranice o 20 minut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62, Čt 122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50, Pá 94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1428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Moravě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15:28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přímý osobní vlak do Olomouce, prodloužení doby jízdy Hranice - Lipník nad Bečvou - Olomouc o 30 minut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16670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15:18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Moravě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15:55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rychlík z Olomouce, přestup v Přerově na osobní vlak, prodloužení doby jízdy Olomouc - Lipník nad Bečvou - Hranice o 8 minut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685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Olomouc - Prostějov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932911"/>
              </p:ext>
            </p:extLst>
          </p:nvPr>
        </p:nvGraphicFramePr>
        <p:xfrm>
          <a:off x="321538" y="1975068"/>
          <a:ext cx="11550626" cy="2547774"/>
        </p:xfrm>
        <a:graphic>
          <a:graphicData uri="http://schemas.openxmlformats.org/drawingml/2006/table">
            <a:tbl>
              <a:tblPr/>
              <a:tblGrid>
                <a:gridCol w="307975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12143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1031763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86895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1031763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96542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606855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09997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542145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59681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1128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6950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14:22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 vlaky. o 30 minut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15:52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3974548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16:22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 v St 126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368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Olomouc - Přerov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398506"/>
              </p:ext>
            </p:extLst>
          </p:nvPr>
        </p:nvGraphicFramePr>
        <p:xfrm>
          <a:off x="321537" y="1975068"/>
          <a:ext cx="11555396" cy="3233410"/>
        </p:xfrm>
        <a:graphic>
          <a:graphicData uri="http://schemas.openxmlformats.org/drawingml/2006/table">
            <a:tbl>
              <a:tblPr/>
              <a:tblGrid>
                <a:gridCol w="316638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753116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881792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997432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74021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997432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83347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553389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06337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909501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37731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687620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844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3566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3214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15:04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Přerov - Rokytnice - Brodek u Přerova: autobus        </a:t>
                      </a:r>
                    </a:p>
                    <a:p>
                      <a:pPr algn="l" fontAlgn="ctr"/>
                      <a:endParaRPr lang="cs-CZ" sz="10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Přerov - Olomouc: rychlík                                                                                                                                                               </a:t>
                      </a:r>
                    </a:p>
                    <a:p>
                      <a:pPr algn="l" fontAlgn="ctr"/>
                      <a:endParaRPr lang="cs-CZ" sz="10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Přerov - Grygov: osobním vlak o  30 minut dříve/později,                                                                                           </a:t>
                      </a:r>
                    </a:p>
                    <a:p>
                      <a:pPr algn="l" fontAlgn="ctr"/>
                      <a:endParaRPr lang="cs-CZ" sz="10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cs-CZ" sz="10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Drahotuše</a:t>
                      </a:r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 Lipník n/B - Osek n/B - Prosenice - Olomouc:  osobním vlak s přestupem na rychlík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51, Čt 83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58044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17:04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5045835"/>
                  </a:ext>
                </a:extLst>
              </a:tr>
              <a:tr h="7585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3223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16:51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17:12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Olomouc - Přerov: rychlík,        </a:t>
                      </a:r>
                    </a:p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Olomouc - Grygov - Brodek u Přerova - Přerov:  osobním vlak o  30 minut dříve/později,             </a:t>
                      </a:r>
                    </a:p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Olomouc - Prosenice - Osek n/B - Lipník n/B - </a:t>
                      </a:r>
                      <a:r>
                        <a:rPr lang="cs-CZ" sz="10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Drahotuše</a:t>
                      </a:r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 rychlík s přestupem na osobní vlak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Hranic veden nově v trase 1429 do Vsetína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136, St 251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865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776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Olomouc – Moravský Beroun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898827"/>
              </p:ext>
            </p:extLst>
          </p:nvPr>
        </p:nvGraphicFramePr>
        <p:xfrm>
          <a:off x="323851" y="1975068"/>
          <a:ext cx="11544298" cy="3485824"/>
        </p:xfrm>
        <a:graphic>
          <a:graphicData uri="http://schemas.openxmlformats.org/drawingml/2006/table">
            <a:tbl>
              <a:tblPr/>
              <a:tblGrid>
                <a:gridCol w="347339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14493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07667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832835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94168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883775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403997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385123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68098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490565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95552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0779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926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4225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Moravský Beroun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Moravský Beroun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4:48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denně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nejede v soboty, neděle a svátky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 na 5. hodinu ranní neexistuje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64225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Hlubočky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Hlubočky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5:00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5:24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denně (rošířeno o soboty, neděle a svátky)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Nový vlak pro zachování spojení z Hluboček do Olomouce do zaměstnání v nepřetržitých provozech.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1745087"/>
                  </a:ext>
                </a:extLst>
              </a:tr>
              <a:tr h="64225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Moravský Beroun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Hlubočky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Hrubá Voda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pátky a soboty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vlak o hodinu dříve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587738"/>
                  </a:ext>
                </a:extLst>
              </a:tr>
              <a:tr h="76643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Moravský Beroun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Hrubá Voda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Moravský Beroun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0:22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soboty, neděle a svátky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110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338134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Olomouc – Drahanovice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526404"/>
              </p:ext>
            </p:extLst>
          </p:nvPr>
        </p:nvGraphicFramePr>
        <p:xfrm>
          <a:off x="323851" y="1758480"/>
          <a:ext cx="11546571" cy="4989454"/>
        </p:xfrm>
        <a:graphic>
          <a:graphicData uri="http://schemas.openxmlformats.org/drawingml/2006/table">
            <a:tbl>
              <a:tblPr/>
              <a:tblGrid>
                <a:gridCol w="405935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10396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03101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828646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92185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879329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401965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378156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672531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478037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92053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0423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115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4639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Drahanovice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Drahanovice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4:29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5:20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denně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nejede Drahanovice - Senice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osobním vlakem do Senice na Hané, tam přestup na tento zkrácený vlak Os 14002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4639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14017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Drahanovice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Drahanovice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denně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- Drahanovice nejede v pracovní dny (pojede pouze v soboty, neděle a svátky)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autobus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745087"/>
                  </a:ext>
                </a:extLst>
              </a:tr>
              <a:tr h="57479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Drahanovice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Drahanovice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11:42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Drahanovice - Olomouc: autobusová doprava o 30 minut dříve,                                                                                  Náměšť n/H - Olomouc: autobus o hodinu dříve, vlak o hodinu 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87738"/>
                  </a:ext>
                </a:extLst>
              </a:tr>
              <a:tr h="4639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14021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31.XII.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Olomouc - Horka n/M - Skrbeň: MHD o 30 minut dříve. Olomouc - Příkazy: autobus, Olomouc - Senice n/H: vlak o hodinu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768709"/>
                  </a:ext>
                </a:extLst>
              </a:tr>
              <a:tr h="57479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14049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21:34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letních prázdninách jede v soboty, neděle a svátky; po zbytek roku jede denně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Olomouc - Horka n/M - Skrbeň: MHD,                                                                                                                                   Olomouc-  Příkazy: autobus,                                                                                                                                                         Olomouc - Senice n/H: vlak o hodinu dříve nebo později, autobus o hodinu 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7329461"/>
                  </a:ext>
                </a:extLst>
              </a:tr>
              <a:tr h="4639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denně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Senice n/H - Příkazy - Skrbeň - Olomouc: alternativa neexistuje,                                                                            Horka n/M - Olomouc: MHD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5554719"/>
                  </a:ext>
                </a:extLst>
              </a:tr>
              <a:tr h="4639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Drahanovice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Drahanovice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denně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nejede Senice - Drahanovice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Olomouc - Senice n/H - Náměšť n/H: autobus denně,                                                                                                     Olomouc - Drahanovice: autobus v pracovní dny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7891833"/>
                  </a:ext>
                </a:extLst>
              </a:tr>
              <a:tr h="553624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Senice na Hané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denně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nejede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24. - 31.XII.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nejede v soboty, neděle a svátky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neexistuje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02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63504"/>
            <a:ext cx="9144000" cy="3875607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Dopravní obslužnost 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Olomouckého kraje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Prostějovsko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Oslovené obce: </a:t>
            </a: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Prostějov, Bedihošť, Čelčice, Doloplazy, Nezamyslice, Němčice nad Hanou, Pivín</a:t>
            </a: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00" y="6171190"/>
            <a:ext cx="2132565" cy="617236"/>
          </a:xfrm>
          <a:prstGeom prst="rect">
            <a:avLst/>
          </a:prstGeom>
        </p:spPr>
      </p:pic>
      <p:pic>
        <p:nvPicPr>
          <p:cNvPr id="10" name="Obrázek 9" descr="S:\Marketing a propagace\loga\logo IDSOK\logo_IDSOK_zkratka_pozitiv_barv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53575" y="110356"/>
            <a:ext cx="2476500" cy="817563"/>
          </a:xfrm>
          <a:prstGeom prst="rect">
            <a:avLst/>
          </a:prstGeom>
        </p:spPr>
      </p:pic>
      <p:pic>
        <p:nvPicPr>
          <p:cNvPr id="1026" name="Picture 2" descr="Dotace | cechyobec.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0" y="161627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676400" y="326722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39832" y="3075707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539832" y="4281056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816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15470-5DA0-4518-A523-3833CF73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48BF7-AE5A-41D0-8051-CDDB9C50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3366"/>
                </a:solidFill>
              </a:rPr>
              <a:t>Zrušení tří odpoledních spěšných vlaků Olomouc – Prostějov a zpět</a:t>
            </a:r>
          </a:p>
          <a:p>
            <a:r>
              <a:rPr lang="cs-CZ" sz="2400" dirty="0">
                <a:solidFill>
                  <a:srgbClr val="003366"/>
                </a:solidFill>
              </a:rPr>
              <a:t>Zrušení tří ranních a jednoho večerního vlaku v úseku Prostějov – Nezamyslice</a:t>
            </a:r>
          </a:p>
          <a:p>
            <a:r>
              <a:rPr lang="cs-CZ" sz="2400" dirty="0">
                <a:solidFill>
                  <a:srgbClr val="003366"/>
                </a:solidFill>
              </a:rPr>
              <a:t>Omezení dvou dopoledních vlaků v úseku Přerov – Nezamyslice o letních a Vánočních prázdninách</a:t>
            </a:r>
          </a:p>
        </p:txBody>
      </p:sp>
      <p:pic>
        <p:nvPicPr>
          <p:cNvPr id="4" name="Picture 2" descr="Dotace | cechyobec.cz">
            <a:extLst>
              <a:ext uri="{FF2B5EF4-FFF2-40B4-BE49-F238E27FC236}">
                <a16:creationId xmlns:a16="http://schemas.microsoft.com/office/drawing/2014/main" id="{85CA320A-D719-44D7-A40C-3B37E7645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" y="5928754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S:\Marketing a propagace\loga\logo IDSOK\logo_IDSOK_zkratka_pozitiv_barva.jpg">
            <a:extLst>
              <a:ext uri="{FF2B5EF4-FFF2-40B4-BE49-F238E27FC236}">
                <a16:creationId xmlns:a16="http://schemas.microsoft.com/office/drawing/2014/main" id="{E143C1D3-E6C1-4DD9-BEDE-F9FF25C19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0708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Olomouc - Prostějov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901993"/>
              </p:ext>
            </p:extLst>
          </p:nvPr>
        </p:nvGraphicFramePr>
        <p:xfrm>
          <a:off x="321538" y="1975068"/>
          <a:ext cx="11591702" cy="2547774"/>
        </p:xfrm>
        <a:graphic>
          <a:graphicData uri="http://schemas.openxmlformats.org/drawingml/2006/table">
            <a:tbl>
              <a:tblPr/>
              <a:tblGrid>
                <a:gridCol w="349051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12143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1031763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86895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1031763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96542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680711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026121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542145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59681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1128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6950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14:22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Osobní vlaky o 30 minut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15:52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3974548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16:22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 v St 126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85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15470-5DA0-4518-A523-3833CF73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48BF7-AE5A-41D0-8051-CDDB9C50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366"/>
                </a:solidFill>
              </a:rPr>
              <a:t>Zrušení odpoledních spěšných vlaků v úseku Olomouc – Lipník nad Bečvou – Hranice </a:t>
            </a:r>
            <a:r>
              <a:rPr lang="cs-CZ" i="1" dirty="0">
                <a:solidFill>
                  <a:srgbClr val="003366"/>
                </a:solidFill>
              </a:rPr>
              <a:t>(po plánovaném zrušení prvního ranního spěšného vlaku v úseku Hranice – Olomouc kvůli řešení spojení z Přerova do Ostravy zůstane spěšný vlak 6:02 Vsetín – 7:28 Olomouc)</a:t>
            </a:r>
          </a:p>
          <a:p>
            <a:r>
              <a:rPr lang="cs-CZ" dirty="0">
                <a:solidFill>
                  <a:srgbClr val="003366"/>
                </a:solidFill>
              </a:rPr>
              <a:t>Zrušení čtyř odpoledních osobních vlaků v úseku Olomouc – Přerov, jezdí v souběhu s rychlíky</a:t>
            </a:r>
          </a:p>
          <a:p>
            <a:r>
              <a:rPr lang="cs-CZ" dirty="0">
                <a:solidFill>
                  <a:srgbClr val="003366"/>
                </a:solidFill>
              </a:rPr>
              <a:t>Omezení vybraných dvou vlaků Přerov – Vsetín o víkendech</a:t>
            </a:r>
          </a:p>
          <a:p>
            <a:r>
              <a:rPr lang="cs-CZ" dirty="0">
                <a:solidFill>
                  <a:srgbClr val="003366"/>
                </a:solidFill>
              </a:rPr>
              <a:t>Zrušení prvního ranního Os vlaku z Hranic do Přerova</a:t>
            </a:r>
          </a:p>
          <a:p>
            <a:endParaRPr lang="cs-CZ" dirty="0">
              <a:solidFill>
                <a:srgbClr val="003366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Dotace | cechyobec.cz">
            <a:extLst>
              <a:ext uri="{FF2B5EF4-FFF2-40B4-BE49-F238E27FC236}">
                <a16:creationId xmlns:a16="http://schemas.microsoft.com/office/drawing/2014/main" id="{85CA320A-D719-44D7-A40C-3B37E7645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" y="5928754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S:\Marketing a propagace\loga\logo IDSOK\logo_IDSOK_zkratka_pozitiv_barva.jpg">
            <a:extLst>
              <a:ext uri="{FF2B5EF4-FFF2-40B4-BE49-F238E27FC236}">
                <a16:creationId xmlns:a16="http://schemas.microsoft.com/office/drawing/2014/main" id="{E143C1D3-E6C1-4DD9-BEDE-F9FF25C19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0672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338134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Prostějov – Nezamyslice 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207778"/>
              </p:ext>
            </p:extLst>
          </p:nvPr>
        </p:nvGraphicFramePr>
        <p:xfrm>
          <a:off x="322714" y="1707466"/>
          <a:ext cx="11546571" cy="4404882"/>
        </p:xfrm>
        <a:graphic>
          <a:graphicData uri="http://schemas.openxmlformats.org/drawingml/2006/table">
            <a:tbl>
              <a:tblPr/>
              <a:tblGrid>
                <a:gridCol w="405935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10396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03101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828646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92185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879329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401965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378156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672531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478037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92053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0423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58863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423568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5:21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- Přerov/Vyškov: autobus o 20 minut později,                                                                                                             Bedihošť - Čelčice - Pivín - Doloplazy - Přerov/Vyškov: vlaky o 30 minut 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447423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Kouty nad Desnou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4:58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 v úseku Nezamyslice - 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Nezamyslice/ Doloplazy/Čelčice/Bedihošť - Prostějov, osobní vlak nebo autobus o 10-30 minut později,                                                                                                                                                                      Pivín - Prostějov: osobní vlak o 30 minut později                                                                                                                                                          Nezamyslice - Doloplazy - Prostějov - Olomouc - autobus do Prostějova, přestup na vlak, prodloužení cestovní doby o 15-20 minut,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1745087"/>
                  </a:ext>
                </a:extLst>
              </a:tr>
              <a:tr h="700184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5:35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5:56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 v úseku Nezamyslice - 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 - Olomouc: rychlík o 30 minut později,                                                                                                                      Nezamyslice - Pivín - Čelčice - Bedihošť - Prostějov: osobní vlak nebo autobus o 30 minut dříve,                                Pivín - Čelčice - Bedihošť - Olomouc: osobní vlak o 30 minut dříve,                                                                                                                                                                                                             Doloplazy - Prostějov: autobus,                                                                                                                       Doloplazy - Prostějov - Olomouc - autobus do Prostějova, přestup na vlak, prodloužení cestovní doby o 15-20 minut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87738"/>
                  </a:ext>
                </a:extLst>
              </a:tr>
              <a:tr h="56187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Prostějov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Nezamyslice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23:21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pondělí - čtvrtek a v neděle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Alternativa: o</a:t>
                      </a:r>
                      <a:r>
                        <a:rPr lang="pt-BR" sz="1000" b="0" i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sobní vlak o 30 minut dříve</a:t>
                      </a:r>
                      <a:endParaRPr lang="pt-BR" sz="1000" b="0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8768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021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Přerov – Nezamyslice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976919"/>
              </p:ext>
            </p:extLst>
          </p:nvPr>
        </p:nvGraphicFramePr>
        <p:xfrm>
          <a:off x="323851" y="1975068"/>
          <a:ext cx="11544298" cy="2201314"/>
        </p:xfrm>
        <a:graphic>
          <a:graphicData uri="http://schemas.openxmlformats.org/drawingml/2006/table">
            <a:tbl>
              <a:tblPr/>
              <a:tblGrid>
                <a:gridCol w="347339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14493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07667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832835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94168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883775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403997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385123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68098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490565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95552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0779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926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</a:t>
                      </a:r>
                      <a:r>
                        <a:rPr lang="cs-CZ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srpen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</a:t>
                      </a:r>
                      <a:r>
                        <a:rPr lang="cs-CZ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červenec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4225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11:50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27. – 31.XII.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nejede o letních prázdninách v úseku Nezamyslice - 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 vlak o hodinu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76643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11:57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27. – 31.XII.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nejede o letních prázdninách v úseku Nezamyslice - 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 vlak o hodinu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42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63504"/>
            <a:ext cx="9144000" cy="3875607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Dopravní obslužnost 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Olomouckého kraje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Přerovsko a </a:t>
            </a:r>
            <a:r>
              <a:rPr lang="cs-CZ" sz="2800" b="1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Lipnicko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Oslovené obce:</a:t>
            </a: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Přerov, Lipník nad Bečvou, Osek nad Bečvou, Brodek u Přerova, Kojetín, </a:t>
            </a:r>
            <a:r>
              <a:rPr lang="cs-CZ" sz="2000" b="1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Měrovice</a:t>
            </a: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nad Hanou, Prosenice, Radvanice, Rokytnice, Věžky</a:t>
            </a: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00" y="6171190"/>
            <a:ext cx="2132565" cy="617236"/>
          </a:xfrm>
          <a:prstGeom prst="rect">
            <a:avLst/>
          </a:prstGeom>
        </p:spPr>
      </p:pic>
      <p:pic>
        <p:nvPicPr>
          <p:cNvPr id="10" name="Obrázek 9" descr="S:\Marketing a propagace\loga\logo IDSOK\logo_IDSOK_zkratka_pozitiv_barv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53575" y="110356"/>
            <a:ext cx="2476500" cy="817563"/>
          </a:xfrm>
          <a:prstGeom prst="rect">
            <a:avLst/>
          </a:prstGeom>
        </p:spPr>
      </p:pic>
      <p:pic>
        <p:nvPicPr>
          <p:cNvPr id="1026" name="Picture 2" descr="Dotace | cechyobec.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0" y="161627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676400" y="326722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39832" y="3075707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539832" y="4281056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78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15470-5DA0-4518-A523-3833CF73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48BF7-AE5A-41D0-8051-CDDB9C50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78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366"/>
                </a:solidFill>
              </a:rPr>
              <a:t>Zrušení odpoledních spěšných vlaků v úseku Olomouc – Lipník nad Bečvou – Hranice </a:t>
            </a:r>
            <a:r>
              <a:rPr lang="cs-CZ" i="1" dirty="0">
                <a:solidFill>
                  <a:srgbClr val="003366"/>
                </a:solidFill>
              </a:rPr>
              <a:t>(po plánovaném zrušení prvního ranního spěšného vlaku v úseku Hranice – Olomouc kvůli řešení spojení z Přerova do Ostravy zůstane spěšný vlak 6:02 Vsetín – 7:28 Olomouc)</a:t>
            </a:r>
          </a:p>
          <a:p>
            <a:r>
              <a:rPr lang="cs-CZ" dirty="0">
                <a:solidFill>
                  <a:srgbClr val="003366"/>
                </a:solidFill>
              </a:rPr>
              <a:t>Zrušení čtyř odpoledních osobních vlaků v úseku Olomouc – Přerov, jezdí v souběhu s rychlíky</a:t>
            </a:r>
          </a:p>
          <a:p>
            <a:r>
              <a:rPr lang="cs-CZ" dirty="0">
                <a:solidFill>
                  <a:srgbClr val="003366"/>
                </a:solidFill>
              </a:rPr>
              <a:t>Omezení vybraných dvou vlaků Přerov – Vsetín o víkendech</a:t>
            </a:r>
          </a:p>
          <a:p>
            <a:r>
              <a:rPr lang="cs-CZ" dirty="0">
                <a:solidFill>
                  <a:srgbClr val="003366"/>
                </a:solidFill>
              </a:rPr>
              <a:t>Omezení dvou vlaků mezi Přerovem a Nezamyslicemi – nepojedou o letních prázdninách</a:t>
            </a:r>
          </a:p>
          <a:p>
            <a:r>
              <a:rPr lang="cs-CZ" dirty="0">
                <a:solidFill>
                  <a:srgbClr val="003366"/>
                </a:solidFill>
              </a:rPr>
              <a:t>První ranní Os vlak z Hranic do Přerova</a:t>
            </a:r>
          </a:p>
          <a:p>
            <a:endParaRPr lang="cs-CZ" dirty="0">
              <a:solidFill>
                <a:srgbClr val="003366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Dotace | cechyobec.cz">
            <a:extLst>
              <a:ext uri="{FF2B5EF4-FFF2-40B4-BE49-F238E27FC236}">
                <a16:creationId xmlns:a16="http://schemas.microsoft.com/office/drawing/2014/main" id="{85CA320A-D719-44D7-A40C-3B37E7645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" y="5928754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S:\Marketing a propagace\loga\logo IDSOK\logo_IDSOK_zkratka_pozitiv_barva.jpg">
            <a:extLst>
              <a:ext uri="{FF2B5EF4-FFF2-40B4-BE49-F238E27FC236}">
                <a16:creationId xmlns:a16="http://schemas.microsoft.com/office/drawing/2014/main" id="{E143C1D3-E6C1-4DD9-BEDE-F9FF25C19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630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Olomouc – Hranice (– Vsetín)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EB6EA69-9ACC-42E4-AEC5-D5D347DCF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579719"/>
              </p:ext>
            </p:extLst>
          </p:nvPr>
        </p:nvGraphicFramePr>
        <p:xfrm>
          <a:off x="321055" y="2088606"/>
          <a:ext cx="11542502" cy="2079432"/>
        </p:xfrm>
        <a:graphic>
          <a:graphicData uri="http://schemas.openxmlformats.org/drawingml/2006/table">
            <a:tbl>
              <a:tblPr/>
              <a:tblGrid>
                <a:gridCol w="297787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754276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754276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1011174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79173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1011174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88629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665711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599656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3337036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46517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697093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926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1427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14:20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Moravě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14:56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přímý osobní vlak z Olomouce, prodloužení doby jízdy Olomouc - Lipník nad Bečvou - Hranice o 20 minut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62, Čt 122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50, Pá 94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1428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Moravě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15:28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přímý osobní vlak do Olomouce, prodloužení doby jízdy Hranice - Lipník nad Bečvou - Olomouc o 30 minut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16670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15:18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Moravě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15:55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rychlík z Olomouce, přestup v Přerově na osobní vlak, prodloužení doby jízdy Olomouc - Lipník nad Bečvou - Hranice o 8 minut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270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Olomouc - Přerov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761596"/>
              </p:ext>
            </p:extLst>
          </p:nvPr>
        </p:nvGraphicFramePr>
        <p:xfrm>
          <a:off x="321537" y="1975068"/>
          <a:ext cx="11555396" cy="3233410"/>
        </p:xfrm>
        <a:graphic>
          <a:graphicData uri="http://schemas.openxmlformats.org/drawingml/2006/table">
            <a:tbl>
              <a:tblPr/>
              <a:tblGrid>
                <a:gridCol w="297787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771967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881792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997432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74021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997432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83347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553389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06337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909501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37731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687620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844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3566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3214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Přerov - Rokytnice - Brodek u Přerova: autobus        </a:t>
                      </a:r>
                    </a:p>
                    <a:p>
                      <a:pPr algn="l" fontAlgn="ctr"/>
                      <a:endParaRPr lang="cs-CZ" sz="10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Přerov - Olomouc: rychlík                                                                                                                                                               </a:t>
                      </a:r>
                    </a:p>
                    <a:p>
                      <a:pPr algn="l" fontAlgn="ctr"/>
                      <a:endParaRPr lang="cs-CZ" sz="10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Přerov - Grygov: osobním vlak o  30 minut dříve/později,                                                                                           </a:t>
                      </a:r>
                    </a:p>
                    <a:p>
                      <a:pPr algn="l" fontAlgn="ctr"/>
                      <a:endParaRPr lang="cs-CZ" sz="10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cs-CZ" sz="10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Drahotuše</a:t>
                      </a:r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 Lipník n/B - Osek n/B - Prosenice - Olomouc:  osobním vlak s přestupem na rychlík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51, Čt 83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58044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5045835"/>
                  </a:ext>
                </a:extLst>
              </a:tr>
              <a:tr h="7585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3223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16:51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17:12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Olomouc - Přerov: rychlík,        </a:t>
                      </a:r>
                    </a:p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Olomouc - Grygov - Brodek u Přerova - Přerov:  osobním vlak o  30 minut dříve/později,             </a:t>
                      </a:r>
                    </a:p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Olomouc - Prosenice - Osek n/B - Lipník n/B - </a:t>
                      </a:r>
                      <a:r>
                        <a:rPr lang="cs-CZ" sz="10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Drahotuše</a:t>
                      </a:r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 rychlík s přestupem na osobní vlak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Hranic veden nově v trase 1429 do Vsetína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136, St 251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865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927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Os Přerov – Vsetín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148408"/>
              </p:ext>
            </p:extLst>
          </p:nvPr>
        </p:nvGraphicFramePr>
        <p:xfrm>
          <a:off x="321538" y="1975068"/>
          <a:ext cx="11546611" cy="1930183"/>
        </p:xfrm>
        <a:graphic>
          <a:graphicData uri="http://schemas.openxmlformats.org/drawingml/2006/table">
            <a:tbl>
              <a:tblPr/>
              <a:tblGrid>
                <a:gridCol w="349051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18509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12143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1031763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86895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1031763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96542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606855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09997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542145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59681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1128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6950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7:39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8:49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soboty, neděle a svátky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 v neděle a svátky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 vlak o hodinu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17:10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18:24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denně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 v soboty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 vlak o hodinu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157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Přerov – Nezamyslice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248851"/>
              </p:ext>
            </p:extLst>
          </p:nvPr>
        </p:nvGraphicFramePr>
        <p:xfrm>
          <a:off x="323851" y="1975068"/>
          <a:ext cx="11544298" cy="2201314"/>
        </p:xfrm>
        <a:graphic>
          <a:graphicData uri="http://schemas.openxmlformats.org/drawingml/2006/table">
            <a:tbl>
              <a:tblPr/>
              <a:tblGrid>
                <a:gridCol w="347339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14493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07667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832835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94168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883775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403997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385123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68098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490565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95552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0779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926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</a:t>
                      </a:r>
                      <a:r>
                        <a:rPr lang="cs-CZ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srpen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</a:t>
                      </a:r>
                      <a:r>
                        <a:rPr lang="cs-CZ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červenec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4225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11:50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27. – 31.XII.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nejede o letních prázdninách v úseku Nezamyslice - 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 vlak o hodinu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76643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11:57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27. – 31.XII.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nejede o letních prázdninách v úseku Nezamyslice - 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 vlak o hodinu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950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Přerov – Nezamyslice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612524"/>
              </p:ext>
            </p:extLst>
          </p:nvPr>
        </p:nvGraphicFramePr>
        <p:xfrm>
          <a:off x="323851" y="1975068"/>
          <a:ext cx="11544298" cy="1559059"/>
        </p:xfrm>
        <a:graphic>
          <a:graphicData uri="http://schemas.openxmlformats.org/drawingml/2006/table">
            <a:tbl>
              <a:tblPr/>
              <a:tblGrid>
                <a:gridCol w="347339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14493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07667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832835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94168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883775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403997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385123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68098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529673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56444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0779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926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76643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Hranice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Hranice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3:52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4:16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jede v pracovní dny, nejede 27. – 31.XII.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Alternativa na 5. hodinu ranní do Přerova neexistuje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082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73791"/>
            <a:ext cx="9144000" cy="4655890"/>
          </a:xfrm>
        </p:spPr>
        <p:txBody>
          <a:bodyPr>
            <a:normAutofit fontScale="90000"/>
          </a:bodyPr>
          <a:lstStyle/>
          <a:p>
            <a:r>
              <a:rPr lang="cs-CZ" sz="31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Dopravní obslužnost </a:t>
            </a:r>
            <a:br>
              <a:rPr lang="cs-CZ" sz="31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Olomouckého kraje</a:t>
            </a:r>
            <a:br>
              <a:rPr lang="cs-CZ" sz="31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Šumpersko</a:t>
            </a:r>
            <a:br>
              <a:rPr lang="cs-CZ" sz="31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Oslovené obce:</a:t>
            </a:r>
            <a:b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Loučná nad Desnou, Petrov nad Desnou, Rapotín, Sobotín, Velké Losiny, Vernířovice, Vikýřovice – SOUD</a:t>
            </a:r>
            <a:b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Okres Šumperk:</a:t>
            </a:r>
            <a:b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Šumperk, Bludov, Hanušovice, Postřelmov, Sudkov, Staré Město, Zábřeh, Branná, Bohutín, Ruda nad Moravou, Bohdíkov, Jindřichov</a:t>
            </a:r>
            <a:b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0" y="6171190"/>
            <a:ext cx="2132565" cy="617236"/>
          </a:xfrm>
          <a:prstGeom prst="rect">
            <a:avLst/>
          </a:prstGeom>
        </p:spPr>
      </p:pic>
      <p:pic>
        <p:nvPicPr>
          <p:cNvPr id="10" name="Obrázek 9" descr="S:\Marketing a propagace\loga\logo IDSOK\logo_IDSOK_zkratka_pozitiv_barv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3575" y="110356"/>
            <a:ext cx="2476500" cy="817563"/>
          </a:xfrm>
          <a:prstGeom prst="rect">
            <a:avLst/>
          </a:prstGeom>
        </p:spPr>
      </p:pic>
      <p:pic>
        <p:nvPicPr>
          <p:cNvPr id="1026" name="Picture 2" descr="Dotace | cechyobec.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0" y="161627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676400" y="326722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39832" y="3075707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539832" y="4281056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91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Olomouc – Hranice (– Vsetín)</a:t>
            </a:r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EB6EA69-9ACC-42E4-AEC5-D5D347DCF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76082"/>
              </p:ext>
            </p:extLst>
          </p:nvPr>
        </p:nvGraphicFramePr>
        <p:xfrm>
          <a:off x="321055" y="2088606"/>
          <a:ext cx="11528044" cy="2079432"/>
        </p:xfrm>
        <a:graphic>
          <a:graphicData uri="http://schemas.openxmlformats.org/drawingml/2006/table">
            <a:tbl>
              <a:tblPr/>
              <a:tblGrid>
                <a:gridCol w="283329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754276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754276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1011174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79173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1011174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88629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665711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599656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3337036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46517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697093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926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1427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14:20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Moravě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14:56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přímý osobní vlak z Olomouce, prodloužení doby jízdy Olomouc – Lipník nad Bečvou - Hranice o 20 minut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62, Čt 122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50, Pá 94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1428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Moravě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15:28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přímý osobní vlak do Olomouce, prodloužení doby jízdy Hranice – Lipník nad Bečvou - Olomouc o 30 minut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16670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15:18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Moravě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15:55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rychlík z Olomouce, přestup v Přerově na osobní vlak, prodloužení doby jízdy Olomouc – Lipník nad Bečvou - Hranice o 8 minut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48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15470-5DA0-4518-A523-3833CF73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48BF7-AE5A-41D0-8051-CDDB9C50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cs-CZ" dirty="0">
                <a:solidFill>
                  <a:srgbClr val="003366"/>
                </a:solidFill>
              </a:rPr>
              <a:t>Ranní pár Os Jeseník – Šumperk v soboty</a:t>
            </a:r>
          </a:p>
          <a:p>
            <a:r>
              <a:rPr lang="cs-CZ" dirty="0">
                <a:solidFill>
                  <a:srgbClr val="003366"/>
                </a:solidFill>
              </a:rPr>
              <a:t>Zrušení 3 vlaků v úseku Šumperk – Kouty nad Desnou a zkrácení trasy prvního ranního vlaku na úsek Loučná nad Desnou - Šumperk</a:t>
            </a:r>
          </a:p>
          <a:p>
            <a:r>
              <a:rPr lang="cs-CZ" dirty="0">
                <a:solidFill>
                  <a:srgbClr val="003366"/>
                </a:solidFill>
              </a:rPr>
              <a:t>Zrušení „vložených“ vlaků Zábřeh – Šumperk – Velké Losiny v pracovní dny</a:t>
            </a:r>
          </a:p>
          <a:p>
            <a:r>
              <a:rPr lang="cs-CZ" dirty="0">
                <a:solidFill>
                  <a:srgbClr val="003366"/>
                </a:solidFill>
              </a:rPr>
              <a:t>Zrušení podvečerního páru Os Šumperk – Zábřeh v neděle</a:t>
            </a:r>
          </a:p>
          <a:p>
            <a:r>
              <a:rPr lang="cs-CZ" dirty="0">
                <a:solidFill>
                  <a:srgbClr val="003366"/>
                </a:solidFill>
              </a:rPr>
              <a:t>Zrušení všech vlaků v relaci (Šumperk –) Petrov nad Desnou – Sobotín</a:t>
            </a:r>
          </a:p>
          <a:p>
            <a:r>
              <a:rPr lang="cs-CZ" dirty="0">
                <a:solidFill>
                  <a:srgbClr val="003366"/>
                </a:solidFill>
              </a:rPr>
              <a:t>Zrušení 2 párů vlaků Hanušovice – Staré Město</a:t>
            </a:r>
          </a:p>
          <a:p>
            <a:endParaRPr lang="cs-CZ" dirty="0">
              <a:solidFill>
                <a:srgbClr val="003366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Dotace | cechyobec.cz">
            <a:extLst>
              <a:ext uri="{FF2B5EF4-FFF2-40B4-BE49-F238E27FC236}">
                <a16:creationId xmlns:a16="http://schemas.microsoft.com/office/drawing/2014/main" id="{85CA320A-D719-44D7-A40C-3B37E7645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" y="5928754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S:\Marketing a propagace\loga\logo IDSOK\logo_IDSOK_zkratka_pozitiv_barva.jpg">
            <a:extLst>
              <a:ext uri="{FF2B5EF4-FFF2-40B4-BE49-F238E27FC236}">
                <a16:creationId xmlns:a16="http://schemas.microsoft.com/office/drawing/2014/main" id="{E143C1D3-E6C1-4DD9-BEDE-F9FF25C19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97282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A82CD51-6BA6-4603-ABBF-8A892BD8DE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573353"/>
              </p:ext>
            </p:extLst>
          </p:nvPr>
        </p:nvGraphicFramePr>
        <p:xfrm>
          <a:off x="653956" y="2034027"/>
          <a:ext cx="10884088" cy="3622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293">
                  <a:extLst>
                    <a:ext uri="{9D8B030D-6E8A-4147-A177-3AD203B41FA5}">
                      <a16:colId xmlns:a16="http://schemas.microsoft.com/office/drawing/2014/main" val="3262152284"/>
                    </a:ext>
                  </a:extLst>
                </a:gridCol>
                <a:gridCol w="1047228">
                  <a:extLst>
                    <a:ext uri="{9D8B030D-6E8A-4147-A177-3AD203B41FA5}">
                      <a16:colId xmlns:a16="http://schemas.microsoft.com/office/drawing/2014/main" val="3815492909"/>
                    </a:ext>
                  </a:extLst>
                </a:gridCol>
                <a:gridCol w="1069044">
                  <a:extLst>
                    <a:ext uri="{9D8B030D-6E8A-4147-A177-3AD203B41FA5}">
                      <a16:colId xmlns:a16="http://schemas.microsoft.com/office/drawing/2014/main" val="2609199009"/>
                    </a:ext>
                  </a:extLst>
                </a:gridCol>
                <a:gridCol w="1047228">
                  <a:extLst>
                    <a:ext uri="{9D8B030D-6E8A-4147-A177-3AD203B41FA5}">
                      <a16:colId xmlns:a16="http://schemas.microsoft.com/office/drawing/2014/main" val="2679922922"/>
                    </a:ext>
                  </a:extLst>
                </a:gridCol>
                <a:gridCol w="427968">
                  <a:extLst>
                    <a:ext uri="{9D8B030D-6E8A-4147-A177-3AD203B41FA5}">
                      <a16:colId xmlns:a16="http://schemas.microsoft.com/office/drawing/2014/main" val="3510483009"/>
                    </a:ext>
                  </a:extLst>
                </a:gridCol>
                <a:gridCol w="1069044">
                  <a:extLst>
                    <a:ext uri="{9D8B030D-6E8A-4147-A177-3AD203B41FA5}">
                      <a16:colId xmlns:a16="http://schemas.microsoft.com/office/drawing/2014/main" val="1410846159"/>
                    </a:ext>
                  </a:extLst>
                </a:gridCol>
                <a:gridCol w="436617">
                  <a:extLst>
                    <a:ext uri="{9D8B030D-6E8A-4147-A177-3AD203B41FA5}">
                      <a16:colId xmlns:a16="http://schemas.microsoft.com/office/drawing/2014/main" val="2810253327"/>
                    </a:ext>
                  </a:extLst>
                </a:gridCol>
                <a:gridCol w="1341153">
                  <a:extLst>
                    <a:ext uri="{9D8B030D-6E8A-4147-A177-3AD203B41FA5}">
                      <a16:colId xmlns:a16="http://schemas.microsoft.com/office/drawing/2014/main" val="764724017"/>
                    </a:ext>
                  </a:extLst>
                </a:gridCol>
                <a:gridCol w="846574">
                  <a:extLst>
                    <a:ext uri="{9D8B030D-6E8A-4147-A177-3AD203B41FA5}">
                      <a16:colId xmlns:a16="http://schemas.microsoft.com/office/drawing/2014/main" val="1816892975"/>
                    </a:ext>
                  </a:extLst>
                </a:gridCol>
                <a:gridCol w="1844334">
                  <a:extLst>
                    <a:ext uri="{9D8B030D-6E8A-4147-A177-3AD203B41FA5}">
                      <a16:colId xmlns:a16="http://schemas.microsoft.com/office/drawing/2014/main" val="2159950761"/>
                    </a:ext>
                  </a:extLst>
                </a:gridCol>
                <a:gridCol w="681788">
                  <a:extLst>
                    <a:ext uri="{9D8B030D-6E8A-4147-A177-3AD203B41FA5}">
                      <a16:colId xmlns:a16="http://schemas.microsoft.com/office/drawing/2014/main" val="3179452688"/>
                    </a:ext>
                  </a:extLst>
                </a:gridCol>
                <a:gridCol w="672817">
                  <a:extLst>
                    <a:ext uri="{9D8B030D-6E8A-4147-A177-3AD203B41FA5}">
                      <a16:colId xmlns:a16="http://schemas.microsoft.com/office/drawing/2014/main" val="3207713817"/>
                    </a:ext>
                  </a:extLst>
                </a:gridCol>
              </a:tblGrid>
              <a:tr h="5342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Číslo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Výchozí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Cílový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odjezd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Do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příjezd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Popis změny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Alternativy spojení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Průměrná maximální obsazenost říjen 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642670"/>
                  </a:ext>
                </a:extLst>
              </a:tr>
              <a:tr h="53423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3601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Jeseník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4:53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Jeseník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6:33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 a soboty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nejede v soboty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Alternativa: osobní vlak o  30 minut 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902091"/>
                  </a:ext>
                </a:extLst>
              </a:tr>
              <a:tr h="340577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3604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Jeseník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Jeseník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7:46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9:31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denně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nejede v soboty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Alternativa: spěšný vlak o 45 minut dříve a o hodinu pozhději a přestup v Hanušovicích na osobní vlak do Šumperku</a:t>
                      </a:r>
                      <a:endParaRPr lang="cs-CZ" sz="1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406041"/>
                  </a:ext>
                </a:extLst>
              </a:tr>
              <a:tr h="2671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13659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Staré Město p.Sněž.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Hanušovice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Staré Město p.Sněž.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8:28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Hanušovice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8:48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23. – 31.XII., 1.VII. – 31.VIII.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Alternativa: osobní vlak o hodinu dříve/později</a:t>
                      </a:r>
                      <a:endParaRPr lang="cs-CZ" sz="1000" b="0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477762"/>
                  </a:ext>
                </a:extLst>
              </a:tr>
              <a:tr h="2671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13662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Hanušovice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Staré Město </a:t>
                      </a:r>
                      <a:r>
                        <a:rPr lang="cs-CZ" sz="1000" u="none" strike="noStrike" dirty="0" err="1">
                          <a:effectLst/>
                        </a:rPr>
                        <a:t>p.Sněž</a:t>
                      </a:r>
                      <a:r>
                        <a:rPr lang="cs-CZ" sz="1000" u="none" strike="noStrike" dirty="0">
                          <a:effectLst/>
                        </a:rPr>
                        <a:t>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Hanušovice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9:10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Staré Město p.Sněž.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9:28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23. – 31.XII., 1.VII. – 31.VIII.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705182"/>
                  </a:ext>
                </a:extLst>
              </a:tr>
              <a:tr h="2671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13677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Staré Město p.Sněž.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Hanušovice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Staré Město </a:t>
                      </a:r>
                      <a:r>
                        <a:rPr lang="cs-CZ" sz="1000" u="none" strike="noStrike" dirty="0" err="1">
                          <a:effectLst/>
                        </a:rPr>
                        <a:t>p.Sněž</a:t>
                      </a:r>
                      <a:r>
                        <a:rPr lang="cs-CZ" sz="1000" u="none" strike="noStrike" dirty="0">
                          <a:effectLst/>
                        </a:rPr>
                        <a:t>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18:28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Hanušovice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18:48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23. – 31.XII., 1.VII. – 31.VIII.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649350"/>
                  </a:ext>
                </a:extLst>
              </a:tr>
              <a:tr h="2671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13678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Hanušovice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Staré Město p.Sněž.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Hanušovice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19:15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Staré Město </a:t>
                      </a:r>
                      <a:r>
                        <a:rPr lang="cs-CZ" sz="1000" u="none" strike="noStrike" dirty="0" err="1">
                          <a:effectLst/>
                        </a:rPr>
                        <a:t>p.Sněž</a:t>
                      </a:r>
                      <a:r>
                        <a:rPr lang="cs-CZ" sz="1000" u="none" strike="noStrike" dirty="0">
                          <a:effectLst/>
                        </a:rPr>
                        <a:t>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19:33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23. – 31.XII., 1.VII. – 31.VIII.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51477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Šumperk – Jeseník, Hanušovice – Staré Město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472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BDFD2D5C-3046-4317-AAD2-E1F50D52DD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207780"/>
              </p:ext>
            </p:extLst>
          </p:nvPr>
        </p:nvGraphicFramePr>
        <p:xfrm>
          <a:off x="518029" y="2358885"/>
          <a:ext cx="11155941" cy="2783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490">
                  <a:extLst>
                    <a:ext uri="{9D8B030D-6E8A-4147-A177-3AD203B41FA5}">
                      <a16:colId xmlns:a16="http://schemas.microsoft.com/office/drawing/2014/main" val="2828416812"/>
                    </a:ext>
                  </a:extLst>
                </a:gridCol>
                <a:gridCol w="983318">
                  <a:extLst>
                    <a:ext uri="{9D8B030D-6E8A-4147-A177-3AD203B41FA5}">
                      <a16:colId xmlns:a16="http://schemas.microsoft.com/office/drawing/2014/main" val="1145085040"/>
                    </a:ext>
                  </a:extLst>
                </a:gridCol>
                <a:gridCol w="983318">
                  <a:extLst>
                    <a:ext uri="{9D8B030D-6E8A-4147-A177-3AD203B41FA5}">
                      <a16:colId xmlns:a16="http://schemas.microsoft.com/office/drawing/2014/main" val="2549880352"/>
                    </a:ext>
                  </a:extLst>
                </a:gridCol>
                <a:gridCol w="1051581">
                  <a:extLst>
                    <a:ext uri="{9D8B030D-6E8A-4147-A177-3AD203B41FA5}">
                      <a16:colId xmlns:a16="http://schemas.microsoft.com/office/drawing/2014/main" val="1983676388"/>
                    </a:ext>
                  </a:extLst>
                </a:gridCol>
                <a:gridCol w="395035">
                  <a:extLst>
                    <a:ext uri="{9D8B030D-6E8A-4147-A177-3AD203B41FA5}">
                      <a16:colId xmlns:a16="http://schemas.microsoft.com/office/drawing/2014/main" val="2128363093"/>
                    </a:ext>
                  </a:extLst>
                </a:gridCol>
                <a:gridCol w="983318">
                  <a:extLst>
                    <a:ext uri="{9D8B030D-6E8A-4147-A177-3AD203B41FA5}">
                      <a16:colId xmlns:a16="http://schemas.microsoft.com/office/drawing/2014/main" val="1460324006"/>
                    </a:ext>
                  </a:extLst>
                </a:gridCol>
                <a:gridCol w="403019">
                  <a:extLst>
                    <a:ext uri="{9D8B030D-6E8A-4147-A177-3AD203B41FA5}">
                      <a16:colId xmlns:a16="http://schemas.microsoft.com/office/drawing/2014/main" val="2113642932"/>
                    </a:ext>
                  </a:extLst>
                </a:gridCol>
                <a:gridCol w="962630">
                  <a:extLst>
                    <a:ext uri="{9D8B030D-6E8A-4147-A177-3AD203B41FA5}">
                      <a16:colId xmlns:a16="http://schemas.microsoft.com/office/drawing/2014/main" val="795212764"/>
                    </a:ext>
                  </a:extLst>
                </a:gridCol>
                <a:gridCol w="1318621">
                  <a:extLst>
                    <a:ext uri="{9D8B030D-6E8A-4147-A177-3AD203B41FA5}">
                      <a16:colId xmlns:a16="http://schemas.microsoft.com/office/drawing/2014/main" val="3220625897"/>
                    </a:ext>
                  </a:extLst>
                </a:gridCol>
                <a:gridCol w="2458591">
                  <a:extLst>
                    <a:ext uri="{9D8B030D-6E8A-4147-A177-3AD203B41FA5}">
                      <a16:colId xmlns:a16="http://schemas.microsoft.com/office/drawing/2014/main" val="4164783169"/>
                    </a:ext>
                  </a:extLst>
                </a:gridCol>
                <a:gridCol w="617294">
                  <a:extLst>
                    <a:ext uri="{9D8B030D-6E8A-4147-A177-3AD203B41FA5}">
                      <a16:colId xmlns:a16="http://schemas.microsoft.com/office/drawing/2014/main" val="2329585250"/>
                    </a:ext>
                  </a:extLst>
                </a:gridCol>
                <a:gridCol w="629726">
                  <a:extLst>
                    <a:ext uri="{9D8B030D-6E8A-4147-A177-3AD203B41FA5}">
                      <a16:colId xmlns:a16="http://schemas.microsoft.com/office/drawing/2014/main" val="1967203773"/>
                    </a:ext>
                  </a:extLst>
                </a:gridCol>
              </a:tblGrid>
              <a:tr h="5342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Číslo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Výchozí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Cílový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odjezd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Do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příjezd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Popis změny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Alternativy spojení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Průměrná maximální obsazenost říjen 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411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3710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Olomouc </a:t>
                      </a:r>
                      <a:r>
                        <a:rPr lang="cs-CZ" sz="1000" u="none" strike="noStrike" dirty="0" err="1">
                          <a:effectLst/>
                        </a:rPr>
                        <a:t>hl.n</a:t>
                      </a:r>
                      <a:r>
                        <a:rPr lang="cs-CZ" sz="1000" u="none" strike="noStrike" dirty="0">
                          <a:effectLst/>
                        </a:rPr>
                        <a:t>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Kouty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7:30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Kouty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8:06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denně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jede v soboty, neděle a svátky (zrušen v </a:t>
                      </a:r>
                      <a:r>
                        <a:rPr lang="cs-CZ" sz="1000" u="none" strike="noStrike" dirty="0" err="1">
                          <a:effectLst/>
                        </a:rPr>
                        <a:t>prac</a:t>
                      </a:r>
                      <a:r>
                        <a:rPr lang="cs-CZ" sz="1000" u="none" strike="noStrike" dirty="0">
                          <a:effectLst/>
                        </a:rPr>
                        <a:t>. dny)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 pro školáky: vlak o hodinu dříve,                                                                                                                      Alternativa pro turisty: vlak o hodinu dříve/později, autobus o 30 minut později</a:t>
                      </a:r>
                      <a:endParaRPr lang="cs-CZ" sz="1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717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13031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Kouty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Kouty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4:12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4:46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denně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 (nahrazen v úseku Loučná - Šumperk)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neexistuje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910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13031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u="none" strike="noStrike" dirty="0">
                          <a:effectLst/>
                        </a:rPr>
                        <a:t> Loučná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Loučná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4:19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4:46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u="none" strike="noStrike" dirty="0">
                          <a:effectLst/>
                        </a:rPr>
                        <a:t>jede v </a:t>
                      </a:r>
                      <a:r>
                        <a:rPr lang="cs-CZ" sz="1000" u="none" strike="noStrike" dirty="0">
                          <a:effectLst/>
                        </a:rPr>
                        <a:t>pracovní dny,</a:t>
                      </a:r>
                      <a:r>
                        <a:rPr lang="de-DE" sz="1000" u="none" strike="noStrike" dirty="0">
                          <a:effectLst/>
                        </a:rPr>
                        <a:t> </a:t>
                      </a:r>
                      <a:r>
                        <a:rPr lang="de-DE" sz="1000" u="none" strike="noStrike" dirty="0" err="1">
                          <a:effectLst/>
                        </a:rPr>
                        <a:t>nejede</a:t>
                      </a:r>
                      <a:r>
                        <a:rPr lang="de-DE" sz="1000" u="none" strike="noStrike" dirty="0">
                          <a:effectLst/>
                        </a:rPr>
                        <a:t> 27. – 31.XII.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nový Os pouze v úseku Loučná - Šumperk v </a:t>
                      </a:r>
                      <a:r>
                        <a:rPr lang="cs-CZ" sz="1000" u="none" strike="noStrike" dirty="0" err="1">
                          <a:effectLst/>
                        </a:rPr>
                        <a:t>prac</a:t>
                      </a:r>
                      <a:r>
                        <a:rPr lang="cs-CZ" sz="1000" u="none" strike="noStrike" dirty="0">
                          <a:effectLst/>
                        </a:rPr>
                        <a:t>. dny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604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13039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Kouty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Kouty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12:28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13:05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u="none" strike="noStrike" dirty="0">
                          <a:effectLst/>
                        </a:rPr>
                        <a:t>jede v </a:t>
                      </a:r>
                      <a:r>
                        <a:rPr lang="cs-CZ" sz="1000" u="none" strike="noStrike" dirty="0">
                          <a:effectLst/>
                        </a:rPr>
                        <a:t>pracovní dny,</a:t>
                      </a:r>
                      <a:r>
                        <a:rPr lang="de-DE" sz="1000" u="none" strike="noStrike" dirty="0">
                          <a:effectLst/>
                        </a:rPr>
                        <a:t> </a:t>
                      </a:r>
                      <a:r>
                        <a:rPr lang="de-DE" sz="1000" u="none" strike="noStrike" dirty="0" err="1">
                          <a:effectLst/>
                        </a:rPr>
                        <a:t>nejede</a:t>
                      </a:r>
                      <a:r>
                        <a:rPr lang="de-DE" sz="1000" u="none" strike="noStrike" dirty="0">
                          <a:effectLst/>
                        </a:rPr>
                        <a:t> 27. – 31.XII.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autobusová doprava o 20 minut 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600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13042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Kouty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23:34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Kouty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0:09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denně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Alternativa: osobní vlak o hodinu dříve</a:t>
                      </a:r>
                      <a:endParaRPr lang="cs-CZ" sz="1000" u="none" strike="noStrike" dirty="0">
                        <a:effectLst/>
                      </a:endParaRPr>
                    </a:p>
                    <a:p>
                      <a:pPr algn="l" fontAlgn="ctr"/>
                      <a:endParaRPr lang="pt-BR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8" marR="6678" marT="66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7796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439893B7-5D24-40BD-B998-8BB464CA23CD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Šumperk – Kouty nad Desnou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8386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A3C60B4-0DE7-49EF-B474-76FA53FA0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390516"/>
              </p:ext>
            </p:extLst>
          </p:nvPr>
        </p:nvGraphicFramePr>
        <p:xfrm>
          <a:off x="778535" y="278865"/>
          <a:ext cx="10634930" cy="6384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841">
                  <a:extLst>
                    <a:ext uri="{9D8B030D-6E8A-4147-A177-3AD203B41FA5}">
                      <a16:colId xmlns:a16="http://schemas.microsoft.com/office/drawing/2014/main" val="1304008951"/>
                    </a:ext>
                  </a:extLst>
                </a:gridCol>
                <a:gridCol w="899080">
                  <a:extLst>
                    <a:ext uri="{9D8B030D-6E8A-4147-A177-3AD203B41FA5}">
                      <a16:colId xmlns:a16="http://schemas.microsoft.com/office/drawing/2014/main" val="3822671910"/>
                    </a:ext>
                  </a:extLst>
                </a:gridCol>
                <a:gridCol w="899080">
                  <a:extLst>
                    <a:ext uri="{9D8B030D-6E8A-4147-A177-3AD203B41FA5}">
                      <a16:colId xmlns:a16="http://schemas.microsoft.com/office/drawing/2014/main" val="1998840895"/>
                    </a:ext>
                  </a:extLst>
                </a:gridCol>
                <a:gridCol w="899080">
                  <a:extLst>
                    <a:ext uri="{9D8B030D-6E8A-4147-A177-3AD203B41FA5}">
                      <a16:colId xmlns:a16="http://schemas.microsoft.com/office/drawing/2014/main" val="449010869"/>
                    </a:ext>
                  </a:extLst>
                </a:gridCol>
                <a:gridCol w="356887">
                  <a:extLst>
                    <a:ext uri="{9D8B030D-6E8A-4147-A177-3AD203B41FA5}">
                      <a16:colId xmlns:a16="http://schemas.microsoft.com/office/drawing/2014/main" val="4007927226"/>
                    </a:ext>
                  </a:extLst>
                </a:gridCol>
                <a:gridCol w="899080">
                  <a:extLst>
                    <a:ext uri="{9D8B030D-6E8A-4147-A177-3AD203B41FA5}">
                      <a16:colId xmlns:a16="http://schemas.microsoft.com/office/drawing/2014/main" val="2966117332"/>
                    </a:ext>
                  </a:extLst>
                </a:gridCol>
                <a:gridCol w="366037">
                  <a:extLst>
                    <a:ext uri="{9D8B030D-6E8A-4147-A177-3AD203B41FA5}">
                      <a16:colId xmlns:a16="http://schemas.microsoft.com/office/drawing/2014/main" val="3114449009"/>
                    </a:ext>
                  </a:extLst>
                </a:gridCol>
                <a:gridCol w="785429">
                  <a:extLst>
                    <a:ext uri="{9D8B030D-6E8A-4147-A177-3AD203B41FA5}">
                      <a16:colId xmlns:a16="http://schemas.microsoft.com/office/drawing/2014/main" val="1519918845"/>
                    </a:ext>
                  </a:extLst>
                </a:gridCol>
                <a:gridCol w="1326094">
                  <a:extLst>
                    <a:ext uri="{9D8B030D-6E8A-4147-A177-3AD203B41FA5}">
                      <a16:colId xmlns:a16="http://schemas.microsoft.com/office/drawing/2014/main" val="1734514108"/>
                    </a:ext>
                  </a:extLst>
                </a:gridCol>
                <a:gridCol w="2658398">
                  <a:extLst>
                    <a:ext uri="{9D8B030D-6E8A-4147-A177-3AD203B41FA5}">
                      <a16:colId xmlns:a16="http://schemas.microsoft.com/office/drawing/2014/main" val="3141267184"/>
                    </a:ext>
                  </a:extLst>
                </a:gridCol>
                <a:gridCol w="603962">
                  <a:extLst>
                    <a:ext uri="{9D8B030D-6E8A-4147-A177-3AD203B41FA5}">
                      <a16:colId xmlns:a16="http://schemas.microsoft.com/office/drawing/2014/main" val="1955808679"/>
                    </a:ext>
                  </a:extLst>
                </a:gridCol>
                <a:gridCol w="603962">
                  <a:extLst>
                    <a:ext uri="{9D8B030D-6E8A-4147-A177-3AD203B41FA5}">
                      <a16:colId xmlns:a16="http://schemas.microsoft.com/office/drawing/2014/main" val="2972097304"/>
                    </a:ext>
                  </a:extLst>
                </a:gridCol>
              </a:tblGrid>
              <a:tr h="3526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</a:rPr>
                        <a:t>Číslo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</a:rPr>
                        <a:t>Výchozí bod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>
                          <a:effectLst/>
                        </a:rPr>
                        <a:t>Cílový bod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</a:rPr>
                        <a:t>Z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>
                          <a:effectLst/>
                        </a:rPr>
                        <a:t>odjezd</a:t>
                      </a:r>
                      <a:endParaRPr lang="cs-CZ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</a:rPr>
                        <a:t>Do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>
                          <a:effectLst/>
                        </a:rPr>
                        <a:t>příjezd</a:t>
                      </a:r>
                      <a:endParaRPr lang="cs-CZ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</a:rPr>
                        <a:t>Současné omezení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</a:rPr>
                        <a:t>Popis změny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</a:rPr>
                        <a:t>Alternativy spojení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</a:rPr>
                        <a:t>Průměrná maximální obsazenost říjen 2019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</a:rPr>
                        <a:t>Průměrná maximální obsazenost říjen 2021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1650682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13000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Velké Losiny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5:48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6:05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jede denně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 v pracovní dny (o víkendech jede)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Alternativa: osobní vlak o 40 minut dříve nebo o 20 minut později nebo autobus  o 15 minut dříve</a:t>
                      </a:r>
                      <a:endParaRPr lang="cs-CZ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18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20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949434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13001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5:13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5:31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jede denně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 v pracovní dny (o víkendech jede)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Alternativa: osobní vlak o 30 minut dříve, ale s delším čekáním a případně jízdou s jiným dopravcem</a:t>
                      </a:r>
                      <a:endParaRPr lang="cs-CZ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27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18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444623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13002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Šumperk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6:32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6:49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jede v pracovní dny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Alternativa: autobus, cestující v něm budou stát, takže bude tlak na posílení autobusové dopravy</a:t>
                      </a:r>
                      <a:endParaRPr lang="cs-CZ" sz="900" b="0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16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19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27606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13003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Velké Losiny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Šumperk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5:51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6:08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jede v pracovní dny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Alternativa: autobus, cestující v něm budou stát, takže bude tlak na posílení autobusové dopravy</a:t>
                      </a:r>
                      <a:endParaRPr lang="cs-CZ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22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505392"/>
                  </a:ext>
                </a:extLst>
              </a:tr>
              <a:tr h="374735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13005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7:06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7:34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jede v pracovní dny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 pro spojení do škol v Zábřehu: autobus.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Alternativa pro spojení do Prahy: osobní vlak o 30 minut dříve, ale s delším čekáním a případně jízdou s jiným dopravcem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51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33, Po 41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648529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13006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8:49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Šumperk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9:06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jede v pracovní dny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zrušen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Alternativa: osobní vlak o 20 minut později, prodloužení čekání po příjezdu vlaku z Prahy</a:t>
                      </a:r>
                      <a:endParaRPr lang="cs-CZ" sz="900" b="0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14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15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597735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13011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Šumperk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11:07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11:21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jede v pracovní dny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zrušen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Alternativa: osobní vlak o 30 minut dříve, ale s 50min čekáním na rychlík</a:t>
                      </a:r>
                      <a:endParaRPr lang="cs-CZ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14 / Po 20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11 /  Po 28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36382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13012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Šumperk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12:32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12:49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jede v pracovní dny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     Alternativa: autobus o 15 minut později, osobní vlak o 40 minut později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22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13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26094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13013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Šumperk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Šumperk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13:07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13:21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jede v pracovní dny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Alternativa: osobním vlak o 30 minut dříve, ale s 50min čekáním na rychlík</a:t>
                      </a:r>
                      <a:endParaRPr lang="cs-CZ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27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16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509057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13014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Velké Losiny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14:51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15:07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jede v pracovní dny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zrušen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Alternativa: osobní vlak o 20 minut později, prodloužení čekání po příjezdu vlaku z Prahy</a:t>
                      </a:r>
                      <a:endParaRPr lang="cs-CZ" sz="9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35 / Pá 55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30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94752"/>
                  </a:ext>
                </a:extLst>
              </a:tr>
              <a:tr h="4496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13015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Velké Losiny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Šumperk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14:48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15:07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jede denně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Alternativa: osobní vlak o 20 minut dříve, autobus                                                                                                                                                                                                                                                         Alternativa Bohdíkov - Postřelmov - Zábřeh: neexistuje,                                                                                                         Alternativa Bohutín - Zábřeh: autobus o 30 minut dříve a 40 minut později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32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19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64364"/>
                  </a:ext>
                </a:extLst>
              </a:tr>
              <a:tr h="149894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13016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Sobotín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16:31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16:49</a:t>
                      </a:r>
                      <a:endParaRPr lang="cs-CZ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jede denně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Alternativa: autobus o 15 minut později, osobní vlak o 40 minut později</a:t>
                      </a:r>
                      <a:endParaRPr lang="cs-CZ" sz="900" b="0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30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18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519549"/>
                  </a:ext>
                </a:extLst>
              </a:tr>
              <a:tr h="824418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13020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18:26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18:43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jede v pracovní dny a neděle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 v neděle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 Zábřeh - Bohutín - Ruda n/M - Bohdíkov - Hanušovice - Jindřichov - Lipová Lázně: vlak  o 15 minut dříve, o to delší čekání v Bludově,                                                                                                               Alternativa Praha - Bohutín - Ruda n/M - Bohdíkov - Hanušovice - Jindřichov - Lipová Lázně: vlak o hodinu později s přestupem v Zábřehu a Bludově,                                                                                                                                          Alternativa: autobus v pracovní dny o 20 minut později, osobní vlak denně o 45 minut později</a:t>
                      </a:r>
                      <a:endParaRPr lang="cs-CZ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49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9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077534"/>
                  </a:ext>
                </a:extLst>
              </a:tr>
              <a:tr h="374735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13021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16:50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17:07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jede v pracovní dny a neděle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 v neděle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 Šumperk - Bludov - Postřelmov - Zábřeh: autobus, vlak o 40 minut dříve a o 20 minut později                                                                                                                                                                                                  Alternativa Bohdíkov - Bohutín - Zábřeh n/M: neexistuje</a:t>
                      </a:r>
                      <a:endParaRPr lang="cs-CZ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47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26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148909"/>
                  </a:ext>
                </a:extLst>
              </a:tr>
              <a:tr h="88173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13022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20:54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21:12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jede denně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 v pracovní dny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Alternativa: osobní vlak o 15 minut později</a:t>
                      </a:r>
                      <a:endParaRPr lang="cs-CZ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26 / Pá 53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27 /  </a:t>
                      </a:r>
                      <a:r>
                        <a:rPr lang="cs-CZ" sz="900" u="none" strike="noStrike" dirty="0" err="1">
                          <a:effectLst/>
                        </a:rPr>
                        <a:t>Čt,Pá</a:t>
                      </a:r>
                      <a:r>
                        <a:rPr lang="cs-CZ" sz="900" u="none" strike="noStrike" dirty="0">
                          <a:effectLst/>
                        </a:rPr>
                        <a:t> 45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46147"/>
                  </a:ext>
                </a:extLst>
              </a:tr>
              <a:tr h="88173"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13023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Šumperk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Zábřeh na Moravě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Šumperk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18:51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Zábřeh na Moravě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19:07</a:t>
                      </a:r>
                      <a:endParaRPr lang="cs-CZ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jede denně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zrušen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Alternativa: vlak o 15 minut dříve</a:t>
                      </a:r>
                      <a:endParaRPr lang="cs-CZ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14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9" marR="4409" marT="44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817274"/>
                  </a:ext>
                </a:extLst>
              </a:tr>
            </a:tbl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16FB4185-989D-40A8-93AF-D24905838846}"/>
              </a:ext>
            </a:extLst>
          </p:cNvPr>
          <p:cNvSpPr txBox="1"/>
          <p:nvPr/>
        </p:nvSpPr>
        <p:spPr>
          <a:xfrm>
            <a:off x="838200" y="0"/>
            <a:ext cx="60985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Zábřeh – Šumperk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479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530A48D-470C-4821-90C5-823FA4542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565343"/>
              </p:ext>
            </p:extLst>
          </p:nvPr>
        </p:nvGraphicFramePr>
        <p:xfrm>
          <a:off x="782129" y="2029416"/>
          <a:ext cx="10627741" cy="3569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437">
                  <a:extLst>
                    <a:ext uri="{9D8B030D-6E8A-4147-A177-3AD203B41FA5}">
                      <a16:colId xmlns:a16="http://schemas.microsoft.com/office/drawing/2014/main" val="4195897103"/>
                    </a:ext>
                  </a:extLst>
                </a:gridCol>
                <a:gridCol w="991476">
                  <a:extLst>
                    <a:ext uri="{9D8B030D-6E8A-4147-A177-3AD203B41FA5}">
                      <a16:colId xmlns:a16="http://schemas.microsoft.com/office/drawing/2014/main" val="3551813950"/>
                    </a:ext>
                  </a:extLst>
                </a:gridCol>
                <a:gridCol w="1020696">
                  <a:extLst>
                    <a:ext uri="{9D8B030D-6E8A-4147-A177-3AD203B41FA5}">
                      <a16:colId xmlns:a16="http://schemas.microsoft.com/office/drawing/2014/main" val="326919768"/>
                    </a:ext>
                  </a:extLst>
                </a:gridCol>
                <a:gridCol w="1020696">
                  <a:extLst>
                    <a:ext uri="{9D8B030D-6E8A-4147-A177-3AD203B41FA5}">
                      <a16:colId xmlns:a16="http://schemas.microsoft.com/office/drawing/2014/main" val="472069950"/>
                    </a:ext>
                  </a:extLst>
                </a:gridCol>
                <a:gridCol w="405161">
                  <a:extLst>
                    <a:ext uri="{9D8B030D-6E8A-4147-A177-3AD203B41FA5}">
                      <a16:colId xmlns:a16="http://schemas.microsoft.com/office/drawing/2014/main" val="170009441"/>
                    </a:ext>
                  </a:extLst>
                </a:gridCol>
                <a:gridCol w="1020696">
                  <a:extLst>
                    <a:ext uri="{9D8B030D-6E8A-4147-A177-3AD203B41FA5}">
                      <a16:colId xmlns:a16="http://schemas.microsoft.com/office/drawing/2014/main" val="3954258476"/>
                    </a:ext>
                  </a:extLst>
                </a:gridCol>
                <a:gridCol w="415550">
                  <a:extLst>
                    <a:ext uri="{9D8B030D-6E8A-4147-A177-3AD203B41FA5}">
                      <a16:colId xmlns:a16="http://schemas.microsoft.com/office/drawing/2014/main" val="1410068592"/>
                    </a:ext>
                  </a:extLst>
                </a:gridCol>
                <a:gridCol w="1308984">
                  <a:extLst>
                    <a:ext uri="{9D8B030D-6E8A-4147-A177-3AD203B41FA5}">
                      <a16:colId xmlns:a16="http://schemas.microsoft.com/office/drawing/2014/main" val="1160983821"/>
                    </a:ext>
                  </a:extLst>
                </a:gridCol>
                <a:gridCol w="633758">
                  <a:extLst>
                    <a:ext uri="{9D8B030D-6E8A-4147-A177-3AD203B41FA5}">
                      <a16:colId xmlns:a16="http://schemas.microsoft.com/office/drawing/2014/main" val="234183628"/>
                    </a:ext>
                  </a:extLst>
                </a:gridCol>
                <a:gridCol w="2056973">
                  <a:extLst>
                    <a:ext uri="{9D8B030D-6E8A-4147-A177-3AD203B41FA5}">
                      <a16:colId xmlns:a16="http://schemas.microsoft.com/office/drawing/2014/main" val="492131754"/>
                    </a:ext>
                  </a:extLst>
                </a:gridCol>
                <a:gridCol w="685657">
                  <a:extLst>
                    <a:ext uri="{9D8B030D-6E8A-4147-A177-3AD203B41FA5}">
                      <a16:colId xmlns:a16="http://schemas.microsoft.com/office/drawing/2014/main" val="3892701272"/>
                    </a:ext>
                  </a:extLst>
                </a:gridCol>
                <a:gridCol w="685657">
                  <a:extLst>
                    <a:ext uri="{9D8B030D-6E8A-4147-A177-3AD203B41FA5}">
                      <a16:colId xmlns:a16="http://schemas.microsoft.com/office/drawing/2014/main" val="475859516"/>
                    </a:ext>
                  </a:extLst>
                </a:gridCol>
              </a:tblGrid>
              <a:tr h="5448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356753"/>
                  </a:ext>
                </a:extLst>
              </a:tr>
              <a:tr h="34734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Zábřeh na Moravě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6:06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6:26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osobní vlak o 40 minut dříve nebo o 20 minut později nebo autobus o 15 minut 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56708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13003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Zábřeh na Moravě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5:29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5:50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Alternativa: vlak o 20 minut dříve a o 40 minut později</a:t>
                      </a:r>
                      <a:endParaRPr lang="pt-BR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151648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>
                          <a:effectLst/>
                        </a:rPr>
                        <a:t>13014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Zábřeh na Moravě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Velké Losiny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15:08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15:27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 o 20 minut dříve, vlak o 20 minut později.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35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710046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13015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Zábřeh na Moravě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Velké Losiny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14:29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14:47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osobní vlak o 20 minut dříve, autobusová doprava o 20 minut 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643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13030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Velké Losiny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5:05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5:25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osobní vlak o 20 minut později, autobusová doprava o 20 minut 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414860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13036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14:05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14:25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autobus. Bude posílena linka 930218.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32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17432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13037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6:30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6:50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     Alternativa: vlak o 20 minut dříve, autobus o 25 minut dříve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15292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13041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15:31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15:49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551033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A235B422-7EFA-430C-A421-786E74A94AD5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Zábřeh – Velké Losiny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058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530A48D-470C-4821-90C5-823FA4542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92753"/>
              </p:ext>
            </p:extLst>
          </p:nvPr>
        </p:nvGraphicFramePr>
        <p:xfrm>
          <a:off x="782129" y="2029416"/>
          <a:ext cx="10627741" cy="3569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437">
                  <a:extLst>
                    <a:ext uri="{9D8B030D-6E8A-4147-A177-3AD203B41FA5}">
                      <a16:colId xmlns:a16="http://schemas.microsoft.com/office/drawing/2014/main" val="4195897103"/>
                    </a:ext>
                  </a:extLst>
                </a:gridCol>
                <a:gridCol w="991476">
                  <a:extLst>
                    <a:ext uri="{9D8B030D-6E8A-4147-A177-3AD203B41FA5}">
                      <a16:colId xmlns:a16="http://schemas.microsoft.com/office/drawing/2014/main" val="3551813950"/>
                    </a:ext>
                  </a:extLst>
                </a:gridCol>
                <a:gridCol w="1020696">
                  <a:extLst>
                    <a:ext uri="{9D8B030D-6E8A-4147-A177-3AD203B41FA5}">
                      <a16:colId xmlns:a16="http://schemas.microsoft.com/office/drawing/2014/main" val="326919768"/>
                    </a:ext>
                  </a:extLst>
                </a:gridCol>
                <a:gridCol w="1020696">
                  <a:extLst>
                    <a:ext uri="{9D8B030D-6E8A-4147-A177-3AD203B41FA5}">
                      <a16:colId xmlns:a16="http://schemas.microsoft.com/office/drawing/2014/main" val="472069950"/>
                    </a:ext>
                  </a:extLst>
                </a:gridCol>
                <a:gridCol w="405161">
                  <a:extLst>
                    <a:ext uri="{9D8B030D-6E8A-4147-A177-3AD203B41FA5}">
                      <a16:colId xmlns:a16="http://schemas.microsoft.com/office/drawing/2014/main" val="170009441"/>
                    </a:ext>
                  </a:extLst>
                </a:gridCol>
                <a:gridCol w="1020696">
                  <a:extLst>
                    <a:ext uri="{9D8B030D-6E8A-4147-A177-3AD203B41FA5}">
                      <a16:colId xmlns:a16="http://schemas.microsoft.com/office/drawing/2014/main" val="3954258476"/>
                    </a:ext>
                  </a:extLst>
                </a:gridCol>
                <a:gridCol w="415550">
                  <a:extLst>
                    <a:ext uri="{9D8B030D-6E8A-4147-A177-3AD203B41FA5}">
                      <a16:colId xmlns:a16="http://schemas.microsoft.com/office/drawing/2014/main" val="1410068592"/>
                    </a:ext>
                  </a:extLst>
                </a:gridCol>
                <a:gridCol w="1308984">
                  <a:extLst>
                    <a:ext uri="{9D8B030D-6E8A-4147-A177-3AD203B41FA5}">
                      <a16:colId xmlns:a16="http://schemas.microsoft.com/office/drawing/2014/main" val="1160983821"/>
                    </a:ext>
                  </a:extLst>
                </a:gridCol>
                <a:gridCol w="633758">
                  <a:extLst>
                    <a:ext uri="{9D8B030D-6E8A-4147-A177-3AD203B41FA5}">
                      <a16:colId xmlns:a16="http://schemas.microsoft.com/office/drawing/2014/main" val="234183628"/>
                    </a:ext>
                  </a:extLst>
                </a:gridCol>
                <a:gridCol w="2056973">
                  <a:extLst>
                    <a:ext uri="{9D8B030D-6E8A-4147-A177-3AD203B41FA5}">
                      <a16:colId xmlns:a16="http://schemas.microsoft.com/office/drawing/2014/main" val="492131754"/>
                    </a:ext>
                  </a:extLst>
                </a:gridCol>
                <a:gridCol w="685657">
                  <a:extLst>
                    <a:ext uri="{9D8B030D-6E8A-4147-A177-3AD203B41FA5}">
                      <a16:colId xmlns:a16="http://schemas.microsoft.com/office/drawing/2014/main" val="3892701272"/>
                    </a:ext>
                  </a:extLst>
                </a:gridCol>
                <a:gridCol w="685657">
                  <a:extLst>
                    <a:ext uri="{9D8B030D-6E8A-4147-A177-3AD203B41FA5}">
                      <a16:colId xmlns:a16="http://schemas.microsoft.com/office/drawing/2014/main" val="475859516"/>
                    </a:ext>
                  </a:extLst>
                </a:gridCol>
              </a:tblGrid>
              <a:tr h="5448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356753"/>
                  </a:ext>
                </a:extLst>
              </a:tr>
              <a:tr h="34734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Zábřeh na Moravě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6:06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6:26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osobní vlak o 40 minut dříve nebo o 20 minut později nebo autobus o 15 minut 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56708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13003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Zábřeh na Moravě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5:29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5:50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Alternativa: vlak o 20 minut dříve a o 40 minut později</a:t>
                      </a:r>
                      <a:endParaRPr lang="pt-BR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151648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13014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Zábřeh na Moravě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15:08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15:27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 o 20 minut dříve, vlak o 20 minut později.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35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710046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13015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Zábřeh na Moravě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14:29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14:47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osobní vlak o 20 minut dříve, autobusová doprava o 20 minut 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996643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13030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Velké Losiny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5:05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5:25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osobní vlak o 20 minut později, autobusová doprava o 20 minut 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414860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13036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14:05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14:25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autobus. Bude posílena linka 930218.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37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32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517432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13037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6:30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6:50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     Alternativa: vlak o 20 minut dříve, autobus o 25 minut dříve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15292"/>
                  </a:ext>
                </a:extLst>
              </a:tr>
              <a:tr h="2724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13041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Velké Losiny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15:31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15:49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1" marR="6811" marT="681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551033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A235B422-7EFA-430C-A421-786E74A94AD5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Zábřeh – Velké Losiny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8332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F46C199-D488-4591-B50D-2B99E77D6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18280"/>
              </p:ext>
            </p:extLst>
          </p:nvPr>
        </p:nvGraphicFramePr>
        <p:xfrm>
          <a:off x="782572" y="877374"/>
          <a:ext cx="10705213" cy="4646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482">
                  <a:extLst>
                    <a:ext uri="{9D8B030D-6E8A-4147-A177-3AD203B41FA5}">
                      <a16:colId xmlns:a16="http://schemas.microsoft.com/office/drawing/2014/main" val="1013828746"/>
                    </a:ext>
                  </a:extLst>
                </a:gridCol>
                <a:gridCol w="1018362">
                  <a:extLst>
                    <a:ext uri="{9D8B030D-6E8A-4147-A177-3AD203B41FA5}">
                      <a16:colId xmlns:a16="http://schemas.microsoft.com/office/drawing/2014/main" val="618765748"/>
                    </a:ext>
                  </a:extLst>
                </a:gridCol>
                <a:gridCol w="1012608">
                  <a:extLst>
                    <a:ext uri="{9D8B030D-6E8A-4147-A177-3AD203B41FA5}">
                      <a16:colId xmlns:a16="http://schemas.microsoft.com/office/drawing/2014/main" val="929533795"/>
                    </a:ext>
                  </a:extLst>
                </a:gridCol>
                <a:gridCol w="1129984">
                  <a:extLst>
                    <a:ext uri="{9D8B030D-6E8A-4147-A177-3AD203B41FA5}">
                      <a16:colId xmlns:a16="http://schemas.microsoft.com/office/drawing/2014/main" val="2698792980"/>
                    </a:ext>
                  </a:extLst>
                </a:gridCol>
                <a:gridCol w="423621">
                  <a:extLst>
                    <a:ext uri="{9D8B030D-6E8A-4147-A177-3AD203B41FA5}">
                      <a16:colId xmlns:a16="http://schemas.microsoft.com/office/drawing/2014/main" val="3711559521"/>
                    </a:ext>
                  </a:extLst>
                </a:gridCol>
                <a:gridCol w="1018362">
                  <a:extLst>
                    <a:ext uri="{9D8B030D-6E8A-4147-A177-3AD203B41FA5}">
                      <a16:colId xmlns:a16="http://schemas.microsoft.com/office/drawing/2014/main" val="3736329195"/>
                    </a:ext>
                  </a:extLst>
                </a:gridCol>
                <a:gridCol w="398649">
                  <a:extLst>
                    <a:ext uri="{9D8B030D-6E8A-4147-A177-3AD203B41FA5}">
                      <a16:colId xmlns:a16="http://schemas.microsoft.com/office/drawing/2014/main" val="656422807"/>
                    </a:ext>
                  </a:extLst>
                </a:gridCol>
                <a:gridCol w="1270521">
                  <a:extLst>
                    <a:ext uri="{9D8B030D-6E8A-4147-A177-3AD203B41FA5}">
                      <a16:colId xmlns:a16="http://schemas.microsoft.com/office/drawing/2014/main" val="1152640180"/>
                    </a:ext>
                  </a:extLst>
                </a:gridCol>
                <a:gridCol w="741770">
                  <a:extLst>
                    <a:ext uri="{9D8B030D-6E8A-4147-A177-3AD203B41FA5}">
                      <a16:colId xmlns:a16="http://schemas.microsoft.com/office/drawing/2014/main" val="1675293986"/>
                    </a:ext>
                  </a:extLst>
                </a:gridCol>
                <a:gridCol w="2036511">
                  <a:extLst>
                    <a:ext uri="{9D8B030D-6E8A-4147-A177-3AD203B41FA5}">
                      <a16:colId xmlns:a16="http://schemas.microsoft.com/office/drawing/2014/main" val="2177119349"/>
                    </a:ext>
                  </a:extLst>
                </a:gridCol>
                <a:gridCol w="634748">
                  <a:extLst>
                    <a:ext uri="{9D8B030D-6E8A-4147-A177-3AD203B41FA5}">
                      <a16:colId xmlns:a16="http://schemas.microsoft.com/office/drawing/2014/main" val="3879815755"/>
                    </a:ext>
                  </a:extLst>
                </a:gridCol>
                <a:gridCol w="617595">
                  <a:extLst>
                    <a:ext uri="{9D8B030D-6E8A-4147-A177-3AD203B41FA5}">
                      <a16:colId xmlns:a16="http://schemas.microsoft.com/office/drawing/2014/main" val="37721978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Číslo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Výchozí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Cílový bod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Z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odjezd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Do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příjezd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Současné omezení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Popis změny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Alternativy spojení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Průměrná maximální obsazenost říjen 2019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Průměrná maximální obsazenost říjen 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484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13016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Zábřeh na Moravě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16:50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17:07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                                                                                                                                                                                                       Alternativa Šumperk - Vikýřovice - Petrov nad Desnou: osobní vlak o 20 minut dříve a o 40 minut později,                                                                                                                                                                                                                Alternativa Šumperk - Sobotín osobní vlak o 20 dříve a o 40 minut později s přestupem na autobus v žel.st. 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88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13050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5:45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6:02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neděle a svátky, nejede 25.XII. – 1.I.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Alternativa: neexistuje.</a:t>
                      </a:r>
                      <a:endParaRPr lang="cs-CZ" sz="1000" b="0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 (BUS)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656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>
                          <a:effectLst/>
                        </a:rPr>
                        <a:t>13051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6:08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6:14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(BUS)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73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>
                          <a:effectLst/>
                        </a:rPr>
                        <a:t>13052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6:22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6:28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autobus, bude posílena linka 930215.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nejezdil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26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>
                          <a:effectLst/>
                        </a:rPr>
                        <a:t>13053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6:44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7:02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nejezdil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896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>
                          <a:effectLst/>
                        </a:rPr>
                        <a:t>13054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Šumperk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9:45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10:03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 o hodinu dříve/později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 (BUS)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922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13055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10:08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10:14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(BUS)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77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>
                          <a:effectLst/>
                        </a:rPr>
                        <a:t>13056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11:42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11:48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(BUS)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289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>
                          <a:effectLst/>
                        </a:rPr>
                        <a:t>13057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12:08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12:14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(BUS)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855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>
                          <a:effectLst/>
                        </a:rPr>
                        <a:t>13060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13:42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13:48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(BUS)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06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>
                          <a:effectLst/>
                        </a:rPr>
                        <a:t>13061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14:06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14:12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(BUS)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137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13062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15:42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15:48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(BUS)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584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13063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16:08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16:14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nejezdil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504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13065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17:29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17:49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pracovní dny, nejede 27.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Alternativa: osobní vlak o 20 minut dříve</a:t>
                      </a:r>
                      <a:endParaRPr lang="pt-BR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129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13066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Petrov nad Desnou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Petrov nad Desnou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17:22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17:28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Alternativa: autobus o hodinu dříve/později</a:t>
                      </a:r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nejsou relevantní data</a:t>
                      </a: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7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13067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Sobotín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Sobotín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17:45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18:02</a:t>
                      </a:r>
                      <a:endParaRPr lang="cs-CZ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jede v soboty, neděle a svátky, nejede 25.XII. – 1.I.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nejezdil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6" marR="4356" marT="435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054819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D94A6FEC-ED05-4B93-BAB2-79D8B1AC1F95}"/>
              </a:ext>
            </a:extLst>
          </p:cNvPr>
          <p:cNvSpPr txBox="1"/>
          <p:nvPr/>
        </p:nvSpPr>
        <p:spPr>
          <a:xfrm>
            <a:off x="838200" y="508042"/>
            <a:ext cx="6827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Šumperk – Petrov nad Desnou – Sobotín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636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7017B762-D3CE-4687-9066-D2B267793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2EB36808-2258-4C44-8275-4FD461B7E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3366"/>
                </a:solidFill>
              </a:rPr>
              <a:t>Úspora dopravních výkonů celkem		267 875,4 </a:t>
            </a:r>
            <a:r>
              <a:rPr lang="cs-CZ" b="1" dirty="0" err="1">
                <a:solidFill>
                  <a:srgbClr val="003366"/>
                </a:solidFill>
              </a:rPr>
              <a:t>vlkm</a:t>
            </a:r>
            <a:r>
              <a:rPr lang="cs-CZ" b="1" dirty="0">
                <a:solidFill>
                  <a:srgbClr val="003366"/>
                </a:solidFill>
              </a:rPr>
              <a:t> ročně</a:t>
            </a:r>
          </a:p>
          <a:p>
            <a:r>
              <a:rPr lang="cs-CZ" b="1" dirty="0">
                <a:solidFill>
                  <a:srgbClr val="003366"/>
                </a:solidFill>
              </a:rPr>
              <a:t>financováno OLK					253 987,0 </a:t>
            </a:r>
            <a:r>
              <a:rPr lang="cs-CZ" b="1" dirty="0" err="1">
                <a:solidFill>
                  <a:srgbClr val="003366"/>
                </a:solidFill>
              </a:rPr>
              <a:t>vlkm</a:t>
            </a:r>
            <a:r>
              <a:rPr lang="cs-CZ" b="1" dirty="0">
                <a:solidFill>
                  <a:srgbClr val="003366"/>
                </a:solidFill>
              </a:rPr>
              <a:t> ročně</a:t>
            </a:r>
          </a:p>
          <a:p>
            <a:r>
              <a:rPr lang="cs-CZ" b="1" dirty="0">
                <a:solidFill>
                  <a:srgbClr val="003366"/>
                </a:solidFill>
              </a:rPr>
              <a:t>financováno ZLK					  13 888,4 </a:t>
            </a:r>
            <a:r>
              <a:rPr lang="cs-CZ" b="1" dirty="0" err="1">
                <a:solidFill>
                  <a:srgbClr val="003366"/>
                </a:solidFill>
              </a:rPr>
              <a:t>vlkm</a:t>
            </a:r>
            <a:r>
              <a:rPr lang="cs-CZ" b="1" dirty="0">
                <a:solidFill>
                  <a:srgbClr val="003366"/>
                </a:solidFill>
              </a:rPr>
              <a:t> ročně</a:t>
            </a:r>
          </a:p>
          <a:p>
            <a:pPr marL="0" indent="0">
              <a:buNone/>
            </a:pPr>
            <a:endParaRPr lang="cs-CZ" b="1" dirty="0">
              <a:solidFill>
                <a:srgbClr val="003366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3366"/>
                </a:solidFill>
              </a:rPr>
              <a:t>Úspora finančních prostředků celkem 	57 461 243,1 Kč ročně</a:t>
            </a:r>
          </a:p>
          <a:p>
            <a:r>
              <a:rPr lang="cs-CZ" b="1" dirty="0">
                <a:solidFill>
                  <a:srgbClr val="003366"/>
                </a:solidFill>
              </a:rPr>
              <a:t>úspora OLK					54 838 279,9 Kč ročně	</a:t>
            </a:r>
          </a:p>
          <a:p>
            <a:r>
              <a:rPr lang="cs-CZ" b="1" dirty="0">
                <a:solidFill>
                  <a:srgbClr val="003366"/>
                </a:solidFill>
              </a:rPr>
              <a:t>úspora ZLK					  2 622 963,2 Kč ročně	</a:t>
            </a:r>
            <a:endParaRPr lang="cs-CZ" dirty="0"/>
          </a:p>
        </p:txBody>
      </p:sp>
      <p:pic>
        <p:nvPicPr>
          <p:cNvPr id="6" name="Picture 2" descr="Dotace | cechyobec.cz">
            <a:extLst>
              <a:ext uri="{FF2B5EF4-FFF2-40B4-BE49-F238E27FC236}">
                <a16:creationId xmlns:a16="http://schemas.microsoft.com/office/drawing/2014/main" id="{D9BBD73D-B870-45F5-96EE-FD53F4A23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" y="5928754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S:\Marketing a propagace\loga\logo IDSOK\logo_IDSOK_zkratka_pozitiv_barva.jpg">
            <a:extLst>
              <a:ext uri="{FF2B5EF4-FFF2-40B4-BE49-F238E27FC236}">
                <a16:creationId xmlns:a16="http://schemas.microsoft.com/office/drawing/2014/main" id="{71171FB3-6E67-407A-9200-1C82EF1345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5384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7017B762-D3CE-4687-9066-D2B267793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odsouhlasené obcemi </a:t>
            </a:r>
            <a:b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 omezení objednávky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2EB36808-2258-4C44-8275-4FD461B7E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3366"/>
                </a:solidFill>
              </a:rPr>
              <a:t>Úspora dopravních výkonů celkem		140 667,9 </a:t>
            </a:r>
            <a:r>
              <a:rPr lang="cs-CZ" b="1" dirty="0" err="1">
                <a:solidFill>
                  <a:srgbClr val="003366"/>
                </a:solidFill>
              </a:rPr>
              <a:t>vlkm</a:t>
            </a:r>
            <a:r>
              <a:rPr lang="cs-CZ" b="1" dirty="0">
                <a:solidFill>
                  <a:srgbClr val="003366"/>
                </a:solidFill>
              </a:rPr>
              <a:t> ročně</a:t>
            </a:r>
          </a:p>
          <a:p>
            <a:r>
              <a:rPr lang="cs-CZ" b="1" dirty="0">
                <a:solidFill>
                  <a:srgbClr val="003366"/>
                </a:solidFill>
              </a:rPr>
              <a:t>financováno OLK					126 779,5 </a:t>
            </a:r>
            <a:r>
              <a:rPr lang="cs-CZ" b="1" dirty="0" err="1">
                <a:solidFill>
                  <a:srgbClr val="003366"/>
                </a:solidFill>
              </a:rPr>
              <a:t>vlkm</a:t>
            </a:r>
            <a:r>
              <a:rPr lang="cs-CZ" b="1" dirty="0">
                <a:solidFill>
                  <a:srgbClr val="003366"/>
                </a:solidFill>
              </a:rPr>
              <a:t> ročně</a:t>
            </a:r>
          </a:p>
          <a:p>
            <a:r>
              <a:rPr lang="cs-CZ" b="1" dirty="0">
                <a:solidFill>
                  <a:srgbClr val="003366"/>
                </a:solidFill>
              </a:rPr>
              <a:t>financováno ZLK					  13 888,4 </a:t>
            </a:r>
            <a:r>
              <a:rPr lang="cs-CZ" b="1" dirty="0" err="1">
                <a:solidFill>
                  <a:srgbClr val="003366"/>
                </a:solidFill>
              </a:rPr>
              <a:t>vlkm</a:t>
            </a:r>
            <a:r>
              <a:rPr lang="cs-CZ" b="1" dirty="0">
                <a:solidFill>
                  <a:srgbClr val="003366"/>
                </a:solidFill>
              </a:rPr>
              <a:t> ročně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3366"/>
                </a:solidFill>
              </a:rPr>
              <a:t>(z toho návrh SOÚD činí			        			10 983,4 </a:t>
            </a:r>
            <a:r>
              <a:rPr lang="cs-CZ" sz="2000" b="1" dirty="0" err="1">
                <a:solidFill>
                  <a:srgbClr val="003366"/>
                </a:solidFill>
              </a:rPr>
              <a:t>vlkm</a:t>
            </a:r>
            <a:r>
              <a:rPr lang="cs-CZ" sz="2000" b="1" dirty="0">
                <a:solidFill>
                  <a:srgbClr val="003366"/>
                </a:solidFill>
              </a:rPr>
              <a:t> ročně)</a:t>
            </a:r>
          </a:p>
          <a:p>
            <a:pPr marL="0" indent="0">
              <a:buNone/>
            </a:pPr>
            <a:endParaRPr lang="cs-CZ" sz="1000" b="1" dirty="0">
              <a:solidFill>
                <a:srgbClr val="003366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3366"/>
                </a:solidFill>
              </a:rPr>
              <a:t>Úspora finančních </a:t>
            </a:r>
            <a:r>
              <a:rPr lang="cs-CZ" b="1">
                <a:solidFill>
                  <a:srgbClr val="003366"/>
                </a:solidFill>
              </a:rPr>
              <a:t>prostředků celkem</a:t>
            </a:r>
            <a:r>
              <a:rPr lang="cs-CZ" b="1" dirty="0">
                <a:solidFill>
                  <a:srgbClr val="003366"/>
                </a:solidFill>
              </a:rPr>
              <a:t>		29 195 082,4 Kč ročně</a:t>
            </a:r>
          </a:p>
          <a:p>
            <a:r>
              <a:rPr lang="cs-CZ" b="1" dirty="0">
                <a:solidFill>
                  <a:srgbClr val="003366"/>
                </a:solidFill>
              </a:rPr>
              <a:t>úspora OLK						26 572 119,2 Kč ročně	</a:t>
            </a:r>
          </a:p>
          <a:p>
            <a:r>
              <a:rPr lang="cs-CZ" b="1" dirty="0">
                <a:solidFill>
                  <a:srgbClr val="003366"/>
                </a:solidFill>
              </a:rPr>
              <a:t>úspora ZLK					  	   2 622 963,2 Kč ročně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003366"/>
                </a:solidFill>
              </a:rPr>
              <a:t>(z toho návrh SOÚD činí						2 502 457,9 Kč ročně)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3366"/>
                </a:solidFill>
              </a:rPr>
              <a:t>	</a:t>
            </a:r>
            <a:endParaRPr lang="cs-CZ" dirty="0"/>
          </a:p>
        </p:txBody>
      </p:sp>
      <p:pic>
        <p:nvPicPr>
          <p:cNvPr id="6" name="Picture 2" descr="Dotace | cechyobec.cz">
            <a:extLst>
              <a:ext uri="{FF2B5EF4-FFF2-40B4-BE49-F238E27FC236}">
                <a16:creationId xmlns:a16="http://schemas.microsoft.com/office/drawing/2014/main" id="{D9BBD73D-B870-45F5-96EE-FD53F4A23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" y="5928754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S:\Marketing a propagace\loga\logo IDSOK\logo_IDSOK_zkratka_pozitiv_barva.jpg">
            <a:extLst>
              <a:ext uri="{FF2B5EF4-FFF2-40B4-BE49-F238E27FC236}">
                <a16:creationId xmlns:a16="http://schemas.microsoft.com/office/drawing/2014/main" id="{71171FB3-6E67-407A-9200-1C82EF1345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03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 Olomouc – Přerov</a:t>
            </a:r>
            <a:endParaRPr lang="cs-CZ" dirty="0"/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825916"/>
              </p:ext>
            </p:extLst>
          </p:nvPr>
        </p:nvGraphicFramePr>
        <p:xfrm>
          <a:off x="321537" y="1975068"/>
          <a:ext cx="11537087" cy="3220796"/>
        </p:xfrm>
        <a:graphic>
          <a:graphicData uri="http://schemas.openxmlformats.org/drawingml/2006/table">
            <a:tbl>
              <a:tblPr/>
              <a:tblGrid>
                <a:gridCol w="279478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771967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881792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997432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74021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997432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83347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553389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06337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909501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37731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687620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844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3566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3214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Hranice – </a:t>
                      </a:r>
                      <a:r>
                        <a:rPr lang="cs-CZ" sz="10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Drahotuše</a:t>
                      </a:r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– Lipník n/B – Osek n/B – Prosenice – Olomouc:  osobním vlak s přestupem na rychlík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51, Čt 83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58044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5045835"/>
                  </a:ext>
                </a:extLst>
              </a:tr>
              <a:tr h="7585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3223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16:51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17:12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Olomouc – Prosenice – Osek n/B – Lipník n/B – </a:t>
                      </a:r>
                      <a:r>
                        <a:rPr lang="cs-CZ" sz="10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Drahotuše</a:t>
                      </a:r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– Hranice:  rychlík s přestupem na osobní vlak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hl.n.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Hranice na Mor.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Hranic veden nově v trase 1429 do Vsetína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136, St 251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865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34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Os Přerov – Vsetín</a:t>
            </a:r>
            <a:endParaRPr lang="cs-CZ" dirty="0"/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201699"/>
              </p:ext>
            </p:extLst>
          </p:nvPr>
        </p:nvGraphicFramePr>
        <p:xfrm>
          <a:off x="321538" y="1975068"/>
          <a:ext cx="11546611" cy="1930183"/>
        </p:xfrm>
        <a:graphic>
          <a:graphicData uri="http://schemas.openxmlformats.org/drawingml/2006/table">
            <a:tbl>
              <a:tblPr/>
              <a:tblGrid>
                <a:gridCol w="349051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18509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12143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1031763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86895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1031763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96542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606855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09997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542145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59681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1128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6950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7:39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8:49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soboty, neděle a svátky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 v neděle a svátky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 vlak o hodinu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61759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17:10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18:24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denně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zrušen v soboty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Alternativa: osobní vlak o hodinu dříve/později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nejezdil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58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F581D2-A4EA-43B7-912D-EE23D2B18EC9}"/>
              </a:ext>
            </a:extLst>
          </p:cNvPr>
          <p:cNvSpPr txBox="1"/>
          <p:nvPr/>
        </p:nvSpPr>
        <p:spPr>
          <a:xfrm>
            <a:off x="838200" y="1506022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 Hranice – Přerov</a:t>
            </a:r>
          </a:p>
        </p:txBody>
      </p:sp>
      <p:graphicFrame>
        <p:nvGraphicFramePr>
          <p:cNvPr id="23" name="Zástupný obsah 4">
            <a:extLst>
              <a:ext uri="{FF2B5EF4-FFF2-40B4-BE49-F238E27FC236}">
                <a16:creationId xmlns:a16="http://schemas.microsoft.com/office/drawing/2014/main" id="{224A7555-868C-403A-919C-F37C5793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966359"/>
              </p:ext>
            </p:extLst>
          </p:nvPr>
        </p:nvGraphicFramePr>
        <p:xfrm>
          <a:off x="323851" y="1975068"/>
          <a:ext cx="11544298" cy="1559059"/>
        </p:xfrm>
        <a:graphic>
          <a:graphicData uri="http://schemas.openxmlformats.org/drawingml/2006/table">
            <a:tbl>
              <a:tblPr/>
              <a:tblGrid>
                <a:gridCol w="347339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814493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907667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832835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94168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883775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403997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385123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168098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529673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56444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707797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926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76643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Hranice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Hranice na Moravě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3:52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Přerov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4:16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jede v pracovní dny, nejede 27. – 31.XII.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zrušen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Alternativa na 5. hodinu ranní do Přerova neexistuje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98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19435"/>
            <a:ext cx="9144000" cy="398946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Dopravní obslužnost 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Olomouckého kraje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Jesenicko</a:t>
            </a: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Oslovené obce:</a:t>
            </a: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Ostružná, Jeseník, Lipová lázně, Česká Ves, Písečná, Hradec – Nová Ves, Mikulovice, Zlaté Hory</a:t>
            </a: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0" y="6171190"/>
            <a:ext cx="2132565" cy="617236"/>
          </a:xfrm>
          <a:prstGeom prst="rect">
            <a:avLst/>
          </a:prstGeom>
        </p:spPr>
      </p:pic>
      <p:pic>
        <p:nvPicPr>
          <p:cNvPr id="10" name="Obrázek 9" descr="S:\Marketing a propagace\loga\logo IDSOK\logo_IDSOK_zkratka_pozitiv_barv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3575" y="110356"/>
            <a:ext cx="2476500" cy="817563"/>
          </a:xfrm>
          <a:prstGeom prst="rect">
            <a:avLst/>
          </a:prstGeom>
        </p:spPr>
      </p:pic>
      <p:pic>
        <p:nvPicPr>
          <p:cNvPr id="1026" name="Picture 2" descr="Dotace | cechyobec.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0" y="161627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676400" y="326722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39832" y="3075707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539832" y="4281056"/>
            <a:ext cx="9144000" cy="127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5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15470-5DA0-4518-A523-3833CF73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48BF7-AE5A-41D0-8051-CDDB9C50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3366"/>
                </a:solidFill>
              </a:rPr>
              <a:t>Aktuální návrh</a:t>
            </a:r>
          </a:p>
          <a:p>
            <a:r>
              <a:rPr lang="cs-CZ" dirty="0">
                <a:solidFill>
                  <a:srgbClr val="003366"/>
                </a:solidFill>
              </a:rPr>
              <a:t>Ranní pár Os Jeseník – Šumperk v soboty</a:t>
            </a:r>
          </a:p>
          <a:p>
            <a:r>
              <a:rPr lang="cs-CZ" dirty="0">
                <a:solidFill>
                  <a:srgbClr val="003366"/>
                </a:solidFill>
              </a:rPr>
              <a:t>Večerní pár Os Jeseník – Zlaté Hory jezdící o víkendech během letních prázdnin</a:t>
            </a:r>
          </a:p>
          <a:p>
            <a:endParaRPr lang="cs-CZ" dirty="0">
              <a:solidFill>
                <a:srgbClr val="003366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Dotace | cechyobec.cz">
            <a:extLst>
              <a:ext uri="{FF2B5EF4-FFF2-40B4-BE49-F238E27FC236}">
                <a16:creationId xmlns:a16="http://schemas.microsoft.com/office/drawing/2014/main" id="{85CA320A-D719-44D7-A40C-3B37E7645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" y="5928754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S:\Marketing a propagace\loga\logo IDSOK\logo_IDSOK_zkratka_pozitiv_barva.jpg">
            <a:extLst>
              <a:ext uri="{FF2B5EF4-FFF2-40B4-BE49-F238E27FC236}">
                <a16:creationId xmlns:a16="http://schemas.microsoft.com/office/drawing/2014/main" id="{E143C1D3-E6C1-4DD9-BEDE-F9FF25C19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85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7DC6DFBB-C67C-4A49-80CB-D49963C1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Vlaky navržené k omezení objednávky</a:t>
            </a:r>
            <a:endParaRPr lang="cs-CZ" dirty="0"/>
          </a:p>
        </p:txBody>
      </p:sp>
      <p:pic>
        <p:nvPicPr>
          <p:cNvPr id="11" name="Picture 2" descr="Dotace | cechyobec.cz">
            <a:extLst>
              <a:ext uri="{FF2B5EF4-FFF2-40B4-BE49-F238E27FC236}">
                <a16:creationId xmlns:a16="http://schemas.microsoft.com/office/drawing/2014/main" id="{AF61E884-8801-40E8-8EF0-94DA122A8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" y="5928754"/>
            <a:ext cx="2568575" cy="7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S:\Marketing a propagace\loga\logo IDSOK\logo_IDSOK_zkratka_pozitiv_barva.jpg">
            <a:extLst>
              <a:ext uri="{FF2B5EF4-FFF2-40B4-BE49-F238E27FC236}">
                <a16:creationId xmlns:a16="http://schemas.microsoft.com/office/drawing/2014/main" id="{D1BBACDF-F944-40B7-942E-48A3D37C59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41" y="6171190"/>
            <a:ext cx="2276877" cy="6172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Zástupný obsah 4">
            <a:extLst>
              <a:ext uri="{FF2B5EF4-FFF2-40B4-BE49-F238E27FC236}">
                <a16:creationId xmlns:a16="http://schemas.microsoft.com/office/drawing/2014/main" id="{628B7ABB-C574-CFD3-E3B5-A85561E141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195741"/>
              </p:ext>
            </p:extLst>
          </p:nvPr>
        </p:nvGraphicFramePr>
        <p:xfrm>
          <a:off x="432000" y="1975068"/>
          <a:ext cx="11311831" cy="3223684"/>
        </p:xfrm>
        <a:graphic>
          <a:graphicData uri="http://schemas.openxmlformats.org/drawingml/2006/table">
            <a:tbl>
              <a:tblPr/>
              <a:tblGrid>
                <a:gridCol w="354012">
                  <a:extLst>
                    <a:ext uri="{9D8B030D-6E8A-4147-A177-3AD203B41FA5}">
                      <a16:colId xmlns:a16="http://schemas.microsoft.com/office/drawing/2014/main" val="1398050978"/>
                    </a:ext>
                  </a:extLst>
                </a:gridCol>
                <a:gridCol w="771967">
                  <a:extLst>
                    <a:ext uri="{9D8B030D-6E8A-4147-A177-3AD203B41FA5}">
                      <a16:colId xmlns:a16="http://schemas.microsoft.com/office/drawing/2014/main" val="154386243"/>
                    </a:ext>
                  </a:extLst>
                </a:gridCol>
                <a:gridCol w="881792">
                  <a:extLst>
                    <a:ext uri="{9D8B030D-6E8A-4147-A177-3AD203B41FA5}">
                      <a16:colId xmlns:a16="http://schemas.microsoft.com/office/drawing/2014/main" val="171832522"/>
                    </a:ext>
                  </a:extLst>
                </a:gridCol>
                <a:gridCol w="997432">
                  <a:extLst>
                    <a:ext uri="{9D8B030D-6E8A-4147-A177-3AD203B41FA5}">
                      <a16:colId xmlns:a16="http://schemas.microsoft.com/office/drawing/2014/main" val="1357438164"/>
                    </a:ext>
                  </a:extLst>
                </a:gridCol>
                <a:gridCol w="374021">
                  <a:extLst>
                    <a:ext uri="{9D8B030D-6E8A-4147-A177-3AD203B41FA5}">
                      <a16:colId xmlns:a16="http://schemas.microsoft.com/office/drawing/2014/main" val="1936675000"/>
                    </a:ext>
                  </a:extLst>
                </a:gridCol>
                <a:gridCol w="997432">
                  <a:extLst>
                    <a:ext uri="{9D8B030D-6E8A-4147-A177-3AD203B41FA5}">
                      <a16:colId xmlns:a16="http://schemas.microsoft.com/office/drawing/2014/main" val="3492294828"/>
                    </a:ext>
                  </a:extLst>
                </a:gridCol>
                <a:gridCol w="383347">
                  <a:extLst>
                    <a:ext uri="{9D8B030D-6E8A-4147-A177-3AD203B41FA5}">
                      <a16:colId xmlns:a16="http://schemas.microsoft.com/office/drawing/2014/main" val="1756568976"/>
                    </a:ext>
                  </a:extLst>
                </a:gridCol>
                <a:gridCol w="1553389">
                  <a:extLst>
                    <a:ext uri="{9D8B030D-6E8A-4147-A177-3AD203B41FA5}">
                      <a16:colId xmlns:a16="http://schemas.microsoft.com/office/drawing/2014/main" val="2783811595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162849947"/>
                    </a:ext>
                  </a:extLst>
                </a:gridCol>
                <a:gridCol w="2909501">
                  <a:extLst>
                    <a:ext uri="{9D8B030D-6E8A-4147-A177-3AD203B41FA5}">
                      <a16:colId xmlns:a16="http://schemas.microsoft.com/office/drawing/2014/main" val="431595485"/>
                    </a:ext>
                  </a:extLst>
                </a:gridCol>
                <a:gridCol w="637731">
                  <a:extLst>
                    <a:ext uri="{9D8B030D-6E8A-4147-A177-3AD203B41FA5}">
                      <a16:colId xmlns:a16="http://schemas.microsoft.com/office/drawing/2014/main" val="1940232884"/>
                    </a:ext>
                  </a:extLst>
                </a:gridCol>
                <a:gridCol w="687620">
                  <a:extLst>
                    <a:ext uri="{9D8B030D-6E8A-4147-A177-3AD203B41FA5}">
                      <a16:colId xmlns:a16="http://schemas.microsoft.com/office/drawing/2014/main" val="1454682633"/>
                    </a:ext>
                  </a:extLst>
                </a:gridCol>
              </a:tblGrid>
              <a:tr h="7844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431" marR="4431" marT="4431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Výchozí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Cílový bod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příjezd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Současné omezení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změny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Alternativy spojení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2019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maximální obsazenost říjen 2021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86844"/>
                  </a:ext>
                </a:extLst>
              </a:tr>
              <a:tr h="64298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3601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Jeseník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i="1" u="none" strike="noStrike" dirty="0">
                          <a:effectLst/>
                        </a:rPr>
                        <a:t>4:53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Jeseník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i="1" u="none" strike="noStrike" dirty="0">
                          <a:effectLst/>
                        </a:rPr>
                        <a:t>6:33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nejede v soboty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i="1" u="none" strike="noStrike" dirty="0">
                          <a:effectLst/>
                        </a:rPr>
                        <a:t>Alternativa: osobní vlak o  30 minut později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730683"/>
                  </a:ext>
                </a:extLst>
              </a:tr>
              <a:tr h="58044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3604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Jeseník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Jeseník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i="1" u="none" strike="noStrike" dirty="0">
                          <a:effectLst/>
                        </a:rPr>
                        <a:t>7:46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Šumperk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i="1" u="none" strike="noStrike" dirty="0">
                          <a:effectLst/>
                        </a:rPr>
                        <a:t>9:31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nejede v soboty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i="1" u="none" strike="noStrike" dirty="0">
                          <a:effectLst/>
                        </a:rPr>
                        <a:t>Alternativa: spěšný vlak o 45 minut dříve a o hodinu později a přestup v Hanušovicích na osobní vlak do Šumperku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5045835"/>
                  </a:ext>
                </a:extLst>
              </a:tr>
              <a:tr h="7585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23661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Jeseník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Zlaté Hory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Jeseník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i="1" u="none" strike="noStrike" dirty="0">
                          <a:effectLst/>
                        </a:rPr>
                        <a:t>19:14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Zlaté Hory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i="1" u="none" strike="noStrike" dirty="0">
                          <a:effectLst/>
                        </a:rPr>
                        <a:t>19:51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31.XII., 1.VII. – 31.VIII.</a:t>
                      </a: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i="1" u="none" strike="noStrike" dirty="0">
                          <a:effectLst/>
                        </a:rPr>
                        <a:t>Alternativa Jeseník - Zlaté Hory: autobus o 15 dříve nebo o 2 hodiny později.                                </a:t>
                      </a:r>
                    </a:p>
                    <a:p>
                      <a:pPr algn="l" fontAlgn="ctr"/>
                      <a:r>
                        <a:rPr lang="cs-CZ" sz="1000" i="1" u="none" strike="noStrike" dirty="0">
                          <a:effectLst/>
                        </a:rPr>
                        <a:t>Alternativa spojení z Prahy, Brna, Ramzové: autobus o 2 hodiny později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nejezdil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 (</a:t>
                      </a:r>
                      <a:r>
                        <a:rPr lang="cs-CZ" sz="1000" u="none" strike="noStrike" dirty="0" err="1">
                          <a:effectLst/>
                        </a:rPr>
                        <a:t>čvc</a:t>
                      </a:r>
                      <a:r>
                        <a:rPr lang="cs-CZ" sz="1000" u="none" strike="noStrike" dirty="0">
                          <a:effectLst/>
                        </a:rPr>
                        <a:t>)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4542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u="none" strike="noStrike" dirty="0">
                          <a:effectLst/>
                        </a:rPr>
                        <a:t>23662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Zlaté Hory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Mikulovice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Zlaté Hory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i="1" u="none" strike="noStrike" dirty="0">
                          <a:effectLst/>
                        </a:rPr>
                        <a:t>19:56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u="none" strike="noStrike" dirty="0">
                          <a:effectLst/>
                        </a:rPr>
                        <a:t>Mikulovice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i="1" u="none" strike="noStrike" dirty="0">
                          <a:effectLst/>
                        </a:rPr>
                        <a:t>20:11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jede v pracovní dny, nejede 23. – 31.XII.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1" marR="4431" marT="443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zrušen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i="1" u="none" strike="noStrike" dirty="0">
                          <a:effectLst/>
                        </a:rPr>
                        <a:t>Alternativa Zlaté Hory – Jeseník: v sobotu autobus, v neděli autobus o hodinu později</a:t>
                      </a:r>
                    </a:p>
                    <a:p>
                      <a:pPr algn="l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Alternativa Zlaté Hory – Šumperk. neexistuje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nejezdil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čvc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65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0034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6820</Words>
  <Application>Microsoft Office PowerPoint</Application>
  <PresentationFormat>Širokoúhlá obrazovka</PresentationFormat>
  <Paragraphs>1764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Motiv Office</vt:lpstr>
      <vt:lpstr>Dopravní obslužnost  Olomouckého kraje Hranicko  Oslovené obce: Hranice, Bělotín, Černotín, Hustopeče nad Bečvou, Milotice nad Bečvou, Polom, Špičky, Teplice nad Bečvou    </vt:lpstr>
      <vt:lpstr>Vlaky navržené k omezení objednávky</vt:lpstr>
      <vt:lpstr>Vlaky navržené k omezení objednávky</vt:lpstr>
      <vt:lpstr>Vlaky navržené k omezení objednávky</vt:lpstr>
      <vt:lpstr>Vlaky navržené k omezení objednávky</vt:lpstr>
      <vt:lpstr>Vlaky navržené k omezení objednávky</vt:lpstr>
      <vt:lpstr>Dopravní obslužnost  Olomouckého kraje Jesenicko  Oslovené obce: Ostružná, Jeseník, Lipová lázně, Česká Ves, Písečná, Hradec – Nová Ves, Mikulovice, Zlaté Hory     </vt:lpstr>
      <vt:lpstr>Vlaky navržené k omezení objednávky</vt:lpstr>
      <vt:lpstr>Vlaky navržené k omezení objednávky</vt:lpstr>
      <vt:lpstr>Dopravní obslužnost  Olomouckého kraje Olomoucko  Oslovené obce:  Olomouc, Bystrovany, Domašov nad Bystřicí, Drahanovice, Hlubočky, Horka, Grygov, Moravský Beroun, Náměšť na Hané, Příkazy, Senice na Hané, Skrbeň, Velká Bystřice</vt:lpstr>
      <vt:lpstr>Vlaky navržené k omezení objednávky</vt:lpstr>
      <vt:lpstr>Vlaky navržené k omezení objednávky</vt:lpstr>
      <vt:lpstr>Vlaky navržené k omezení objednávky</vt:lpstr>
      <vt:lpstr>Vlaky navržené k omezení objednávky</vt:lpstr>
      <vt:lpstr>Vlaky navržené k omezení objednávky</vt:lpstr>
      <vt:lpstr>Vlaky navržené k omezení objednávky</vt:lpstr>
      <vt:lpstr>Dopravní obslužnost  Olomouckého kraje Prostějovsko  Oslovené obce:  Prostějov, Bedihošť, Čelčice, Doloplazy, Nezamyslice, Němčice nad Hanou, Pivín  </vt:lpstr>
      <vt:lpstr>Vlaky navržené k omezení objednávky</vt:lpstr>
      <vt:lpstr>Vlaky navržené k omezení objednávky</vt:lpstr>
      <vt:lpstr>Vlaky navržené k omezení objednávky</vt:lpstr>
      <vt:lpstr>Vlaky navržené k omezení objednávky</vt:lpstr>
      <vt:lpstr>Dopravní obslužnost  Olomouckého kraje Přerovsko a Lipnicko  Oslovené obce: Přerov, Lipník nad Bečvou, Osek nad Bečvou, Brodek u Přerova, Kojetín, Měrovice nad Hanou, Prosenice, Radvanice, Rokytnice, Věžky  </vt:lpstr>
      <vt:lpstr>Vlaky navržené k omezení objednávky</vt:lpstr>
      <vt:lpstr>Vlaky navržené k omezení objednávky</vt:lpstr>
      <vt:lpstr>Vlaky navržené k omezení objednávky</vt:lpstr>
      <vt:lpstr>Vlaky navržené k omezení objednávky</vt:lpstr>
      <vt:lpstr>Vlaky navržené k omezení objednávky</vt:lpstr>
      <vt:lpstr>Vlaky navržené k omezení objednávky</vt:lpstr>
      <vt:lpstr>Dopravní obslužnost  Olomouckého kraje Šumpersko  Oslovené obce:  Loučná nad Desnou, Petrov nad Desnou, Rapotín, Sobotín, Velké Losiny, Vernířovice, Vikýřovice – SOUD  Okres Šumperk: Šumperk, Bludov, Hanušovice, Postřelmov, Sudkov, Staré Město, Zábřeh, Branná, Bohutín, Ruda nad Moravou, Bohdíkov, Jindřichov   </vt:lpstr>
      <vt:lpstr>Vlaky navržené k omezení objednávky</vt:lpstr>
      <vt:lpstr>Vlaky navržené k omezení objednávky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Vlaky navržené k omezení objednávky</vt:lpstr>
      <vt:lpstr>Vlaky odsouhlasené obcemi  k omezení objednávky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Lenka Zajíčková, Ph.D.</dc:creator>
  <cp:lastModifiedBy>Ing. Mazalová Petra</cp:lastModifiedBy>
  <cp:revision>87</cp:revision>
  <cp:lastPrinted>2022-05-04T05:39:55Z</cp:lastPrinted>
  <dcterms:created xsi:type="dcterms:W3CDTF">2021-09-21T12:29:55Z</dcterms:created>
  <dcterms:modified xsi:type="dcterms:W3CDTF">2022-05-31T05:31:01Z</dcterms:modified>
</cp:coreProperties>
</file>