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9" r:id="rId3"/>
    <p:sldId id="280" r:id="rId4"/>
    <p:sldId id="282" r:id="rId5"/>
    <p:sldId id="283" r:id="rId6"/>
    <p:sldId id="285" r:id="rId7"/>
    <p:sldId id="288" r:id="rId8"/>
    <p:sldId id="289" r:id="rId9"/>
    <p:sldId id="292" r:id="rId10"/>
    <p:sldId id="293" r:id="rId11"/>
    <p:sldId id="290" r:id="rId12"/>
    <p:sldId id="291" r:id="rId13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0349" autoAdjust="0"/>
  </p:normalViewPr>
  <p:slideViewPr>
    <p:cSldViewPr snapToGrid="0">
      <p:cViewPr varScale="1">
        <p:scale>
          <a:sx n="91" d="100"/>
          <a:sy n="91" d="100"/>
        </p:scale>
        <p:origin x="13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7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11" y="1"/>
            <a:ext cx="2930574" cy="497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7DDC0-5DDB-4A1C-9CD1-A88400EAE238}" type="datetimeFigureOut">
              <a:rPr lang="cs-CZ" smtClean="0"/>
              <a:t>20.12.2020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831"/>
            <a:ext cx="2930574" cy="4976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11" y="9444831"/>
            <a:ext cx="2930574" cy="4976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25145-69B5-4E81-8630-B4A089975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362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7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011" y="1"/>
            <a:ext cx="2930574" cy="497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BB0D6-1049-45B2-BC80-4956FF11D361}" type="datetimeFigureOut">
              <a:rPr lang="cs-CZ" smtClean="0"/>
              <a:t>20.12.2020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1638" y="1244600"/>
            <a:ext cx="59578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5802" y="4784429"/>
            <a:ext cx="5409562" cy="3914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4831"/>
            <a:ext cx="2930574" cy="4976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011" y="9444831"/>
            <a:ext cx="2930574" cy="4976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E4CE-7117-4DF5-9E39-8C8EFC2F51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631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600" dirty="0"/>
              <a:t>Porovnání</a:t>
            </a:r>
            <a:r>
              <a:rPr lang="cs-CZ" sz="1600" baseline="0" dirty="0"/>
              <a:t> krajů </a:t>
            </a:r>
            <a:r>
              <a:rPr lang="cs-CZ" sz="1600" dirty="0"/>
              <a:t>je zpracováno za roky 2009, 2013, 2016 a 2019</a:t>
            </a:r>
          </a:p>
          <a:p>
            <a:r>
              <a:rPr lang="cs-CZ" sz="1600" dirty="0"/>
              <a:t>Zdrojem dat je server https://monitor.statnipokladna.cz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442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b="1" dirty="0"/>
              <a:t>Prioritou rozpočtu</a:t>
            </a:r>
            <a:r>
              <a:rPr lang="cs-CZ" sz="2000" b="1" baseline="0" dirty="0"/>
              <a:t> investic jsou projekty s dotacemi z EU nebo SR</a:t>
            </a: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310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600" dirty="0"/>
              <a:t>Úvěr 500 mil. Kč </a:t>
            </a:r>
            <a:r>
              <a:rPr lang="cs-CZ" sz="1600" baseline="0" dirty="0"/>
              <a:t> z 092020 </a:t>
            </a:r>
            <a:r>
              <a:rPr lang="cs-CZ" sz="1600" b="1" baseline="0" dirty="0"/>
              <a:t>splatný v roce 2022 zvyšuje tlak na financování 2021 - 22</a:t>
            </a:r>
          </a:p>
          <a:p>
            <a:r>
              <a:rPr lang="cs-CZ" sz="1600" baseline="0" dirty="0"/>
              <a:t>– splátky 	100 mil. Kč 2020,  150 mil. Kč 2021,  250 mil. Kč 2022</a:t>
            </a:r>
          </a:p>
          <a:p>
            <a:r>
              <a:rPr lang="cs-CZ" sz="1600" baseline="0" dirty="0"/>
              <a:t>v r. 2021 otevřená možnost   čerpání 100 mil. Kč ( krátkodobě) a splátky 250 mil. Kč </a:t>
            </a:r>
          </a:p>
          <a:p>
            <a:r>
              <a:rPr lang="cs-CZ" sz="1600" baseline="0" dirty="0"/>
              <a:t>dává prostor splatit až 250 mil. Kč při lepším vývoji </a:t>
            </a:r>
          </a:p>
          <a:p>
            <a:endParaRPr lang="cs-CZ" sz="1600" b="1" baseline="0" dirty="0"/>
          </a:p>
          <a:p>
            <a:r>
              <a:rPr lang="cs-CZ" sz="1600" b="1" baseline="0" dirty="0"/>
              <a:t>Nový úvěr </a:t>
            </a:r>
            <a:r>
              <a:rPr lang="cs-CZ" sz="1600" baseline="0" dirty="0"/>
              <a:t>– pouze na investice 1.000 mil. Kč </a:t>
            </a:r>
          </a:p>
          <a:p>
            <a:pPr marL="171450" indent="-171450">
              <a:buFontTx/>
              <a:buChar char="-"/>
            </a:pPr>
            <a:r>
              <a:rPr lang="cs-CZ" sz="1600" baseline="0" dirty="0"/>
              <a:t>3 roky čerpání   2021-23,   10 let splácení   2024-2033	</a:t>
            </a:r>
          </a:p>
          <a:p>
            <a:pPr marL="171450" indent="-171450">
              <a:buFontTx/>
              <a:buChar char="-"/>
            </a:pPr>
            <a:endParaRPr lang="cs-CZ" sz="1600" baseline="0" dirty="0"/>
          </a:p>
          <a:p>
            <a:pPr marL="0" indent="0">
              <a:buFontTx/>
              <a:buNone/>
            </a:pPr>
            <a:r>
              <a:rPr lang="cs-CZ" sz="2000" b="1" baseline="0" dirty="0">
                <a:solidFill>
                  <a:srgbClr val="FF0000"/>
                </a:solidFill>
              </a:rPr>
              <a:t>I přes těžkou situaci není plánován růst zadlužení</a:t>
            </a:r>
            <a:r>
              <a:rPr lang="cs-CZ" sz="1600" baseline="0" dirty="0"/>
              <a:t>	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471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Je předpoklad, že tento</a:t>
            </a:r>
            <a:r>
              <a:rPr lang="cs-CZ" baseline="0" dirty="0"/>
              <a:t> návrh schválí sněmovna, nejasný je postoj prezidenta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u="sng" baseline="0" dirty="0"/>
              <a:t>Vzniká paradox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u="sng" baseline="0" dirty="0"/>
              <a:t> Rozpočet je připraven podle státního rozpočtu, který je ve finálním schvalovacím procesu </a:t>
            </a:r>
            <a:r>
              <a:rPr lang="cs-CZ" b="0" u="none" baseline="0" dirty="0"/>
              <a:t>jako v jiných letech</a:t>
            </a:r>
            <a:endParaRPr lang="cs-CZ" b="1" u="sng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u="sng" baseline="0" dirty="0"/>
              <a:t> Sněmovna poté chystá balíček, který ze SR udělá bezcenný cár papíru </a:t>
            </a:r>
            <a:endParaRPr lang="cs-CZ" b="1" u="sng" dirty="0"/>
          </a:p>
          <a:p>
            <a:endParaRPr lang="cs-CZ" b="0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V roce 2021 je kompenzace </a:t>
            </a:r>
            <a:r>
              <a:rPr lang="cs-CZ" b="0" dirty="0">
                <a:solidFill>
                  <a:schemeClr val="tx1"/>
                </a:solidFill>
              </a:rPr>
              <a:t>propadu daní zvýšením RUD cca </a:t>
            </a:r>
            <a:r>
              <a:rPr lang="cs-CZ" b="1" dirty="0">
                <a:solidFill>
                  <a:schemeClr val="tx1"/>
                </a:solidFill>
              </a:rPr>
              <a:t> 80 %</a:t>
            </a:r>
          </a:p>
          <a:p>
            <a:endParaRPr lang="cs-CZ" sz="1400" b="1" dirty="0">
              <a:solidFill>
                <a:srgbClr val="FF0000"/>
              </a:solidFill>
            </a:endParaRPr>
          </a:p>
          <a:p>
            <a:r>
              <a:rPr lang="cs-CZ" sz="1400" b="1" dirty="0">
                <a:solidFill>
                  <a:srgbClr val="FF0000"/>
                </a:solidFill>
              </a:rPr>
              <a:t>V roce 2022 </a:t>
            </a:r>
            <a:r>
              <a:rPr lang="cs-CZ" b="0" dirty="0">
                <a:solidFill>
                  <a:schemeClr val="tx1"/>
                </a:solidFill>
              </a:rPr>
              <a:t>bude zvýšena odečitatelná položka o dalších 3.000 Kč a </a:t>
            </a:r>
            <a:r>
              <a:rPr lang="cs-CZ" sz="1200" b="1" dirty="0">
                <a:solidFill>
                  <a:srgbClr val="FF0000"/>
                </a:solidFill>
              </a:rPr>
              <a:t>propad daňových příjmů OLK stoupne z – 140 mil. Kč na - </a:t>
            </a:r>
            <a:r>
              <a:rPr lang="cs-CZ" sz="1400" b="1" dirty="0">
                <a:solidFill>
                  <a:srgbClr val="FF0000"/>
                </a:solidFill>
              </a:rPr>
              <a:t>238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1400" b="1" dirty="0">
                <a:solidFill>
                  <a:srgbClr val="FF0000"/>
                </a:solidFill>
              </a:rPr>
              <a:t>mil. Kč</a:t>
            </a:r>
            <a:r>
              <a:rPr lang="cs-CZ" sz="1400" b="1" dirty="0">
                <a:solidFill>
                  <a:schemeClr val="tx1"/>
                </a:solidFill>
              </a:rPr>
              <a:t>, </a:t>
            </a:r>
          </a:p>
          <a:p>
            <a:r>
              <a:rPr lang="cs-CZ" b="1" dirty="0">
                <a:solidFill>
                  <a:schemeClr val="tx1"/>
                </a:solidFill>
              </a:rPr>
              <a:t>kompenzace od roku 2022  poklesne pod 70 % a tak už to zůstane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706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/>
              <a:t>Graf ukazuje vývoj </a:t>
            </a:r>
            <a:r>
              <a:rPr lang="cs-CZ" sz="1800" b="1" dirty="0"/>
              <a:t>hotovosti, dluhů a salda ( hotovost – úvěry)  </a:t>
            </a:r>
            <a:r>
              <a:rPr lang="cs-CZ" sz="1800" dirty="0"/>
              <a:t>u 1 kraje velikostně podobného. (JČK) a u 3 dalších až o 15 % menších ( ZLK, PLZK, KHK)</a:t>
            </a:r>
          </a:p>
          <a:p>
            <a:endParaRPr lang="cs-CZ" sz="1800" dirty="0"/>
          </a:p>
          <a:p>
            <a:r>
              <a:rPr lang="cs-CZ" sz="1800" dirty="0"/>
              <a:t>Negativní bilance OLK má kořeny v letech 2009-13 čerpání úvěru EIB 3 mld. Kč bylo nejvyšší mezi kraji</a:t>
            </a:r>
          </a:p>
          <a:p>
            <a:pPr marL="0" indent="0">
              <a:buFontTx/>
              <a:buNone/>
            </a:pPr>
            <a:r>
              <a:rPr lang="cs-CZ" sz="1800" b="1" dirty="0"/>
              <a:t>ZLK</a:t>
            </a:r>
            <a:r>
              <a:rPr lang="cs-CZ" sz="1800" dirty="0"/>
              <a:t> zvýšil hotovost k 30.9..2020 na 4,5 mld. Kč  (v roce 2020 o dalších 1,5 mld. Kč)</a:t>
            </a:r>
          </a:p>
          <a:p>
            <a:pPr marL="0" indent="0">
              <a:buFontTx/>
              <a:buNone/>
            </a:pPr>
            <a:endParaRPr lang="cs-CZ" sz="1800" dirty="0"/>
          </a:p>
          <a:p>
            <a:pPr marL="0" indent="0">
              <a:buFontTx/>
              <a:buNone/>
            </a:pPr>
            <a:r>
              <a:rPr lang="cs-CZ" sz="1800" b="1" dirty="0"/>
              <a:t>Ostatní kraje</a:t>
            </a:r>
            <a:r>
              <a:rPr lang="cs-CZ" sz="1800" dirty="0"/>
              <a:t> JČK, KHK, PLZK a již k 31.12.2019 všechny </a:t>
            </a:r>
            <a:r>
              <a:rPr lang="cs-CZ" sz="1800" b="1" dirty="0"/>
              <a:t>úvěry</a:t>
            </a:r>
            <a:r>
              <a:rPr lang="cs-CZ" sz="1800" b="1" baseline="0" dirty="0"/>
              <a:t> splatily</a:t>
            </a:r>
            <a:r>
              <a:rPr lang="cs-CZ" sz="1800" b="1" dirty="0"/>
              <a:t> </a:t>
            </a:r>
            <a:r>
              <a:rPr lang="cs-CZ" sz="1800" dirty="0"/>
              <a:t>,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067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Úvěry</a:t>
            </a:r>
            <a:r>
              <a:rPr lang="cs-CZ" b="1" baseline="0" dirty="0"/>
              <a:t> a záporné saldo enormně rostly v letech 2009 - 13</a:t>
            </a:r>
            <a:endParaRPr lang="cs-CZ" b="1" dirty="0"/>
          </a:p>
          <a:p>
            <a:r>
              <a:rPr lang="cs-CZ" dirty="0"/>
              <a:t>V posledních 4 letech  (2016 – 19 )probíhaly standardní splátky – pokles za 3 roky o 403 mil. Kč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Přebytky bohatých let 2016-19 ( celkem za 4 roky 1 mld. Kč ) nebyly využity k mimořádným splátkám úvěrů </a:t>
            </a:r>
            <a:endParaRPr lang="cs-CZ" dirty="0"/>
          </a:p>
          <a:p>
            <a:endParaRPr lang="cs-CZ" dirty="0"/>
          </a:p>
          <a:p>
            <a:r>
              <a:rPr lang="cs-CZ" dirty="0"/>
              <a:t>Pro porovnání  v letech 2013-16– poklesly úvěry o 671 mil. Kč</a:t>
            </a:r>
          </a:p>
          <a:p>
            <a:endParaRPr lang="cs-CZ" dirty="0"/>
          </a:p>
          <a:p>
            <a:r>
              <a:rPr lang="cs-CZ" dirty="0"/>
              <a:t>V</a:t>
            </a:r>
            <a:r>
              <a:rPr lang="cs-CZ" baseline="0" dirty="0"/>
              <a:t> roce 2020 stav úvěrů nevzroste jen díky mimořádným splátkám - dojde poklesu hotovosti o více než 600 mil. Kč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19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0"/>
              <a:t>Jedná se o opatření již pod novým vedením</a:t>
            </a:r>
          </a:p>
          <a:p>
            <a:r>
              <a:rPr lang="cs-CZ" sz="1800" b="1" u="sng" dirty="0"/>
              <a:t>Zůstatek na účtech na konci roku přes 650 mil. Kč umožní řešit i případný dopad daňového balíčku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985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Revolvingový úvěr na investice nebyl rozpočtován a sloužil k předfinancování dotovaných investic – (probíhalo mimo schvalovací proces, do rozpočtu byly zahrnovány až formou Rozpočtových změn)</a:t>
            </a:r>
          </a:p>
          <a:p>
            <a:r>
              <a:rPr lang="cs-CZ" dirty="0"/>
              <a:t>K 31.10 2020 již skončilo čerpání ,  musí být splacen k 30.4. z přijatých dotací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571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b="1" u="sng" dirty="0"/>
              <a:t>Příjmy:</a:t>
            </a:r>
          </a:p>
          <a:p>
            <a:r>
              <a:rPr lang="cs-CZ" b="1" dirty="0"/>
              <a:t>Snížení daňových příjmů o 			-  </a:t>
            </a:r>
            <a:r>
              <a:rPr lang="cs-CZ" sz="2000" b="1" dirty="0"/>
              <a:t>499</a:t>
            </a:r>
            <a:r>
              <a:rPr lang="cs-CZ" b="1" dirty="0"/>
              <a:t> mil. Kč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/>
              <a:t>Zapojení schválených investičních transferů	+ </a:t>
            </a:r>
            <a:r>
              <a:rPr lang="cs-CZ" sz="2000" b="1" dirty="0"/>
              <a:t>212</a:t>
            </a:r>
            <a:r>
              <a:rPr lang="cs-CZ" b="1" dirty="0"/>
              <a:t> mil. Kč</a:t>
            </a:r>
          </a:p>
          <a:p>
            <a:endParaRPr lang="cs-CZ" b="1" dirty="0"/>
          </a:p>
          <a:p>
            <a:r>
              <a:rPr lang="cs-CZ" sz="1800" b="1" u="sng" dirty="0"/>
              <a:t>Výdaje:</a:t>
            </a:r>
          </a:p>
          <a:p>
            <a:r>
              <a:rPr lang="cs-CZ" b="1" dirty="0"/>
              <a:t>Snížení provozních výdajů			</a:t>
            </a:r>
            <a:r>
              <a:rPr lang="cs-CZ" sz="3200" b="1" dirty="0"/>
              <a:t>- </a:t>
            </a:r>
            <a:r>
              <a:rPr lang="cs-CZ" sz="2000" b="1" dirty="0"/>
              <a:t>149</a:t>
            </a:r>
            <a:r>
              <a:rPr lang="cs-CZ" b="1" dirty="0"/>
              <a:t> mil. Kč </a:t>
            </a:r>
          </a:p>
          <a:p>
            <a:r>
              <a:rPr lang="cs-CZ" b="1" dirty="0"/>
              <a:t>Snaha o zachování investičního rozpočtu		 </a:t>
            </a:r>
            <a:r>
              <a:rPr lang="cs-CZ" sz="3200" b="1" dirty="0"/>
              <a:t>-  </a:t>
            </a:r>
            <a:r>
              <a:rPr lang="cs-CZ" sz="2000" b="1" dirty="0"/>
              <a:t>88</a:t>
            </a:r>
            <a:r>
              <a:rPr lang="cs-CZ" sz="3200" b="1" dirty="0"/>
              <a:t> </a:t>
            </a:r>
            <a:r>
              <a:rPr lang="cs-CZ" b="1" dirty="0"/>
              <a:t>mil. Kč</a:t>
            </a:r>
          </a:p>
          <a:p>
            <a:pPr lvl="1"/>
            <a:r>
              <a:rPr lang="cs-CZ" b="0" dirty="0"/>
              <a:t>Minimální pokles</a:t>
            </a:r>
          </a:p>
          <a:p>
            <a:endParaRPr lang="cs-CZ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Záporné saldo příjmů a výdajů je řešeno v kapitole financování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017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0"/>
              <a:t>Propad daňových příjmů je částečně kompenzován</a:t>
            </a:r>
            <a:r>
              <a:rPr lang="cs-CZ" sz="1800" baseline="0" dirty="0"/>
              <a:t> :</a:t>
            </a:r>
          </a:p>
          <a:p>
            <a:pPr marL="171450" indent="-171450">
              <a:buFontTx/>
              <a:buChar char="-"/>
            </a:pPr>
            <a:r>
              <a:rPr lang="cs-CZ" sz="1800" baseline="0" dirty="0"/>
              <a:t>Zvýšením nařízeného odvodu z odpisů pro </a:t>
            </a:r>
            <a:r>
              <a:rPr lang="cs-CZ" sz="1800" baseline="0" dirty="0" err="1"/>
              <a:t>p.o</a:t>
            </a:r>
            <a:r>
              <a:rPr lang="cs-CZ" sz="1800" baseline="0" dirty="0"/>
              <a:t>.</a:t>
            </a:r>
          </a:p>
          <a:p>
            <a:pPr marL="171450" indent="-171450">
              <a:buFontTx/>
              <a:buChar char="-"/>
            </a:pPr>
            <a:r>
              <a:rPr lang="cs-CZ" sz="1800" baseline="0" dirty="0"/>
              <a:t>Zapojením dotací u kterých máme rozhodnutí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38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cs-CZ" b="1" dirty="0"/>
              <a:t>Hlavní úspory rozpočtu:</a:t>
            </a:r>
            <a:endParaRPr lang="cs-CZ" sz="1400" b="1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r>
              <a:rPr lang="cs-CZ" dirty="0"/>
              <a:t>Odbory</a:t>
            </a:r>
            <a:r>
              <a:rPr lang="cs-CZ" baseline="0" dirty="0"/>
              <a:t>   		</a:t>
            </a:r>
            <a:r>
              <a:rPr lang="cs-CZ" b="1" baseline="0" dirty="0"/>
              <a:t> </a:t>
            </a:r>
            <a:r>
              <a:rPr lang="cs-CZ" sz="1600" b="1" baseline="0" dirty="0">
                <a:solidFill>
                  <a:srgbClr val="FF0000"/>
                </a:solidFill>
              </a:rPr>
              <a:t>- 43 </a:t>
            </a:r>
            <a:r>
              <a:rPr lang="cs-CZ" baseline="0" dirty="0"/>
              <a:t>mil. Kč</a:t>
            </a:r>
          </a:p>
          <a:p>
            <a:r>
              <a:rPr lang="cs-CZ" baseline="0" dirty="0"/>
              <a:t>Dotační programy	</a:t>
            </a:r>
            <a:r>
              <a:rPr lang="cs-CZ" sz="1600" b="1" baseline="0" dirty="0">
                <a:solidFill>
                  <a:srgbClr val="FF0000"/>
                </a:solidFill>
              </a:rPr>
              <a:t>-191 </a:t>
            </a:r>
            <a:r>
              <a:rPr lang="cs-CZ" baseline="0" dirty="0"/>
              <a:t>mil. Kč</a:t>
            </a:r>
          </a:p>
          <a:p>
            <a:endParaRPr lang="cs-CZ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/>
              <a:t>Nedošlo ke krácení rozpočtu:</a:t>
            </a:r>
            <a:endParaRPr lang="cs-CZ" sz="1400" b="1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r>
              <a:rPr lang="cs-CZ" baseline="0" dirty="0"/>
              <a:t>Mzdy úřadu rostly díky růstu tarifů již v roce 2020</a:t>
            </a:r>
          </a:p>
          <a:p>
            <a:r>
              <a:rPr lang="cs-CZ" baseline="0" dirty="0"/>
              <a:t>Rozpočty příspěvkových Organizací rostou také díky růstu mezd</a:t>
            </a:r>
          </a:p>
          <a:p>
            <a:r>
              <a:rPr lang="cs-CZ" baseline="0" dirty="0"/>
              <a:t>Dopravní obslužnost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274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b="1" dirty="0"/>
              <a:t>Sport 2020 – cca </a:t>
            </a:r>
            <a:r>
              <a:rPr lang="cs-CZ" sz="2000" b="1" dirty="0">
                <a:solidFill>
                  <a:srgbClr val="FF0000"/>
                </a:solidFill>
              </a:rPr>
              <a:t>3 násobek</a:t>
            </a:r>
            <a:r>
              <a:rPr lang="cs-CZ" sz="1800" b="1" dirty="0"/>
              <a:t> Soc. věci nebo Kultura</a:t>
            </a:r>
          </a:p>
          <a:p>
            <a:r>
              <a:rPr lang="cs-CZ" sz="1800" b="1" dirty="0"/>
              <a:t>Sport 2021 – cca </a:t>
            </a:r>
            <a:r>
              <a:rPr lang="cs-CZ" sz="2000" b="1" dirty="0">
                <a:solidFill>
                  <a:srgbClr val="FF0000"/>
                </a:solidFill>
              </a:rPr>
              <a:t>2,4 násobek </a:t>
            </a:r>
            <a:r>
              <a:rPr lang="cs-CZ" sz="1800" b="1" dirty="0"/>
              <a:t>Soc. věci nebo Kultura</a:t>
            </a:r>
          </a:p>
          <a:p>
            <a:r>
              <a:rPr lang="cs-CZ" sz="1800" b="1" dirty="0"/>
              <a:t>Žádný program nemá nižší rozpočet než v r.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1E4CE-7117-4DF5-9E39-8C8EFC2F516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118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42F4F-6950-4F29-A9D1-0D0ECF494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BC8D1C-7795-48F7-A79F-FEFA2AD89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0E7BBD-DD22-4B74-AB71-95573C9D6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140B-30AD-422F-BBC8-98E7A7BA6153}" type="datetime1">
              <a:rPr lang="cs-CZ" smtClean="0"/>
              <a:t>20.12.2020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CB2BE3-DB67-476C-B52D-1EC3F07E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6A8A37-860A-4F56-94CE-C97CB3B9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58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F7BEB-3C84-4BDC-8483-3F7FCAA1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85FE47-8D06-4B93-A6CE-733185564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FB6964-EC0B-4D37-A4C0-CDE78273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4FD9-3B2C-442D-81A0-9C9C3FD5777B}" type="datetime1">
              <a:rPr lang="cs-CZ" smtClean="0"/>
              <a:t>20.12.2020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7386E9-35D2-4D83-98CF-63CA149F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0C0A45-F2B8-45CC-AE5B-5D3C7C2B2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11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2332010-ADEF-4B12-9A7C-ACDA80A5A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9BE251-4920-4F11-B4F9-E71BA8AB9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F17F33-463E-4EA3-9694-E62FF171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0514-5FDF-4B2F-BFBF-B04E76614D95}" type="datetime1">
              <a:rPr lang="cs-CZ" smtClean="0"/>
              <a:t>20.12.2020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C3AD22-E29F-4036-AB76-2011D150F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EAD40D-29D5-420F-B9D8-3946CB127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63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AD275F-BA92-46F1-B572-6BC5F3E6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911EE1-CC40-4D6C-9329-9AED8354B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D2BD2F-DF3F-4520-9A39-12923D023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78C1-177B-4692-B93D-1B8D269A4AC2}" type="datetime1">
              <a:rPr lang="cs-CZ" smtClean="0"/>
              <a:t>20.12.2020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22A1A8-9E9B-4F65-8847-22FE81DD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ED87C8-3E19-4F81-9CCB-365C9E7C8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68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5AB2E-8A09-4080-8B07-C42030644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0FF5D4-8393-40DA-A377-24E5C6FCE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C6AE45-5E50-4682-91D6-B25893C73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D38-63B8-467C-903D-A00C7761A74D}" type="datetime1">
              <a:rPr lang="cs-CZ" smtClean="0"/>
              <a:t>20.12.2020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0CC546-595E-4767-A9F2-18DA420D2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4E01A0-DDA8-4A46-AB9E-F5F90EFD7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36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33E8F-819D-45E2-A607-DDB59234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6FA544-0A5D-4BC3-B25E-21B8B85C6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22FE00-F7E0-4932-95A1-F6D685C5C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F323D9-8DC2-495E-9303-0E614F24D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5B1-C7E2-4227-944E-C622710B55B2}" type="datetime1">
              <a:rPr lang="cs-CZ" smtClean="0"/>
              <a:t>20.12.2020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7A1288-5BCF-4C08-B396-611ABD317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03ED92-22E7-45AC-A1C8-9FA676F42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44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12D0E-40EB-4A1E-9A14-2C1D8FCAA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381062-12D9-4E67-AD04-C47D57374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838CD3-44FE-4FE7-AF3F-E91354B5D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5F34B5-23B8-4ED2-8808-EE9F5A2FD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A50BAA-1245-468C-B040-0FF5D005B3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36981F-B125-4C4B-B688-3B451D941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8796-15DE-48D8-B0DE-71EBD919F81D}" type="datetime1">
              <a:rPr lang="cs-CZ" smtClean="0"/>
              <a:t>20.12.2020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9C76E4-9DEE-4FA5-BA31-8432E817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F847865-A358-4B3B-B662-47C429A2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32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6F1EA-4629-47A8-B7A2-6488E3F9A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72D4B25-346D-4BA0-B42E-CA927BB2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0683-8753-46C8-9A27-E53B7DD3450D}" type="datetime1">
              <a:rPr lang="cs-CZ" smtClean="0"/>
              <a:t>20.12.2020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00DC02-6F4F-41C6-A1FE-C9CD53085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A5B7FA-61D2-4390-81C5-1219F5693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03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DE18F3-2C78-4E53-96E1-B271565F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CAA3-BBB7-4E0A-B3A7-6467EA71115F}" type="datetime1">
              <a:rPr lang="cs-CZ" smtClean="0"/>
              <a:t>20.12.2020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3FD48D7-4D84-474B-AFA1-E3AD370AA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DB7848-F446-4A6E-970F-7C54128C4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33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4719B-C53A-4123-A3DE-C831AD16D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22DA04-442D-4305-A6D6-81755C46F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BF5F85-28BF-4F87-AFC1-8A2EFE564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3F5107-6E1E-47F3-9CC5-DFBB17E7A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5083-F549-4A21-B6B2-67F41A041B03}" type="datetime1">
              <a:rPr lang="cs-CZ" smtClean="0"/>
              <a:t>20.12.2020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80EB8B-6306-4C30-B51E-6167CC6FF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5F3D62-D1B7-4053-A38B-014C1B75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54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C05DC-400A-4B88-8D15-A7C4B0910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B83890-82DE-4463-B868-0402B1976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F75BD0-FD11-4C5E-A508-7DF23C88D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767BDB-3394-41EF-8812-BBC70099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28AD-7C86-4902-97C4-EB9FAF58DC61}" type="datetime1">
              <a:rPr lang="cs-CZ" smtClean="0"/>
              <a:t>20.12.2020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38C226-A324-439E-A99E-9AE11C9C2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3E57E9-C701-4538-B218-710C3AA24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76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7DE6F64-B2D9-49A8-BE73-F8F2840C9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69FC0-B385-47EE-85EE-C2B10A12B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67957B-B583-4D80-A264-C2690B4D6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5109D-8C1A-4F86-81BC-1CEECC049230}" type="datetime1">
              <a:rPr lang="cs-CZ" smtClean="0"/>
              <a:t>20.12.2020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5D4255-F681-464C-A2CF-92E57ABAC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D11F4D-1F86-46D8-9BD2-B35E7F647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ED23A-BEFC-45BC-8B5E-EA12DCC36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26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FDCEB-9A03-4FDA-B677-AA4AEFAFC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3782" y="1122363"/>
            <a:ext cx="9504218" cy="2387600"/>
          </a:xfrm>
        </p:spPr>
        <p:txBody>
          <a:bodyPr>
            <a:normAutofit/>
          </a:bodyPr>
          <a:lstStyle/>
          <a:p>
            <a:r>
              <a:rPr lang="cs-CZ" sz="4400" b="1" dirty="0">
                <a:latin typeface="+mn-lt"/>
              </a:rPr>
              <a:t>Finanční situace Olomouckého kraje </a:t>
            </a:r>
            <a:br>
              <a:rPr lang="cs-CZ" sz="4400" b="1" dirty="0">
                <a:latin typeface="+mn-lt"/>
              </a:rPr>
            </a:br>
            <a:r>
              <a:rPr lang="cs-CZ" sz="2800" dirty="0">
                <a:latin typeface="+mn-lt"/>
              </a:rPr>
              <a:t>(v porovnání s kraji </a:t>
            </a:r>
            <a:r>
              <a:rPr lang="cs-CZ" sz="2800" dirty="0"/>
              <a:t>JČK, </a:t>
            </a:r>
            <a:r>
              <a:rPr lang="cs-CZ" sz="2800" dirty="0">
                <a:latin typeface="+mn-lt"/>
              </a:rPr>
              <a:t>ZLK, PLZK, KHK,)</a:t>
            </a:r>
            <a:br>
              <a:rPr lang="cs-CZ" sz="4000" b="1" dirty="0">
                <a:latin typeface="+mn-lt"/>
              </a:rPr>
            </a:br>
            <a:r>
              <a:rPr lang="cs-CZ" sz="4400" b="1" dirty="0">
                <a:latin typeface="+mn-lt"/>
              </a:rPr>
              <a:t>a rozpočet na rok 2021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DE981B-A17A-4E3D-AE63-2EF5834E47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Informace pro ROK a ZOK</a:t>
            </a:r>
          </a:p>
        </p:txBody>
      </p:sp>
    </p:spTree>
    <p:extLst>
      <p:ext uri="{BB962C8B-B14F-4D97-AF65-F5344CB8AC3E}">
        <p14:creationId xmlns:p14="http://schemas.microsoft.com/office/powerpoint/2010/main" val="2082280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444" y="426460"/>
            <a:ext cx="10432473" cy="620294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574498" y="3059668"/>
            <a:ext cx="141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47 % r. 2020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60277" y="1139988"/>
            <a:ext cx="1572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182 % r. 2020</a:t>
            </a:r>
          </a:p>
        </p:txBody>
      </p:sp>
    </p:spTree>
    <p:extLst>
      <p:ext uri="{BB962C8B-B14F-4D97-AF65-F5344CB8AC3E}">
        <p14:creationId xmlns:p14="http://schemas.microsoft.com/office/powerpoint/2010/main" val="221253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0DD0D-7F55-4511-93F4-F5699CD14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Rozpočet roku 2021 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D1AF4-F9D4-4E37-A919-DEDD94501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8985"/>
          </a:xfrm>
        </p:spPr>
        <p:txBody>
          <a:bodyPr>
            <a:normAutofit/>
          </a:bodyPr>
          <a:lstStyle/>
          <a:p>
            <a:r>
              <a:rPr lang="cs-CZ" b="1" u="sng" dirty="0"/>
              <a:t>Zapojení prostředků na účtech			</a:t>
            </a:r>
            <a:r>
              <a:rPr lang="cs-CZ" sz="3200" b="1" u="sng" dirty="0"/>
              <a:t>  121 </a:t>
            </a:r>
            <a:r>
              <a:rPr lang="cs-CZ" sz="3000" b="1" u="sng" dirty="0"/>
              <a:t>mil. Kč</a:t>
            </a:r>
          </a:p>
          <a:p>
            <a:pPr marL="0" indent="0">
              <a:buNone/>
            </a:pPr>
            <a:endParaRPr lang="cs-CZ" sz="3000" b="1" u="sng" dirty="0"/>
          </a:p>
          <a:p>
            <a:r>
              <a:rPr lang="cs-CZ" b="1" dirty="0"/>
              <a:t>Splátky starých dlouhodobých úvěrů		- </a:t>
            </a:r>
            <a:r>
              <a:rPr lang="cs-CZ" sz="3200" b="1" dirty="0"/>
              <a:t>271</a:t>
            </a:r>
            <a:r>
              <a:rPr lang="cs-CZ" b="1" dirty="0"/>
              <a:t> mil. Kč</a:t>
            </a:r>
          </a:p>
          <a:p>
            <a:r>
              <a:rPr lang="cs-CZ" b="1" dirty="0"/>
              <a:t>Čistá splátka úvěru z 092020 (500 mil. Kč)		</a:t>
            </a:r>
            <a:r>
              <a:rPr lang="cs-CZ" sz="3200" b="1" dirty="0"/>
              <a:t>- 150</a:t>
            </a:r>
            <a:r>
              <a:rPr lang="cs-CZ" b="1" dirty="0"/>
              <a:t> mil. Kč</a:t>
            </a:r>
          </a:p>
          <a:p>
            <a:r>
              <a:rPr lang="cs-CZ" b="1" u="sng" dirty="0"/>
              <a:t>Splátky úvěrů celkem				          </a:t>
            </a:r>
            <a:r>
              <a:rPr lang="cs-CZ" sz="3600" b="1" u="sng" dirty="0">
                <a:solidFill>
                  <a:srgbClr val="FF0000"/>
                </a:solidFill>
              </a:rPr>
              <a:t>- 421 </a:t>
            </a:r>
            <a:r>
              <a:rPr lang="cs-CZ" b="1" u="sng" dirty="0"/>
              <a:t>mil. Kč</a:t>
            </a:r>
          </a:p>
          <a:p>
            <a:pPr marL="0" indent="0">
              <a:buNone/>
            </a:pPr>
            <a:endParaRPr lang="cs-CZ" b="1" u="sng" dirty="0"/>
          </a:p>
          <a:p>
            <a:r>
              <a:rPr lang="cs-CZ" b="1" u="sng" dirty="0"/>
              <a:t>Nový investiční úvěr					</a:t>
            </a:r>
            <a:r>
              <a:rPr lang="cs-CZ" sz="3200" b="1" u="sng" dirty="0">
                <a:solidFill>
                  <a:srgbClr val="FF0000"/>
                </a:solidFill>
              </a:rPr>
              <a:t>  </a:t>
            </a:r>
            <a:r>
              <a:rPr lang="cs-CZ" sz="3600" b="1" u="sng" dirty="0">
                <a:solidFill>
                  <a:srgbClr val="FF0000"/>
                </a:solidFill>
              </a:rPr>
              <a:t>400 </a:t>
            </a:r>
            <a:r>
              <a:rPr lang="cs-CZ" b="1" u="sng" dirty="0"/>
              <a:t>mil. Kč</a:t>
            </a:r>
          </a:p>
          <a:p>
            <a:pPr lvl="1"/>
            <a:r>
              <a:rPr lang="cs-CZ" sz="2000" b="1" dirty="0"/>
              <a:t>Pouze na financování investic</a:t>
            </a:r>
          </a:p>
        </p:txBody>
      </p:sp>
    </p:spTree>
    <p:extLst>
      <p:ext uri="{BB962C8B-B14F-4D97-AF65-F5344CB8AC3E}">
        <p14:creationId xmlns:p14="http://schemas.microsoft.com/office/powerpoint/2010/main" val="4122378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Promítnutí dopadů nové daňové legislativy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21884"/>
          </a:xfrm>
        </p:spPr>
        <p:txBody>
          <a:bodyPr>
            <a:normAutofit/>
          </a:bodyPr>
          <a:lstStyle/>
          <a:p>
            <a:r>
              <a:rPr lang="cs-CZ" sz="3200" dirty="0"/>
              <a:t>Tzv. daňový balíček byl projednán v PSP a v Senátu ČR</a:t>
            </a:r>
          </a:p>
          <a:p>
            <a:pPr lvl="1"/>
            <a:r>
              <a:rPr lang="cs-CZ" sz="2600" dirty="0"/>
              <a:t>protinávrh Senátu z 10.12. (díky 80 % kompenzaci zvýšením RUD) </a:t>
            </a:r>
            <a:r>
              <a:rPr lang="cs-CZ" sz="2600" b="1" dirty="0"/>
              <a:t>snižuje propad daňových příjmů OLK v roce 2021 na </a:t>
            </a:r>
            <a:r>
              <a:rPr lang="cs-CZ" sz="2600" b="1" dirty="0">
                <a:solidFill>
                  <a:srgbClr val="FF0000"/>
                </a:solidFill>
              </a:rPr>
              <a:t>- 140 mil. Kč</a:t>
            </a:r>
          </a:p>
          <a:p>
            <a:pPr marL="457200" lvl="1" indent="0">
              <a:buNone/>
            </a:pPr>
            <a:endParaRPr lang="cs-CZ" sz="2600" b="1" dirty="0">
              <a:solidFill>
                <a:srgbClr val="FF0000"/>
              </a:solidFill>
            </a:endParaRPr>
          </a:p>
          <a:p>
            <a:r>
              <a:rPr lang="cs-CZ" sz="3200" dirty="0"/>
              <a:t>ROK navrhuje řešit situaci v roce 2021 až po dokončení legislativního procesu </a:t>
            </a:r>
          </a:p>
          <a:p>
            <a:pPr lvl="1"/>
            <a:r>
              <a:rPr lang="cs-CZ" sz="2800" dirty="0"/>
              <a:t>V úvaze je zapojení dalších prostředků na účtech</a:t>
            </a:r>
          </a:p>
        </p:txBody>
      </p:sp>
    </p:spTree>
    <p:extLst>
      <p:ext uri="{BB962C8B-B14F-4D97-AF65-F5344CB8AC3E}">
        <p14:creationId xmlns:p14="http://schemas.microsoft.com/office/powerpoint/2010/main" val="98954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300" y="426460"/>
            <a:ext cx="9309399" cy="600508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1733" y="4370794"/>
            <a:ext cx="993734" cy="85961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8897" y="2428451"/>
            <a:ext cx="932769" cy="184115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11902" y="2108738"/>
            <a:ext cx="963251" cy="141439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0785" y="2489416"/>
            <a:ext cx="993734" cy="85961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49263" y="1933205"/>
            <a:ext cx="993734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9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300" y="426460"/>
            <a:ext cx="9309399" cy="600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35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0DD0D-7F55-4511-93F4-F5699CD14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Situace 2020 a úspory na konci roku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D1AF4-F9D4-4E37-A919-DEDD94501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8985"/>
          </a:xfrm>
        </p:spPr>
        <p:txBody>
          <a:bodyPr>
            <a:normAutofit/>
          </a:bodyPr>
          <a:lstStyle/>
          <a:p>
            <a:r>
              <a:rPr lang="cs-CZ" b="1" dirty="0"/>
              <a:t>Propad daňových příjmů 			až o    		800 mil. Kč</a:t>
            </a:r>
            <a:endParaRPr lang="cs-CZ" sz="3200" b="1" dirty="0"/>
          </a:p>
          <a:p>
            <a:r>
              <a:rPr lang="cs-CZ" b="1" dirty="0"/>
              <a:t>Přijetí úvěru </a:t>
            </a:r>
            <a:r>
              <a:rPr lang="cs-CZ" b="1" dirty="0">
                <a:solidFill>
                  <a:srgbClr val="FF0000"/>
                </a:solidFill>
              </a:rPr>
              <a:t>(</a:t>
            </a:r>
            <a:r>
              <a:rPr lang="cs-CZ" b="1" u="sng" dirty="0">
                <a:solidFill>
                  <a:srgbClr val="FF0000"/>
                </a:solidFill>
              </a:rPr>
              <a:t>se splatností do 2 let) </a:t>
            </a:r>
            <a:r>
              <a:rPr lang="cs-CZ" b="1" dirty="0"/>
              <a:t>	   			500 mil. Kč </a:t>
            </a:r>
          </a:p>
          <a:p>
            <a:r>
              <a:rPr lang="cs-CZ" b="1" dirty="0"/>
              <a:t>Úspory do září 2020				    		352 mil. Kč </a:t>
            </a:r>
          </a:p>
          <a:p>
            <a:r>
              <a:rPr lang="cs-CZ" b="1" dirty="0"/>
              <a:t>Další úspory   v 11 a 12 / 2020				233 mil. Kč </a:t>
            </a:r>
          </a:p>
          <a:p>
            <a:pPr marL="0" indent="0">
              <a:buNone/>
            </a:pPr>
            <a:r>
              <a:rPr lang="cs-CZ" b="1" u="sng" dirty="0"/>
              <a:t>Díky úsporám se podaří ještě v roce 2020</a:t>
            </a:r>
            <a:r>
              <a:rPr lang="cs-CZ" b="1" dirty="0"/>
              <a:t>:</a:t>
            </a:r>
          </a:p>
          <a:p>
            <a:r>
              <a:rPr lang="cs-CZ" sz="2400" b="1" dirty="0"/>
              <a:t>Splatit z KTK úvěru 500 mil. Kč přijatého v 092020 </a:t>
            </a:r>
            <a:r>
              <a:rPr lang="cs-CZ" b="1" dirty="0"/>
              <a:t>		100 mil. Kč</a:t>
            </a:r>
          </a:p>
          <a:p>
            <a:r>
              <a:rPr lang="cs-CZ" sz="2400" b="1" dirty="0"/>
              <a:t>Mimořádně splatit z ukončeného investičního </a:t>
            </a:r>
            <a:r>
              <a:rPr lang="cs-CZ" sz="2400" b="1" dirty="0" err="1"/>
              <a:t>revolvingu</a:t>
            </a:r>
            <a:r>
              <a:rPr lang="cs-CZ" sz="2200" b="1" dirty="0"/>
              <a:t>	</a:t>
            </a:r>
            <a:r>
              <a:rPr lang="cs-CZ" b="1" dirty="0"/>
              <a:t>100 mil. Kč 	</a:t>
            </a:r>
          </a:p>
          <a:p>
            <a:pPr marL="0" indent="0">
              <a:buNone/>
            </a:pPr>
            <a:r>
              <a:rPr lang="cs-CZ" sz="2800" b="1" u="sng" dirty="0"/>
              <a:t>Očekávaný zůstatek na účtech na konci roku 2020		650 mil. Kč </a:t>
            </a:r>
            <a:endParaRPr lang="cs-CZ" b="1" dirty="0"/>
          </a:p>
          <a:p>
            <a:r>
              <a:rPr lang="cs-CZ" b="1" dirty="0"/>
              <a:t>Umožní zapojit do rozpočtu 2021 zůstatek na účtu      	121 mil. Kč </a:t>
            </a:r>
            <a:endParaRPr lang="en-US" b="1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3197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0DD0D-7F55-4511-93F4-F5699CD14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Rozpočet roku 2021 výchozí předpoklady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D1AF4-F9D4-4E37-A919-DEDD94501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8985"/>
          </a:xfrm>
        </p:spPr>
        <p:txBody>
          <a:bodyPr>
            <a:normAutofit/>
          </a:bodyPr>
          <a:lstStyle/>
          <a:p>
            <a:r>
              <a:rPr lang="cs-CZ" b="1" dirty="0"/>
              <a:t>Meziroční propad příjmů 				</a:t>
            </a:r>
            <a:r>
              <a:rPr lang="en-US" sz="3200" b="1" dirty="0"/>
              <a:t>499</a:t>
            </a:r>
            <a:r>
              <a:rPr lang="cs-CZ" b="1" dirty="0"/>
              <a:t> mil. Kč</a:t>
            </a:r>
          </a:p>
          <a:p>
            <a:pPr lvl="1"/>
            <a:r>
              <a:rPr lang="cs-CZ" sz="2000" b="1" dirty="0"/>
              <a:t>(Oproti schválenému rozpočtu) </a:t>
            </a:r>
            <a:endParaRPr lang="en-US" sz="2000" b="1" dirty="0"/>
          </a:p>
          <a:p>
            <a:pPr lvl="1"/>
            <a:r>
              <a:rPr lang="cs-CZ" sz="2000" b="1" dirty="0"/>
              <a:t>bez promítnutí zrušení super hrubé mzdy</a:t>
            </a:r>
          </a:p>
          <a:p>
            <a:pPr lvl="1"/>
            <a:endParaRPr lang="cs-CZ" sz="2000" b="1" dirty="0"/>
          </a:p>
          <a:p>
            <a:r>
              <a:rPr lang="cs-CZ" b="1" dirty="0"/>
              <a:t>Nutná další splátka úvěru z 09/2020		</a:t>
            </a:r>
            <a:r>
              <a:rPr lang="cs-CZ" sz="3200" b="1" dirty="0"/>
              <a:t>150</a:t>
            </a:r>
            <a:r>
              <a:rPr lang="cs-CZ" b="1" dirty="0"/>
              <a:t> mil. Kč</a:t>
            </a:r>
          </a:p>
          <a:p>
            <a:pPr lvl="1"/>
            <a:r>
              <a:rPr lang="cs-CZ" sz="2000" b="1" dirty="0"/>
              <a:t>Úvěr 500 mil. Kč splatný v roce 2022</a:t>
            </a:r>
          </a:p>
          <a:p>
            <a:pPr marL="457200" lvl="1" indent="0">
              <a:buNone/>
            </a:pPr>
            <a:endParaRPr lang="cs-CZ" sz="2000" b="1" dirty="0"/>
          </a:p>
          <a:p>
            <a:r>
              <a:rPr lang="cs-CZ" b="1" dirty="0"/>
              <a:t>Nutnost doplacení revolvingového úvěru na investice</a:t>
            </a:r>
            <a:endParaRPr lang="en-US" b="1" dirty="0"/>
          </a:p>
          <a:p>
            <a:r>
              <a:rPr lang="cs-CZ" b="1" dirty="0"/>
              <a:t> </a:t>
            </a:r>
            <a:r>
              <a:rPr lang="cs-CZ" sz="2000" b="1" dirty="0"/>
              <a:t>ke splacení do 30. 4. 2021 zůstane z přijatých dotací c</a:t>
            </a:r>
            <a:r>
              <a:rPr lang="en-US" sz="2000" b="1" dirty="0"/>
              <a:t>c</a:t>
            </a:r>
            <a:r>
              <a:rPr lang="cs-CZ" sz="2000" b="1" dirty="0"/>
              <a:t>a</a:t>
            </a:r>
            <a:r>
              <a:rPr lang="cs-CZ" sz="2400" b="1" dirty="0"/>
              <a:t> </a:t>
            </a:r>
            <a:r>
              <a:rPr lang="en-US" b="1" dirty="0"/>
              <a:t>		</a:t>
            </a:r>
            <a:r>
              <a:rPr lang="cs-CZ" sz="3200" b="1" dirty="0"/>
              <a:t>71 mil. Kč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0265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+mn-lt"/>
              </a:rPr>
              <a:t>Rozpočet Olomouckého kraj na rok 2021 </a:t>
            </a:r>
            <a:br>
              <a:rPr lang="cs-CZ" sz="4000" b="1" dirty="0">
                <a:latin typeface="+mn-lt"/>
              </a:rPr>
            </a:br>
            <a:r>
              <a:rPr lang="cs-CZ" sz="4000" b="1" dirty="0">
                <a:latin typeface="+mn-lt"/>
              </a:rPr>
              <a:t>Příjmy a výdaje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D3F553C-6965-4EEF-BEA0-E2ECE9657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24062"/>
            <a:ext cx="10273748" cy="408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40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300" y="426460"/>
            <a:ext cx="9309399" cy="600508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738254" y="968263"/>
            <a:ext cx="1659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FF0000"/>
                </a:solidFill>
              </a:rPr>
              <a:t>499 mil. Kč</a:t>
            </a:r>
          </a:p>
          <a:p>
            <a:r>
              <a:rPr lang="cs-CZ" b="1" dirty="0">
                <a:solidFill>
                  <a:srgbClr val="FF0000"/>
                </a:solidFill>
              </a:rPr>
              <a:t>  Propad RUD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79894" y="4370761"/>
            <a:ext cx="1793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+ 25 mil. Kč odvod z odpisů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832273" y="4693926"/>
            <a:ext cx="1918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+ 212 mil. Kč investiční dotace</a:t>
            </a:r>
          </a:p>
        </p:txBody>
      </p:sp>
    </p:spTree>
    <p:extLst>
      <p:ext uri="{BB962C8B-B14F-4D97-AF65-F5344CB8AC3E}">
        <p14:creationId xmlns:p14="http://schemas.microsoft.com/office/powerpoint/2010/main" val="1221508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037" y="429507"/>
            <a:ext cx="9730614" cy="6204557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556589" y="3407620"/>
            <a:ext cx="124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- 43 </a:t>
            </a:r>
            <a:r>
              <a:rPr lang="cs-CZ" sz="1600" b="1" dirty="0">
                <a:solidFill>
                  <a:srgbClr val="FF0000"/>
                </a:solidFill>
              </a:rPr>
              <a:t>mil. Kč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96613" y="3407620"/>
            <a:ext cx="134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+ 15 </a:t>
            </a:r>
            <a:r>
              <a:rPr lang="cs-CZ" sz="1600" b="1" dirty="0"/>
              <a:t>mil. Kč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37111" y="3407620"/>
            <a:ext cx="1333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- 191 </a:t>
            </a:r>
            <a:r>
              <a:rPr lang="cs-CZ" sz="1600" b="1" dirty="0">
                <a:solidFill>
                  <a:srgbClr val="FF0000"/>
                </a:solidFill>
              </a:rPr>
              <a:t>mil. Kč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38531" y="1064041"/>
            <a:ext cx="1950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u="sng" dirty="0"/>
              <a:t>+ 48 </a:t>
            </a:r>
            <a:r>
              <a:rPr lang="cs-CZ" sz="1600" b="1" u="sng" dirty="0"/>
              <a:t>mil. Kč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55428" y="1859903"/>
            <a:ext cx="124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+ 22 </a:t>
            </a:r>
            <a:r>
              <a:rPr lang="cs-CZ" sz="1600" b="1" dirty="0"/>
              <a:t>mil. Kč</a:t>
            </a:r>
          </a:p>
        </p:txBody>
      </p:sp>
    </p:spTree>
    <p:extLst>
      <p:ext uri="{BB962C8B-B14F-4D97-AF65-F5344CB8AC3E}">
        <p14:creationId xmlns:p14="http://schemas.microsoft.com/office/powerpoint/2010/main" val="3608684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90" y="426459"/>
            <a:ext cx="10640291" cy="614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258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1108</Words>
  <Application>Microsoft Office PowerPoint</Application>
  <PresentationFormat>Širokoúhlá obrazovka</PresentationFormat>
  <Paragraphs>124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Finanční situace Olomouckého kraje  (v porovnání s kraji JČK, ZLK, PLZK, KHK,) a rozpočet na rok 2021</vt:lpstr>
      <vt:lpstr>Prezentace aplikace PowerPoint</vt:lpstr>
      <vt:lpstr>Prezentace aplikace PowerPoint</vt:lpstr>
      <vt:lpstr>Situace 2020 a úspory na konci roku</vt:lpstr>
      <vt:lpstr>Rozpočet roku 2021 výchozí předpoklady</vt:lpstr>
      <vt:lpstr>Rozpočet Olomouckého kraj na rok 2021  Příjmy a výdaje</vt:lpstr>
      <vt:lpstr>Prezentace aplikace PowerPoint</vt:lpstr>
      <vt:lpstr>Prezentace aplikace PowerPoint</vt:lpstr>
      <vt:lpstr>Prezentace aplikace PowerPoint</vt:lpstr>
      <vt:lpstr>Prezentace aplikace PowerPoint</vt:lpstr>
      <vt:lpstr>Rozpočet roku 2021 financování</vt:lpstr>
      <vt:lpstr>Promítnutí dopadů nové daňové legislativy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Jednoduché porovnání krajů</dc:title>
  <dc:creator>Marie Zouharová</dc:creator>
  <cp:lastModifiedBy>Josef Suchanek</cp:lastModifiedBy>
  <cp:revision>114</cp:revision>
  <cp:lastPrinted>2020-12-20T11:18:53Z</cp:lastPrinted>
  <dcterms:created xsi:type="dcterms:W3CDTF">2020-11-06T21:30:20Z</dcterms:created>
  <dcterms:modified xsi:type="dcterms:W3CDTF">2020-12-20T11:21:18Z</dcterms:modified>
</cp:coreProperties>
</file>