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0.xml" ContentType="application/vnd.openxmlformats-officedocument.themeOverride+xml"/>
  <Override PartName="/ppt/theme/themeOverride21.xml" ContentType="application/vnd.openxmlformats-officedocument.themeOverride+xml"/>
  <Override PartName="/ppt/theme/themeOverride22.xml" ContentType="application/vnd.openxmlformats-officedocument.themeOverride+xml"/>
  <Override PartName="/ppt/theme/themeOverride23.xml" ContentType="application/vnd.openxmlformats-officedocument.themeOverride+xml"/>
  <Override PartName="/ppt/theme/themeOverride24.xml" ContentType="application/vnd.openxmlformats-officedocument.themeOverride+xml"/>
  <Override PartName="/ppt/theme/themeOverride25.xml" ContentType="application/vnd.openxmlformats-officedocument.themeOverride+xml"/>
  <Override PartName="/ppt/theme/themeOverride26.xml" ContentType="application/vnd.openxmlformats-officedocument.themeOverride+xml"/>
  <Override PartName="/ppt/theme/themeOverride27.xml" ContentType="application/vnd.openxmlformats-officedocument.themeOverride+xml"/>
  <Override PartName="/ppt/theme/themeOverride28.xml" ContentType="application/vnd.openxmlformats-officedocument.themeOverride+xml"/>
  <Override PartName="/ppt/theme/themeOverride29.xml" ContentType="application/vnd.openxmlformats-officedocument.themeOverride+xml"/>
  <Override PartName="/ppt/theme/themeOverride30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56" r:id="rId2"/>
    <p:sldId id="344" r:id="rId3"/>
    <p:sldId id="290" r:id="rId4"/>
    <p:sldId id="373" r:id="rId5"/>
    <p:sldId id="364" r:id="rId6"/>
    <p:sldId id="384" r:id="rId7"/>
    <p:sldId id="360" r:id="rId8"/>
    <p:sldId id="385" r:id="rId9"/>
    <p:sldId id="377" r:id="rId10"/>
    <p:sldId id="353" r:id="rId11"/>
    <p:sldId id="314" r:id="rId12"/>
    <p:sldId id="358" r:id="rId13"/>
    <p:sldId id="347" r:id="rId14"/>
    <p:sldId id="343" r:id="rId15"/>
    <p:sldId id="371" r:id="rId16"/>
    <p:sldId id="374" r:id="rId17"/>
    <p:sldId id="378" r:id="rId18"/>
    <p:sldId id="375" r:id="rId19"/>
    <p:sldId id="354" r:id="rId20"/>
    <p:sldId id="376" r:id="rId21"/>
    <p:sldId id="334" r:id="rId22"/>
    <p:sldId id="383" r:id="rId23"/>
    <p:sldId id="379" r:id="rId24"/>
    <p:sldId id="342" r:id="rId25"/>
    <p:sldId id="380" r:id="rId26"/>
    <p:sldId id="367" r:id="rId27"/>
    <p:sldId id="386" r:id="rId28"/>
    <p:sldId id="381" r:id="rId29"/>
    <p:sldId id="319" r:id="rId30"/>
    <p:sldId id="382" r:id="rId31"/>
    <p:sldId id="320" r:id="rId32"/>
  </p:sldIdLst>
  <p:sldSz cx="9144000" cy="6858000" type="screen4x3"/>
  <p:notesSz cx="6858000" cy="9144000"/>
  <p:defaultTextStyle>
    <a:defPPr>
      <a:defRPr lang="cs-CZ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0A8"/>
    <a:srgbClr val="66CCFF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Světlý styl 3 – zvýraznění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F5AB1C69-6EDB-4FF4-983F-18BD219EF322}" styleName="Střední styl 2 – zvýraznění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Bez stylu, bez mří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46F890A9-2807-4EBB-B81D-B2AA78EC7F39}" styleName="Tmavý styl 2 – zvýraznění 5/zvýraznění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720" autoAdjust="0"/>
    <p:restoredTop sz="94660"/>
  </p:normalViewPr>
  <p:slideViewPr>
    <p:cSldViewPr>
      <p:cViewPr varScale="1">
        <p:scale>
          <a:sx n="105" d="100"/>
          <a:sy n="105" d="100"/>
        </p:scale>
        <p:origin x="1338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DA90291C-7F36-4928-BD3D-D220B30C6366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EED92F27-42F5-4C4B-B1C4-FBA8608410F0}" type="datetimeFigureOut">
              <a:rPr lang="cs-CZ" altLang="cs-CZ"/>
              <a:pPr>
                <a:defRPr/>
              </a:pPr>
              <a:t>04.07.2023</a:t>
            </a:fld>
            <a:endParaRPr lang="cs-CZ" alt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cs-CZ" altLang="cs-CZ" noProof="0" smtClean="0"/>
              <a:t>Klepnutím lze upravit styly předlohy textu.</a:t>
            </a:r>
          </a:p>
          <a:p>
            <a:pPr lvl="1"/>
            <a:r>
              <a:rPr lang="cs-CZ" altLang="cs-CZ" noProof="0" smtClean="0"/>
              <a:t>Druhá úroveň</a:t>
            </a:r>
          </a:p>
          <a:p>
            <a:pPr lvl="2"/>
            <a:r>
              <a:rPr lang="cs-CZ" altLang="cs-CZ" noProof="0" smtClean="0"/>
              <a:t>Třetí úroveň</a:t>
            </a:r>
          </a:p>
          <a:p>
            <a:pPr lvl="3"/>
            <a:r>
              <a:rPr lang="cs-CZ" altLang="cs-CZ" noProof="0" smtClean="0"/>
              <a:t>Čtvrtá úroveň</a:t>
            </a:r>
          </a:p>
          <a:p>
            <a:pPr lvl="4"/>
            <a:r>
              <a:rPr lang="cs-CZ" alt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250B4DED-0A88-4C3E-938C-06B9C2327D50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BEEE41-8545-4FE6-8D30-D7CF2D1F3668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234830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CDA3CC-020D-4603-AE20-A2F9416741F9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997683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8D1481-6E93-42C5-B290-A2CA76320B41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993686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E95DAB-2A5E-4B5B-BAF8-6D8D8D6824D7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900410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4E33E2-2CEA-4434-9745-DD6C4B3FE516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072526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C436D1-CCF4-46EA-B9D7-1CC2ADEDD50E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303172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1162A6-0FB5-44C4-9551-E2F7E43B3D2C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226632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A60C79-50FC-4616-8D95-E75D150C7EE9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904176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04EE53-4171-4C17-8E9E-73F318ED76F8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112403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11E38A-B7D1-4602-B3B8-DF5A82BEAFCE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385721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622CCE-256F-4F06-A0CF-11A32ECE0DD0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804332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2D853BD9-C573-434D-8BBB-2DE4AD808FE8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0.xml"/><Relationship Id="rId4" Type="http://schemas.openxmlformats.org/officeDocument/2006/relationships/hyperlink" Target="mailto:k.spacilova@olkraj.cz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0.xml"/><Relationship Id="rId5" Type="http://schemas.openxmlformats.org/officeDocument/2006/relationships/image" Target="../media/image3.png"/><Relationship Id="rId4" Type="http://schemas.openxmlformats.org/officeDocument/2006/relationships/hyperlink" Target="mailto:k.spacilova@olkraj.cz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4" Type="http://schemas.openxmlformats.org/officeDocument/2006/relationships/hyperlink" Target="mailto:k.spacilova@olkraj.cz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 rot="10800000" flipV="1">
            <a:off x="1371600" y="0"/>
            <a:ext cx="7086600" cy="990600"/>
          </a:xfrm>
        </p:spPr>
        <p:txBody>
          <a:bodyPr/>
          <a:lstStyle/>
          <a:p>
            <a:pPr eaLnBrk="1" hangingPunct="1"/>
            <a:endParaRPr lang="cs-CZ" altLang="cs-CZ" sz="4000" b="1" smtClean="0">
              <a:ea typeface="ＭＳ Ｐゴシック" panose="020B0600070205080204" pitchFamily="34" charset="-128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1371600"/>
            <a:ext cx="8001000" cy="2057400"/>
          </a:xfrm>
        </p:spPr>
        <p:txBody>
          <a:bodyPr/>
          <a:lstStyle/>
          <a:p>
            <a:pPr eaLnBrk="1" hangingPunct="1"/>
            <a:endParaRPr lang="cs-CZ" altLang="cs-CZ" dirty="0" smtClean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cs-CZ" altLang="cs-CZ" sz="4400" b="1" i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FINANCOVÁNÍ SOCIÁLNÍCH SLUŽEB</a:t>
            </a:r>
          </a:p>
          <a:p>
            <a:pPr eaLnBrk="1" hangingPunct="1"/>
            <a:endParaRPr lang="cs-CZ" altLang="cs-CZ" dirty="0" smtClean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cs-CZ" altLang="cs-CZ" sz="2500" dirty="0" smtClean="0">
                <a:ea typeface="ＭＳ Ｐゴシック" panose="020B0600070205080204" pitchFamily="34" charset="-128"/>
              </a:rPr>
              <a:t>Setkání s poskytovateli sociálních služeb</a:t>
            </a:r>
          </a:p>
          <a:p>
            <a:pPr eaLnBrk="1" hangingPunct="1"/>
            <a:r>
              <a:rPr lang="cs-CZ" altLang="cs-CZ" sz="2500" dirty="0" smtClean="0">
                <a:ea typeface="ＭＳ Ｐゴシック" panose="020B0600070205080204" pitchFamily="34" charset="-128"/>
              </a:rPr>
              <a:t>Olomouc, 30.09.2021</a:t>
            </a:r>
          </a:p>
          <a:p>
            <a:pPr eaLnBrk="1" hangingPunct="1"/>
            <a:endParaRPr lang="cs-CZ" altLang="cs-CZ" sz="2500" dirty="0" smtClean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1200"/>
              </a:spcBef>
              <a:defRPr/>
            </a:pPr>
            <a:r>
              <a:rPr lang="cs-CZ" altLang="cs-CZ" sz="2800" dirty="0" smtClean="0">
                <a:ea typeface="ＭＳ Ｐゴシック" panose="020B0600070205080204" pitchFamily="34" charset="-128"/>
              </a:rPr>
              <a:t>ZOK 20.09.2021 schválilo rozdělení navýšení dotace ze státního rozpočtu v rámci P1</a:t>
            </a:r>
          </a:p>
          <a:p>
            <a:pPr lvl="1" eaLnBrk="1" hangingPunct="1">
              <a:lnSpc>
                <a:spcPct val="90000"/>
              </a:lnSpc>
              <a:spcBef>
                <a:spcPts val="1200"/>
              </a:spcBef>
              <a:defRPr/>
            </a:pPr>
            <a:r>
              <a:rPr lang="cs-CZ" sz="2400" dirty="0" smtClean="0">
                <a:ea typeface="ＭＳ Ｐゴシック" panose="020B0600070205080204" pitchFamily="34" charset="-128"/>
              </a:rPr>
              <a:t>Příprava dodatků ke smlouvám;</a:t>
            </a:r>
          </a:p>
          <a:p>
            <a:pPr lvl="1" eaLnBrk="1" hangingPunct="1">
              <a:lnSpc>
                <a:spcPct val="90000"/>
              </a:lnSpc>
              <a:spcBef>
                <a:spcPts val="1200"/>
              </a:spcBef>
              <a:defRPr/>
            </a:pPr>
            <a:r>
              <a:rPr lang="cs-CZ" sz="2400" dirty="0" smtClean="0">
                <a:ea typeface="ＭＳ Ｐゴシック" panose="020B0600070205080204" pitchFamily="34" charset="-128"/>
              </a:rPr>
              <a:t>dodatky ke smlouvám budou uzavírány elektronicky;</a:t>
            </a:r>
          </a:p>
          <a:p>
            <a:pPr lvl="1" eaLnBrk="1" hangingPunct="1">
              <a:lnSpc>
                <a:spcPct val="90000"/>
              </a:lnSpc>
              <a:spcBef>
                <a:spcPts val="1200"/>
              </a:spcBef>
              <a:defRPr/>
            </a:pPr>
            <a:r>
              <a:rPr lang="cs-CZ" sz="2400" dirty="0" smtClean="0">
                <a:ea typeface="ＭＳ Ｐゴシック" panose="020B0600070205080204" pitchFamily="34" charset="-128"/>
              </a:rPr>
              <a:t>příloha k uzavření dodatku je povinná pouze u obcí – doložka o schválení uzavření smlouvy příslušným orgánem obce.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defRPr/>
            </a:pPr>
            <a:r>
              <a:rPr lang="cs-CZ" sz="2800" dirty="0" smtClean="0">
                <a:ea typeface="ＭＳ Ｐゴシック" panose="020B0600070205080204" pitchFamily="34" charset="-128"/>
                <a:cs typeface="+mn-cs"/>
              </a:rPr>
              <a:t>Přehled výše dotace:</a:t>
            </a:r>
          </a:p>
          <a:p>
            <a:pPr marL="0" indent="0" eaLnBrk="1" hangingPunct="1">
              <a:lnSpc>
                <a:spcPct val="90000"/>
              </a:lnSpc>
              <a:spcBef>
                <a:spcPts val="1200"/>
              </a:spcBef>
              <a:buNone/>
              <a:defRPr/>
            </a:pPr>
            <a:r>
              <a:rPr lang="cs-CZ" altLang="cs-CZ" sz="2800" dirty="0">
                <a:ea typeface="ＭＳ Ｐゴシック" panose="020B0600070205080204" pitchFamily="34" charset="-128"/>
              </a:rPr>
              <a:t>	</a:t>
            </a:r>
          </a:p>
          <a:p>
            <a:pPr marL="457200" lvl="1" indent="0" eaLnBrk="1" hangingPunct="1">
              <a:lnSpc>
                <a:spcPct val="90000"/>
              </a:lnSpc>
              <a:buNone/>
              <a:defRPr/>
            </a:pPr>
            <a:endParaRPr lang="cs-CZ" altLang="cs-CZ" sz="2400" dirty="0">
              <a:ea typeface="ＭＳ Ｐゴシック" panose="020B0600070205080204" pitchFamily="34" charset="-128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/>
          <a:lstStyle/>
          <a:p>
            <a:pPr eaLnBrk="1" hangingPunct="1"/>
            <a:r>
              <a:rPr lang="cs-CZ" altLang="cs-CZ" sz="28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Aktuální informace</a:t>
            </a:r>
            <a:endParaRPr lang="cs-CZ" altLang="cs-CZ" sz="2800" b="1" dirty="0">
              <a:solidFill>
                <a:srgbClr val="0060A8"/>
              </a:solidFill>
              <a:ea typeface="ＭＳ Ｐゴシック" panose="020B0600070205080204" pitchFamily="34" charset="-128"/>
            </a:endParaRPr>
          </a:p>
        </p:txBody>
      </p:sp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418486"/>
              </p:ext>
            </p:extLst>
          </p:nvPr>
        </p:nvGraphicFramePr>
        <p:xfrm>
          <a:off x="533400" y="4495800"/>
          <a:ext cx="8229600" cy="1524000"/>
        </p:xfrm>
        <a:graphic>
          <a:graphicData uri="http://schemas.openxmlformats.org/drawingml/2006/table">
            <a:tbl>
              <a:tblPr firstRow="1" bandRow="1">
                <a:tableStyleId>{46F890A9-2807-4EBB-B81D-B2AA78EC7F39}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102696666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1996662433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3708570605"/>
                    </a:ext>
                  </a:extLst>
                </a:gridCol>
              </a:tblGrid>
              <a:tr h="762000"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Řádné kolo dotace</a:t>
                      </a:r>
                      <a:endParaRPr lang="cs-CZ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Navýšení</a:t>
                      </a:r>
                      <a:endParaRPr lang="cs-CZ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CELKEM</a:t>
                      </a:r>
                      <a:endParaRPr lang="cs-CZ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78746041"/>
                  </a:ext>
                </a:extLst>
              </a:tr>
              <a:tr h="762000">
                <a:tc>
                  <a:txBody>
                    <a:bodyPr/>
                    <a:lstStyle/>
                    <a:p>
                      <a:pPr algn="ctr"/>
                      <a:r>
                        <a:rPr lang="cs-CZ" b="1" dirty="0" smtClean="0"/>
                        <a:t>1 573</a:t>
                      </a:r>
                      <a:r>
                        <a:rPr lang="cs-CZ" b="1" baseline="0" dirty="0" smtClean="0"/>
                        <a:t> 825 255</a:t>
                      </a:r>
                      <a:endParaRPr lang="cs-CZ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1" dirty="0" smtClean="0"/>
                        <a:t>57 808 507</a:t>
                      </a:r>
                      <a:endParaRPr lang="cs-CZ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1" dirty="0" smtClean="0"/>
                        <a:t>1 631 633 762</a:t>
                      </a:r>
                      <a:endParaRPr lang="cs-CZ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33888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04125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" y="238125"/>
            <a:ext cx="8229600" cy="1143000"/>
          </a:xfrm>
        </p:spPr>
        <p:txBody>
          <a:bodyPr/>
          <a:lstStyle/>
          <a:p>
            <a:pPr eaLnBrk="1" hangingPunct="1"/>
            <a:r>
              <a:rPr lang="cs-CZ" altLang="cs-CZ" sz="3000" b="1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Výhled na rok 2022</a:t>
            </a:r>
            <a:endParaRPr lang="cs-CZ" altLang="cs-CZ" sz="3000" b="1" dirty="0">
              <a:solidFill>
                <a:srgbClr val="0070C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marL="0" indent="0" algn="just">
              <a:spcBef>
                <a:spcPts val="1200"/>
              </a:spcBef>
              <a:buNone/>
              <a:defRPr/>
            </a:pPr>
            <a:r>
              <a:rPr lang="cs-CZ" altLang="cs-CZ" sz="2400" b="1" dirty="0" smtClean="0">
                <a:ea typeface="ＭＳ Ｐゴシック" panose="020B0600070205080204" pitchFamily="34" charset="-128"/>
              </a:rPr>
              <a:t>Žádost o dotaci</a:t>
            </a:r>
          </a:p>
          <a:p>
            <a:pPr algn="just">
              <a:spcBef>
                <a:spcPts val="1200"/>
              </a:spcBef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Podání prostřednictvím aplikace OK služby – poskytovatel;</a:t>
            </a:r>
          </a:p>
          <a:p>
            <a:pPr algn="just">
              <a:spcBef>
                <a:spcPts val="1200"/>
              </a:spcBef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lhůta pro podávání žádostí  je</a:t>
            </a:r>
          </a:p>
          <a:p>
            <a:pPr marL="0" indent="0" algn="ctr">
              <a:spcBef>
                <a:spcPts val="1200"/>
              </a:spcBef>
              <a:buNone/>
              <a:defRPr/>
            </a:pPr>
            <a:r>
              <a:rPr lang="pl-PL" sz="2400" b="1" dirty="0">
                <a:solidFill>
                  <a:srgbClr val="C00000"/>
                </a:solidFill>
              </a:rPr>
              <a:t>od 25.10.2021 do </a:t>
            </a:r>
            <a:r>
              <a:rPr lang="pl-PL" sz="2400" b="1" dirty="0" smtClean="0">
                <a:solidFill>
                  <a:srgbClr val="C00000"/>
                </a:solidFill>
              </a:rPr>
              <a:t>15.11.2021</a:t>
            </a:r>
          </a:p>
          <a:p>
            <a:pPr>
              <a:spcBef>
                <a:spcPts val="1200"/>
              </a:spcBef>
              <a:defRPr/>
            </a:pPr>
            <a:r>
              <a:rPr lang="pl-PL" sz="2400" dirty="0">
                <a:ea typeface="ＭＳ Ｐゴシック" panose="020B0600070205080204" pitchFamily="34" charset="-128"/>
              </a:rPr>
              <a:t>mimo uvedenou lhůtu nelze žádost podat</a:t>
            </a:r>
            <a:r>
              <a:rPr lang="cs-CZ" altLang="cs-CZ" sz="2400" dirty="0">
                <a:ea typeface="ＭＳ Ｐゴシック" panose="020B0600070205080204" pitchFamily="34" charset="-128"/>
              </a:rPr>
              <a:t>;</a:t>
            </a:r>
          </a:p>
          <a:p>
            <a:pPr algn="just">
              <a:spcBef>
                <a:spcPts val="1200"/>
              </a:spcBef>
              <a:defRPr/>
            </a:pPr>
            <a:r>
              <a:rPr lang="cs-CZ" sz="2400" dirty="0" smtClean="0">
                <a:ea typeface="ＭＳ Ｐゴシック" panose="020B0600070205080204" pitchFamily="34" charset="-128"/>
              </a:rPr>
              <a:t>bližší </a:t>
            </a:r>
            <a:r>
              <a:rPr lang="cs-CZ" sz="2400" dirty="0">
                <a:ea typeface="ＭＳ Ｐゴシック" panose="020B0600070205080204" pitchFamily="34" charset="-128"/>
              </a:rPr>
              <a:t>informace v dokumentu „Vyhlášení výzvy</a:t>
            </a:r>
            <a:r>
              <a:rPr lang="cs-CZ" sz="2400" dirty="0" smtClean="0">
                <a:ea typeface="ＭＳ Ｐゴシック" panose="020B0600070205080204" pitchFamily="34" charset="-128"/>
              </a:rPr>
              <a:t>“;</a:t>
            </a:r>
          </a:p>
          <a:p>
            <a:pPr algn="just">
              <a:spcBef>
                <a:spcPts val="1200"/>
              </a:spcBef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ke </a:t>
            </a:r>
            <a:r>
              <a:rPr lang="cs-CZ" altLang="cs-CZ" sz="2400" dirty="0">
                <a:ea typeface="ＭＳ Ｐゴシック" panose="020B0600070205080204" pitchFamily="34" charset="-128"/>
              </a:rPr>
              <a:t>stažení na </a:t>
            </a:r>
            <a:r>
              <a:rPr lang="cs-CZ" altLang="cs-CZ" sz="2400" dirty="0" smtClean="0">
                <a:ea typeface="ＭＳ Ｐゴシック" panose="020B0600070205080204" pitchFamily="34" charset="-128"/>
              </a:rPr>
              <a:t>www.olkraj.cz.</a:t>
            </a:r>
            <a:endParaRPr lang="cs-CZ" altLang="cs-CZ" sz="2400" dirty="0">
              <a:ea typeface="ＭＳ Ｐゴシック" panose="020B0600070205080204" pitchFamily="34" charset="-128"/>
            </a:endParaRPr>
          </a:p>
          <a:p>
            <a:pPr algn="just">
              <a:spcBef>
                <a:spcPts val="1200"/>
              </a:spcBef>
              <a:defRPr/>
            </a:pPr>
            <a:endParaRPr lang="cs-CZ" dirty="0"/>
          </a:p>
          <a:p>
            <a:pPr marL="457200" lvl="1" indent="0" algn="just">
              <a:buFontTx/>
              <a:buNone/>
              <a:defRPr/>
            </a:pPr>
            <a:endParaRPr lang="cs-CZ" altLang="cs-CZ" sz="1500" dirty="0" smtClean="0">
              <a:ea typeface="ＭＳ Ｐゴシック" panose="020B0600070205080204" pitchFamily="34" charset="-128"/>
            </a:endParaRPr>
          </a:p>
          <a:p>
            <a:pPr algn="just">
              <a:defRPr/>
            </a:pPr>
            <a:endParaRPr lang="cs-CZ" altLang="cs-CZ" sz="1900" dirty="0" smtClean="0">
              <a:ea typeface="ＭＳ Ｐゴシック" panose="020B0600070205080204" pitchFamily="34" charset="-128"/>
            </a:endParaRPr>
          </a:p>
          <a:p>
            <a:pPr algn="just">
              <a:defRPr/>
            </a:pPr>
            <a:endParaRPr lang="cs-CZ" altLang="cs-CZ" sz="1900" dirty="0" smtClean="0">
              <a:ea typeface="ＭＳ Ｐゴシック" panose="020B0600070205080204" pitchFamily="34" charset="-128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" y="238125"/>
            <a:ext cx="8229600" cy="1143000"/>
          </a:xfrm>
        </p:spPr>
        <p:txBody>
          <a:bodyPr/>
          <a:lstStyle/>
          <a:p>
            <a:pPr eaLnBrk="1" hangingPunct="1"/>
            <a:r>
              <a:rPr lang="cs-CZ" altLang="cs-CZ" sz="3000" b="1" dirty="0">
                <a:solidFill>
                  <a:srgbClr val="0070C0"/>
                </a:solidFill>
                <a:ea typeface="ＭＳ Ｐゴシック" panose="020B0600070205080204" pitchFamily="34" charset="-128"/>
              </a:rPr>
              <a:t>Výhled na rok 2022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marL="57150" indent="0" algn="just">
              <a:lnSpc>
                <a:spcPct val="130000"/>
              </a:lnSpc>
              <a:buNone/>
              <a:defRPr/>
            </a:pPr>
            <a:r>
              <a:rPr lang="cs-CZ" altLang="cs-CZ" sz="2400" b="1" dirty="0">
                <a:ea typeface="ＭＳ Ｐゴシック" panose="020B0600070205080204" pitchFamily="34" charset="-128"/>
              </a:rPr>
              <a:t>Žádost o dotaci</a:t>
            </a:r>
          </a:p>
          <a:p>
            <a:pPr marL="400050" algn="just">
              <a:lnSpc>
                <a:spcPct val="110000"/>
              </a:lnSpc>
              <a:spcBef>
                <a:spcPts val="300"/>
              </a:spcBef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Podávat </a:t>
            </a:r>
            <a:r>
              <a:rPr lang="cs-CZ" altLang="cs-CZ" sz="2400" dirty="0">
                <a:ea typeface="ＭＳ Ｐゴシック" panose="020B0600070205080204" pitchFamily="34" charset="-128"/>
              </a:rPr>
              <a:t>v souladu se skutečností, nikoli rozvojově, pokud rozvoj nebyl schválen (navýšení jednotek); </a:t>
            </a:r>
          </a:p>
          <a:p>
            <a:pPr marL="400050" algn="just">
              <a:lnSpc>
                <a:spcPct val="110000"/>
              </a:lnSpc>
              <a:spcBef>
                <a:spcPts val="300"/>
              </a:spcBef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důležitý </a:t>
            </a:r>
            <a:r>
              <a:rPr lang="cs-CZ" altLang="cs-CZ" sz="2400" dirty="0">
                <a:ea typeface="ＭＳ Ｐゴシック" panose="020B0600070205080204" pitchFamily="34" charset="-128"/>
              </a:rPr>
              <a:t>podklad např. pro aktualizaci sítě sociálních služeb</a:t>
            </a:r>
            <a:r>
              <a:rPr lang="cs-CZ" altLang="cs-CZ" sz="2400" dirty="0" smtClean="0">
                <a:ea typeface="ＭＳ Ｐゴシック" panose="020B0600070205080204" pitchFamily="34" charset="-128"/>
              </a:rPr>
              <a:t>.</a:t>
            </a:r>
          </a:p>
          <a:p>
            <a:pPr marL="57150" indent="0" algn="ctr">
              <a:lnSpc>
                <a:spcPct val="110000"/>
              </a:lnSpc>
              <a:spcBef>
                <a:spcPts val="300"/>
              </a:spcBef>
              <a:buNone/>
              <a:defRPr/>
            </a:pPr>
            <a:r>
              <a:rPr lang="cs-CZ" sz="2000" i="1" dirty="0" smtClean="0">
                <a:ea typeface="ＭＳ Ｐゴシック" panose="020B0600070205080204" pitchFamily="34" charset="-128"/>
              </a:rPr>
              <a:t>	Žádost </a:t>
            </a:r>
            <a:r>
              <a:rPr lang="cs-CZ" sz="2000" i="1" dirty="0">
                <a:ea typeface="ＭＳ Ｐゴシック" panose="020B0600070205080204" pitchFamily="34" charset="-128"/>
              </a:rPr>
              <a:t>musí být podána v souladu s čl. 2 zvláštní části Podprogram č. 1 – Postup při zpracování, podávání a posuzování </a:t>
            </a:r>
            <a:r>
              <a:rPr lang="cs-CZ" sz="2000" i="1" dirty="0" smtClean="0">
                <a:ea typeface="ＭＳ Ｐゴシック" panose="020B0600070205080204" pitchFamily="34" charset="-128"/>
              </a:rPr>
              <a:t>žádosti.</a:t>
            </a:r>
            <a:endParaRPr lang="cs-CZ" sz="2000" i="1" dirty="0">
              <a:ea typeface="ＭＳ Ｐゴシック" panose="020B0600070205080204" pitchFamily="34" charset="-128"/>
            </a:endParaRPr>
          </a:p>
          <a:p>
            <a:pPr algn="just">
              <a:lnSpc>
                <a:spcPct val="110000"/>
              </a:lnSpc>
              <a:spcBef>
                <a:spcPts val="300"/>
              </a:spcBef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Zdroje financování – v rámci </a:t>
            </a:r>
            <a:r>
              <a:rPr lang="cs-CZ" altLang="cs-CZ" sz="2400" dirty="0">
                <a:ea typeface="ＭＳ Ｐゴシック" panose="020B0600070205080204" pitchFamily="34" charset="-128"/>
              </a:rPr>
              <a:t>žádosti o dotaci </a:t>
            </a:r>
            <a:r>
              <a:rPr lang="cs-CZ" altLang="cs-CZ" sz="2400" dirty="0" smtClean="0">
                <a:ea typeface="ＭＳ Ｐゴシック" panose="020B0600070205080204" pitchFamily="34" charset="-128"/>
              </a:rPr>
              <a:t>uvádět POUZE </a:t>
            </a:r>
            <a:r>
              <a:rPr lang="cs-CZ" altLang="cs-CZ" sz="2400" dirty="0">
                <a:ea typeface="ＭＳ Ｐゴシック" panose="020B0600070205080204" pitchFamily="34" charset="-128"/>
              </a:rPr>
              <a:t>vyjednané finanční prostředky – za takové NELZE považovat dotaci z P2.</a:t>
            </a:r>
          </a:p>
          <a:p>
            <a:pPr marL="0" indent="0">
              <a:buNone/>
              <a:defRPr/>
            </a:pPr>
            <a:endParaRPr lang="cs-CZ" dirty="0"/>
          </a:p>
          <a:p>
            <a:pPr marL="457200" lvl="1" indent="0" algn="just">
              <a:buFontTx/>
              <a:buNone/>
              <a:defRPr/>
            </a:pPr>
            <a:endParaRPr lang="cs-CZ" altLang="cs-CZ" sz="1500" dirty="0" smtClean="0">
              <a:ea typeface="ＭＳ Ｐゴシック" panose="020B0600070205080204" pitchFamily="34" charset="-128"/>
            </a:endParaRPr>
          </a:p>
          <a:p>
            <a:pPr algn="just">
              <a:defRPr/>
            </a:pPr>
            <a:endParaRPr lang="cs-CZ" altLang="cs-CZ" sz="1900" dirty="0" smtClean="0">
              <a:ea typeface="ＭＳ Ｐゴシック" panose="020B0600070205080204" pitchFamily="34" charset="-128"/>
            </a:endParaRPr>
          </a:p>
          <a:p>
            <a:pPr algn="just">
              <a:defRPr/>
            </a:pPr>
            <a:endParaRPr lang="cs-CZ" altLang="cs-CZ" sz="1900" dirty="0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748159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z="3000" b="1" dirty="0">
                <a:solidFill>
                  <a:srgbClr val="0070C0"/>
                </a:solidFill>
                <a:ea typeface="ＭＳ Ｐゴシック" panose="020B0600070205080204" pitchFamily="34" charset="-128"/>
              </a:rPr>
              <a:t>Výhled na rok 2022</a:t>
            </a:r>
            <a:endParaRPr lang="cs-CZ" altLang="cs-CZ" sz="3000" b="1" dirty="0" smtClean="0">
              <a:solidFill>
                <a:srgbClr val="0070C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marL="0" indent="0" algn="just" eaLnBrk="1" hangingPunct="1">
              <a:lnSpc>
                <a:spcPct val="90000"/>
              </a:lnSpc>
              <a:spcBef>
                <a:spcPts val="600"/>
              </a:spcBef>
              <a:buNone/>
              <a:defRPr/>
            </a:pPr>
            <a:r>
              <a:rPr lang="cs-CZ" altLang="cs-CZ" sz="2400" b="1" dirty="0" smtClean="0">
                <a:ea typeface="ＭＳ Ｐゴシック" panose="020B0600070205080204" pitchFamily="34" charset="-128"/>
              </a:rPr>
              <a:t>Žádost </a:t>
            </a:r>
            <a:r>
              <a:rPr lang="cs-CZ" altLang="cs-CZ" sz="2400" b="1" dirty="0">
                <a:ea typeface="ＭＳ Ｐゴシック" panose="020B0600070205080204" pitchFamily="34" charset="-128"/>
              </a:rPr>
              <a:t>o dotaci</a:t>
            </a:r>
          </a:p>
          <a:p>
            <a:pPr algn="just" eaLnBrk="1" hangingPunct="1">
              <a:lnSpc>
                <a:spcPct val="90000"/>
              </a:lnSpc>
              <a:spcBef>
                <a:spcPts val="600"/>
              </a:spcBef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Nerelevantní navyšování rozpočtu </a:t>
            </a:r>
            <a:r>
              <a:rPr lang="cs-CZ" altLang="cs-CZ" sz="2400" dirty="0">
                <a:ea typeface="ＭＳ Ｐゴシック" panose="020B0600070205080204" pitchFamily="34" charset="-128"/>
              </a:rPr>
              <a:t>uvedeného </a:t>
            </a:r>
            <a:r>
              <a:rPr lang="cs-CZ" altLang="cs-CZ" sz="2400" dirty="0" smtClean="0">
                <a:ea typeface="ＭＳ Ｐゴシック" panose="020B0600070205080204" pitchFamily="34" charset="-128"/>
              </a:rPr>
              <a:t>v žádosti (a potažmo požadavku na dotaci) je nepřípustné</a:t>
            </a:r>
          </a:p>
          <a:p>
            <a:pPr marL="0" indent="0" algn="just" eaLnBrk="1" hangingPunct="1">
              <a:lnSpc>
                <a:spcPct val="110000"/>
              </a:lnSpc>
              <a:spcBef>
                <a:spcPts val="1800"/>
              </a:spcBef>
              <a:buFontTx/>
              <a:buNone/>
              <a:defRPr/>
            </a:pPr>
            <a:r>
              <a:rPr lang="cs-CZ" sz="2000" dirty="0" smtClean="0"/>
              <a:t>V</a:t>
            </a:r>
            <a:r>
              <a:rPr lang="cs-CZ" sz="2000" dirty="0"/>
              <a:t> případě, že u sociální služby nedochází ke schváleným změnám v souvislosti s aktualizací sítě sociálních služeb, je nezbytně </a:t>
            </a:r>
            <a:r>
              <a:rPr lang="cs-CZ" sz="2000" dirty="0" smtClean="0"/>
              <a:t>nutné </a:t>
            </a:r>
          </a:p>
          <a:p>
            <a:pPr algn="just" eaLnBrk="1" hangingPunct="1">
              <a:lnSpc>
                <a:spcPct val="110000"/>
              </a:lnSpc>
              <a:spcBef>
                <a:spcPts val="600"/>
              </a:spcBef>
              <a:defRPr/>
            </a:pPr>
            <a:r>
              <a:rPr lang="cs-CZ" sz="2000" dirty="0" smtClean="0"/>
              <a:t>aby </a:t>
            </a:r>
            <a:r>
              <a:rPr lang="cs-CZ" sz="2000" dirty="0"/>
              <a:t>plánovaný rozpočet </a:t>
            </a:r>
            <a:r>
              <a:rPr lang="cs-CZ" sz="2000" dirty="0" smtClean="0"/>
              <a:t>vycházel </a:t>
            </a:r>
            <a:r>
              <a:rPr lang="cs-CZ" sz="2000" dirty="0"/>
              <a:t>ze skutečné výše výdajů spojených s poskytováním </a:t>
            </a:r>
            <a:r>
              <a:rPr lang="cs-CZ" sz="2000" u="sng" dirty="0"/>
              <a:t>základních činností</a:t>
            </a:r>
            <a:r>
              <a:rPr lang="cs-CZ" sz="2000" dirty="0"/>
              <a:t> registrované sociální </a:t>
            </a:r>
            <a:r>
              <a:rPr lang="cs-CZ" sz="2000" dirty="0" smtClean="0"/>
              <a:t>služby, </a:t>
            </a:r>
          </a:p>
          <a:p>
            <a:pPr algn="just" eaLnBrk="1" hangingPunct="1">
              <a:lnSpc>
                <a:spcPct val="110000"/>
              </a:lnSpc>
              <a:spcBef>
                <a:spcPts val="600"/>
              </a:spcBef>
              <a:defRPr/>
            </a:pPr>
            <a:r>
              <a:rPr lang="cs-CZ" sz="2000" dirty="0" smtClean="0"/>
              <a:t>přípustná je pouze </a:t>
            </a:r>
            <a:r>
              <a:rPr lang="cs-CZ" sz="2000" dirty="0"/>
              <a:t>valorizace rozpočtu ve vztahu k inflaci (případně vyplývající z právních předpisů, např. navýšení platů apod</a:t>
            </a:r>
            <a:r>
              <a:rPr lang="cs-CZ" sz="2000" dirty="0" smtClean="0"/>
              <a:t>.).  </a:t>
            </a:r>
            <a:endParaRPr lang="cs-CZ" sz="2000" dirty="0"/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endParaRPr lang="cs-CZ" altLang="cs-CZ" sz="2400" dirty="0">
              <a:ea typeface="ＭＳ Ｐゴシック" panose="020B0600070205080204" pitchFamily="34" charset="-128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endParaRPr lang="cs-CZ" altLang="cs-CZ" dirty="0" smtClean="0">
              <a:ea typeface="ＭＳ Ｐゴシック" panose="020B0600070205080204" pitchFamily="34" charset="-128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endParaRPr lang="cs-CZ" altLang="cs-CZ" sz="2800" dirty="0">
              <a:ea typeface="ＭＳ Ｐゴシック" panose="020B0600070205080204" pitchFamily="34" charset="-128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endParaRPr lang="cs-CZ" altLang="cs-CZ" sz="2800" dirty="0">
              <a:ea typeface="ＭＳ Ｐゴシック" panose="020B0600070205080204" pitchFamily="34" charset="-128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endParaRPr lang="cs-CZ" altLang="cs-CZ" sz="2800" dirty="0" smtClean="0">
              <a:ea typeface="ＭＳ Ｐゴシック" panose="020B0600070205080204" pitchFamily="34" charset="-128"/>
            </a:endParaRPr>
          </a:p>
          <a:p>
            <a:pPr marL="0" indent="0" algn="just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endParaRPr lang="cs-CZ" altLang="cs-CZ" sz="2400" dirty="0" smtClean="0">
              <a:ea typeface="ＭＳ Ｐゴシック" panose="020B0600070205080204" pitchFamily="34" charset="-128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z="3000" b="1" dirty="0">
                <a:solidFill>
                  <a:srgbClr val="0070C0"/>
                </a:solidFill>
                <a:ea typeface="ＭＳ Ｐゴシック" panose="020B0600070205080204" pitchFamily="34" charset="-128"/>
              </a:rPr>
              <a:t>Výhled na rok 2022</a:t>
            </a:r>
            <a:endParaRPr lang="cs-CZ" altLang="cs-CZ" sz="3000" b="1" dirty="0" smtClean="0">
              <a:solidFill>
                <a:srgbClr val="0070C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buNone/>
              <a:defRPr/>
            </a:pPr>
            <a:r>
              <a:rPr lang="cs-CZ" altLang="cs-CZ" sz="2400" b="1" dirty="0">
                <a:ea typeface="ＭＳ Ｐゴシック" panose="020B0600070205080204" pitchFamily="34" charset="-128"/>
              </a:rPr>
              <a:t>Žádost o dotaci</a:t>
            </a: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endParaRPr lang="cs-CZ" altLang="cs-CZ" sz="2400" dirty="0" smtClean="0">
              <a:solidFill>
                <a:srgbClr val="FFFF00"/>
              </a:solidFill>
              <a:ea typeface="ＭＳ Ｐゴシック" panose="020B0600070205080204" pitchFamily="34" charset="-128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Neuznatelné a nadhodnocené náklady (výdaje) budou v rámci žádosti vyčísleny a požadavek na dotaci bude krácen</a:t>
            </a:r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buNone/>
              <a:defRPr/>
            </a:pPr>
            <a:endParaRPr lang="cs-CZ" altLang="cs-CZ" sz="2400" dirty="0" smtClean="0">
              <a:ea typeface="ＭＳ Ｐゴシック" panose="020B0600070205080204" pitchFamily="34" charset="-128"/>
            </a:endParaRPr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buNone/>
              <a:defRPr/>
            </a:pPr>
            <a:r>
              <a:rPr lang="cs-CZ" altLang="cs-CZ" sz="2400" b="1" dirty="0" smtClean="0">
                <a:ea typeface="ＭＳ Ｐゴシック" panose="020B0600070205080204" pitchFamily="34" charset="-128"/>
              </a:rPr>
              <a:t>Příklady nadhodnocených nákladů:</a:t>
            </a:r>
          </a:p>
          <a:p>
            <a:pPr marL="0" indent="0" eaLnBrk="1" hangingPunct="1">
              <a:lnSpc>
                <a:spcPct val="90000"/>
              </a:lnSpc>
              <a:spcBef>
                <a:spcPts val="600"/>
              </a:spcBef>
              <a:buNone/>
              <a:defRPr/>
            </a:pPr>
            <a:r>
              <a:rPr lang="cs-CZ" altLang="cs-CZ" sz="2000" b="1" dirty="0" smtClean="0">
                <a:ea typeface="ＭＳ Ｐゴシック" panose="020B0600070205080204" pitchFamily="34" charset="-128"/>
              </a:rPr>
              <a:t>Osobní náklady</a:t>
            </a:r>
          </a:p>
          <a:p>
            <a:pPr algn="just">
              <a:spcBef>
                <a:spcPts val="600"/>
              </a:spcBef>
              <a:defRPr/>
            </a:pPr>
            <a:r>
              <a:rPr lang="cs-CZ" sz="1900" dirty="0" smtClea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V případě, že celkové osobní náklady jednotlivé sociální služby (přepočtené na počet pracovníků v přímé péči) významně přesáhnou průměr shodně vypočtených osobních nákladů v</a:t>
            </a:r>
            <a:r>
              <a:rPr lang="cs-CZ" sz="1900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 </a:t>
            </a:r>
            <a:r>
              <a:rPr lang="cs-CZ" sz="1900" dirty="0" smtClea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daném druhu sociální služby.</a:t>
            </a:r>
          </a:p>
          <a:p>
            <a:pPr marL="0" indent="0" algn="just">
              <a:spcBef>
                <a:spcPts val="1200"/>
              </a:spcBef>
              <a:buNone/>
              <a:defRPr/>
            </a:pPr>
            <a:r>
              <a:rPr lang="cs-CZ" altLang="cs-CZ" sz="2000" b="1" dirty="0" smtClean="0">
                <a:ea typeface="ＭＳ Ｐゴシック" panose="020B0600070205080204" pitchFamily="34" charset="-128"/>
              </a:rPr>
              <a:t>Školení a kurzy (</a:t>
            </a:r>
            <a:r>
              <a:rPr lang="cs-CZ" sz="2000" b="1" dirty="0" smtClea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položka </a:t>
            </a:r>
            <a:r>
              <a:rPr lang="cs-CZ" sz="2000" b="1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2.6.5</a:t>
            </a:r>
            <a:r>
              <a:rPr lang="cs-CZ" sz="2000" b="1" dirty="0" smtClea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.)</a:t>
            </a:r>
            <a:r>
              <a:rPr lang="cs-CZ" altLang="cs-CZ" sz="2000" b="1" dirty="0" smtClean="0">
                <a:ea typeface="ＭＳ Ｐゴシック" panose="020B0600070205080204" pitchFamily="34" charset="-128"/>
              </a:rPr>
              <a:t>:</a:t>
            </a:r>
            <a:endParaRPr lang="cs-CZ" altLang="cs-CZ" sz="2000" b="1" dirty="0">
              <a:ea typeface="ＭＳ Ｐゴシック" panose="020B0600070205080204" pitchFamily="34" charset="-128"/>
            </a:endParaRPr>
          </a:p>
          <a:p>
            <a:pPr algn="just">
              <a:defRPr/>
            </a:pPr>
            <a:r>
              <a:rPr lang="cs-CZ" sz="1900" dirty="0" smtClea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V</a:t>
            </a:r>
            <a:r>
              <a:rPr lang="cs-CZ" sz="1900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 případě, že jsou náklady </a:t>
            </a:r>
            <a:r>
              <a:rPr lang="cs-CZ" sz="1900" dirty="0" smtClea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na školení </a:t>
            </a:r>
            <a:r>
              <a:rPr lang="cs-CZ" sz="1900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a kurzy vyšší, než je násobek počtu pracovníků (součet pracovníků v přímé péči a ostatních pracovníků) a hodnoty uvedené </a:t>
            </a:r>
            <a:r>
              <a:rPr lang="cs-CZ" sz="1900" dirty="0" smtClea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v pravidlech.</a:t>
            </a:r>
            <a:endParaRPr lang="cs-CZ" sz="1900" dirty="0">
              <a:effectLst>
                <a:glow>
                  <a:srgbClr val="000000"/>
                </a:glow>
                <a:outerShdw sx="0" sy="0">
                  <a:srgbClr val="000000"/>
                </a:outerShdw>
                <a:reflection stA="0" endPos="0" fadeDir="0" sx="0" sy="0"/>
              </a:effectLst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endParaRPr lang="cs-CZ" altLang="cs-CZ" sz="2800" dirty="0" smtClean="0">
              <a:ea typeface="ＭＳ Ｐゴシック" panose="020B0600070205080204" pitchFamily="34" charset="-128"/>
            </a:endParaRPr>
          </a:p>
          <a:p>
            <a:pPr marL="0" indent="0" algn="just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endParaRPr lang="cs-CZ" altLang="cs-CZ" sz="2400" dirty="0" smtClean="0">
              <a:ea typeface="ＭＳ Ｐゴシック" panose="020B0600070205080204" pitchFamily="34" charset="-128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spcBef>
                <a:spcPts val="1200"/>
              </a:spcBef>
              <a:buNone/>
              <a:defRPr/>
            </a:pPr>
            <a:r>
              <a:rPr lang="cs-CZ" altLang="cs-CZ" sz="2400" b="1" dirty="0" smtClean="0">
                <a:ea typeface="ＭＳ Ｐゴシック" panose="020B0600070205080204" pitchFamily="34" charset="-128"/>
              </a:rPr>
              <a:t>Uzavírání </a:t>
            </a:r>
            <a:r>
              <a:rPr lang="cs-CZ" altLang="cs-CZ" sz="2400" b="1" dirty="0">
                <a:ea typeface="ＭＳ Ｐゴシック" panose="020B0600070205080204" pitchFamily="34" charset="-128"/>
              </a:rPr>
              <a:t>smluv</a:t>
            </a:r>
          </a:p>
          <a:p>
            <a:pPr algn="just" eaLnBrk="1" hangingPunct="1">
              <a:lnSpc>
                <a:spcPct val="90000"/>
              </a:lnSpc>
              <a:spcBef>
                <a:spcPts val="600"/>
              </a:spcBef>
              <a:defRPr/>
            </a:pPr>
            <a:r>
              <a:rPr lang="cs-CZ" altLang="cs-CZ" sz="2200" dirty="0" smtClean="0">
                <a:ea typeface="ＭＳ Ｐゴシック" panose="020B0600070205080204" pitchFamily="34" charset="-128"/>
              </a:rPr>
              <a:t>Smlouvy jsou uzavírány elektronickou formou – odeslání i příjem prostřednictvím DS.</a:t>
            </a:r>
          </a:p>
          <a:p>
            <a:pPr algn="just" eaLnBrk="1" hangingPunct="1">
              <a:lnSpc>
                <a:spcPct val="90000"/>
              </a:lnSpc>
              <a:spcBef>
                <a:spcPts val="600"/>
              </a:spcBef>
              <a:defRPr/>
            </a:pPr>
            <a:r>
              <a:rPr lang="cs-CZ" altLang="cs-CZ" sz="2200" dirty="0" smtClean="0">
                <a:ea typeface="ＭＳ Ｐゴシック" panose="020B0600070205080204" pitchFamily="34" charset="-128"/>
              </a:rPr>
              <a:t>Při odeslání podepsané smlouvy je nutno do stejné DZ vložit povinné přílohy:</a:t>
            </a:r>
          </a:p>
          <a:p>
            <a:pPr marL="857250" lvl="1" indent="-342900" algn="just">
              <a:buFont typeface="+mj-lt"/>
              <a:buAutoNum type="arabicPeriod"/>
              <a:defRPr/>
            </a:pPr>
            <a:r>
              <a:rPr lang="cs-CZ" altLang="cs-CZ" sz="1800" dirty="0" smtClean="0">
                <a:ea typeface="ＭＳ Ｐゴシック" panose="020B0600070205080204" pitchFamily="34" charset="-128"/>
              </a:rPr>
              <a:t>čestné prohlášení o bezdlužnosti;</a:t>
            </a:r>
            <a:r>
              <a:rPr lang="cs-CZ" sz="1800" dirty="0"/>
              <a:t> </a:t>
            </a:r>
            <a:r>
              <a:rPr lang="cs-CZ" sz="1800" dirty="0" smtClean="0"/>
              <a:t>   </a:t>
            </a:r>
            <a:endParaRPr lang="cs-CZ" sz="1800" dirty="0"/>
          </a:p>
          <a:p>
            <a:pPr marL="857250" lvl="1" indent="-342900" algn="just">
              <a:buFont typeface="+mj-lt"/>
              <a:buAutoNum type="arabicPeriod"/>
              <a:defRPr/>
            </a:pPr>
            <a:r>
              <a:rPr lang="cs-CZ" altLang="cs-CZ" sz="1800" dirty="0" smtClean="0">
                <a:ea typeface="ＭＳ Ｐゴシック" panose="020B0600070205080204" pitchFamily="34" charset="-128"/>
              </a:rPr>
              <a:t>potvrzení </a:t>
            </a:r>
            <a:r>
              <a:rPr lang="cs-CZ" altLang="cs-CZ" sz="1800" dirty="0">
                <a:ea typeface="ＭＳ Ｐゴシック" panose="020B0600070205080204" pitchFamily="34" charset="-128"/>
              </a:rPr>
              <a:t>o bezdlužnosti z FÚ a 	</a:t>
            </a:r>
            <a:endParaRPr lang="cs-CZ" altLang="cs-CZ" sz="1800" dirty="0" smtClean="0">
              <a:ea typeface="ＭＳ Ｐゴシック" panose="020B0600070205080204" pitchFamily="34" charset="-128"/>
            </a:endParaRPr>
          </a:p>
          <a:p>
            <a:pPr marL="857250" lvl="1" indent="-342900" algn="just">
              <a:buFont typeface="+mj-lt"/>
              <a:buAutoNum type="arabicPeriod"/>
              <a:defRPr/>
            </a:pPr>
            <a:r>
              <a:rPr lang="cs-CZ" altLang="cs-CZ" sz="1800" dirty="0" smtClean="0">
                <a:ea typeface="ＭＳ Ｐゴシック" panose="020B0600070205080204" pitchFamily="34" charset="-128"/>
              </a:rPr>
              <a:t>potvrzení o bezdlužnosti z ČSSZ.</a:t>
            </a:r>
          </a:p>
          <a:p>
            <a:pPr marL="857250" lvl="1" indent="-342900" algn="just">
              <a:buFont typeface="+mj-lt"/>
              <a:buAutoNum type="arabicPeriod"/>
              <a:defRPr/>
            </a:pPr>
            <a:r>
              <a:rPr lang="cs-CZ" sz="1800" dirty="0" smtClean="0">
                <a:ea typeface="ＭＳ Ｐゴシック" panose="020B0600070205080204" pitchFamily="34" charset="-128"/>
              </a:rPr>
              <a:t>Město/obec </a:t>
            </a:r>
            <a:r>
              <a:rPr lang="cs-CZ" sz="1800" dirty="0">
                <a:ea typeface="ＭＳ Ｐゴシック" panose="020B0600070205080204" pitchFamily="34" charset="-128"/>
              </a:rPr>
              <a:t>(organizační složka), připojí v samostatném dokumentu doložku o schválení poskytnutí dotace a uzavření </a:t>
            </a:r>
            <a:r>
              <a:rPr lang="cs-CZ" sz="1800" dirty="0" smtClean="0">
                <a:ea typeface="ＭＳ Ｐゴシック" panose="020B0600070205080204" pitchFamily="34" charset="-128"/>
              </a:rPr>
              <a:t>smlouvy </a:t>
            </a:r>
            <a:r>
              <a:rPr lang="cs-CZ" sz="1800" dirty="0">
                <a:ea typeface="ＭＳ Ｐゴシック" panose="020B0600070205080204" pitchFamily="34" charset="-128"/>
              </a:rPr>
              <a:t>příslušným orgánem města/obce.</a:t>
            </a:r>
          </a:p>
          <a:p>
            <a:pPr marL="857250" lvl="1" indent="-342900" algn="just">
              <a:buFont typeface="+mj-lt"/>
              <a:buAutoNum type="arabicPeriod"/>
              <a:defRPr/>
            </a:pPr>
            <a:r>
              <a:rPr lang="cs-CZ" sz="1800" dirty="0">
                <a:ea typeface="ＭＳ Ｐゴシック" panose="020B0600070205080204" pitchFamily="34" charset="-128"/>
              </a:rPr>
              <a:t>Příspěvkové organizace </a:t>
            </a:r>
            <a:r>
              <a:rPr lang="cs-CZ" sz="1800" dirty="0" smtClean="0">
                <a:ea typeface="ＭＳ Ｐゴシック" panose="020B0600070205080204" pitchFamily="34" charset="-128"/>
              </a:rPr>
              <a:t>(obcí) připojí </a:t>
            </a:r>
            <a:r>
              <a:rPr lang="cs-CZ" sz="1800" dirty="0">
                <a:ea typeface="ＭＳ Ｐゴシック" panose="020B0600070205080204" pitchFamily="34" charset="-128"/>
              </a:rPr>
              <a:t>dokument uvedený v bodě </a:t>
            </a:r>
            <a:r>
              <a:rPr lang="cs-CZ" sz="1800" dirty="0" smtClean="0">
                <a:ea typeface="ＭＳ Ｐゴシック" panose="020B0600070205080204" pitchFamily="34" charset="-128"/>
              </a:rPr>
              <a:t>4. </a:t>
            </a:r>
            <a:r>
              <a:rPr lang="cs-CZ" sz="1800" dirty="0">
                <a:ea typeface="ＭＳ Ｐゴシック" panose="020B0600070205080204" pitchFamily="34" charset="-128"/>
              </a:rPr>
              <a:t>pouze v případě, že zřizovací listina příspěvkové organizace </a:t>
            </a:r>
            <a:r>
              <a:rPr lang="cs-CZ" sz="1800" dirty="0" smtClean="0">
                <a:ea typeface="ＭＳ Ｐゴシック" panose="020B0600070205080204" pitchFamily="34" charset="-128"/>
              </a:rPr>
              <a:t>vyžaduje </a:t>
            </a:r>
            <a:r>
              <a:rPr lang="cs-CZ" sz="1800" dirty="0">
                <a:ea typeface="ＭＳ Ｐゴシック" panose="020B0600070205080204" pitchFamily="34" charset="-128"/>
              </a:rPr>
              <a:t>pro platnost smlouvy předchozí souhlas </a:t>
            </a:r>
            <a:r>
              <a:rPr lang="cs-CZ" sz="1800" dirty="0" smtClean="0">
                <a:ea typeface="ＭＳ Ｐゴシック" panose="020B0600070205080204" pitchFamily="34" charset="-128"/>
              </a:rPr>
              <a:t>zřizovatele. </a:t>
            </a:r>
            <a:endParaRPr lang="cs-CZ" altLang="cs-CZ" sz="1800" dirty="0">
              <a:ea typeface="ＭＳ Ｐゴシック" panose="020B0600070205080204" pitchFamily="34" charset="-128"/>
            </a:endParaRPr>
          </a:p>
          <a:p>
            <a:pPr lvl="2" indent="-342900" algn="just" eaLnBrk="1" hangingPunct="1">
              <a:lnSpc>
                <a:spcPct val="90000"/>
              </a:lnSpc>
              <a:spcBef>
                <a:spcPts val="600"/>
              </a:spcBef>
              <a:buFont typeface="+mj-lt"/>
              <a:buAutoNum type="arabicPeriod"/>
              <a:defRPr/>
            </a:pPr>
            <a:endParaRPr lang="cs-CZ" altLang="cs-CZ" sz="1800" dirty="0">
              <a:ea typeface="ＭＳ Ｐゴシック" panose="020B0600070205080204" pitchFamily="34" charset="-128"/>
            </a:endParaRPr>
          </a:p>
          <a:p>
            <a:pPr lvl="2" indent="-342900" algn="just" eaLnBrk="1" hangingPunct="1">
              <a:lnSpc>
                <a:spcPct val="90000"/>
              </a:lnSpc>
              <a:spcBef>
                <a:spcPts val="600"/>
              </a:spcBef>
              <a:buFont typeface="+mj-lt"/>
              <a:buAutoNum type="arabicPeriod"/>
              <a:defRPr/>
            </a:pPr>
            <a:endParaRPr lang="cs-CZ" altLang="cs-CZ" sz="1800" dirty="0">
              <a:ea typeface="ＭＳ Ｐゴシック" panose="020B0600070205080204" pitchFamily="34" charset="-128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/>
          <a:lstStyle/>
          <a:p>
            <a:pPr eaLnBrk="1" hangingPunct="1"/>
            <a:r>
              <a:rPr lang="cs-CZ" altLang="cs-CZ" sz="2800" b="1" dirty="0">
                <a:solidFill>
                  <a:srgbClr val="0070C0"/>
                </a:solidFill>
                <a:ea typeface="ＭＳ Ｐゴシック" panose="020B0600070205080204" pitchFamily="34" charset="-128"/>
              </a:rPr>
              <a:t>Výhled na rok 2022</a:t>
            </a:r>
            <a:endParaRPr lang="cs-CZ" altLang="cs-CZ" sz="2800" b="1" dirty="0">
              <a:solidFill>
                <a:srgbClr val="0060A8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5486400" y="3414227"/>
            <a:ext cx="2362200" cy="533400"/>
          </a:xfrm>
          <a:prstGeom prst="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r>
              <a:rPr lang="cs-CZ" dirty="0" smtClean="0"/>
              <a:t>ne starší než 3 měsíce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320718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spcBef>
                <a:spcPts val="1200"/>
              </a:spcBef>
              <a:buNone/>
              <a:defRPr/>
            </a:pPr>
            <a:r>
              <a:rPr lang="cs-CZ" altLang="cs-CZ" sz="2400" b="1" dirty="0">
                <a:ea typeface="ＭＳ Ｐゴシック" panose="020B0600070205080204" pitchFamily="34" charset="-128"/>
              </a:rPr>
              <a:t>Uzavírání </a:t>
            </a:r>
            <a:r>
              <a:rPr lang="cs-CZ" altLang="cs-CZ" sz="2400" b="1" dirty="0" smtClean="0">
                <a:ea typeface="ＭＳ Ｐゴシック" panose="020B0600070205080204" pitchFamily="34" charset="-128"/>
              </a:rPr>
              <a:t>smluv</a:t>
            </a:r>
          </a:p>
          <a:p>
            <a:pPr algn="just" eaLnBrk="1" hangingPunct="1">
              <a:lnSpc>
                <a:spcPct val="110000"/>
              </a:lnSpc>
              <a:spcBef>
                <a:spcPts val="600"/>
              </a:spcBef>
              <a:defRPr/>
            </a:pPr>
            <a:r>
              <a:rPr lang="cs-CZ" altLang="cs-CZ" sz="2800" dirty="0" smtClean="0">
                <a:ea typeface="ＭＳ Ｐゴシック" panose="020B0600070205080204" pitchFamily="34" charset="-128"/>
              </a:rPr>
              <a:t>Potvrzení </a:t>
            </a:r>
            <a:r>
              <a:rPr lang="cs-CZ" altLang="cs-CZ" sz="2800" dirty="0">
                <a:ea typeface="ＭＳ Ｐゴシック" panose="020B0600070205080204" pitchFamily="34" charset="-128"/>
              </a:rPr>
              <a:t>ZP není nutno dokládat </a:t>
            </a:r>
            <a:r>
              <a:rPr lang="cs-CZ" altLang="cs-CZ" sz="2800" dirty="0" smtClean="0">
                <a:ea typeface="ＭＳ Ｐゴシック" panose="020B0600070205080204" pitchFamily="34" charset="-128"/>
              </a:rPr>
              <a:t>!!!</a:t>
            </a:r>
            <a:endParaRPr lang="cs-CZ" altLang="cs-CZ" sz="2200" dirty="0">
              <a:ea typeface="ＭＳ Ｐゴシック" panose="020B0600070205080204" pitchFamily="34" charset="-128"/>
              <a:cs typeface="+mn-cs"/>
            </a:endParaRPr>
          </a:p>
          <a:p>
            <a:pPr algn="just" eaLnBrk="1" hangingPunct="1">
              <a:lnSpc>
                <a:spcPct val="110000"/>
              </a:lnSpc>
              <a:spcBef>
                <a:spcPts val="600"/>
              </a:spcBef>
              <a:defRPr/>
            </a:pPr>
            <a:r>
              <a:rPr lang="cs-CZ" altLang="cs-CZ" sz="2800" dirty="0" smtClean="0">
                <a:ea typeface="ＭＳ Ｐゴシック" panose="020B0600070205080204" pitchFamily="34" charset="-128"/>
              </a:rPr>
              <a:t>Smlouvy (včetně všech povinných náležitostí) jsou uzavřeny dnem doručení na KÚOK</a:t>
            </a:r>
            <a:endParaRPr lang="cs-CZ" altLang="cs-CZ" sz="2800" dirty="0">
              <a:ea typeface="ＭＳ Ｐゴシック" panose="020B0600070205080204" pitchFamily="34" charset="-128"/>
              <a:cs typeface="+mn-cs"/>
            </a:endParaRPr>
          </a:p>
          <a:p>
            <a:pPr algn="just" eaLnBrk="1" hangingPunct="1">
              <a:lnSpc>
                <a:spcPct val="110000"/>
              </a:lnSpc>
              <a:spcBef>
                <a:spcPts val="600"/>
              </a:spcBef>
              <a:defRPr/>
            </a:pPr>
            <a:r>
              <a:rPr lang="cs-CZ" altLang="cs-CZ" sz="2800" dirty="0">
                <a:ea typeface="ＭＳ Ｐゴシック" panose="020B0600070205080204" pitchFamily="34" charset="-128"/>
              </a:rPr>
              <a:t>Přednostně budou administrovány smlouvy se všemi náležitostmi.</a:t>
            </a:r>
          </a:p>
          <a:p>
            <a:pPr algn="just" eaLnBrk="1" hangingPunct="1">
              <a:lnSpc>
                <a:spcPct val="110000"/>
              </a:lnSpc>
              <a:spcBef>
                <a:spcPts val="600"/>
              </a:spcBef>
              <a:defRPr/>
            </a:pPr>
            <a:r>
              <a:rPr lang="cs-CZ" altLang="cs-CZ" sz="2800" dirty="0">
                <a:ea typeface="ＭＳ Ｐゴシック" panose="020B0600070205080204" pitchFamily="34" charset="-128"/>
              </a:rPr>
              <a:t>Proces uzavírání smluv je shodný s rokem 2021.</a:t>
            </a:r>
            <a:endParaRPr lang="cs-CZ" altLang="cs-CZ" sz="2400" dirty="0">
              <a:ea typeface="ＭＳ Ｐゴシック" panose="020B0600070205080204" pitchFamily="34" charset="-128"/>
            </a:endParaRPr>
          </a:p>
          <a:p>
            <a:pPr marL="0" indent="0" algn="just" eaLnBrk="1" hangingPunct="1">
              <a:lnSpc>
                <a:spcPct val="110000"/>
              </a:lnSpc>
              <a:spcBef>
                <a:spcPts val="600"/>
              </a:spcBef>
              <a:buNone/>
              <a:defRPr/>
            </a:pPr>
            <a:endParaRPr lang="cs-CZ" altLang="cs-CZ" sz="2000" dirty="0" smtClean="0">
              <a:ea typeface="ＭＳ Ｐゴシック" panose="020B0600070205080204" pitchFamily="34" charset="-128"/>
              <a:cs typeface="+mn-cs"/>
            </a:endParaRPr>
          </a:p>
          <a:p>
            <a:pPr marL="0" indent="0" algn="just" eaLnBrk="1" hangingPunct="1">
              <a:lnSpc>
                <a:spcPct val="110000"/>
              </a:lnSpc>
              <a:spcBef>
                <a:spcPts val="600"/>
              </a:spcBef>
              <a:buNone/>
              <a:defRPr/>
            </a:pPr>
            <a:r>
              <a:rPr lang="cs-CZ" altLang="cs-CZ" sz="2000" dirty="0" smtClean="0">
                <a:ea typeface="ＭＳ Ｐゴシック" panose="020B0600070205080204" pitchFamily="34" charset="-128"/>
                <a:cs typeface="+mn-cs"/>
              </a:rPr>
              <a:t>Veškeré </a:t>
            </a:r>
            <a:r>
              <a:rPr lang="cs-CZ" altLang="cs-CZ" sz="2000" dirty="0">
                <a:ea typeface="ＭＳ Ｐゴシック" panose="020B0600070205080204" pitchFamily="34" charset="-128"/>
                <a:cs typeface="+mn-cs"/>
              </a:rPr>
              <a:t>informace jsou se značným předstihem umísťovány na </a:t>
            </a:r>
            <a:r>
              <a:rPr lang="cs-CZ" altLang="cs-CZ" sz="2000" dirty="0" smtClean="0">
                <a:ea typeface="ＭＳ Ｐゴシック" panose="020B0600070205080204" pitchFamily="34" charset="-128"/>
                <a:cs typeface="+mn-cs"/>
              </a:rPr>
              <a:t>webu kraje.</a:t>
            </a: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/>
          <a:lstStyle/>
          <a:p>
            <a:pPr eaLnBrk="1" hangingPunct="1"/>
            <a:r>
              <a:rPr lang="cs-CZ" altLang="cs-CZ" sz="2800" b="1" dirty="0">
                <a:solidFill>
                  <a:srgbClr val="0070C0"/>
                </a:solidFill>
                <a:ea typeface="ＭＳ Ｐゴシック" panose="020B0600070205080204" pitchFamily="34" charset="-128"/>
              </a:rPr>
              <a:t>Výhled na rok 2022</a:t>
            </a:r>
            <a:endParaRPr lang="cs-CZ" altLang="cs-CZ" sz="2800" b="1" dirty="0">
              <a:solidFill>
                <a:srgbClr val="0060A8"/>
              </a:solidFill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876323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z="32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Audit</a:t>
            </a:r>
            <a:endParaRPr lang="cs-CZ" altLang="cs-CZ" sz="3200" b="1" dirty="0">
              <a:solidFill>
                <a:srgbClr val="0060A8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marL="514350" lvl="1" indent="0" algn="just">
              <a:buNone/>
              <a:defRPr/>
            </a:pPr>
            <a:endParaRPr lang="cs-CZ" altLang="cs-CZ" sz="2000" dirty="0" smtClean="0">
              <a:ea typeface="ＭＳ Ｐゴシック" panose="020B0600070205080204" pitchFamily="34" charset="-128"/>
            </a:endParaRPr>
          </a:p>
          <a:p>
            <a:pPr marL="114300" indent="0" algn="just">
              <a:buNone/>
              <a:defRPr/>
            </a:pPr>
            <a:r>
              <a:rPr lang="cs-CZ" altLang="cs-CZ" sz="2400" b="1" dirty="0" smtClean="0">
                <a:solidFill>
                  <a:srgbClr val="000000"/>
                </a:solidFill>
                <a:ea typeface="ＭＳ Ｐゴシック" panose="020B0600070205080204" pitchFamily="34" charset="-128"/>
              </a:rPr>
              <a:t>Audit</a:t>
            </a:r>
          </a:p>
          <a:p>
            <a:pPr marL="114300" indent="0" algn="just">
              <a:buNone/>
              <a:defRPr/>
            </a:pPr>
            <a:r>
              <a:rPr lang="cs-CZ" altLang="cs-CZ" sz="2400" dirty="0">
                <a:ea typeface="ＭＳ Ｐゴシック" panose="020B0600070205080204" pitchFamily="34" charset="-128"/>
              </a:rPr>
              <a:t>V </a:t>
            </a:r>
            <a:r>
              <a:rPr lang="cs-CZ" altLang="cs-CZ" sz="2400" dirty="0" smtClean="0">
                <a:ea typeface="ＭＳ Ｐゴシック" panose="020B0600070205080204" pitchFamily="34" charset="-128"/>
              </a:rPr>
              <a:t>P1 </a:t>
            </a:r>
            <a:r>
              <a:rPr lang="cs-CZ" altLang="cs-CZ" sz="2400" dirty="0">
                <a:ea typeface="ＭＳ Ｐゴシック" panose="020B0600070205080204" pitchFamily="34" charset="-128"/>
              </a:rPr>
              <a:t>byla </a:t>
            </a:r>
            <a:r>
              <a:rPr lang="cs-CZ" altLang="cs-CZ" sz="2400" dirty="0" smtClean="0">
                <a:ea typeface="ＭＳ Ｐゴシック" panose="020B0600070205080204" pitchFamily="34" charset="-128"/>
              </a:rPr>
              <a:t>od r. 2022 zvýšena hranice pro povinnost předložit zprávu </a:t>
            </a:r>
            <a:r>
              <a:rPr lang="cs-CZ" altLang="cs-CZ" sz="2400" dirty="0">
                <a:ea typeface="ＭＳ Ｐゴシック" panose="020B0600070205080204" pitchFamily="34" charset="-128"/>
              </a:rPr>
              <a:t>auditora </a:t>
            </a:r>
            <a:endParaRPr lang="cs-CZ" altLang="cs-CZ" sz="2400" dirty="0" smtClean="0">
              <a:ea typeface="ＭＳ Ｐゴシック" panose="020B0600070205080204" pitchFamily="34" charset="-128"/>
            </a:endParaRPr>
          </a:p>
          <a:p>
            <a:pPr marL="457200" algn="just">
              <a:defRPr/>
            </a:pPr>
            <a:r>
              <a:rPr lang="cs-CZ" altLang="cs-CZ" sz="2600" dirty="0" smtClean="0">
                <a:ea typeface="ＭＳ Ｐゴシック" panose="020B0600070205080204" pitchFamily="34" charset="-128"/>
              </a:rPr>
              <a:t>Tato povinnost se týká příjemců nad </a:t>
            </a:r>
            <a:r>
              <a:rPr lang="cs-CZ" altLang="cs-CZ" sz="2600" b="1" dirty="0" smtClean="0">
                <a:ea typeface="ＭＳ Ｐゴシック" panose="020B0600070205080204" pitchFamily="34" charset="-128"/>
              </a:rPr>
              <a:t>4 </a:t>
            </a:r>
            <a:r>
              <a:rPr lang="cs-CZ" altLang="cs-CZ" sz="2600" b="1" dirty="0">
                <a:ea typeface="ＭＳ Ｐゴシック" panose="020B0600070205080204" pitchFamily="34" charset="-128"/>
              </a:rPr>
              <a:t>mil. Kč</a:t>
            </a:r>
          </a:p>
          <a:p>
            <a:pPr marL="857250" lvl="1" algn="just"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  <a:cs typeface="+mn-cs"/>
              </a:rPr>
              <a:t>tzn. za rok 2021 (v roce 2022) jsou příjemci dotace nad 3 mil. Kč ZA povinni předložit;</a:t>
            </a:r>
          </a:p>
          <a:p>
            <a:pPr marL="857250" lvl="1" algn="just"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  <a:cs typeface="+mn-cs"/>
              </a:rPr>
              <a:t>za rok 2022 (v roce 2023) již zprávu předkládají příjemci nad 4 mil. Kč.</a:t>
            </a:r>
          </a:p>
          <a:p>
            <a:pPr marL="514350" algn="just">
              <a:defRPr/>
            </a:pPr>
            <a:r>
              <a:rPr lang="cs-CZ" altLang="cs-CZ" sz="2600" dirty="0" smtClean="0">
                <a:ea typeface="ＭＳ Ｐゴシック" panose="020B0600070205080204" pitchFamily="34" charset="-128"/>
              </a:rPr>
              <a:t>Byla upřesněná ustanovení týkající se ZA – s tímto zněním seznámit auditory organizací.</a:t>
            </a:r>
          </a:p>
          <a:p>
            <a:pPr marL="171450" indent="0" algn="ctr">
              <a:buNone/>
              <a:defRPr/>
            </a:pPr>
            <a:endParaRPr lang="cs-CZ" altLang="cs-CZ" sz="2400" dirty="0" smtClean="0">
              <a:solidFill>
                <a:srgbClr val="C00000"/>
              </a:solidFill>
              <a:ea typeface="ＭＳ Ｐゴシック" panose="020B0600070205080204" pitchFamily="34" charset="-128"/>
              <a:cs typeface="+mn-cs"/>
            </a:endParaRPr>
          </a:p>
          <a:p>
            <a:pPr marL="514350" lvl="1" indent="0" algn="just">
              <a:buNone/>
              <a:defRPr/>
            </a:pPr>
            <a:endParaRPr lang="cs-CZ" altLang="cs-CZ" sz="2000" dirty="0" smtClean="0">
              <a:ea typeface="ＭＳ Ｐゴシック" panose="020B0600070205080204" pitchFamily="34" charset="-128"/>
            </a:endParaRPr>
          </a:p>
          <a:p>
            <a:pPr marL="800100" lvl="1" algn="just">
              <a:buFont typeface="Arial" panose="020B0604020202020204" pitchFamily="34" charset="0"/>
              <a:buChar char="•"/>
              <a:defRPr/>
            </a:pPr>
            <a:endParaRPr lang="cs-CZ" altLang="cs-CZ" sz="2000" dirty="0" smtClean="0">
              <a:ea typeface="ＭＳ Ｐゴシック" panose="020B0600070205080204" pitchFamily="34" charset="-128"/>
            </a:endParaRPr>
          </a:p>
          <a:p>
            <a:pPr marL="400050" algn="just">
              <a:buFont typeface="Arial" panose="020B0604020202020204" pitchFamily="34" charset="0"/>
              <a:buChar char="•"/>
              <a:defRPr/>
            </a:pPr>
            <a:endParaRPr lang="cs-CZ" altLang="cs-CZ" sz="2400" dirty="0" smtClean="0">
              <a:ea typeface="ＭＳ Ｐゴシック" panose="020B0600070205080204" pitchFamily="34" charset="-128"/>
            </a:endParaRPr>
          </a:p>
          <a:p>
            <a:pPr algn="just">
              <a:defRPr/>
            </a:pPr>
            <a:endParaRPr lang="cs-CZ" altLang="cs-CZ" sz="1800" dirty="0" smtClean="0">
              <a:ea typeface="ＭＳ Ｐゴシック" panose="020B0600070205080204" pitchFamily="34" charset="-128"/>
            </a:endParaRPr>
          </a:p>
          <a:p>
            <a:pPr algn="just">
              <a:defRPr/>
            </a:pPr>
            <a:endParaRPr lang="cs-CZ" altLang="cs-CZ" sz="1900" dirty="0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014609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lvl="0" algn="just"/>
            <a:r>
              <a:rPr lang="cs-CZ" sz="2400" dirty="0"/>
              <a:t>Aktualizace proměnných pro výpočet výše dotace u jednotlivých druhů sociálních služeb reflektující legislativní změny v oblasti odměňování zaměstnanců v souvislosti se schválením novely nařízení vlády.</a:t>
            </a:r>
          </a:p>
          <a:p>
            <a:pPr lvl="0" algn="just"/>
            <a:r>
              <a:rPr lang="cs-CZ" sz="2400" dirty="0"/>
              <a:t>Přesunutí limitů stanovených v souladu s § 1 písm. k) nařízení vlády (poskytovatel stanovuje limitní částky, pro jednotlivé položky uznatelných nákladů) z Podprogramu č. 1 do přílohy č. 2 Obecné části.</a:t>
            </a:r>
          </a:p>
          <a:p>
            <a:pPr lvl="0" algn="just"/>
            <a:r>
              <a:rPr lang="cs-CZ" sz="2400" dirty="0"/>
              <a:t>Aktualizace ustanovení týkajících se povinnosti předložit zprávu auditora (zvýšení limitu na 4 mil. Kč a upřesnění znění ustanovení).</a:t>
            </a: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/>
          <a:lstStyle/>
          <a:p>
            <a:pPr eaLnBrk="1" hangingPunct="1"/>
            <a:r>
              <a:rPr lang="cs-CZ" altLang="cs-CZ" sz="28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>Shrnutí </a:t>
            </a:r>
            <a:r>
              <a:rPr lang="cs-CZ" altLang="cs-CZ" sz="28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změn a informací</a:t>
            </a:r>
            <a:endParaRPr lang="cs-CZ" altLang="cs-CZ" sz="2800" b="1" dirty="0">
              <a:solidFill>
                <a:srgbClr val="0060A8"/>
              </a:solidFill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142954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spcBef>
                <a:spcPts val="1200"/>
              </a:spcBef>
              <a:buFontTx/>
              <a:buNone/>
              <a:defRPr/>
            </a:pPr>
            <a:endParaRPr lang="cs-CZ" altLang="cs-CZ" b="1" i="1" dirty="0" smtClean="0">
              <a:ea typeface="ＭＳ Ｐゴシック" panose="020B0600070205080204" pitchFamily="34" charset="-128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ts val="1200"/>
              </a:spcBef>
              <a:buFontTx/>
              <a:buNone/>
              <a:defRPr/>
            </a:pPr>
            <a:r>
              <a:rPr lang="cs-CZ" altLang="cs-CZ" sz="5400" b="1" i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>Podprogram č. </a:t>
            </a:r>
            <a:r>
              <a:rPr lang="cs-CZ" altLang="cs-CZ" sz="5400" b="1" i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2</a:t>
            </a:r>
          </a:p>
          <a:p>
            <a:pPr marL="0" indent="0" algn="ctr" eaLnBrk="1" hangingPunct="1">
              <a:lnSpc>
                <a:spcPct val="90000"/>
              </a:lnSpc>
              <a:spcBef>
                <a:spcPts val="1200"/>
              </a:spcBef>
              <a:buFontTx/>
              <a:buNone/>
              <a:defRPr/>
            </a:pPr>
            <a:endParaRPr lang="cs-CZ" altLang="cs-CZ" sz="5400" b="1" i="1" dirty="0" smtClean="0">
              <a:solidFill>
                <a:srgbClr val="0060A8"/>
              </a:solidFill>
              <a:ea typeface="ＭＳ Ｐゴシック" panose="020B0600070205080204" pitchFamily="34" charset="-128"/>
            </a:endParaRPr>
          </a:p>
          <a:p>
            <a:pPr lvl="0" eaLnBrk="1" hangingPunct="1">
              <a:lnSpc>
                <a:spcPct val="90000"/>
              </a:lnSpc>
              <a:spcBef>
                <a:spcPts val="1200"/>
              </a:spcBef>
              <a:defRPr/>
            </a:pPr>
            <a:r>
              <a:rPr lang="cs-CZ" altLang="cs-CZ" sz="4000" b="1" i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>Aktuální </a:t>
            </a:r>
            <a:r>
              <a:rPr lang="cs-CZ" altLang="cs-CZ" sz="4000" b="1" i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informace</a:t>
            </a:r>
          </a:p>
          <a:p>
            <a:pPr lvl="0" eaLnBrk="1" hangingPunct="1">
              <a:lnSpc>
                <a:spcPct val="90000"/>
              </a:lnSpc>
              <a:spcBef>
                <a:spcPts val="1200"/>
              </a:spcBef>
              <a:defRPr/>
            </a:pPr>
            <a:r>
              <a:rPr lang="cs-CZ" altLang="cs-CZ" sz="4000" b="1" i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Vyúčtování</a:t>
            </a:r>
          </a:p>
          <a:p>
            <a:pPr lvl="0" eaLnBrk="1" hangingPunct="1">
              <a:lnSpc>
                <a:spcPct val="90000"/>
              </a:lnSpc>
              <a:spcBef>
                <a:spcPts val="1200"/>
              </a:spcBef>
              <a:defRPr/>
            </a:pPr>
            <a:r>
              <a:rPr lang="cs-CZ" altLang="cs-CZ" sz="4000" b="1" i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Audit</a:t>
            </a:r>
          </a:p>
          <a:p>
            <a:pPr lvl="0" eaLnBrk="1" hangingPunct="1">
              <a:lnSpc>
                <a:spcPct val="90000"/>
              </a:lnSpc>
              <a:spcBef>
                <a:spcPts val="1200"/>
              </a:spcBef>
              <a:defRPr/>
            </a:pPr>
            <a:endParaRPr lang="cs-CZ" altLang="cs-CZ" sz="4000" b="1" i="1" dirty="0" smtClean="0">
              <a:solidFill>
                <a:srgbClr val="0060A8"/>
              </a:solidFill>
              <a:ea typeface="ＭＳ Ｐゴシック" panose="020B0600070205080204" pitchFamily="34" charset="-128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ts val="1200"/>
              </a:spcBef>
              <a:buFontTx/>
              <a:buNone/>
              <a:defRPr/>
            </a:pPr>
            <a:endParaRPr lang="cs-CZ" altLang="cs-CZ" sz="5400" b="1" i="1" dirty="0">
              <a:solidFill>
                <a:srgbClr val="0060A8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/>
          <a:lstStyle/>
          <a:p>
            <a:pPr eaLnBrk="1" hangingPunct="1"/>
            <a:endParaRPr lang="cs-CZ" altLang="cs-CZ" sz="2800" b="1" dirty="0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025850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altLang="cs-CZ" sz="3200" b="1" smtClean="0">
              <a:ea typeface="ＭＳ Ｐゴシック" panose="020B0600070205080204" pitchFamily="34" charset="-128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cs-CZ" altLang="cs-CZ" sz="2400" dirty="0" smtClean="0">
              <a:ea typeface="ＭＳ Ｐゴシック" panose="020B0600070205080204" pitchFamily="34" charset="-128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cs-CZ" altLang="cs-CZ" sz="2800" dirty="0" smtClean="0">
                <a:ea typeface="ＭＳ Ｐゴシック" panose="020B0600070205080204" pitchFamily="34" charset="-128"/>
              </a:rPr>
              <a:t>Finanční prostředky na poskytování sociálních služeb jsou poskytovány prostřednictvím </a:t>
            </a: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cs-CZ" altLang="cs-CZ" sz="2800" dirty="0" smtClean="0">
              <a:ea typeface="ＭＳ Ｐゴシック" panose="020B0600070205080204" pitchFamily="34" charset="-128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cs-CZ" altLang="cs-CZ" sz="28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Programu finanční podpory poskytování sociálních služeb v Olomouckém kraji</a:t>
            </a: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cs-CZ" altLang="cs-CZ" sz="2800" dirty="0" smtClean="0">
              <a:ea typeface="ＭＳ Ｐゴシック" panose="020B0600070205080204" pitchFamily="34" charset="-128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cs-CZ" altLang="cs-CZ" sz="1800" dirty="0" smtClean="0">
                <a:ea typeface="ＭＳ Ｐゴシック" panose="020B0600070205080204" pitchFamily="34" charset="-128"/>
              </a:rPr>
              <a:t>(mimo vybraných služeb financovaných prostřednictvím individuálního projektu)</a:t>
            </a: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cs-CZ" altLang="cs-CZ" sz="2800" dirty="0" smtClean="0">
              <a:ea typeface="ＭＳ Ｐゴシック" panose="020B0600070205080204" pitchFamily="34" charset="-128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Podmínky programu jsou schvalovány </a:t>
            </a: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Zastupitelstvem Olomouckého kraje.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1200"/>
              </a:spcBef>
              <a:defRPr/>
            </a:pPr>
            <a:r>
              <a:rPr lang="cs-CZ" altLang="cs-CZ" sz="2800" dirty="0" smtClean="0">
                <a:ea typeface="ＭＳ Ｐゴシック" panose="020B0600070205080204" pitchFamily="34" charset="-128"/>
              </a:rPr>
              <a:t>ZOK schválilo navýšení alokace v P2</a:t>
            </a:r>
          </a:p>
          <a:p>
            <a:pPr lvl="1" eaLnBrk="1" hangingPunct="1">
              <a:lnSpc>
                <a:spcPct val="90000"/>
              </a:lnSpc>
              <a:spcBef>
                <a:spcPts val="1200"/>
              </a:spcBef>
              <a:defRPr/>
            </a:pPr>
            <a:r>
              <a:rPr lang="cs-CZ" sz="2400" dirty="0" smtClean="0">
                <a:ea typeface="ＭＳ Ｐゴシック" panose="020B0600070205080204" pitchFamily="34" charset="-128"/>
              </a:rPr>
              <a:t>Příprava dodatků ke smlouvám;</a:t>
            </a:r>
          </a:p>
          <a:p>
            <a:pPr lvl="1" eaLnBrk="1" hangingPunct="1">
              <a:lnSpc>
                <a:spcPct val="90000"/>
              </a:lnSpc>
              <a:spcBef>
                <a:spcPts val="1200"/>
              </a:spcBef>
              <a:defRPr/>
            </a:pPr>
            <a:r>
              <a:rPr lang="cs-CZ" sz="2400" dirty="0" smtClean="0">
                <a:ea typeface="ＭＳ Ｐゴシック" panose="020B0600070205080204" pitchFamily="34" charset="-128"/>
              </a:rPr>
              <a:t>dodatky ke smlouvám budou uzavírány elektronicky.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defRPr/>
            </a:pPr>
            <a:r>
              <a:rPr lang="cs-CZ" sz="2800" dirty="0" smtClean="0">
                <a:ea typeface="ＭＳ Ｐゴシック" panose="020B0600070205080204" pitchFamily="34" charset="-128"/>
                <a:cs typeface="+mn-cs"/>
              </a:rPr>
              <a:t>Přehled výše dotace: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defRPr/>
            </a:pPr>
            <a:endParaRPr lang="cs-CZ" sz="2800" dirty="0" smtClean="0">
              <a:ea typeface="ＭＳ Ｐゴシック" panose="020B0600070205080204" pitchFamily="34" charset="-128"/>
              <a:cs typeface="+mn-cs"/>
            </a:endParaRPr>
          </a:p>
          <a:p>
            <a:pPr marL="0" indent="0" eaLnBrk="1" hangingPunct="1">
              <a:lnSpc>
                <a:spcPct val="90000"/>
              </a:lnSpc>
              <a:spcBef>
                <a:spcPts val="1200"/>
              </a:spcBef>
              <a:buNone/>
              <a:defRPr/>
            </a:pPr>
            <a:r>
              <a:rPr lang="cs-CZ" altLang="cs-CZ" sz="2800" dirty="0" smtClean="0">
                <a:ea typeface="ＭＳ Ｐゴシック" panose="020B0600070205080204" pitchFamily="34" charset="-128"/>
              </a:rPr>
              <a:t>	</a:t>
            </a:r>
          </a:p>
          <a:p>
            <a:pPr marL="457200" lvl="1" indent="0" eaLnBrk="1" hangingPunct="1">
              <a:lnSpc>
                <a:spcPct val="90000"/>
              </a:lnSpc>
              <a:buNone/>
              <a:defRPr/>
            </a:pPr>
            <a:endParaRPr lang="cs-CZ" altLang="cs-CZ" sz="2400" dirty="0">
              <a:ea typeface="ＭＳ Ｐゴシック" panose="020B0600070205080204" pitchFamily="34" charset="-128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/>
          <a:lstStyle/>
          <a:p>
            <a:pPr eaLnBrk="1" hangingPunct="1"/>
            <a:r>
              <a:rPr lang="cs-CZ" altLang="cs-CZ" sz="28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Aktuální informace</a:t>
            </a:r>
            <a:endParaRPr lang="cs-CZ" altLang="cs-CZ" sz="2800" b="1" dirty="0">
              <a:solidFill>
                <a:srgbClr val="0060A8"/>
              </a:solidFill>
              <a:ea typeface="ＭＳ Ｐゴシック" panose="020B0600070205080204" pitchFamily="34" charset="-128"/>
            </a:endParaRPr>
          </a:p>
        </p:txBody>
      </p:sp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4179635"/>
              </p:ext>
            </p:extLst>
          </p:nvPr>
        </p:nvGraphicFramePr>
        <p:xfrm>
          <a:off x="609600" y="3657600"/>
          <a:ext cx="8229600" cy="15240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1266409574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3289322393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952466944"/>
                    </a:ext>
                  </a:extLst>
                </a:gridCol>
              </a:tblGrid>
              <a:tr h="7620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800" b="1" dirty="0">
                          <a:effectLst/>
                        </a:rPr>
                        <a:t>Řádné kolo dotace</a:t>
                      </a:r>
                      <a:endParaRPr lang="cs-CZ" sz="18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800" b="1" dirty="0">
                          <a:effectLst/>
                        </a:rPr>
                        <a:t>Navýšení</a:t>
                      </a:r>
                      <a:endParaRPr lang="cs-CZ" sz="18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800" b="1" dirty="0">
                          <a:effectLst/>
                        </a:rPr>
                        <a:t>CELKEM</a:t>
                      </a:r>
                      <a:endParaRPr lang="cs-CZ" sz="18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6427896"/>
                  </a:ext>
                </a:extLst>
              </a:tr>
              <a:tr h="7620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800" b="1" dirty="0" smtClean="0">
                          <a:effectLst/>
                        </a:rPr>
                        <a:t>40 000 000</a:t>
                      </a:r>
                      <a:endParaRPr lang="cs-CZ" sz="18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cs-CZ" sz="1800" b="1" dirty="0" smtClean="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4 000 000</a:t>
                      </a:r>
                      <a:endParaRPr lang="cs-CZ" sz="1800" b="1" dirty="0">
                        <a:effectLst/>
                        <a:latin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cs-CZ" sz="1800" b="1" dirty="0" smtClean="0"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44 000 000</a:t>
                      </a:r>
                      <a:endParaRPr lang="cs-CZ" sz="1800" b="1" dirty="0">
                        <a:effectLst/>
                        <a:latin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62224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76084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z="32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Vyúčtování</a:t>
            </a:r>
            <a:endParaRPr lang="cs-CZ" altLang="cs-CZ" sz="3200" b="1" dirty="0">
              <a:solidFill>
                <a:srgbClr val="0060A8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marL="400050" algn="just">
              <a:buFont typeface="Arial" panose="020B0604020202020204" pitchFamily="34" charset="0"/>
              <a:buChar char="•"/>
              <a:defRPr/>
            </a:pPr>
            <a:r>
              <a:rPr lang="cs-CZ" altLang="cs-CZ" sz="2800" dirty="0" smtClean="0">
                <a:ea typeface="ＭＳ Ｐゴシック" panose="020B0600070205080204" pitchFamily="34" charset="-128"/>
              </a:rPr>
              <a:t>Předložit v termínu do 15.02. (termín odeslání);</a:t>
            </a:r>
          </a:p>
          <a:p>
            <a:pPr marL="400050" algn="just">
              <a:buFont typeface="Arial" panose="020B0604020202020204" pitchFamily="34" charset="0"/>
              <a:buChar char="•"/>
              <a:defRPr/>
            </a:pPr>
            <a:r>
              <a:rPr lang="cs-CZ" altLang="cs-CZ" sz="2800" dirty="0" smtClean="0">
                <a:ea typeface="ＭＳ Ｐゴシック" panose="020B0600070205080204" pitchFamily="34" charset="-128"/>
              </a:rPr>
              <a:t>doložit povinné přílohy:</a:t>
            </a:r>
          </a:p>
          <a:p>
            <a:pPr marL="857250" lvl="1" indent="-342900" algn="just">
              <a:buFont typeface="Arial" panose="020B0604020202020204" pitchFamily="34" charset="0"/>
              <a:buChar char="-"/>
              <a:defRPr/>
            </a:pPr>
            <a:r>
              <a:rPr lang="cs-CZ" sz="2400" dirty="0" smtClean="0">
                <a:ea typeface="ＭＳ Ｐゴシック" panose="020B0600070205080204" pitchFamily="34" charset="-128"/>
              </a:rPr>
              <a:t>Příloha </a:t>
            </a:r>
            <a:r>
              <a:rPr lang="cs-CZ" sz="2400" dirty="0">
                <a:ea typeface="ＭＳ Ｐゴシック" panose="020B0600070205080204" pitchFamily="34" charset="-128"/>
              </a:rPr>
              <a:t>č. </a:t>
            </a:r>
            <a:r>
              <a:rPr lang="cs-CZ" sz="2400" dirty="0" smtClean="0">
                <a:ea typeface="ＭＳ Ｐゴシック" panose="020B0600070205080204" pitchFamily="34" charset="-128"/>
              </a:rPr>
              <a:t>3 – </a:t>
            </a:r>
            <a:r>
              <a:rPr lang="cs-CZ" sz="2400" dirty="0">
                <a:ea typeface="ＭＳ Ｐゴシック" panose="020B0600070205080204" pitchFamily="34" charset="-128"/>
              </a:rPr>
              <a:t>Informace o realizaci </a:t>
            </a:r>
            <a:r>
              <a:rPr lang="cs-CZ" sz="2400" dirty="0" smtClean="0">
                <a:ea typeface="ＭＳ Ｐゴシック" panose="020B0600070205080204" pitchFamily="34" charset="-128"/>
              </a:rPr>
              <a:t>projektu;</a:t>
            </a:r>
            <a:endParaRPr lang="cs-CZ" sz="2400" dirty="0">
              <a:ea typeface="ＭＳ Ｐゴシック" panose="020B0600070205080204" pitchFamily="34" charset="-128"/>
            </a:endParaRPr>
          </a:p>
          <a:p>
            <a:pPr marL="857250" lvl="1" indent="-342900" algn="just">
              <a:buFont typeface="Arial" panose="020B0604020202020204" pitchFamily="34" charset="0"/>
              <a:buChar char="-"/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Příloha </a:t>
            </a:r>
            <a:r>
              <a:rPr lang="cs-CZ" altLang="cs-CZ" sz="2400" dirty="0">
                <a:ea typeface="ＭＳ Ｐゴシック" panose="020B0600070205080204" pitchFamily="34" charset="-128"/>
              </a:rPr>
              <a:t>č. 5 – Finanční vyúčtování dotace</a:t>
            </a:r>
            <a:r>
              <a:rPr lang="cs-CZ" altLang="cs-CZ" sz="2400" dirty="0" smtClean="0">
                <a:ea typeface="ＭＳ Ｐゴシック" panose="020B0600070205080204" pitchFamily="34" charset="-128"/>
              </a:rPr>
              <a:t>; </a:t>
            </a:r>
          </a:p>
          <a:p>
            <a:pPr marL="857250" lvl="1" indent="-342900" algn="just">
              <a:buFont typeface="Arial" panose="020B0604020202020204" pitchFamily="34" charset="0"/>
              <a:buChar char="-"/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+ případně </a:t>
            </a:r>
            <a:r>
              <a:rPr lang="cs-CZ" sz="2400" dirty="0" smtClean="0">
                <a:ea typeface="ＭＳ Ｐゴシック" panose="020B0600070205080204" pitchFamily="34" charset="-128"/>
              </a:rPr>
              <a:t>Příloha č. 4 – </a:t>
            </a:r>
            <a:r>
              <a:rPr lang="cs-CZ" altLang="cs-CZ" sz="2400" dirty="0" smtClean="0">
                <a:ea typeface="ＭＳ Ｐゴシック" panose="020B0600070205080204" pitchFamily="34" charset="-128"/>
              </a:rPr>
              <a:t>Avízo vrácení finančních prostředků.</a:t>
            </a:r>
            <a:endParaRPr lang="cs-CZ" altLang="cs-CZ" sz="2400" dirty="0">
              <a:ea typeface="ＭＳ Ｐゴシック" panose="020B0600070205080204" pitchFamily="34" charset="-128"/>
            </a:endParaRPr>
          </a:p>
          <a:p>
            <a:pPr marL="114300" indent="0">
              <a:buNone/>
              <a:defRPr/>
            </a:pPr>
            <a:endParaRPr lang="cs-CZ" altLang="cs-CZ" sz="2000" dirty="0" smtClean="0">
              <a:solidFill>
                <a:srgbClr val="000000"/>
              </a:solidFill>
              <a:ea typeface="ＭＳ Ｐゴシック" panose="020B0600070205080204" pitchFamily="34" charset="-128"/>
            </a:endParaRPr>
          </a:p>
          <a:p>
            <a:pPr marL="114300" indent="0" algn="just">
              <a:buNone/>
              <a:defRPr/>
            </a:pPr>
            <a:r>
              <a:rPr lang="cs-CZ" sz="2400" dirty="0" smtClean="0"/>
              <a:t>Informaci </a:t>
            </a:r>
            <a:r>
              <a:rPr lang="cs-CZ" sz="2400" dirty="0"/>
              <a:t>o vratce do P2 zašlete e-mailem na adresu </a:t>
            </a:r>
            <a:r>
              <a:rPr lang="cs-CZ" sz="2400" dirty="0">
                <a:hlinkClick r:id="rId4"/>
              </a:rPr>
              <a:t>k.spacilova@olkraj.cz</a:t>
            </a:r>
            <a:r>
              <a:rPr lang="cs-CZ" sz="2400" dirty="0"/>
              <a:t> (současně s podáním FV a VP).</a:t>
            </a:r>
          </a:p>
          <a:p>
            <a:pPr marL="514350" lvl="1" indent="0" algn="just">
              <a:buNone/>
              <a:defRPr/>
            </a:pPr>
            <a:endParaRPr lang="cs-CZ" altLang="cs-CZ" sz="2000" dirty="0" smtClean="0">
              <a:ea typeface="ＭＳ Ｐゴシック" panose="020B0600070205080204" pitchFamily="34" charset="-128"/>
            </a:endParaRPr>
          </a:p>
          <a:p>
            <a:pPr marL="514350" lvl="1" indent="0" algn="just">
              <a:buNone/>
              <a:defRPr/>
            </a:pPr>
            <a:endParaRPr lang="cs-CZ" altLang="cs-CZ" sz="2000" dirty="0" smtClean="0">
              <a:ea typeface="ＭＳ Ｐゴシック" panose="020B0600070205080204" pitchFamily="34" charset="-128"/>
            </a:endParaRPr>
          </a:p>
          <a:p>
            <a:pPr marL="800100" lvl="1" algn="just">
              <a:buFont typeface="Arial" panose="020B0604020202020204" pitchFamily="34" charset="0"/>
              <a:buChar char="•"/>
              <a:defRPr/>
            </a:pPr>
            <a:endParaRPr lang="cs-CZ" altLang="cs-CZ" sz="2000" dirty="0" smtClean="0">
              <a:ea typeface="ＭＳ Ｐゴシック" panose="020B0600070205080204" pitchFamily="34" charset="-128"/>
            </a:endParaRPr>
          </a:p>
          <a:p>
            <a:pPr marL="400050" algn="just">
              <a:buFont typeface="Arial" panose="020B0604020202020204" pitchFamily="34" charset="0"/>
              <a:buChar char="•"/>
              <a:defRPr/>
            </a:pPr>
            <a:endParaRPr lang="cs-CZ" altLang="cs-CZ" sz="2400" dirty="0" smtClean="0">
              <a:ea typeface="ＭＳ Ｐゴシック" panose="020B0600070205080204" pitchFamily="34" charset="-128"/>
            </a:endParaRPr>
          </a:p>
          <a:p>
            <a:pPr algn="just">
              <a:defRPr/>
            </a:pPr>
            <a:endParaRPr lang="cs-CZ" altLang="cs-CZ" sz="1800" dirty="0" smtClean="0">
              <a:ea typeface="ＭＳ Ｐゴシック" panose="020B0600070205080204" pitchFamily="34" charset="-128"/>
            </a:endParaRPr>
          </a:p>
          <a:p>
            <a:pPr algn="just">
              <a:defRPr/>
            </a:pPr>
            <a:endParaRPr lang="cs-CZ" altLang="cs-CZ" sz="1900" dirty="0" smtClean="0">
              <a:ea typeface="ＭＳ Ｐゴシック" panose="020B0600070205080204" pitchFamily="34" charset="-128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z="32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Audit</a:t>
            </a:r>
            <a:endParaRPr lang="cs-CZ" altLang="cs-CZ" sz="3200" b="1" dirty="0">
              <a:solidFill>
                <a:srgbClr val="0060A8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marL="514350" lvl="1" indent="0" algn="just">
              <a:buNone/>
              <a:defRPr/>
            </a:pPr>
            <a:endParaRPr lang="cs-CZ" altLang="cs-CZ" sz="2000" dirty="0" smtClean="0">
              <a:ea typeface="ＭＳ Ｐゴシック" panose="020B0600070205080204" pitchFamily="34" charset="-128"/>
            </a:endParaRPr>
          </a:p>
          <a:p>
            <a:pPr marL="114300" indent="0" algn="just">
              <a:buNone/>
              <a:defRPr/>
            </a:pPr>
            <a:r>
              <a:rPr lang="cs-CZ" altLang="cs-CZ" sz="2400" b="1" dirty="0" smtClean="0">
                <a:solidFill>
                  <a:srgbClr val="000000"/>
                </a:solidFill>
                <a:ea typeface="ＭＳ Ｐゴシック" panose="020B0600070205080204" pitchFamily="34" charset="-128"/>
              </a:rPr>
              <a:t>Audit</a:t>
            </a:r>
          </a:p>
          <a:p>
            <a:pPr marL="114300" indent="0" algn="just">
              <a:buNone/>
              <a:defRPr/>
            </a:pPr>
            <a:r>
              <a:rPr lang="cs-CZ" altLang="cs-CZ" sz="2400" dirty="0">
                <a:ea typeface="ＭＳ Ｐゴシック" panose="020B0600070205080204" pitchFamily="34" charset="-128"/>
              </a:rPr>
              <a:t>V P2 byla zrušena od roku 2022 povinnost předložení zprávy auditora u příjemců </a:t>
            </a:r>
            <a:r>
              <a:rPr lang="cs-CZ" altLang="cs-CZ" sz="2400" dirty="0" smtClean="0">
                <a:ea typeface="ＭＳ Ｐゴシック" panose="020B0600070205080204" pitchFamily="34" charset="-128"/>
              </a:rPr>
              <a:t>nad </a:t>
            </a:r>
            <a:r>
              <a:rPr lang="cs-CZ" altLang="cs-CZ" sz="2400" dirty="0">
                <a:ea typeface="ＭＳ Ｐゴシック" panose="020B0600070205080204" pitchFamily="34" charset="-128"/>
              </a:rPr>
              <a:t>3 mil. Kč</a:t>
            </a:r>
          </a:p>
          <a:p>
            <a:pPr marL="457200" algn="just"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  <a:cs typeface="+mn-cs"/>
              </a:rPr>
              <a:t>tzn. za rok 2021 (v roce 2022) jsou příjemci dotace nad 3 mil. Kč povinni předložit;</a:t>
            </a:r>
          </a:p>
          <a:p>
            <a:pPr marL="457200" algn="just"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  <a:cs typeface="+mn-cs"/>
              </a:rPr>
              <a:t>za rok 2022 (v roce 2023) již zprávu nepředkládají.</a:t>
            </a:r>
          </a:p>
          <a:p>
            <a:pPr marL="171450" indent="0" algn="ctr">
              <a:buNone/>
              <a:defRPr/>
            </a:pPr>
            <a:endParaRPr lang="cs-CZ" altLang="cs-CZ" sz="2400" dirty="0" smtClean="0">
              <a:solidFill>
                <a:srgbClr val="C00000"/>
              </a:solidFill>
              <a:ea typeface="ＭＳ Ｐゴシック" panose="020B0600070205080204" pitchFamily="34" charset="-128"/>
              <a:cs typeface="+mn-cs"/>
            </a:endParaRPr>
          </a:p>
          <a:p>
            <a:pPr marL="171450" indent="0" algn="ctr">
              <a:buNone/>
              <a:defRPr/>
            </a:pPr>
            <a:r>
              <a:rPr lang="cs-CZ" altLang="cs-CZ" sz="2400" dirty="0" smtClean="0">
                <a:solidFill>
                  <a:srgbClr val="C00000"/>
                </a:solidFill>
                <a:ea typeface="ＭＳ Ｐゴシック" panose="020B0600070205080204" pitchFamily="34" charset="-128"/>
                <a:cs typeface="+mn-cs"/>
              </a:rPr>
              <a:t>POZOR – v P1 zůstává povinnost předložit zprávu auditora nedotčena </a:t>
            </a:r>
            <a:endParaRPr lang="cs-CZ" altLang="cs-CZ" sz="2400" dirty="0">
              <a:solidFill>
                <a:srgbClr val="C00000"/>
              </a:solidFill>
              <a:ea typeface="ＭＳ Ｐゴシック" panose="020B0600070205080204" pitchFamily="34" charset="-128"/>
              <a:cs typeface="+mn-cs"/>
            </a:endParaRPr>
          </a:p>
          <a:p>
            <a:pPr marL="514350" lvl="1" indent="0" algn="just">
              <a:buNone/>
              <a:defRPr/>
            </a:pPr>
            <a:endParaRPr lang="cs-CZ" altLang="cs-CZ" sz="2000" dirty="0" smtClean="0">
              <a:ea typeface="ＭＳ Ｐゴシック" panose="020B0600070205080204" pitchFamily="34" charset="-128"/>
            </a:endParaRPr>
          </a:p>
          <a:p>
            <a:pPr marL="800100" lvl="1" algn="just">
              <a:buFont typeface="Arial" panose="020B0604020202020204" pitchFamily="34" charset="0"/>
              <a:buChar char="•"/>
              <a:defRPr/>
            </a:pPr>
            <a:endParaRPr lang="cs-CZ" altLang="cs-CZ" sz="2000" dirty="0" smtClean="0">
              <a:ea typeface="ＭＳ Ｐゴシック" panose="020B0600070205080204" pitchFamily="34" charset="-128"/>
            </a:endParaRPr>
          </a:p>
          <a:p>
            <a:pPr marL="400050" algn="just">
              <a:buFont typeface="Arial" panose="020B0604020202020204" pitchFamily="34" charset="0"/>
              <a:buChar char="•"/>
              <a:defRPr/>
            </a:pPr>
            <a:endParaRPr lang="cs-CZ" altLang="cs-CZ" sz="2400" dirty="0" smtClean="0">
              <a:ea typeface="ＭＳ Ｐゴシック" panose="020B0600070205080204" pitchFamily="34" charset="-128"/>
            </a:endParaRPr>
          </a:p>
          <a:p>
            <a:pPr algn="just">
              <a:defRPr/>
            </a:pPr>
            <a:endParaRPr lang="cs-CZ" altLang="cs-CZ" sz="1800" dirty="0" smtClean="0">
              <a:ea typeface="ＭＳ Ｐゴシック" panose="020B0600070205080204" pitchFamily="34" charset="-128"/>
            </a:endParaRPr>
          </a:p>
          <a:p>
            <a:pPr algn="just">
              <a:defRPr/>
            </a:pPr>
            <a:endParaRPr lang="cs-CZ" altLang="cs-CZ" sz="1900" dirty="0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245109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spcBef>
                <a:spcPts val="1200"/>
              </a:spcBef>
              <a:buFontTx/>
              <a:buNone/>
              <a:defRPr/>
            </a:pPr>
            <a:endParaRPr lang="cs-CZ" altLang="cs-CZ" b="1" i="1" dirty="0" smtClean="0">
              <a:ea typeface="ＭＳ Ｐゴシック" panose="020B0600070205080204" pitchFamily="34" charset="-128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ts val="1200"/>
              </a:spcBef>
              <a:buFontTx/>
              <a:buNone/>
              <a:defRPr/>
            </a:pPr>
            <a:r>
              <a:rPr lang="cs-CZ" altLang="cs-CZ" sz="5400" b="1" i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Doporučení na základě kontrolní činnosti</a:t>
            </a:r>
            <a:endParaRPr lang="cs-CZ" altLang="cs-CZ" sz="4000" b="1" i="1" dirty="0" smtClean="0">
              <a:solidFill>
                <a:srgbClr val="0060A8"/>
              </a:solidFill>
              <a:ea typeface="ＭＳ Ｐゴシック" panose="020B0600070205080204" pitchFamily="34" charset="-128"/>
            </a:endParaRPr>
          </a:p>
          <a:p>
            <a:pPr lvl="0" eaLnBrk="1" hangingPunct="1">
              <a:lnSpc>
                <a:spcPct val="90000"/>
              </a:lnSpc>
              <a:spcBef>
                <a:spcPts val="1200"/>
              </a:spcBef>
              <a:defRPr/>
            </a:pPr>
            <a:endParaRPr lang="cs-CZ" altLang="cs-CZ" sz="4000" b="1" i="1" dirty="0" smtClean="0">
              <a:solidFill>
                <a:srgbClr val="0060A8"/>
              </a:solidFill>
              <a:ea typeface="ＭＳ Ｐゴシック" panose="020B0600070205080204" pitchFamily="34" charset="-128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ts val="1200"/>
              </a:spcBef>
              <a:buFontTx/>
              <a:buNone/>
              <a:defRPr/>
            </a:pPr>
            <a:endParaRPr lang="cs-CZ" altLang="cs-CZ" sz="5400" b="1" i="1" dirty="0">
              <a:solidFill>
                <a:srgbClr val="0060A8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/>
          <a:lstStyle/>
          <a:p>
            <a:pPr eaLnBrk="1" hangingPunct="1"/>
            <a:endParaRPr lang="cs-CZ" altLang="cs-CZ" sz="2800" b="1" dirty="0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831072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eaLnBrk="1" hangingPunct="1"/>
            <a:r>
              <a:rPr lang="cs-CZ" altLang="cs-CZ" sz="32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>Doporučení (na základě kontrol)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spcBef>
                <a:spcPts val="1800"/>
              </a:spcBef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Použít dotaci POUZE na uznatelné výdaje;</a:t>
            </a:r>
          </a:p>
          <a:p>
            <a:pPr algn="just" eaLnBrk="1" hangingPunct="1">
              <a:lnSpc>
                <a:spcPct val="90000"/>
              </a:lnSpc>
              <a:spcBef>
                <a:spcPts val="1200"/>
              </a:spcBef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vyhnout se „nejednoznačným“ výdajům z hlediska uznatelnosti;</a:t>
            </a:r>
          </a:p>
          <a:p>
            <a:pPr algn="just" eaLnBrk="1" hangingPunct="1">
              <a:lnSpc>
                <a:spcPct val="90000"/>
              </a:lnSpc>
              <a:spcBef>
                <a:spcPts val="1200"/>
              </a:spcBef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u vzdělávání si dávat pozor na to, zda jsou kurzy akreditovány pro okruh účastníků (Př.: není uznatelným výdajem kurz akreditovaný pro pracovníky v sociálních službách, kterého se účastní sociální pracovníci /pro tyto pracovníky není uznatelný – nutno rozpočítat výdaje/);</a:t>
            </a:r>
          </a:p>
          <a:p>
            <a:pPr algn="just" eaLnBrk="1" hangingPunct="1">
              <a:lnSpc>
                <a:spcPct val="90000"/>
              </a:lnSpc>
              <a:spcBef>
                <a:spcPts val="1200"/>
              </a:spcBef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vést dotaci účetně oddělenou;</a:t>
            </a:r>
          </a:p>
          <a:p>
            <a:pPr algn="just" eaLnBrk="1" hangingPunct="1">
              <a:lnSpc>
                <a:spcPct val="90000"/>
              </a:lnSpc>
              <a:spcBef>
                <a:spcPts val="1200"/>
              </a:spcBef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využít možnosti pro aktualizaci finančního vypořádání.</a:t>
            </a: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defRPr/>
            </a:pPr>
            <a:endParaRPr lang="cs-CZ" altLang="cs-CZ" sz="2400" dirty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defRPr/>
            </a:pPr>
            <a:endParaRPr lang="cs-CZ" altLang="cs-CZ" sz="2800" dirty="0" smtClean="0">
              <a:ea typeface="ＭＳ Ｐゴシック" panose="020B0600070205080204" pitchFamily="34" charset="-128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endParaRPr lang="cs-CZ" altLang="cs-CZ" sz="2800" dirty="0">
              <a:ea typeface="ＭＳ Ｐゴシック" panose="020B0600070205080204" pitchFamily="34" charset="-128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endParaRPr lang="cs-CZ" altLang="cs-CZ" sz="2800" dirty="0" smtClean="0">
              <a:ea typeface="ＭＳ Ｐゴシック" panose="020B0600070205080204" pitchFamily="34" charset="-128"/>
            </a:endParaRPr>
          </a:p>
          <a:p>
            <a:pPr marL="0" indent="0" algn="just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endParaRPr lang="cs-CZ" altLang="cs-CZ" sz="2400" dirty="0" smtClean="0">
              <a:ea typeface="ＭＳ Ｐゴシック" panose="020B0600070205080204" pitchFamily="34" charset="-128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spcBef>
                <a:spcPts val="1200"/>
              </a:spcBef>
              <a:buFontTx/>
              <a:buNone/>
              <a:defRPr/>
            </a:pPr>
            <a:endParaRPr lang="cs-CZ" altLang="cs-CZ" b="1" i="1" dirty="0" smtClean="0">
              <a:ea typeface="ＭＳ Ｐゴシック" panose="020B0600070205080204" pitchFamily="34" charset="-128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ts val="1200"/>
              </a:spcBef>
              <a:buFontTx/>
              <a:buNone/>
              <a:defRPr/>
            </a:pPr>
            <a:r>
              <a:rPr lang="cs-CZ" altLang="cs-CZ" sz="5400" b="1" i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Informace k DP MPSV ČR</a:t>
            </a:r>
            <a:endParaRPr lang="cs-CZ" altLang="cs-CZ" sz="4000" b="1" i="1" dirty="0" smtClean="0">
              <a:solidFill>
                <a:srgbClr val="0060A8"/>
              </a:solidFill>
              <a:ea typeface="ＭＳ Ｐゴシック" panose="020B0600070205080204" pitchFamily="34" charset="-128"/>
            </a:endParaRPr>
          </a:p>
          <a:p>
            <a:pPr lvl="0" eaLnBrk="1" hangingPunct="1">
              <a:lnSpc>
                <a:spcPct val="90000"/>
              </a:lnSpc>
              <a:spcBef>
                <a:spcPts val="1200"/>
              </a:spcBef>
              <a:defRPr/>
            </a:pPr>
            <a:endParaRPr lang="cs-CZ" altLang="cs-CZ" sz="4000" b="1" i="1" dirty="0" smtClean="0">
              <a:solidFill>
                <a:srgbClr val="0060A8"/>
              </a:solidFill>
              <a:ea typeface="ＭＳ Ｐゴシック" panose="020B0600070205080204" pitchFamily="34" charset="-128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ts val="1200"/>
              </a:spcBef>
              <a:buFontTx/>
              <a:buNone/>
              <a:defRPr/>
            </a:pPr>
            <a:endParaRPr lang="cs-CZ" altLang="cs-CZ" sz="5400" b="1" i="1" dirty="0">
              <a:solidFill>
                <a:srgbClr val="0060A8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/>
          <a:lstStyle/>
          <a:p>
            <a:pPr eaLnBrk="1" hangingPunct="1"/>
            <a:endParaRPr lang="cs-CZ" altLang="cs-CZ" sz="2800" b="1" dirty="0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410306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eaLnBrk="1" hangingPunct="1"/>
            <a:r>
              <a:rPr lang="cs-CZ" altLang="cs-CZ" sz="24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Finanční vypořádání</a:t>
            </a:r>
            <a:endParaRPr lang="cs-CZ" altLang="cs-CZ" sz="2400" b="1" dirty="0">
              <a:solidFill>
                <a:srgbClr val="0060A8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229600" cy="5181600"/>
          </a:xfrm>
        </p:spPr>
        <p:txBody>
          <a:bodyPr/>
          <a:lstStyle/>
          <a:p>
            <a:pPr marL="0" indent="0" algn="just">
              <a:buNone/>
              <a:defRPr/>
            </a:pPr>
            <a:r>
              <a:rPr lang="cs-CZ" altLang="cs-CZ" sz="2400" dirty="0">
                <a:ea typeface="ＭＳ Ｐゴシック" panose="020B0600070205080204" pitchFamily="34" charset="-128"/>
              </a:rPr>
              <a:t>Příjemce dotace, kterému byla dotace zaslána prostřednictvím kraje či zřizovatele </a:t>
            </a:r>
            <a:br>
              <a:rPr lang="cs-CZ" altLang="cs-CZ" sz="2400" dirty="0">
                <a:ea typeface="ＭＳ Ｐゴシック" panose="020B0600070205080204" pitchFamily="34" charset="-128"/>
              </a:rPr>
            </a:br>
            <a:r>
              <a:rPr lang="cs-CZ" altLang="cs-CZ" sz="2400" dirty="0">
                <a:ea typeface="ＭＳ Ｐゴシック" panose="020B0600070205080204" pitchFamily="34" charset="-128"/>
              </a:rPr>
              <a:t>(tzn. obce, PO obcí, PO kraje)</a:t>
            </a:r>
          </a:p>
          <a:p>
            <a:pPr algn="just">
              <a:defRPr/>
            </a:pPr>
            <a:r>
              <a:rPr lang="cs-CZ" altLang="cs-CZ" sz="2400" dirty="0">
                <a:ea typeface="ＭＳ Ｐゴシック" panose="020B0600070205080204" pitchFamily="34" charset="-128"/>
              </a:rPr>
              <a:t>předkládá </a:t>
            </a:r>
            <a:r>
              <a:rPr lang="cs-CZ" altLang="cs-CZ" sz="2400" u="sng" dirty="0">
                <a:ea typeface="ＭＳ Ｐゴシック" panose="020B0600070205080204" pitchFamily="34" charset="-128"/>
              </a:rPr>
              <a:t>krajskému </a:t>
            </a:r>
            <a:r>
              <a:rPr lang="cs-CZ" altLang="cs-CZ" sz="2400" u="sng" dirty="0" smtClean="0">
                <a:ea typeface="ＭＳ Ｐゴシック" panose="020B0600070205080204" pitchFamily="34" charset="-128"/>
              </a:rPr>
              <a:t>úřadu</a:t>
            </a:r>
            <a:r>
              <a:rPr lang="cs-CZ" altLang="cs-CZ" sz="2400" dirty="0">
                <a:ea typeface="ＭＳ Ｐゴシック" panose="020B0600070205080204" pitchFamily="34" charset="-128"/>
              </a:rPr>
              <a:t> </a:t>
            </a:r>
            <a:r>
              <a:rPr lang="cs-CZ" altLang="cs-CZ" sz="2400" dirty="0" smtClean="0">
                <a:ea typeface="ＭＳ Ｐゴシック" panose="020B0600070205080204" pitchFamily="34" charset="-128"/>
              </a:rPr>
              <a:t>v termínu do </a:t>
            </a:r>
            <a:r>
              <a:rPr lang="cs-CZ" altLang="cs-CZ" sz="2400" b="1" dirty="0" smtClean="0">
                <a:ea typeface="ＭＳ Ｐゴシック" panose="020B0600070205080204" pitchFamily="34" charset="-128"/>
              </a:rPr>
              <a:t>05.02.2022</a:t>
            </a:r>
            <a:r>
              <a:rPr lang="cs-CZ" altLang="cs-CZ" sz="2400" dirty="0" smtClean="0">
                <a:ea typeface="ＭＳ Ｐゴシック" panose="020B0600070205080204" pitchFamily="34" charset="-128"/>
              </a:rPr>
              <a:t>;</a:t>
            </a:r>
            <a:endParaRPr lang="cs-CZ" altLang="cs-CZ" sz="2400" dirty="0">
              <a:ea typeface="ＭＳ Ｐゴシック" panose="020B0600070205080204" pitchFamily="34" charset="-128"/>
            </a:endParaRPr>
          </a:p>
          <a:p>
            <a:pPr lvl="1" algn="just">
              <a:spcBef>
                <a:spcPts val="0"/>
              </a:spcBef>
              <a:defRPr/>
            </a:pPr>
            <a:r>
              <a:rPr lang="cs-CZ" altLang="cs-CZ" sz="2000" dirty="0">
                <a:ea typeface="ＭＳ Ｐゴシック" panose="020B0600070205080204" pitchFamily="34" charset="-128"/>
              </a:rPr>
              <a:t>Obce a PO obcí (přes obec) – na odbor ekonomický,</a:t>
            </a:r>
          </a:p>
          <a:p>
            <a:pPr lvl="1" algn="just">
              <a:defRPr/>
            </a:pPr>
            <a:r>
              <a:rPr lang="cs-CZ" altLang="cs-CZ" sz="2000" dirty="0">
                <a:ea typeface="ＭＳ Ｐゴシック" panose="020B0600070205080204" pitchFamily="34" charset="-128"/>
              </a:rPr>
              <a:t>PO kraje – na odbor sociálních věcí.</a:t>
            </a:r>
          </a:p>
          <a:p>
            <a:pPr algn="just"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Obsah vypořádání:</a:t>
            </a:r>
          </a:p>
          <a:p>
            <a:pPr lvl="1" algn="just">
              <a:defRPr/>
            </a:pPr>
            <a:r>
              <a:rPr lang="cs-CZ" altLang="cs-CZ" sz="2000" dirty="0" smtClean="0">
                <a:ea typeface="ＭＳ Ｐゴシック" panose="020B0600070205080204" pitchFamily="34" charset="-128"/>
              </a:rPr>
              <a:t>tiskopis </a:t>
            </a:r>
            <a:r>
              <a:rPr lang="cs-CZ" altLang="cs-CZ" sz="2000" dirty="0">
                <a:ea typeface="ＭＳ Ｐゴシック" panose="020B0600070205080204" pitchFamily="34" charset="-128"/>
              </a:rPr>
              <a:t>– tabulka, jejíž vzor je uveden v Příloze č. </a:t>
            </a:r>
            <a:r>
              <a:rPr lang="cs-CZ" altLang="cs-CZ" sz="2000" dirty="0" smtClean="0">
                <a:ea typeface="ＭＳ Ｐゴシック" panose="020B0600070205080204" pitchFamily="34" charset="-128"/>
              </a:rPr>
              <a:t>7, </a:t>
            </a:r>
            <a:r>
              <a:rPr lang="cs-CZ" altLang="cs-CZ" sz="2000" dirty="0">
                <a:ea typeface="ＭＳ Ｐゴシック" panose="020B0600070205080204" pitchFamily="34" charset="-128"/>
              </a:rPr>
              <a:t>část A vyhlášky č. 367/2015 Sb</a:t>
            </a:r>
            <a:r>
              <a:rPr lang="cs-CZ" altLang="cs-CZ" sz="2000" dirty="0" smtClean="0">
                <a:ea typeface="ＭＳ Ｐゴシック" panose="020B0600070205080204" pitchFamily="34" charset="-128"/>
              </a:rPr>
              <a:t>.;</a:t>
            </a:r>
            <a:endParaRPr lang="cs-CZ" altLang="cs-CZ" sz="2000" dirty="0">
              <a:ea typeface="ＭＳ Ｐゴシック" panose="020B0600070205080204" pitchFamily="34" charset="-128"/>
            </a:endParaRPr>
          </a:p>
          <a:p>
            <a:pPr lvl="1" algn="just">
              <a:defRPr/>
            </a:pPr>
            <a:r>
              <a:rPr lang="cs-CZ" altLang="cs-CZ" sz="2000" dirty="0" smtClean="0">
                <a:ea typeface="ＭＳ Ｐゴシック" panose="020B0600070205080204" pitchFamily="34" charset="-128"/>
              </a:rPr>
              <a:t>komentář a </a:t>
            </a:r>
          </a:p>
          <a:p>
            <a:pPr lvl="1" algn="just">
              <a:defRPr/>
            </a:pPr>
            <a:r>
              <a:rPr lang="cs-CZ" altLang="cs-CZ" sz="2000" dirty="0" smtClean="0">
                <a:ea typeface="ＭＳ Ｐゴシック" panose="020B0600070205080204" pitchFamily="34" charset="-128"/>
              </a:rPr>
              <a:t>avízo vratky (v případě vratky); případnou </a:t>
            </a:r>
            <a:r>
              <a:rPr lang="cs-CZ" altLang="cs-CZ" sz="2000" dirty="0">
                <a:ea typeface="ＭＳ Ｐゴシック" panose="020B0600070205080204" pitchFamily="34" charset="-128"/>
              </a:rPr>
              <a:t>vratku dotace převede na účet číslo u </a:t>
            </a:r>
            <a:r>
              <a:rPr lang="cs-CZ" altLang="cs-CZ" sz="2000" dirty="0" smtClean="0">
                <a:ea typeface="ＭＳ Ｐゴシック" panose="020B0600070205080204" pitchFamily="34" charset="-128"/>
              </a:rPr>
              <a:t>ČNB </a:t>
            </a:r>
            <a:r>
              <a:rPr lang="cs-CZ" sz="2000" b="1" dirty="0" smtClean="0">
                <a:ea typeface="ＭＳ Ｐゴシック" panose="020B0600070205080204" pitchFamily="34" charset="-128"/>
              </a:rPr>
              <a:t>94-5722811/0710</a:t>
            </a:r>
            <a:r>
              <a:rPr lang="cs-CZ" sz="2000" dirty="0" smtClean="0">
                <a:ea typeface="ＭＳ Ｐゴシック" panose="020B0600070205080204" pitchFamily="34" charset="-128"/>
              </a:rPr>
              <a:t>.</a:t>
            </a:r>
            <a:endParaRPr lang="cs-CZ" altLang="cs-CZ" sz="2000" dirty="0">
              <a:ea typeface="ＭＳ Ｐゴシック" panose="020B0600070205080204" pitchFamily="34" charset="-128"/>
            </a:endParaRPr>
          </a:p>
          <a:p>
            <a:pPr marL="457200" lvl="1" indent="0" algn="just">
              <a:buNone/>
              <a:defRPr/>
            </a:pPr>
            <a:endParaRPr lang="cs-CZ" altLang="cs-CZ" sz="2000" dirty="0">
              <a:ea typeface="ＭＳ Ｐゴシック" panose="020B0600070205080204" pitchFamily="34" charset="-128"/>
            </a:endParaRPr>
          </a:p>
          <a:p>
            <a:pPr algn="ctr">
              <a:buFont typeface="Arial" panose="020B0604020202020204" pitchFamily="34" charset="0"/>
              <a:buChar char="•"/>
              <a:defRPr/>
            </a:pPr>
            <a:endParaRPr lang="cs-CZ" altLang="cs-CZ" sz="2400" dirty="0" smtClean="0">
              <a:ea typeface="ＭＳ Ｐゴシック" panose="020B0600070205080204" pitchFamily="34" charset="-128"/>
            </a:endParaRPr>
          </a:p>
          <a:p>
            <a:pPr algn="ctr">
              <a:defRPr/>
            </a:pPr>
            <a:endParaRPr lang="cs-CZ" altLang="cs-CZ" sz="2400" dirty="0" smtClean="0">
              <a:ea typeface="ＭＳ Ｐゴシック" panose="020B0600070205080204" pitchFamily="34" charset="-128"/>
            </a:endParaRPr>
          </a:p>
          <a:p>
            <a:pPr algn="just">
              <a:defRPr/>
            </a:pPr>
            <a:endParaRPr lang="cs-CZ" altLang="cs-CZ" sz="1900" dirty="0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764831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eaLnBrk="1" hangingPunct="1"/>
            <a:r>
              <a:rPr lang="cs-CZ" altLang="cs-CZ" sz="24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Finanční vypořádání</a:t>
            </a:r>
            <a:endParaRPr lang="cs-CZ" altLang="cs-CZ" sz="2400" b="1" dirty="0">
              <a:solidFill>
                <a:srgbClr val="0060A8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229600" cy="5181600"/>
          </a:xfrm>
        </p:spPr>
        <p:txBody>
          <a:bodyPr/>
          <a:lstStyle/>
          <a:p>
            <a:pPr marL="0" indent="0" algn="just">
              <a:buNone/>
              <a:defRPr/>
            </a:pPr>
            <a:r>
              <a:rPr lang="cs-CZ" altLang="cs-CZ" sz="2400" dirty="0">
                <a:ea typeface="ＭＳ Ｐゴシック" panose="020B0600070205080204" pitchFamily="34" charset="-128"/>
              </a:rPr>
              <a:t>Příjemce dotace, kterému byla dotace zaslána přímo na účet od </a:t>
            </a:r>
            <a:r>
              <a:rPr lang="cs-CZ" altLang="cs-CZ" sz="2400" dirty="0" smtClean="0">
                <a:ea typeface="ＭＳ Ｐゴシック" panose="020B0600070205080204" pitchFamily="34" charset="-128"/>
              </a:rPr>
              <a:t>MPSV</a:t>
            </a:r>
          </a:p>
          <a:p>
            <a:pPr algn="just"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předkládá </a:t>
            </a:r>
            <a:r>
              <a:rPr lang="cs-CZ" altLang="cs-CZ" sz="2400" u="sng" dirty="0">
                <a:ea typeface="ＭＳ Ｐゴシック" panose="020B0600070205080204" pitchFamily="34" charset="-128"/>
              </a:rPr>
              <a:t>odboru sociálních služeb a sociální práce MPSV</a:t>
            </a:r>
            <a:r>
              <a:rPr lang="cs-CZ" altLang="cs-CZ" sz="2400" dirty="0">
                <a:ea typeface="ＭＳ Ｐゴシック" panose="020B0600070205080204" pitchFamily="34" charset="-128"/>
              </a:rPr>
              <a:t> </a:t>
            </a:r>
            <a:r>
              <a:rPr lang="cs-CZ" altLang="cs-CZ" sz="2400" dirty="0" smtClean="0">
                <a:ea typeface="ＭＳ Ｐゴシック" panose="020B0600070205080204" pitchFamily="34" charset="-128"/>
              </a:rPr>
              <a:t> v termínu do </a:t>
            </a:r>
            <a:r>
              <a:rPr lang="cs-CZ" altLang="cs-CZ" sz="2400" b="1" dirty="0" smtClean="0">
                <a:ea typeface="ＭＳ Ｐゴシック" panose="020B0600070205080204" pitchFamily="34" charset="-128"/>
              </a:rPr>
              <a:t>15.02.2022</a:t>
            </a:r>
            <a:r>
              <a:rPr lang="cs-CZ" altLang="cs-CZ" sz="2400" dirty="0" smtClean="0">
                <a:ea typeface="ＭＳ Ｐゴシック" panose="020B0600070205080204" pitchFamily="34" charset="-128"/>
              </a:rPr>
              <a:t>;</a:t>
            </a:r>
            <a:endParaRPr lang="cs-CZ" altLang="cs-CZ" sz="2400" dirty="0">
              <a:ea typeface="ＭＳ Ｐゴシック" panose="020B0600070205080204" pitchFamily="34" charset="-128"/>
            </a:endParaRPr>
          </a:p>
          <a:p>
            <a:pPr algn="just"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Obsah </a:t>
            </a:r>
            <a:r>
              <a:rPr lang="cs-CZ" altLang="cs-CZ" sz="2400" dirty="0">
                <a:ea typeface="ＭＳ Ｐゴシック" panose="020B0600070205080204" pitchFamily="34" charset="-128"/>
              </a:rPr>
              <a:t>vypořádání:</a:t>
            </a:r>
          </a:p>
          <a:p>
            <a:pPr lvl="1" algn="just">
              <a:defRPr/>
            </a:pPr>
            <a:r>
              <a:rPr lang="cs-CZ" altLang="cs-CZ" sz="2000" dirty="0">
                <a:ea typeface="ＭＳ Ｐゴシック" panose="020B0600070205080204" pitchFamily="34" charset="-128"/>
              </a:rPr>
              <a:t>tiskopis – tabulka, jejíž vzor je uveden v Příloze č. 3, část A vyhlášky č. 367/2015 Sb. a</a:t>
            </a:r>
          </a:p>
          <a:p>
            <a:pPr lvl="1" algn="just">
              <a:defRPr/>
            </a:pPr>
            <a:r>
              <a:rPr lang="cs-CZ" altLang="cs-CZ" sz="2000" dirty="0">
                <a:ea typeface="ＭＳ Ｐゴシック" panose="020B0600070205080204" pitchFamily="34" charset="-128"/>
              </a:rPr>
              <a:t>komentář. </a:t>
            </a:r>
          </a:p>
          <a:p>
            <a:pPr algn="just">
              <a:defRPr/>
            </a:pPr>
            <a:r>
              <a:rPr lang="cs-CZ" altLang="cs-CZ" sz="2400" dirty="0">
                <a:ea typeface="ＭＳ Ｐゴシック" panose="020B0600070205080204" pitchFamily="34" charset="-128"/>
              </a:rPr>
              <a:t>případnou vratku dotace převede na účet číslo 6015-2229001/0710.</a:t>
            </a:r>
          </a:p>
          <a:p>
            <a:pPr lvl="1" algn="just">
              <a:defRPr/>
            </a:pPr>
            <a:endParaRPr lang="cs-CZ" altLang="cs-CZ" sz="2000" dirty="0">
              <a:ea typeface="ＭＳ Ｐゴシック" panose="020B0600070205080204" pitchFamily="34" charset="-128"/>
            </a:endParaRPr>
          </a:p>
          <a:p>
            <a:pPr marL="457200" lvl="1" indent="0" algn="just">
              <a:buNone/>
              <a:defRPr/>
            </a:pPr>
            <a:endParaRPr lang="cs-CZ" altLang="cs-CZ" sz="2000" dirty="0">
              <a:ea typeface="ＭＳ Ｐゴシック" panose="020B0600070205080204" pitchFamily="34" charset="-128"/>
            </a:endParaRPr>
          </a:p>
          <a:p>
            <a:pPr algn="ctr">
              <a:buFont typeface="Arial" panose="020B0604020202020204" pitchFamily="34" charset="0"/>
              <a:buChar char="•"/>
              <a:defRPr/>
            </a:pPr>
            <a:endParaRPr lang="cs-CZ" altLang="cs-CZ" sz="2400" dirty="0" smtClean="0">
              <a:ea typeface="ＭＳ Ｐゴシック" panose="020B0600070205080204" pitchFamily="34" charset="-128"/>
            </a:endParaRPr>
          </a:p>
          <a:p>
            <a:pPr algn="ctr">
              <a:defRPr/>
            </a:pPr>
            <a:endParaRPr lang="cs-CZ" altLang="cs-CZ" sz="2400" dirty="0" smtClean="0">
              <a:ea typeface="ＭＳ Ｐゴシック" panose="020B0600070205080204" pitchFamily="34" charset="-128"/>
            </a:endParaRPr>
          </a:p>
          <a:p>
            <a:pPr algn="just">
              <a:defRPr/>
            </a:pPr>
            <a:endParaRPr lang="cs-CZ" altLang="cs-CZ" sz="1900" dirty="0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60332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spcBef>
                <a:spcPts val="1200"/>
              </a:spcBef>
              <a:buFontTx/>
              <a:buNone/>
              <a:defRPr/>
            </a:pPr>
            <a:endParaRPr lang="cs-CZ" altLang="cs-CZ" b="1" i="1" dirty="0" smtClean="0">
              <a:ea typeface="ＭＳ Ｐゴシック" panose="020B0600070205080204" pitchFamily="34" charset="-128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ts val="1200"/>
              </a:spcBef>
              <a:buFontTx/>
              <a:buNone/>
              <a:defRPr/>
            </a:pPr>
            <a:r>
              <a:rPr lang="cs-CZ" altLang="cs-CZ" sz="5400" b="1" i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Závěrečné shrnutí</a:t>
            </a:r>
            <a:endParaRPr lang="cs-CZ" altLang="cs-CZ" sz="4000" b="1" i="1" dirty="0" smtClean="0">
              <a:solidFill>
                <a:srgbClr val="0060A8"/>
              </a:solidFill>
              <a:ea typeface="ＭＳ Ｐゴシック" panose="020B0600070205080204" pitchFamily="34" charset="-128"/>
            </a:endParaRPr>
          </a:p>
          <a:p>
            <a:pPr lvl="0" eaLnBrk="1" hangingPunct="1">
              <a:lnSpc>
                <a:spcPct val="90000"/>
              </a:lnSpc>
              <a:spcBef>
                <a:spcPts val="1200"/>
              </a:spcBef>
              <a:defRPr/>
            </a:pPr>
            <a:endParaRPr lang="cs-CZ" altLang="cs-CZ" sz="4000" b="1" i="1" dirty="0" smtClean="0">
              <a:solidFill>
                <a:srgbClr val="0060A8"/>
              </a:solidFill>
              <a:ea typeface="ＭＳ Ｐゴシック" panose="020B0600070205080204" pitchFamily="34" charset="-128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ts val="1200"/>
              </a:spcBef>
              <a:buFontTx/>
              <a:buNone/>
              <a:defRPr/>
            </a:pPr>
            <a:endParaRPr lang="cs-CZ" altLang="cs-CZ" sz="5400" b="1" i="1" dirty="0">
              <a:solidFill>
                <a:srgbClr val="0060A8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/>
          <a:lstStyle/>
          <a:p>
            <a:pPr eaLnBrk="1" hangingPunct="1"/>
            <a:endParaRPr lang="cs-CZ" altLang="cs-CZ" sz="2800" b="1" dirty="0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440559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eaLnBrk="1" hangingPunct="1"/>
            <a:r>
              <a:rPr lang="cs-CZ" altLang="cs-CZ" sz="32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Shrnutí</a:t>
            </a:r>
            <a:endParaRPr lang="cs-CZ" altLang="cs-CZ" sz="3200" b="1" dirty="0">
              <a:solidFill>
                <a:srgbClr val="0060A8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1200"/>
              </a:spcBef>
              <a:defRPr/>
            </a:pPr>
            <a:r>
              <a:rPr lang="cs-CZ" sz="2600" dirty="0" smtClean="0">
                <a:ea typeface="ＭＳ Ｐゴシック" panose="020B0600070205080204" pitchFamily="34" charset="-128"/>
              </a:rPr>
              <a:t>Přeložení finančního vypořádání P1 a podkladů pro přezkoumání VP – změny  termínů: </a:t>
            </a:r>
            <a:endParaRPr lang="cs-CZ" sz="2600" dirty="0"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90000"/>
              </a:lnSpc>
              <a:spcBef>
                <a:spcPts val="1200"/>
              </a:spcBef>
              <a:defRPr/>
            </a:pPr>
            <a:r>
              <a:rPr lang="cs-CZ" sz="2200" dirty="0">
                <a:ea typeface="ＭＳ Ｐゴシック" panose="020B0600070205080204" pitchFamily="34" charset="-128"/>
              </a:rPr>
              <a:t>podání </a:t>
            </a:r>
            <a:r>
              <a:rPr lang="cs-CZ" sz="2200" dirty="0" smtClean="0">
                <a:ea typeface="ＭＳ Ｐゴシック" panose="020B0600070205080204" pitchFamily="34" charset="-128"/>
              </a:rPr>
              <a:t>23.01.2022; </a:t>
            </a:r>
            <a:endParaRPr lang="cs-CZ" sz="2200" dirty="0">
              <a:ea typeface="ＭＳ Ｐゴシック" panose="020B0600070205080204" pitchFamily="34" charset="-128"/>
            </a:endParaRPr>
          </a:p>
          <a:p>
            <a:pPr lvl="1" eaLnBrk="1" hangingPunct="1">
              <a:lnSpc>
                <a:spcPct val="90000"/>
              </a:lnSpc>
              <a:spcBef>
                <a:spcPts val="1200"/>
              </a:spcBef>
              <a:defRPr/>
            </a:pPr>
            <a:r>
              <a:rPr lang="cs-CZ" sz="2200" dirty="0">
                <a:ea typeface="ＭＳ Ｐゴシック" panose="020B0600070205080204" pitchFamily="34" charset="-128"/>
              </a:rPr>
              <a:t>odvedení finančních prostředků (vratky, zisk) do 25.01.2022</a:t>
            </a:r>
            <a:r>
              <a:rPr lang="cs-CZ" sz="2200" dirty="0" smtClean="0">
                <a:ea typeface="ＭＳ Ｐゴシック" panose="020B0600070205080204" pitchFamily="34" charset="-128"/>
              </a:rPr>
              <a:t>.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defRPr/>
            </a:pPr>
            <a:r>
              <a:rPr lang="cs-CZ" sz="2600" dirty="0">
                <a:ea typeface="ＭＳ Ｐゴシック" panose="020B0600070205080204" pitchFamily="34" charset="-128"/>
                <a:cs typeface="+mn-cs"/>
              </a:rPr>
              <a:t>Podprogram č. 2 – </a:t>
            </a:r>
            <a:r>
              <a:rPr lang="cs-CZ" sz="2600" dirty="0" smtClean="0">
                <a:ea typeface="ＭＳ Ｐゴシック" panose="020B0600070205080204" pitchFamily="34" charset="-128"/>
                <a:cs typeface="+mn-cs"/>
              </a:rPr>
              <a:t>audit:</a:t>
            </a:r>
          </a:p>
          <a:p>
            <a:pPr lvl="1" eaLnBrk="1" hangingPunct="1">
              <a:lnSpc>
                <a:spcPct val="90000"/>
              </a:lnSpc>
              <a:spcBef>
                <a:spcPts val="1200"/>
              </a:spcBef>
              <a:defRPr/>
            </a:pPr>
            <a:r>
              <a:rPr lang="cs-CZ" sz="2200" dirty="0" smtClean="0">
                <a:ea typeface="ＭＳ Ｐゴシック" panose="020B0600070205080204" pitchFamily="34" charset="-128"/>
                <a:cs typeface="+mn-cs"/>
              </a:rPr>
              <a:t> za rok 2022 (v roce 2023) již příjemci dotace nad 3 mil. Kč nemusí předkládat zprávu auditora.</a:t>
            </a:r>
          </a:p>
          <a:p>
            <a:pPr lvl="1" eaLnBrk="1" hangingPunct="1">
              <a:lnSpc>
                <a:spcPct val="90000"/>
              </a:lnSpc>
              <a:spcBef>
                <a:spcPts val="1200"/>
              </a:spcBef>
              <a:defRPr/>
            </a:pPr>
            <a:r>
              <a:rPr lang="cs-CZ" sz="2200" dirty="0" smtClean="0">
                <a:ea typeface="ＭＳ Ｐゴシック" panose="020B0600070205080204" pitchFamily="34" charset="-128"/>
                <a:cs typeface="+mn-cs"/>
              </a:rPr>
              <a:t>Za rok 2021 je nutno zprávu v termínu předložit.</a:t>
            </a:r>
            <a:endParaRPr lang="cs-CZ" sz="2200" dirty="0">
              <a:ea typeface="ＭＳ Ｐゴシック" panose="020B0600070205080204" pitchFamily="34" charset="-128"/>
              <a:cs typeface="+mn-cs"/>
            </a:endParaRPr>
          </a:p>
          <a:p>
            <a:pPr algn="ctr">
              <a:buFont typeface="Arial" panose="020B0604020202020204" pitchFamily="34" charset="0"/>
              <a:buChar char="•"/>
              <a:defRPr/>
            </a:pPr>
            <a:endParaRPr lang="cs-CZ" altLang="cs-CZ" sz="2400" dirty="0" smtClean="0">
              <a:ea typeface="ＭＳ Ｐゴシック" panose="020B0600070205080204" pitchFamily="34" charset="-128"/>
            </a:endParaRPr>
          </a:p>
          <a:p>
            <a:pPr algn="ctr">
              <a:defRPr/>
            </a:pPr>
            <a:endParaRPr lang="cs-CZ" altLang="cs-CZ" sz="2400" dirty="0" smtClean="0">
              <a:ea typeface="ＭＳ Ｐゴシック" panose="020B0600070205080204" pitchFamily="34" charset="-128"/>
            </a:endParaRPr>
          </a:p>
          <a:p>
            <a:pPr algn="just">
              <a:defRPr/>
            </a:pPr>
            <a:endParaRPr lang="cs-CZ" altLang="cs-CZ" sz="1900" dirty="0" smtClean="0">
              <a:ea typeface="ＭＳ Ｐゴシック" panose="020B0600070205080204" pitchFamily="34" charset="-128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spcBef>
                <a:spcPts val="1200"/>
              </a:spcBef>
              <a:buFontTx/>
              <a:buNone/>
              <a:defRPr/>
            </a:pPr>
            <a:r>
              <a:rPr lang="cs-CZ" altLang="cs-CZ" sz="2000" dirty="0" smtClean="0">
                <a:ea typeface="ＭＳ Ｐゴシック" panose="020B0600070205080204" pitchFamily="34" charset="-128"/>
              </a:rPr>
              <a:t>(dále jen „PROGRAM“)</a:t>
            </a:r>
          </a:p>
          <a:p>
            <a:pPr marL="0" indent="0" eaLnBrk="1" hangingPunct="1">
              <a:lnSpc>
                <a:spcPct val="90000"/>
              </a:lnSpc>
              <a:spcBef>
                <a:spcPts val="1200"/>
              </a:spcBef>
              <a:buFontTx/>
              <a:buNone/>
              <a:defRPr/>
            </a:pPr>
            <a:r>
              <a:rPr lang="cs-CZ" altLang="cs-CZ" dirty="0" smtClean="0">
                <a:ea typeface="ＭＳ Ｐゴシック" panose="020B0600070205080204" pitchFamily="34" charset="-128"/>
              </a:rPr>
              <a:t>Obsahuje Obecnou část a 3 podprogramy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defRPr/>
            </a:pPr>
            <a:r>
              <a:rPr lang="cs-CZ" altLang="cs-CZ" sz="2800" dirty="0" smtClean="0">
                <a:ea typeface="ＭＳ Ｐゴシック" panose="020B0600070205080204" pitchFamily="34" charset="-128"/>
              </a:rPr>
              <a:t>Podprogram č. 1		(P1)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účelová dotace ze státního rozpočtu na poskytování sociálních služeb;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cs-CZ" altLang="cs-CZ" sz="2800" dirty="0" smtClean="0">
                <a:ea typeface="ＭＳ Ｐゴシック" panose="020B0600070205080204" pitchFamily="34" charset="-128"/>
              </a:rPr>
              <a:t>Podprogram č. 2 		(P2)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dotace z rozpočtu Olomouckého kraje </a:t>
            </a:r>
            <a:r>
              <a:rPr lang="cs-CZ" altLang="cs-CZ" sz="2400" dirty="0">
                <a:ea typeface="ＭＳ Ｐゴシック" panose="020B0600070205080204" pitchFamily="34" charset="-128"/>
              </a:rPr>
              <a:t>na poskytování sociálních </a:t>
            </a:r>
            <a:r>
              <a:rPr lang="cs-CZ" altLang="cs-CZ" sz="2400" dirty="0" smtClean="0">
                <a:ea typeface="ＭＳ Ｐゴシック" panose="020B0600070205080204" pitchFamily="34" charset="-128"/>
              </a:rPr>
              <a:t>služeb;</a:t>
            </a:r>
            <a:endParaRPr lang="cs-CZ" altLang="cs-CZ" sz="2400" dirty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cs-CZ" altLang="cs-CZ" sz="2800" dirty="0" smtClean="0">
                <a:ea typeface="ＭＳ Ｐゴシック" panose="020B0600070205080204" pitchFamily="34" charset="-128"/>
              </a:rPr>
              <a:t>Podprogram č. 3 		(P3)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příspěvek zřizovatele příspěvkovým organizacím OK.</a:t>
            </a: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/>
          <a:lstStyle/>
          <a:p>
            <a:pPr eaLnBrk="1" hangingPunct="1"/>
            <a:r>
              <a:rPr lang="cs-CZ" altLang="cs-CZ" sz="28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Program finanční podpory poskytování sociálních služeb v Olomouckém kraji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eaLnBrk="1" hangingPunct="1"/>
            <a:r>
              <a:rPr lang="cs-CZ" altLang="cs-CZ" sz="32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Informace ze strany kraje</a:t>
            </a:r>
            <a:endParaRPr lang="cs-CZ" altLang="cs-CZ" sz="3200" b="1" dirty="0">
              <a:solidFill>
                <a:srgbClr val="0060A8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algn="just"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Upozornění </a:t>
            </a:r>
            <a:r>
              <a:rPr lang="cs-CZ" altLang="cs-CZ" sz="2400" dirty="0">
                <a:ea typeface="ＭＳ Ｐゴシック" panose="020B0600070205080204" pitchFamily="34" charset="-128"/>
              </a:rPr>
              <a:t>pro poskytovatele – </a:t>
            </a:r>
            <a:r>
              <a:rPr lang="cs-CZ" altLang="cs-CZ" sz="2400" dirty="0" smtClean="0">
                <a:ea typeface="ＭＳ Ｐゴシック" panose="020B0600070205080204" pitchFamily="34" charset="-128"/>
              </a:rPr>
              <a:t>na webových stránkách kraje</a:t>
            </a:r>
          </a:p>
          <a:p>
            <a:pPr lvl="1" algn="just">
              <a:defRPr/>
            </a:pPr>
            <a:r>
              <a:rPr lang="cs-CZ" altLang="cs-CZ" sz="2000" dirty="0" smtClean="0">
                <a:ea typeface="ＭＳ Ｐゴシック" panose="020B0600070205080204" pitchFamily="34" charset="-128"/>
              </a:rPr>
              <a:t>v </a:t>
            </a:r>
            <a:r>
              <a:rPr lang="cs-CZ" altLang="cs-CZ" sz="2000" dirty="0">
                <a:ea typeface="ＭＳ Ｐゴシック" panose="020B0600070205080204" pitchFamily="34" charset="-128"/>
              </a:rPr>
              <a:t>jednotlivých sekcích </a:t>
            </a:r>
            <a:r>
              <a:rPr lang="cs-CZ" altLang="cs-CZ" sz="2000" dirty="0" smtClean="0">
                <a:ea typeface="ＭＳ Ｐゴシック" panose="020B0600070205080204" pitchFamily="34" charset="-128"/>
              </a:rPr>
              <a:t>webu;</a:t>
            </a:r>
          </a:p>
          <a:p>
            <a:pPr lvl="1" algn="just">
              <a:defRPr/>
            </a:pPr>
            <a:r>
              <a:rPr lang="cs-CZ" altLang="cs-CZ" sz="2000" dirty="0" smtClean="0">
                <a:ea typeface="ＭＳ Ｐゴシック" panose="020B0600070205080204" pitchFamily="34" charset="-128"/>
              </a:rPr>
              <a:t>v </a:t>
            </a:r>
            <a:r>
              <a:rPr lang="cs-CZ" altLang="cs-CZ" sz="2000" dirty="0">
                <a:ea typeface="ＭＳ Ｐゴシック" panose="020B0600070205080204" pitchFamily="34" charset="-128"/>
              </a:rPr>
              <a:t>sekci </a:t>
            </a:r>
            <a:r>
              <a:rPr lang="cs-CZ" altLang="cs-CZ" sz="2000" dirty="0" smtClean="0">
                <a:ea typeface="ＭＳ Ｐゴシック" panose="020B0600070205080204" pitchFamily="34" charset="-128"/>
              </a:rPr>
              <a:t>AKTUALITY.</a:t>
            </a:r>
            <a:endParaRPr lang="cs-CZ" altLang="cs-CZ" sz="2000" dirty="0">
              <a:ea typeface="ＭＳ Ｐゴシック" panose="020B0600070205080204" pitchFamily="34" charset="-128"/>
            </a:endParaRP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Na webových stránkách jsou mj. umístěny manuály:</a:t>
            </a:r>
          </a:p>
          <a:p>
            <a:pPr lvl="1" algn="just">
              <a:defRPr/>
            </a:pPr>
            <a:r>
              <a:rPr lang="cs-CZ" altLang="cs-CZ" sz="2000" dirty="0" smtClean="0">
                <a:ea typeface="ＭＳ Ｐゴシック" panose="020B0600070205080204" pitchFamily="34" charset="-128"/>
              </a:rPr>
              <a:t>OK služby – poskytovatel;</a:t>
            </a:r>
          </a:p>
          <a:p>
            <a:pPr lvl="1" algn="just">
              <a:defRPr/>
            </a:pPr>
            <a:r>
              <a:rPr lang="cs-CZ" altLang="cs-CZ" sz="2000" dirty="0" smtClean="0">
                <a:ea typeface="ＭＳ Ｐゴシック" panose="020B0600070205080204" pitchFamily="34" charset="-128"/>
              </a:rPr>
              <a:t>Finanční </a:t>
            </a:r>
            <a:r>
              <a:rPr lang="cs-CZ" altLang="cs-CZ" sz="2000" dirty="0">
                <a:ea typeface="ＭＳ Ｐゴシック" panose="020B0600070205080204" pitchFamily="34" charset="-128"/>
              </a:rPr>
              <a:t>vypořádání a přezkoumání </a:t>
            </a:r>
            <a:r>
              <a:rPr lang="cs-CZ" altLang="cs-CZ" sz="2000" dirty="0" smtClean="0">
                <a:ea typeface="ＭＳ Ｐゴシック" panose="020B0600070205080204" pitchFamily="34" charset="-128"/>
              </a:rPr>
              <a:t>VP.</a:t>
            </a:r>
            <a:endParaRPr lang="cs-CZ" altLang="cs-CZ" sz="2000" dirty="0">
              <a:ea typeface="ＭＳ Ｐゴシック" panose="020B0600070205080204" pitchFamily="34" charset="-128"/>
            </a:endParaRP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Zásadní informace – rozesílány KISSoS </a:t>
            </a:r>
          </a:p>
          <a:p>
            <a:pPr marL="400050" lvl="1" indent="0" algn="just">
              <a:buNone/>
              <a:defRPr/>
            </a:pPr>
            <a:r>
              <a:rPr lang="cs-CZ" altLang="cs-CZ" sz="2000" dirty="0" smtClean="0">
                <a:ea typeface="ＭＳ Ｐゴシック" panose="020B0600070205080204" pitchFamily="34" charset="-128"/>
              </a:rPr>
              <a:t>vždy </a:t>
            </a:r>
            <a:r>
              <a:rPr lang="cs-CZ" altLang="cs-CZ" sz="2000" dirty="0">
                <a:ea typeface="ＭＳ Ｐゴシック" panose="020B0600070205080204" pitchFamily="34" charset="-128"/>
              </a:rPr>
              <a:t>všem sociálním službám (tedy i těm, které již povinnost, na kterou je upozorněno, splnily)</a:t>
            </a:r>
          </a:p>
          <a:p>
            <a:pPr marL="0" indent="0" algn="just">
              <a:buNone/>
              <a:defRPr/>
            </a:pPr>
            <a:endParaRPr lang="cs-CZ" altLang="cs-CZ" sz="2400" dirty="0">
              <a:ea typeface="ＭＳ Ｐゴシック" panose="020B0600070205080204" pitchFamily="34" charset="-128"/>
            </a:endParaRPr>
          </a:p>
          <a:p>
            <a:pPr algn="ctr">
              <a:buFont typeface="Arial" panose="020B0604020202020204" pitchFamily="34" charset="0"/>
              <a:buChar char="•"/>
              <a:defRPr/>
            </a:pPr>
            <a:endParaRPr lang="cs-CZ" altLang="cs-CZ" sz="2400" dirty="0" smtClean="0">
              <a:ea typeface="ＭＳ Ｐゴシック" panose="020B0600070205080204" pitchFamily="34" charset="-128"/>
            </a:endParaRPr>
          </a:p>
          <a:p>
            <a:pPr algn="ctr">
              <a:defRPr/>
            </a:pPr>
            <a:endParaRPr lang="cs-CZ" altLang="cs-CZ" sz="2400" dirty="0" smtClean="0">
              <a:ea typeface="ＭＳ Ｐゴシック" panose="020B0600070205080204" pitchFamily="34" charset="-128"/>
            </a:endParaRPr>
          </a:p>
          <a:p>
            <a:pPr algn="just">
              <a:defRPr/>
            </a:pPr>
            <a:endParaRPr lang="cs-CZ" altLang="cs-CZ" sz="1900" dirty="0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569847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altLang="cs-CZ" sz="3800" smtClean="0">
              <a:ea typeface="ＭＳ Ｐゴシック" panose="020B0600070205080204" pitchFamily="34" charset="-128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endParaRPr lang="cs-CZ" altLang="cs-CZ" sz="2800" dirty="0" smtClean="0">
              <a:ea typeface="ＭＳ Ｐゴシック" charset="-128"/>
            </a:endParaRPr>
          </a:p>
          <a:p>
            <a:pPr algn="ctr" eaLnBrk="1" hangingPunct="1">
              <a:buFontTx/>
              <a:buNone/>
              <a:defRPr/>
            </a:pPr>
            <a:endParaRPr lang="cs-CZ" altLang="cs-CZ" sz="2800" dirty="0">
              <a:ea typeface="ＭＳ Ｐゴシック" charset="-128"/>
            </a:endParaRPr>
          </a:p>
          <a:p>
            <a:pPr algn="ctr" eaLnBrk="1" hangingPunct="1">
              <a:buFontTx/>
              <a:buNone/>
              <a:defRPr/>
            </a:pPr>
            <a:endParaRPr lang="cs-CZ" altLang="cs-CZ" sz="2800" dirty="0" smtClean="0">
              <a:ea typeface="ＭＳ Ｐゴシック" charset="-128"/>
            </a:endParaRPr>
          </a:p>
          <a:p>
            <a:pPr algn="ctr" eaLnBrk="1" hangingPunct="1">
              <a:buFontTx/>
              <a:buNone/>
              <a:defRPr/>
            </a:pPr>
            <a:endParaRPr lang="cs-CZ" altLang="cs-CZ" sz="2800" dirty="0">
              <a:ea typeface="ＭＳ Ｐゴシック" charset="-128"/>
            </a:endParaRPr>
          </a:p>
          <a:p>
            <a:pPr algn="ctr" eaLnBrk="1" hangingPunct="1">
              <a:buFontTx/>
              <a:buNone/>
              <a:defRPr/>
            </a:pPr>
            <a:endParaRPr lang="cs-CZ" altLang="cs-CZ" sz="2800" dirty="0" smtClean="0">
              <a:ea typeface="ＭＳ Ｐゴシック" charset="-128"/>
            </a:endParaRPr>
          </a:p>
          <a:p>
            <a:pPr eaLnBrk="1" hangingPunct="1">
              <a:buFontTx/>
              <a:buNone/>
              <a:defRPr/>
            </a:pPr>
            <a:r>
              <a:rPr lang="cs-CZ" altLang="cs-CZ" sz="2000" dirty="0" smtClean="0">
                <a:ea typeface="ＭＳ Ｐゴシック" charset="-128"/>
              </a:rPr>
              <a:t>Kateřina Spáčilová</a:t>
            </a:r>
            <a:endParaRPr lang="cs-CZ" altLang="cs-CZ" sz="2000" dirty="0">
              <a:ea typeface="ＭＳ Ｐゴシック" charset="-128"/>
            </a:endParaRPr>
          </a:p>
          <a:p>
            <a:pPr eaLnBrk="1" hangingPunct="1">
              <a:buFontTx/>
              <a:buNone/>
              <a:defRPr/>
            </a:pPr>
            <a:r>
              <a:rPr lang="cs-CZ" altLang="cs-CZ" sz="2000" dirty="0">
                <a:ea typeface="ＭＳ Ｐゴシック" charset="-128"/>
              </a:rPr>
              <a:t>Krajský úřad Olomouckého kraje</a:t>
            </a:r>
          </a:p>
          <a:p>
            <a:pPr eaLnBrk="1" hangingPunct="1">
              <a:buFontTx/>
              <a:buNone/>
              <a:defRPr/>
            </a:pPr>
            <a:r>
              <a:rPr lang="cs-CZ" altLang="cs-CZ" sz="2000" dirty="0">
                <a:ea typeface="ＭＳ Ｐゴシック" charset="-128"/>
              </a:rPr>
              <a:t>odbor sociálních věcí</a:t>
            </a:r>
          </a:p>
          <a:p>
            <a:pPr eaLnBrk="1" hangingPunct="1">
              <a:buFontTx/>
              <a:buNone/>
              <a:defRPr/>
            </a:pPr>
            <a:r>
              <a:rPr lang="cs-CZ" altLang="cs-CZ" sz="2000" dirty="0" smtClean="0">
                <a:ea typeface="ＭＳ Ｐゴシック" charset="-128"/>
                <a:hlinkClick r:id="rId4"/>
              </a:rPr>
              <a:t>k.spacilova@olkraj.cz</a:t>
            </a:r>
            <a:endParaRPr lang="cs-CZ" altLang="cs-CZ" sz="2000" dirty="0">
              <a:ea typeface="ＭＳ Ｐゴシック" charset="-128"/>
            </a:endParaRPr>
          </a:p>
          <a:p>
            <a:pPr eaLnBrk="1" hangingPunct="1">
              <a:buFontTx/>
              <a:buNone/>
              <a:defRPr/>
            </a:pPr>
            <a:r>
              <a:rPr lang="cs-CZ" altLang="cs-CZ" sz="2000" dirty="0">
                <a:ea typeface="ＭＳ Ｐゴシック" charset="-128"/>
              </a:rPr>
              <a:t>tel.: 585 508 </a:t>
            </a:r>
            <a:r>
              <a:rPr lang="cs-CZ" altLang="cs-CZ" sz="2000" dirty="0" smtClean="0">
                <a:ea typeface="ＭＳ Ｐゴシック" charset="-128"/>
              </a:rPr>
              <a:t>482</a:t>
            </a:r>
            <a:endParaRPr lang="cs-CZ" altLang="cs-CZ" sz="2000" dirty="0">
              <a:ea typeface="ＭＳ Ｐゴシック" charset="-128"/>
            </a:endParaRPr>
          </a:p>
        </p:txBody>
      </p:sp>
      <p:pic>
        <p:nvPicPr>
          <p:cNvPr id="31748" name="Obrázek 1" descr="Výřez obrazovky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682616"/>
            <a:ext cx="2873375" cy="2264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1200"/>
              </a:spcBef>
              <a:defRPr/>
            </a:pPr>
            <a:r>
              <a:rPr lang="cs-CZ" sz="2600" b="1" dirty="0" smtClean="0">
                <a:solidFill>
                  <a:srgbClr val="C00000"/>
                </a:solidFill>
                <a:ea typeface="ＭＳ Ｐゴシック" panose="020B0600070205080204" pitchFamily="34" charset="-128"/>
              </a:rPr>
              <a:t>POZOR !!! </a:t>
            </a:r>
            <a:r>
              <a:rPr lang="cs-CZ" sz="2600" dirty="0" smtClean="0">
                <a:solidFill>
                  <a:srgbClr val="C00000"/>
                </a:solidFill>
                <a:ea typeface="ＭＳ Ｐゴシック" panose="020B0600070205080204" pitchFamily="34" charset="-128"/>
              </a:rPr>
              <a:t>změny termínů</a:t>
            </a:r>
          </a:p>
          <a:p>
            <a:pPr lvl="1" eaLnBrk="1" hangingPunct="1">
              <a:lnSpc>
                <a:spcPct val="90000"/>
              </a:lnSpc>
              <a:spcBef>
                <a:spcPts val="1200"/>
              </a:spcBef>
              <a:defRPr/>
            </a:pPr>
            <a:r>
              <a:rPr lang="cs-CZ" sz="2200" dirty="0" smtClean="0">
                <a:solidFill>
                  <a:srgbClr val="C00000"/>
                </a:solidFill>
                <a:ea typeface="ＭＳ Ｐゴシック" panose="020B0600070205080204" pitchFamily="34" charset="-128"/>
              </a:rPr>
              <a:t>podání do 23.01.2022 </a:t>
            </a:r>
          </a:p>
          <a:p>
            <a:pPr lvl="1" eaLnBrk="1" hangingPunct="1">
              <a:lnSpc>
                <a:spcPct val="90000"/>
              </a:lnSpc>
              <a:spcBef>
                <a:spcPts val="1200"/>
              </a:spcBef>
              <a:defRPr/>
            </a:pPr>
            <a:r>
              <a:rPr lang="cs-CZ" sz="2200" dirty="0" smtClean="0">
                <a:solidFill>
                  <a:srgbClr val="C00000"/>
                </a:solidFill>
                <a:ea typeface="ＭＳ Ｐゴシック" panose="020B0600070205080204" pitchFamily="34" charset="-128"/>
              </a:rPr>
              <a:t>odvedení finančních prostředků (vratky, zisk) do 25.01.2022.</a:t>
            </a:r>
          </a:p>
          <a:p>
            <a:pPr algn="just" eaLnBrk="1" hangingPunct="1">
              <a:lnSpc>
                <a:spcPct val="90000"/>
              </a:lnSpc>
              <a:spcBef>
                <a:spcPts val="1200"/>
              </a:spcBef>
              <a:defRPr/>
            </a:pPr>
            <a:r>
              <a:rPr lang="cs-CZ" sz="2600" dirty="0" smtClean="0"/>
              <a:t>Podávají </a:t>
            </a:r>
            <a:r>
              <a:rPr lang="cs-CZ" sz="2600" dirty="0"/>
              <a:t>všichni POVĚŘENÍ poskytovatelé sociálních služeb, pokud obdrželi finanční prostředky určené na poskytování sociálních služeb z kraje – tedy i ti, kteří neobdrželi dotaci v Podprogramu č. 1 (tzn. IP, PPB, …).</a:t>
            </a:r>
          </a:p>
          <a:p>
            <a:pPr algn="just" eaLnBrk="1" hangingPunct="1">
              <a:lnSpc>
                <a:spcPct val="90000"/>
              </a:lnSpc>
              <a:spcBef>
                <a:spcPts val="600"/>
              </a:spcBef>
              <a:defRPr/>
            </a:pPr>
            <a:r>
              <a:rPr lang="cs-CZ" altLang="cs-CZ" sz="2600" dirty="0" smtClean="0">
                <a:ea typeface="ＭＳ Ｐゴシック" panose="020B0600070205080204" pitchFamily="34" charset="-128"/>
              </a:rPr>
              <a:t>Finanční </a:t>
            </a:r>
            <a:r>
              <a:rPr lang="cs-CZ" altLang="cs-CZ" sz="2600" dirty="0">
                <a:ea typeface="ＭＳ Ｐゴシック" panose="020B0600070205080204" pitchFamily="34" charset="-128"/>
              </a:rPr>
              <a:t>vypořádání </a:t>
            </a:r>
            <a:r>
              <a:rPr lang="cs-CZ" altLang="cs-CZ" sz="2600" dirty="0" smtClean="0">
                <a:ea typeface="ＭＳ Ｐゴシック" panose="020B0600070205080204" pitchFamily="34" charset="-128"/>
              </a:rPr>
              <a:t>podávat </a:t>
            </a:r>
            <a:r>
              <a:rPr lang="cs-CZ" altLang="cs-CZ" sz="2600" dirty="0">
                <a:ea typeface="ＭＳ Ｐゴシック" panose="020B0600070205080204" pitchFamily="34" charset="-128"/>
              </a:rPr>
              <a:t>pouze prostřednictvím aplikace KISSoS, jiný způsob není relevantní (např. DS, e-mail, </a:t>
            </a:r>
            <a:r>
              <a:rPr lang="cs-CZ" altLang="cs-CZ" sz="2600" dirty="0" smtClean="0">
                <a:ea typeface="ＭＳ Ｐゴシック" panose="020B0600070205080204" pitchFamily="34" charset="-128"/>
              </a:rPr>
              <a:t>…).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defRPr/>
            </a:pPr>
            <a:endParaRPr lang="cs-CZ" sz="2800" dirty="0">
              <a:solidFill>
                <a:srgbClr val="C00000"/>
              </a:solidFill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defRPr/>
            </a:pPr>
            <a:endParaRPr lang="cs-CZ" sz="2400" dirty="0">
              <a:solidFill>
                <a:srgbClr val="C00000"/>
              </a:solidFill>
              <a:ea typeface="ＭＳ Ｐゴシック" panose="020B0600070205080204" pitchFamily="34" charset="-128"/>
            </a:endParaRPr>
          </a:p>
          <a:p>
            <a:pPr marL="0" indent="0" eaLnBrk="1" hangingPunct="1">
              <a:lnSpc>
                <a:spcPct val="90000"/>
              </a:lnSpc>
              <a:spcBef>
                <a:spcPts val="1200"/>
              </a:spcBef>
              <a:buNone/>
              <a:defRPr/>
            </a:pPr>
            <a:r>
              <a:rPr lang="cs-CZ" altLang="cs-CZ" sz="2800" dirty="0">
                <a:ea typeface="ＭＳ Ｐゴシック" panose="020B0600070205080204" pitchFamily="34" charset="-128"/>
              </a:rPr>
              <a:t>	</a:t>
            </a:r>
          </a:p>
          <a:p>
            <a:pPr marL="457200" lvl="1" indent="0" eaLnBrk="1" hangingPunct="1">
              <a:lnSpc>
                <a:spcPct val="90000"/>
              </a:lnSpc>
              <a:buNone/>
              <a:defRPr/>
            </a:pPr>
            <a:endParaRPr lang="cs-CZ" altLang="cs-CZ" sz="2400" dirty="0">
              <a:ea typeface="ＭＳ Ｐゴシック" panose="020B0600070205080204" pitchFamily="34" charset="-128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/>
          <a:lstStyle/>
          <a:p>
            <a:pPr eaLnBrk="1" hangingPunct="1"/>
            <a:r>
              <a:rPr lang="cs-CZ" altLang="cs-CZ" sz="24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>Finanční vypořádání dotace a předložení podkladů pro přezkoumání VP za rok 2021</a:t>
            </a:r>
            <a:endParaRPr lang="cs-CZ" altLang="cs-CZ" sz="2600" b="1" dirty="0">
              <a:solidFill>
                <a:srgbClr val="0060A8"/>
              </a:solidFill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059392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z="26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>Finanční vypořádání dotace a předložení podkladů pro přezkoumání VP za rok 2021</a:t>
            </a:r>
            <a:endParaRPr lang="cs-CZ" altLang="cs-CZ" sz="2600" b="1" dirty="0" smtClean="0">
              <a:solidFill>
                <a:srgbClr val="0060A8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5257800"/>
          </a:xfrm>
        </p:spPr>
        <p:txBody>
          <a:bodyPr/>
          <a:lstStyle/>
          <a:p>
            <a:pPr lvl="0" algn="just">
              <a:spcBef>
                <a:spcPts val="600"/>
              </a:spcBef>
              <a:defRPr/>
            </a:pPr>
            <a:r>
              <a:rPr lang="cs-CZ" altLang="cs-CZ" sz="2400" dirty="0" smtClean="0">
                <a:solidFill>
                  <a:srgbClr val="000000"/>
                </a:solidFill>
                <a:ea typeface="ＭＳ Ｐゴシック" panose="020B0600070205080204" pitchFamily="34" charset="-128"/>
              </a:rPr>
              <a:t>Nesplnění </a:t>
            </a:r>
            <a:r>
              <a:rPr lang="cs-CZ" altLang="cs-CZ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podmínek je důvodem pro neposkytnutí dotace na následující rok.</a:t>
            </a:r>
          </a:p>
          <a:p>
            <a:pPr lvl="0" algn="just">
              <a:spcBef>
                <a:spcPts val="600"/>
              </a:spcBef>
              <a:defRPr/>
            </a:pPr>
            <a:r>
              <a:rPr lang="cs-CZ" altLang="cs-CZ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Vyplnění tabulek je nutno </a:t>
            </a:r>
            <a:r>
              <a:rPr lang="cs-CZ" altLang="cs-CZ" sz="2400" dirty="0" smtClean="0">
                <a:solidFill>
                  <a:srgbClr val="000000"/>
                </a:solidFill>
                <a:ea typeface="ＭＳ Ｐゴシック" panose="020B0600070205080204" pitchFamily="34" charset="-128"/>
              </a:rPr>
              <a:t>věnovat </a:t>
            </a:r>
            <a:r>
              <a:rPr lang="cs-CZ" altLang="cs-CZ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náležitou pozornost (stále se objevuje mnoho chyb).</a:t>
            </a:r>
          </a:p>
          <a:p>
            <a:pPr algn="just" eaLnBrk="1" hangingPunct="1">
              <a:lnSpc>
                <a:spcPct val="90000"/>
              </a:lnSpc>
              <a:spcBef>
                <a:spcPts val="600"/>
              </a:spcBef>
              <a:defRPr/>
            </a:pPr>
            <a:r>
              <a:rPr lang="cs-CZ" altLang="cs-CZ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V rámci podkladů pro přezkoumání VP – do nákladů NEZAHRNOVAT Mimořádné dotace z MPSV </a:t>
            </a:r>
            <a:r>
              <a:rPr lang="cs-CZ" sz="2400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v souvislosti s epidemií COVID </a:t>
            </a:r>
            <a:r>
              <a:rPr lang="cs-CZ" sz="2400" dirty="0" smtClean="0">
                <a:solidFill>
                  <a:srgbClr val="000000"/>
                </a:solidFill>
                <a:ea typeface="ＭＳ Ｐゴシック" panose="020B0600070205080204" pitchFamily="34" charset="-128"/>
              </a:rPr>
              <a:t>19.</a:t>
            </a:r>
          </a:p>
          <a:p>
            <a:pPr algn="just" eaLnBrk="1" hangingPunct="1">
              <a:lnSpc>
                <a:spcPct val="90000"/>
              </a:lnSpc>
              <a:spcBef>
                <a:spcPts val="600"/>
              </a:spcBef>
              <a:defRPr/>
            </a:pPr>
            <a:r>
              <a:rPr lang="cs-CZ" altLang="cs-CZ" sz="2400" dirty="0" smtClean="0">
                <a:solidFill>
                  <a:srgbClr val="000000"/>
                </a:solidFill>
                <a:ea typeface="ＭＳ Ｐゴシック" panose="020B0600070205080204" pitchFamily="34" charset="-128"/>
              </a:rPr>
              <a:t>Vrácené FP z P1 kraj odvádí zpět MPSV (je možno vracet do P2).</a:t>
            </a:r>
          </a:p>
          <a:p>
            <a:pPr algn="just" eaLnBrk="1" hangingPunct="1">
              <a:lnSpc>
                <a:spcPct val="90000"/>
              </a:lnSpc>
              <a:spcBef>
                <a:spcPts val="600"/>
              </a:spcBef>
              <a:defRPr/>
            </a:pPr>
            <a:r>
              <a:rPr lang="cs-CZ" altLang="cs-CZ" sz="2400" dirty="0" smtClean="0">
                <a:ea typeface="ＭＳ Ｐゴシック" panose="020B0600070205080204" pitchFamily="34" charset="-128"/>
              </a:rPr>
              <a:t>Informaci o vratce do P2 zašlete e-mailem na adresu </a:t>
            </a:r>
            <a:r>
              <a:rPr lang="cs-CZ" altLang="cs-CZ" sz="2400" dirty="0" smtClean="0">
                <a:ea typeface="ＭＳ Ｐゴシック" panose="020B0600070205080204" pitchFamily="34" charset="-128"/>
                <a:hlinkClick r:id="rId4"/>
              </a:rPr>
              <a:t>k.spacilova@olkraj.cz</a:t>
            </a:r>
            <a:r>
              <a:rPr lang="cs-CZ" altLang="cs-CZ" sz="2400" dirty="0" smtClean="0">
                <a:ea typeface="ＭＳ Ｐゴシック" panose="020B0600070205080204" pitchFamily="34" charset="-128"/>
              </a:rPr>
              <a:t> (současně s podáním FV a VP).</a:t>
            </a:r>
          </a:p>
          <a:p>
            <a:pPr algn="just" eaLnBrk="1" hangingPunct="1">
              <a:lnSpc>
                <a:spcPct val="90000"/>
              </a:lnSpc>
              <a:spcBef>
                <a:spcPts val="600"/>
              </a:spcBef>
              <a:defRPr/>
            </a:pPr>
            <a:endParaRPr lang="cs-CZ" altLang="cs-CZ" sz="2400" dirty="0">
              <a:solidFill>
                <a:srgbClr val="FFFF00"/>
              </a:solidFill>
              <a:ea typeface="ＭＳ Ｐゴシック" panose="020B0600070205080204" pitchFamily="34" charset="-128"/>
            </a:endParaRPr>
          </a:p>
          <a:p>
            <a:pPr marL="457200" lvl="1" indent="0" algn="just" eaLnBrk="1" hangingPunct="1">
              <a:lnSpc>
                <a:spcPct val="90000"/>
              </a:lnSpc>
              <a:spcBef>
                <a:spcPts val="600"/>
              </a:spcBef>
              <a:buNone/>
              <a:defRPr/>
            </a:pPr>
            <a:endParaRPr lang="cs-CZ" altLang="cs-CZ" sz="2000" dirty="0">
              <a:solidFill>
                <a:srgbClr val="000000"/>
              </a:solidFill>
              <a:ea typeface="ＭＳ Ｐゴシック" panose="020B0600070205080204" pitchFamily="34" charset="-128"/>
              <a:cs typeface="+mn-cs"/>
            </a:endParaRPr>
          </a:p>
          <a:p>
            <a:pPr marL="0" indent="0" eaLnBrk="1" hangingPunct="1">
              <a:lnSpc>
                <a:spcPct val="90000"/>
              </a:lnSpc>
              <a:spcBef>
                <a:spcPts val="600"/>
              </a:spcBef>
              <a:buNone/>
              <a:defRPr/>
            </a:pPr>
            <a:endParaRPr lang="cs-CZ" altLang="cs-CZ" sz="1600" dirty="0">
              <a:solidFill>
                <a:srgbClr val="000000"/>
              </a:solidFill>
              <a:ea typeface="ＭＳ Ｐゴシック" panose="020B0600070205080204" pitchFamily="34" charset="-128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endParaRPr lang="cs-CZ" altLang="cs-CZ" sz="1800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268367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z="26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  <a:t>Finanční vypořádání dotace a předložení podkladů pro přezkoumání VP za rok 2021</a:t>
            </a:r>
            <a:endParaRPr lang="cs-CZ" altLang="cs-CZ" sz="2600" b="1" dirty="0" smtClean="0">
              <a:solidFill>
                <a:srgbClr val="0060A8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52578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cs-CZ" altLang="cs-CZ" sz="2800" dirty="0">
                <a:ea typeface="ＭＳ Ｐゴシック" panose="020B0600070205080204" pitchFamily="34" charset="-128"/>
              </a:rPr>
              <a:t>K </a:t>
            </a:r>
            <a:r>
              <a:rPr lang="cs-CZ" altLang="cs-CZ" sz="2800" dirty="0" smtClean="0">
                <a:ea typeface="ＭＳ Ｐゴシック" panose="020B0600070205080204" pitchFamily="34" charset="-128"/>
              </a:rPr>
              <a:t>častým dotazům týkajícím se termínu pro podání finančního vypořádání:</a:t>
            </a:r>
          </a:p>
          <a:p>
            <a:pPr marL="0" indent="0" eaLnBrk="1" hangingPunct="1">
              <a:buNone/>
            </a:pPr>
            <a:r>
              <a:rPr lang="cs-CZ" altLang="cs-CZ" sz="2800" dirty="0" smtClean="0">
                <a:ea typeface="ＭＳ Ｐゴシック" panose="020B0600070205080204" pitchFamily="34" charset="-128"/>
              </a:rPr>
              <a:t>Termín </a:t>
            </a:r>
            <a:r>
              <a:rPr lang="cs-CZ" altLang="cs-CZ" sz="2800" b="1" dirty="0" smtClean="0">
                <a:ea typeface="ＭＳ Ｐゴシック" panose="020B0600070205080204" pitchFamily="34" charset="-128"/>
              </a:rPr>
              <a:t>NELZE</a:t>
            </a:r>
            <a:r>
              <a:rPr lang="cs-CZ" altLang="cs-CZ" sz="2800" dirty="0" smtClean="0">
                <a:ea typeface="ＭＳ Ｐゴシック" panose="020B0600070205080204" pitchFamily="34" charset="-128"/>
              </a:rPr>
              <a:t> posunout </a:t>
            </a:r>
            <a:r>
              <a:rPr lang="cs-CZ" altLang="cs-CZ" sz="2800" dirty="0">
                <a:ea typeface="ＭＳ Ｐゴシック" panose="020B0600070205080204" pitchFamily="34" charset="-128"/>
              </a:rPr>
              <a:t>– </a:t>
            </a:r>
            <a:r>
              <a:rPr lang="cs-CZ" altLang="cs-CZ" sz="2800" dirty="0" err="1">
                <a:ea typeface="ＭＳ Ｐゴシック" panose="020B0600070205080204" pitchFamily="34" charset="-128"/>
              </a:rPr>
              <a:t>provazba</a:t>
            </a:r>
            <a:r>
              <a:rPr lang="cs-CZ" altLang="cs-CZ" sz="2800" dirty="0">
                <a:ea typeface="ＭＳ Ｐゴシック" panose="020B0600070205080204" pitchFamily="34" charset="-128"/>
              </a:rPr>
              <a:t> </a:t>
            </a:r>
            <a:r>
              <a:rPr lang="cs-CZ" altLang="cs-CZ" sz="2800" dirty="0" smtClean="0">
                <a:ea typeface="ＭＳ Ｐゴシック" panose="020B0600070205080204" pitchFamily="34" charset="-128"/>
              </a:rPr>
              <a:t>na:</a:t>
            </a:r>
            <a:endParaRPr lang="cs-CZ" altLang="cs-CZ" sz="2800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cs-CZ" altLang="cs-CZ" sz="2800" dirty="0" smtClean="0">
                <a:ea typeface="ＭＳ Ｐゴシック" panose="020B0600070205080204" pitchFamily="34" charset="-128"/>
              </a:rPr>
              <a:t>finanční </a:t>
            </a:r>
            <a:r>
              <a:rPr lang="cs-CZ" altLang="cs-CZ" sz="2800" dirty="0">
                <a:ea typeface="ＭＳ Ｐゴシック" panose="020B0600070205080204" pitchFamily="34" charset="-128"/>
              </a:rPr>
              <a:t>vypořádání kraje vůči státnímu </a:t>
            </a:r>
            <a:r>
              <a:rPr lang="cs-CZ" altLang="cs-CZ" sz="2800" dirty="0" smtClean="0">
                <a:ea typeface="ＭＳ Ｐゴシック" panose="020B0600070205080204" pitchFamily="34" charset="-128"/>
              </a:rPr>
              <a:t>rozpočtu;</a:t>
            </a:r>
            <a:endParaRPr lang="cs-CZ" altLang="cs-CZ" sz="2800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cs-CZ" altLang="cs-CZ" sz="2800" dirty="0" smtClean="0">
                <a:ea typeface="ＭＳ Ｐゴシック" panose="020B0600070205080204" pitchFamily="34" charset="-128"/>
              </a:rPr>
              <a:t>konečný </a:t>
            </a:r>
            <a:r>
              <a:rPr lang="cs-CZ" altLang="cs-CZ" sz="2800" dirty="0">
                <a:ea typeface="ＭＳ Ｐゴシック" panose="020B0600070205080204" pitchFamily="34" charset="-128"/>
              </a:rPr>
              <a:t>přehled o čerpání </a:t>
            </a:r>
            <a:r>
              <a:rPr lang="cs-CZ" altLang="cs-CZ" sz="2800" dirty="0" smtClean="0">
                <a:ea typeface="ＭＳ Ｐゴシック" panose="020B0600070205080204" pitchFamily="34" charset="-128"/>
              </a:rPr>
              <a:t>dotace, který kraj podává MPSV ČR.</a:t>
            </a:r>
          </a:p>
          <a:p>
            <a:pPr marL="0" indent="0" eaLnBrk="1" hangingPunct="1">
              <a:buNone/>
            </a:pPr>
            <a:r>
              <a:rPr lang="cs-CZ" altLang="cs-CZ" sz="2800" dirty="0" smtClean="0">
                <a:ea typeface="ＭＳ Ｐゴシック" panose="020B0600070205080204" pitchFamily="34" charset="-128"/>
              </a:rPr>
              <a:t>Je možno využít otevření aplikace od 01.04. </a:t>
            </a:r>
            <a:r>
              <a:rPr lang="cs-CZ" altLang="cs-CZ" sz="2800" smtClean="0">
                <a:ea typeface="ＭＳ Ｐゴシック" panose="020B0600070205080204" pitchFamily="34" charset="-128"/>
              </a:rPr>
              <a:t>do 31.05. </a:t>
            </a:r>
            <a:r>
              <a:rPr lang="cs-CZ" altLang="cs-CZ" sz="2800" dirty="0" smtClean="0">
                <a:ea typeface="ＭＳ Ｐゴシック" panose="020B0600070205080204" pitchFamily="34" charset="-128"/>
              </a:rPr>
              <a:t>k podání aktualizace finančního vypořádání.</a:t>
            </a:r>
            <a:endParaRPr lang="cs-CZ" altLang="cs-CZ" sz="2800" dirty="0">
              <a:ea typeface="ＭＳ Ｐゴシック" panose="020B0600070205080204" pitchFamily="34" charset="-128"/>
            </a:endParaRPr>
          </a:p>
          <a:p>
            <a:pPr algn="just" eaLnBrk="1" hangingPunct="1">
              <a:lnSpc>
                <a:spcPct val="90000"/>
              </a:lnSpc>
              <a:spcBef>
                <a:spcPts val="600"/>
              </a:spcBef>
              <a:defRPr/>
            </a:pPr>
            <a:endParaRPr lang="cs-CZ" altLang="cs-CZ" sz="2400" dirty="0">
              <a:solidFill>
                <a:srgbClr val="000000"/>
              </a:solidFill>
              <a:ea typeface="ＭＳ Ｐゴシック" panose="020B0600070205080204" pitchFamily="34" charset="-128"/>
            </a:endParaRPr>
          </a:p>
          <a:p>
            <a:pPr marL="457200" lvl="1" indent="0" algn="just" eaLnBrk="1" hangingPunct="1">
              <a:lnSpc>
                <a:spcPct val="90000"/>
              </a:lnSpc>
              <a:spcBef>
                <a:spcPts val="600"/>
              </a:spcBef>
              <a:buNone/>
              <a:defRPr/>
            </a:pPr>
            <a:endParaRPr lang="cs-CZ" altLang="cs-CZ" sz="2000" dirty="0">
              <a:solidFill>
                <a:srgbClr val="000000"/>
              </a:solidFill>
              <a:ea typeface="ＭＳ Ｐゴシック" panose="020B0600070205080204" pitchFamily="34" charset="-128"/>
              <a:cs typeface="+mn-cs"/>
            </a:endParaRPr>
          </a:p>
          <a:p>
            <a:pPr marL="0" indent="0" eaLnBrk="1" hangingPunct="1">
              <a:lnSpc>
                <a:spcPct val="90000"/>
              </a:lnSpc>
              <a:spcBef>
                <a:spcPts val="600"/>
              </a:spcBef>
              <a:buNone/>
              <a:defRPr/>
            </a:pPr>
            <a:endParaRPr lang="cs-CZ" altLang="cs-CZ" sz="1600" dirty="0">
              <a:solidFill>
                <a:srgbClr val="000000"/>
              </a:solidFill>
              <a:ea typeface="ＭＳ Ｐゴシック" panose="020B0600070205080204" pitchFamily="34" charset="-128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endParaRPr lang="cs-CZ" altLang="cs-CZ" sz="1800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059418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spcBef>
                <a:spcPts val="1800"/>
              </a:spcBef>
              <a:buFontTx/>
              <a:buNone/>
              <a:defRPr/>
            </a:pPr>
            <a:endParaRPr lang="cs-CZ" altLang="cs-CZ" sz="600" b="1" i="1" dirty="0" smtClean="0">
              <a:solidFill>
                <a:srgbClr val="0060A8"/>
              </a:solidFill>
              <a:ea typeface="ＭＳ Ｐゴシック" panose="020B0600070205080204" pitchFamily="34" charset="-128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ts val="1800"/>
              </a:spcBef>
              <a:buFontTx/>
              <a:buNone/>
              <a:defRPr/>
            </a:pPr>
            <a:endParaRPr lang="cs-CZ" altLang="cs-CZ" sz="5400" b="1" i="1" dirty="0" smtClean="0">
              <a:solidFill>
                <a:srgbClr val="0060A8"/>
              </a:solidFill>
              <a:ea typeface="ＭＳ Ｐゴシック" panose="020B0600070205080204" pitchFamily="34" charset="-128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ts val="1800"/>
              </a:spcBef>
              <a:buFontTx/>
              <a:buNone/>
              <a:defRPr/>
            </a:pPr>
            <a:r>
              <a:rPr lang="cs-CZ" altLang="cs-CZ" sz="5400" b="1" i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Obecná část</a:t>
            </a:r>
          </a:p>
          <a:p>
            <a:pPr marL="0" indent="0" algn="ctr" eaLnBrk="1" hangingPunct="1">
              <a:lnSpc>
                <a:spcPct val="90000"/>
              </a:lnSpc>
              <a:spcBef>
                <a:spcPts val="1200"/>
              </a:spcBef>
              <a:buFontTx/>
              <a:buNone/>
              <a:defRPr/>
            </a:pPr>
            <a:endParaRPr lang="cs-CZ" altLang="cs-CZ" sz="5400" b="1" i="1" dirty="0" smtClean="0">
              <a:solidFill>
                <a:srgbClr val="0060A8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/>
          <a:lstStyle/>
          <a:p>
            <a:pPr eaLnBrk="1" hangingPunct="1"/>
            <a:endParaRPr lang="cs-CZ" altLang="cs-CZ" sz="2800" b="1" dirty="0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346894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spcBef>
                <a:spcPts val="1800"/>
              </a:spcBef>
              <a:buFontTx/>
              <a:buNone/>
              <a:defRPr/>
            </a:pPr>
            <a:endParaRPr lang="cs-CZ" altLang="cs-CZ" sz="600" b="1" i="1" dirty="0" smtClean="0">
              <a:solidFill>
                <a:srgbClr val="0060A8"/>
              </a:solidFill>
              <a:ea typeface="ＭＳ Ｐゴシック" panose="020B0600070205080204" pitchFamily="34" charset="-128"/>
            </a:endParaRPr>
          </a:p>
          <a:p>
            <a:pPr lvl="0" algn="just"/>
            <a:r>
              <a:rPr lang="cs-CZ" sz="2200" dirty="0"/>
              <a:t>Včlenění přílohy č. 2 – rámcového přehledu uznatelných a neuznatelných výdajů (nákladů) k Podprogramům č. 1 a 2</a:t>
            </a:r>
          </a:p>
          <a:p>
            <a:pPr lvl="1" algn="just"/>
            <a:r>
              <a:rPr lang="cs-CZ" sz="1800" dirty="0" smtClean="0"/>
              <a:t>sociální </a:t>
            </a:r>
            <a:r>
              <a:rPr lang="cs-CZ" sz="1800" dirty="0"/>
              <a:t>oblast je </a:t>
            </a:r>
            <a:r>
              <a:rPr lang="cs-CZ" sz="1800" dirty="0" smtClean="0"/>
              <a:t>široce </a:t>
            </a:r>
            <a:r>
              <a:rPr lang="cs-CZ" sz="1800" dirty="0"/>
              <a:t>definovaná a je často obtížné jednoznačně určit, které z výdajů (nákladů) vynaložené z dotace určené na poskytování sociálních služeb lze považovat za výdaje (náklady) uznatelné pro daný druh sociální služby.</a:t>
            </a:r>
          </a:p>
          <a:p>
            <a:pPr algn="just"/>
            <a:r>
              <a:rPr lang="cs-CZ" sz="2200" dirty="0"/>
              <a:t>Nejedná se o taxativní výčet </a:t>
            </a:r>
            <a:r>
              <a:rPr lang="cs-CZ" sz="2200" dirty="0" smtClean="0"/>
              <a:t>uznatelných a neuznatelných výdajů </a:t>
            </a:r>
            <a:r>
              <a:rPr lang="cs-CZ" sz="2200" dirty="0"/>
              <a:t>(nákladů), jedná se o výčet demonstrativní, sloužící k základní orientaci příjemce dotace. </a:t>
            </a:r>
          </a:p>
          <a:p>
            <a:pPr algn="just"/>
            <a:r>
              <a:rPr lang="cs-CZ" sz="2200" dirty="0"/>
              <a:t>V případě nejasnosti, zda se jedná o náklad (výdaj) neuznatelný, dává závazné stanovisko OSV.</a:t>
            </a: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/>
          <a:lstStyle/>
          <a:p>
            <a:pPr eaLnBrk="1" hangingPunct="1"/>
            <a:r>
              <a:rPr lang="cs-CZ" altLang="cs-CZ" sz="2800" b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Uznatelné a neuznatelné náklady</a:t>
            </a:r>
            <a:endParaRPr lang="cs-CZ" altLang="cs-CZ" sz="2800" b="1" dirty="0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073663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spcBef>
                <a:spcPts val="1800"/>
              </a:spcBef>
              <a:buFontTx/>
              <a:buNone/>
              <a:defRPr/>
            </a:pPr>
            <a:endParaRPr lang="cs-CZ" altLang="cs-CZ" sz="600" b="1" i="1" dirty="0" smtClean="0">
              <a:solidFill>
                <a:srgbClr val="0060A8"/>
              </a:solidFill>
              <a:ea typeface="ＭＳ Ｐゴシック" panose="020B0600070205080204" pitchFamily="34" charset="-128"/>
            </a:endParaRPr>
          </a:p>
          <a:p>
            <a:pPr marL="0" indent="0" algn="ctr" eaLnBrk="1" hangingPunct="1">
              <a:lnSpc>
                <a:spcPct val="90000"/>
              </a:lnSpc>
              <a:spcBef>
                <a:spcPts val="1800"/>
              </a:spcBef>
              <a:buFontTx/>
              <a:buNone/>
              <a:defRPr/>
            </a:pPr>
            <a:r>
              <a:rPr lang="cs-CZ" altLang="cs-CZ" sz="5400" b="1" i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Podprogram č. 1</a:t>
            </a:r>
          </a:p>
          <a:p>
            <a:pPr marL="0" indent="0" algn="ctr" eaLnBrk="1" hangingPunct="1">
              <a:lnSpc>
                <a:spcPct val="90000"/>
              </a:lnSpc>
              <a:spcBef>
                <a:spcPts val="1200"/>
              </a:spcBef>
              <a:buFontTx/>
              <a:buNone/>
              <a:defRPr/>
            </a:pPr>
            <a:endParaRPr lang="cs-CZ" altLang="cs-CZ" sz="5400" b="1" i="1" dirty="0" smtClean="0">
              <a:solidFill>
                <a:srgbClr val="0060A8"/>
              </a:solidFill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defRPr/>
            </a:pPr>
            <a:r>
              <a:rPr lang="cs-CZ" altLang="cs-CZ" sz="4000" b="1" i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Aktuální informace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defRPr/>
            </a:pPr>
            <a:r>
              <a:rPr lang="cs-CZ" altLang="cs-CZ" sz="4000" b="1" i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Výhled na rok 2022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defRPr/>
            </a:pPr>
            <a:r>
              <a:rPr lang="cs-CZ" altLang="cs-CZ" sz="4000" b="1" i="1" dirty="0" smtClean="0">
                <a:solidFill>
                  <a:srgbClr val="0060A8"/>
                </a:solidFill>
                <a:ea typeface="ＭＳ Ｐゴシック" panose="020B0600070205080204" pitchFamily="34" charset="-128"/>
              </a:rPr>
              <a:t>Audit</a:t>
            </a: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/>
          <a:lstStyle/>
          <a:p>
            <a:pPr eaLnBrk="1" hangingPunct="1"/>
            <a:endParaRPr lang="cs-CZ" altLang="cs-CZ" sz="2800" b="1" dirty="0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080301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0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1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2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3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4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5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6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7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8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9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0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1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2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3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4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5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6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7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8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9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3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30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4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5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6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7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8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9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10623</TotalTime>
  <Words>1789</Words>
  <Application>Microsoft Office PowerPoint</Application>
  <PresentationFormat>Předvádění na obrazovce (4:3)</PresentationFormat>
  <Paragraphs>255</Paragraphs>
  <Slides>31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31</vt:i4>
      </vt:variant>
    </vt:vector>
  </HeadingPairs>
  <TitlesOfParts>
    <vt:vector size="36" baseType="lpstr">
      <vt:lpstr>ＭＳ Ｐゴシック</vt:lpstr>
      <vt:lpstr>Arial</vt:lpstr>
      <vt:lpstr>Calibri</vt:lpstr>
      <vt:lpstr>Times New Roman</vt:lpstr>
      <vt:lpstr>Výchozí návrh</vt:lpstr>
      <vt:lpstr>Prezentace aplikace PowerPoint</vt:lpstr>
      <vt:lpstr>Prezentace aplikace PowerPoint</vt:lpstr>
      <vt:lpstr>Program finanční podpory poskytování sociálních služeb v Olomouckém kraji</vt:lpstr>
      <vt:lpstr>Finanční vypořádání dotace a předložení podkladů pro přezkoumání VP za rok 2021</vt:lpstr>
      <vt:lpstr>Finanční vypořádání dotace a předložení podkladů pro přezkoumání VP za rok 2021</vt:lpstr>
      <vt:lpstr>Finanční vypořádání dotace a předložení podkladů pro přezkoumání VP za rok 2021</vt:lpstr>
      <vt:lpstr>Prezentace aplikace PowerPoint</vt:lpstr>
      <vt:lpstr>Uznatelné a neuznatelné náklady</vt:lpstr>
      <vt:lpstr>Prezentace aplikace PowerPoint</vt:lpstr>
      <vt:lpstr>Aktuální informace</vt:lpstr>
      <vt:lpstr>Výhled na rok 2022</vt:lpstr>
      <vt:lpstr>Výhled na rok 2022</vt:lpstr>
      <vt:lpstr>Výhled na rok 2022</vt:lpstr>
      <vt:lpstr>Výhled na rok 2022</vt:lpstr>
      <vt:lpstr>Výhled na rok 2022</vt:lpstr>
      <vt:lpstr>Výhled na rok 2022</vt:lpstr>
      <vt:lpstr>Audit</vt:lpstr>
      <vt:lpstr>Shrnutí změn a informací</vt:lpstr>
      <vt:lpstr>Prezentace aplikace PowerPoint</vt:lpstr>
      <vt:lpstr>Aktuální informace</vt:lpstr>
      <vt:lpstr>Vyúčtování</vt:lpstr>
      <vt:lpstr>Audit</vt:lpstr>
      <vt:lpstr>Prezentace aplikace PowerPoint</vt:lpstr>
      <vt:lpstr>Doporučení (na základě kontrol)</vt:lpstr>
      <vt:lpstr>Prezentace aplikace PowerPoint</vt:lpstr>
      <vt:lpstr>Finanční vypořádání</vt:lpstr>
      <vt:lpstr>Finanční vypořádání</vt:lpstr>
      <vt:lpstr>Prezentace aplikace PowerPoint</vt:lpstr>
      <vt:lpstr>Shrnutí</vt:lpstr>
      <vt:lpstr>Informace ze strany kraje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Jana</dc:creator>
  <cp:lastModifiedBy>Spáčilová Kateřina</cp:lastModifiedBy>
  <cp:revision>659</cp:revision>
  <dcterms:created xsi:type="dcterms:W3CDTF">2008-01-15T11:19:01Z</dcterms:created>
  <dcterms:modified xsi:type="dcterms:W3CDTF">2023-07-04T12:58:22Z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PSDescription">
    <vt:lpwstr/>
  </property>
  <property fmtid="{D5CDD505-2E9C-101B-9397-08002B2CF9AE}" pid="3" name="Status">
    <vt:lpwstr/>
  </property>
</Properties>
</file>