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15"/>
  </p:notesMasterIdLst>
  <p:sldIdLst>
    <p:sldId id="256" r:id="rId2"/>
    <p:sldId id="261" r:id="rId3"/>
    <p:sldId id="258" r:id="rId4"/>
    <p:sldId id="287" r:id="rId5"/>
    <p:sldId id="283" r:id="rId6"/>
    <p:sldId id="285" r:id="rId7"/>
    <p:sldId id="271" r:id="rId8"/>
    <p:sldId id="288" r:id="rId9"/>
    <p:sldId id="259" r:id="rId10"/>
    <p:sldId id="286" r:id="rId11"/>
    <p:sldId id="273" r:id="rId12"/>
    <p:sldId id="281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ájková Petra" initials="HP" lastIdx="13" clrIdx="0">
    <p:extLst>
      <p:ext uri="{19B8F6BF-5375-455C-9EA6-DF929625EA0E}">
        <p15:presenceInfo xmlns:p15="http://schemas.microsoft.com/office/powerpoint/2012/main" userId="S-1-5-21-1345087706-903693047-1615293757-81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5FEDF6-183C-463F-B477-1010A6FCBD88}" type="datetimeFigureOut">
              <a:rPr lang="cs-CZ" smtClean="0"/>
              <a:t>18.12.2023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CF82E-9D7B-4905-9C6E-D86B250A51D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7373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AED8E5B-0D98-4FE1-9B26-D1041E3A89F9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159CD-DA3A-463F-AFEF-A68838A6859B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925-E007-46C2-84AB-35EE10DCAD39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2DCB-466C-4061-8D51-D3254DD77FA1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642357F-39F6-401C-9FF8-3072724998F3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B09B-D413-414E-B13F-B1984CD8FF65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F992-55E7-4B2D-A6F1-8C9243CBFE1B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98110-BAA6-4256-A2E5-BB66A47D261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3892-3343-4E4E-B81B-70A099359AD2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F85-D33A-46AF-9088-5A7400C1018E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EB3A624-F501-46A9-B8CA-4949E24E27C8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C4D3C1-679D-44D8-8A9C-D402CE4EF569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petra.hajkova@olkraj.cz" TargetMode="External"/><Relationship Id="rId2" Type="http://schemas.openxmlformats.org/officeDocument/2006/relationships/hyperlink" Target="mailto:r.honzakova@olkrajj.cz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Program na podporu včelařů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DOTACE PRO VČELAŘE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573" y="216817"/>
            <a:ext cx="3186259" cy="187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33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508" y="535459"/>
            <a:ext cx="11219935" cy="5848865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ClrTx/>
              <a:buNone/>
            </a:pPr>
            <a:r>
              <a:rPr lang="cs-CZ" b="1" dirty="0" smtClean="0">
                <a:solidFill>
                  <a:schemeClr val="bg1"/>
                </a:solidFill>
                <a:cs typeface="Arial" panose="020B0604020202020204" pitchFamily="34" charset="0"/>
              </a:rPr>
              <a:t>Vyúčtování nejpozději do 30. 9. </a:t>
            </a:r>
            <a:r>
              <a:rPr lang="cs-CZ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2024</a:t>
            </a:r>
            <a:endParaRPr lang="cs-CZ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0" lvl="0" indent="0">
              <a:buClrTx/>
              <a:buNone/>
            </a:pPr>
            <a:r>
              <a:rPr lang="cs-CZ" b="1" dirty="0" smtClean="0">
                <a:solidFill>
                  <a:schemeClr val="bg1"/>
                </a:solidFill>
                <a:cs typeface="Arial" panose="020B0604020202020204" pitchFamily="34" charset="0"/>
              </a:rPr>
              <a:t>Do </a:t>
            </a:r>
            <a:r>
              <a:rPr lang="cs-CZ" b="1" dirty="0">
                <a:solidFill>
                  <a:schemeClr val="bg1"/>
                </a:solidFill>
                <a:cs typeface="Arial" panose="020B0604020202020204" pitchFamily="34" charset="0"/>
              </a:rPr>
              <a:t>vyúčtování </a:t>
            </a:r>
            <a:r>
              <a:rPr lang="cs-CZ" b="1" dirty="0" smtClean="0">
                <a:solidFill>
                  <a:schemeClr val="bg1"/>
                </a:solidFill>
                <a:cs typeface="Arial" panose="020B0604020202020204" pitchFamily="34" charset="0"/>
              </a:rPr>
              <a:t>dotace náleží </a:t>
            </a:r>
            <a:r>
              <a:rPr lang="cs-CZ" b="1" dirty="0">
                <a:solidFill>
                  <a:schemeClr val="bg1"/>
                </a:solidFill>
                <a:cs typeface="Arial" panose="020B0604020202020204" pitchFamily="34" charset="0"/>
              </a:rPr>
              <a:t>tyto dokumenty.</a:t>
            </a:r>
          </a:p>
          <a:p>
            <a:pPr>
              <a:buClrTx/>
            </a:pPr>
            <a:endParaRPr lang="cs-CZ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buClrTx/>
            </a:pP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Faktury, doklady, paragony + výpis z účtu, pokud jste platily doklad platební kartou, nebo doklad z pošty nebo poštovního doručovatele, že platba proběhla hotově. </a:t>
            </a:r>
            <a:r>
              <a:rPr lang="cs-CZ" b="1" dirty="0">
                <a:solidFill>
                  <a:schemeClr val="bg1"/>
                </a:solidFill>
                <a:cs typeface="Arial" panose="020B0604020202020204" pitchFamily="34" charset="0"/>
              </a:rPr>
              <a:t>Vše s datem nákupu od 1. 1. </a:t>
            </a:r>
            <a:r>
              <a:rPr lang="cs-CZ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2024 </a:t>
            </a:r>
            <a:r>
              <a:rPr lang="cs-CZ" b="1" dirty="0">
                <a:solidFill>
                  <a:schemeClr val="bg1"/>
                </a:solidFill>
                <a:cs typeface="Arial" panose="020B0604020202020204" pitchFamily="34" charset="0"/>
              </a:rPr>
              <a:t>do 15. 9. </a:t>
            </a:r>
            <a:r>
              <a:rPr lang="cs-CZ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2024 </a:t>
            </a: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a do výše celkových uznatelných výdajů projektu. To znamená částka dotace + částka žadatele 50% na 50</a:t>
            </a:r>
            <a:r>
              <a:rPr lang="cs-CZ" dirty="0" smtClean="0">
                <a:solidFill>
                  <a:schemeClr val="bg1"/>
                </a:solidFill>
                <a:cs typeface="Arial" panose="020B0604020202020204" pitchFamily="34" charset="0"/>
              </a:rPr>
              <a:t>% při dotaci 10 000,- Kč je </a:t>
            </a:r>
            <a:r>
              <a:rPr lang="cs-CZ" dirty="0" smtClean="0">
                <a:solidFill>
                  <a:schemeClr val="bg1"/>
                </a:solidFill>
                <a:cs typeface="Arial" panose="020B0604020202020204" pitchFamily="34" charset="0"/>
              </a:rPr>
              <a:t>vyúčtování a veškeré doklady a faktury </a:t>
            </a:r>
            <a:r>
              <a:rPr lang="cs-CZ" dirty="0" smtClean="0">
                <a:solidFill>
                  <a:schemeClr val="bg1"/>
                </a:solidFill>
                <a:cs typeface="Arial" panose="020B0604020202020204" pitchFamily="34" charset="0"/>
              </a:rPr>
              <a:t>na celkovou částku 20 000,- Kč</a:t>
            </a:r>
            <a:endParaRPr lang="cs-CZ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buClrTx/>
            </a:pPr>
            <a:r>
              <a:rPr lang="cs-CZ" dirty="0" smtClean="0">
                <a:solidFill>
                  <a:schemeClr val="bg1"/>
                </a:solidFill>
                <a:cs typeface="Arial" panose="020B0604020202020204" pitchFamily="34" charset="0"/>
              </a:rPr>
              <a:t>Pokud </a:t>
            </a: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kupujete oddělky – kopii veterinárního vyšetření </a:t>
            </a:r>
            <a:r>
              <a:rPr lang="cs-CZ" dirty="0" smtClean="0">
                <a:solidFill>
                  <a:schemeClr val="bg1"/>
                </a:solidFill>
                <a:cs typeface="Arial" panose="020B0604020202020204" pitchFamily="34" charset="0"/>
              </a:rPr>
              <a:t>2024 od </a:t>
            </a: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prodávajícího, nebo doložení původu včelích matek</a:t>
            </a:r>
          </a:p>
          <a:p>
            <a:pPr>
              <a:buClrTx/>
            </a:pP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Závěrečnou zprávu s podpisem</a:t>
            </a:r>
          </a:p>
          <a:p>
            <a:pPr marL="0" indent="0">
              <a:buClrTx/>
              <a:buNone/>
            </a:pPr>
            <a:endParaRPr lang="cs-CZ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0" indent="0">
              <a:buClrTx/>
              <a:buNone/>
            </a:pP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Vyúčtování se vyplňuje v Portále komunikace pro </a:t>
            </a:r>
            <a:r>
              <a:rPr lang="cs-CZ" dirty="0" smtClean="0">
                <a:solidFill>
                  <a:schemeClr val="bg1"/>
                </a:solidFill>
                <a:cs typeface="Arial" panose="020B0604020202020204" pitchFamily="34" charset="0"/>
              </a:rPr>
              <a:t>občany, kde se elektronicky přikládají doklady od nákupu </a:t>
            </a: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a následně se </a:t>
            </a:r>
            <a:r>
              <a:rPr lang="cs-CZ" dirty="0" smtClean="0">
                <a:solidFill>
                  <a:schemeClr val="bg1"/>
                </a:solidFill>
                <a:cs typeface="Arial" panose="020B0604020202020204" pitchFamily="34" charset="0"/>
              </a:rPr>
              <a:t>listy vyúčtování vytisknou (4 str.) a s </a:t>
            </a: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podepsanou závěrečnou zprávou zasílá poštou na adresu </a:t>
            </a:r>
            <a:r>
              <a:rPr lang="cs-CZ" dirty="0" smtClean="0">
                <a:solidFill>
                  <a:schemeClr val="bg1"/>
                </a:solidFill>
                <a:cs typeface="Arial" panose="020B0604020202020204" pitchFamily="34" charset="0"/>
              </a:rPr>
              <a:t>Krajského úřadu Olomouckého </a:t>
            </a: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kraje Jeremenkova 40a, 779 11 Olomouc, Odbor životního prostředí a zemědělství nebo je lze doručit osobně na podatelnu.</a:t>
            </a:r>
          </a:p>
          <a:p>
            <a:pPr marL="0" indent="0">
              <a:buNone/>
            </a:pPr>
            <a:endParaRPr lang="cs-CZ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50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474" y="499621"/>
            <a:ext cx="11208470" cy="91728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Administrace žádostí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474" y="1416908"/>
            <a:ext cx="11208470" cy="4938031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762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1600" dirty="0" smtClean="0">
                <a:solidFill>
                  <a:schemeClr val="bg1"/>
                </a:solidFill>
              </a:rPr>
              <a:t>Už během léta můžete zasílat Vaše vyúčtování dotace s veškerými doklady a nejpozději do 30. 9. </a:t>
            </a:r>
            <a:r>
              <a:rPr lang="cs-CZ" sz="1600" dirty="0" smtClean="0">
                <a:solidFill>
                  <a:schemeClr val="bg1"/>
                </a:solidFill>
              </a:rPr>
              <a:t>2024</a:t>
            </a:r>
            <a:endParaRPr lang="cs-CZ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1600" dirty="0">
              <a:solidFill>
                <a:schemeClr val="bg1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68" y="507859"/>
            <a:ext cx="1792276" cy="136213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309" y="2230249"/>
            <a:ext cx="4123292" cy="412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76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flipV="1">
            <a:off x="1066800" y="596874"/>
            <a:ext cx="10058400" cy="930267"/>
          </a:xfrm>
        </p:spPr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9557" y="461319"/>
            <a:ext cx="11236411" cy="591476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mpd="thickThin">
            <a:solidFill>
              <a:schemeClr val="accent1">
                <a:alpha val="19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b="1" dirty="0">
                <a:solidFill>
                  <a:schemeClr val="bg1"/>
                </a:solidFill>
              </a:rPr>
              <a:t>Na platebních dokladech budou uznány jen ty položky, které jsou vyjmenované </a:t>
            </a:r>
            <a:r>
              <a:rPr lang="cs-CZ" sz="1600" b="1" dirty="0" smtClean="0">
                <a:solidFill>
                  <a:schemeClr val="bg1"/>
                </a:solidFill>
              </a:rPr>
              <a:t>v pravidlech a ve </a:t>
            </a:r>
            <a:r>
              <a:rPr lang="cs-CZ" sz="1600" b="1" dirty="0">
                <a:solidFill>
                  <a:schemeClr val="bg1"/>
                </a:solidFill>
              </a:rPr>
              <a:t>smlouvě. </a:t>
            </a:r>
          </a:p>
          <a:p>
            <a:pPr marL="0" indent="0">
              <a:buNone/>
            </a:pPr>
            <a:endParaRPr lang="cs-CZ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1600" dirty="0">
                <a:solidFill>
                  <a:schemeClr val="bg1"/>
                </a:solidFill>
              </a:rPr>
              <a:t>Např. barvy na nátěr, sklenice na med nebo medomet nejsou uznatelnými náklady. Proto prosím pročtěte pečlivě podmínky smlouvy.</a:t>
            </a:r>
          </a:p>
          <a:p>
            <a:pPr marL="0" indent="0">
              <a:buNone/>
            </a:pPr>
            <a:r>
              <a:rPr lang="cs-CZ" sz="1600" dirty="0">
                <a:solidFill>
                  <a:schemeClr val="bg1"/>
                </a:solidFill>
              </a:rPr>
              <a:t>Pokud by ve Vaší faktuře byla neuznatelná položka, pak se jen tato neuznatelná položka = částka vyškrtne a nezapočítá se do celkových uznatelných nákladů.</a:t>
            </a:r>
          </a:p>
          <a:p>
            <a:pPr marL="0" indent="0">
              <a:buNone/>
            </a:pPr>
            <a:r>
              <a:rPr lang="cs-CZ" sz="1600" dirty="0">
                <a:solidFill>
                  <a:schemeClr val="bg1"/>
                </a:solidFill>
              </a:rPr>
              <a:t>Pokud nakoupíte na fakturu a platba proběhne platební kartou, pak prosím pošlete ve vyúčtování i </a:t>
            </a:r>
            <a:r>
              <a:rPr lang="cs-CZ" sz="1600" b="1" dirty="0">
                <a:solidFill>
                  <a:schemeClr val="bg1"/>
                </a:solidFill>
              </a:rPr>
              <a:t>kopii výpisu </a:t>
            </a:r>
            <a:r>
              <a:rPr lang="cs-CZ" sz="1600" dirty="0">
                <a:solidFill>
                  <a:schemeClr val="bg1"/>
                </a:solidFill>
              </a:rPr>
              <a:t>běžného účtu, kde je tato platba vyznačena a je zřejmé, že platba proběhla. Stačí i z počítače opis obrazovky, kde platbu vyznačíte.</a:t>
            </a:r>
          </a:p>
          <a:p>
            <a:pPr marL="0" indent="0">
              <a:buNone/>
            </a:pPr>
            <a:r>
              <a:rPr lang="cs-CZ" sz="1600" dirty="0">
                <a:solidFill>
                  <a:schemeClr val="bg1"/>
                </a:solidFill>
              </a:rPr>
              <a:t>Poštovné se započítává do celkových nákladů jen v případě, že jsou na faktuře uvedeny jen ty položky, které jsou přímo uvedené a vyjmenované ve smlouvě, jako uznatelný náklad dotace. Pokud se ve faktuře musí některá nakoupená položka vyškrtnout, pak se nezapočítává ani poštovné.</a:t>
            </a:r>
          </a:p>
          <a:p>
            <a:pPr marL="0" indent="0">
              <a:buNone/>
            </a:pPr>
            <a:r>
              <a:rPr lang="cs-CZ" sz="1600" dirty="0">
                <a:solidFill>
                  <a:schemeClr val="bg1"/>
                </a:solidFill>
              </a:rPr>
              <a:t>Dobírka - při převzetí a zaplacení zásilky požádejte doručovatele nebo poštu o vystavení dokladu od zaplacení dobírky. Opět je potřeba doložit do </a:t>
            </a:r>
            <a:r>
              <a:rPr lang="cs-CZ" sz="1600" dirty="0" smtClean="0">
                <a:solidFill>
                  <a:schemeClr val="bg1"/>
                </a:solidFill>
              </a:rPr>
              <a:t>vyúčtování </a:t>
            </a:r>
            <a:r>
              <a:rPr lang="cs-CZ" sz="1600" dirty="0">
                <a:solidFill>
                  <a:schemeClr val="bg1"/>
                </a:solidFill>
              </a:rPr>
              <a:t>doklad, že platba proběhla.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408" y="4369633"/>
            <a:ext cx="3010855" cy="200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0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506627" y="469557"/>
            <a:ext cx="11232292" cy="597243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76200">
            <a:solidFill>
              <a:schemeClr val="tx1"/>
            </a:solidFill>
          </a:ln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bg1"/>
                </a:solidFill>
              </a:rPr>
              <a:t>				</a:t>
            </a:r>
            <a:r>
              <a:rPr lang="cs-CZ" b="1" dirty="0" smtClean="0">
                <a:solidFill>
                  <a:schemeClr val="bg1"/>
                </a:solidFill>
              </a:rPr>
              <a:t>Děkujeme za pozornost</a:t>
            </a:r>
          </a:p>
          <a:p>
            <a:pPr marL="0" indent="0">
              <a:buNone/>
            </a:pPr>
            <a:endParaRPr lang="cs-CZ" sz="1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Odbor životního prostředí a zemědělství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Oddělení ochrany přírody</a:t>
            </a:r>
          </a:p>
          <a:p>
            <a:pPr marL="0" indent="0">
              <a:buNone/>
            </a:pPr>
            <a:endParaRPr lang="cs-CZ" sz="1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Bc. Ing. Renata Honzáková vedoucí oddělení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585 508 409  </a:t>
            </a:r>
            <a:r>
              <a:rPr lang="cs-CZ" sz="1400" dirty="0" smtClean="0">
                <a:solidFill>
                  <a:srgbClr val="FF0000"/>
                </a:solidFill>
                <a:hlinkClick r:id="rId2"/>
              </a:rPr>
              <a:t>r.honzakova@olkrajj.cz</a:t>
            </a:r>
            <a:endParaRPr lang="cs-CZ" sz="1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Petra Hájková</a:t>
            </a: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bg1"/>
                </a:solidFill>
              </a:rPr>
              <a:t>585 508 413  </a:t>
            </a:r>
            <a:r>
              <a:rPr lang="cs-CZ" sz="1400" dirty="0" smtClean="0">
                <a:solidFill>
                  <a:schemeClr val="bg1"/>
                </a:solidFill>
                <a:hlinkClick r:id="rId3"/>
              </a:rPr>
              <a:t>petra.hajkova@olkraj.cz</a:t>
            </a:r>
            <a:endParaRPr lang="cs-CZ" sz="1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27" y="439807"/>
            <a:ext cx="3027405" cy="14771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691" y="439807"/>
            <a:ext cx="3376228" cy="60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7794" y="510747"/>
            <a:ext cx="11228173" cy="582415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2000" b="1" cap="all" dirty="0" smtClean="0">
              <a:solidFill>
                <a:schemeClr val="bg1"/>
              </a:solidFill>
              <a:effectLst>
                <a:outerShdw blurRad="50800" dist="38100" dir="10800000" algn="r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cs-CZ" sz="2000" b="1" cap="all" dirty="0" smtClean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PRAVIDLA </a:t>
            </a:r>
            <a:r>
              <a:rPr lang="cs-CZ" sz="2000" b="1" cap="all" dirty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POSKYTOVÁNÍ </a:t>
            </a:r>
            <a:r>
              <a:rPr lang="cs-CZ" sz="2000" b="1" cap="all" dirty="0" smtClean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DOTACÍ z</a:t>
            </a:r>
            <a:r>
              <a:rPr lang="cs-CZ" sz="2000" b="1" cap="all" dirty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 rozpočtu Olomouckého kraje</a:t>
            </a:r>
            <a:endParaRPr lang="cs-CZ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cs-CZ" sz="2000" b="1" cap="all" dirty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DOTAČNÍ </a:t>
            </a:r>
            <a:r>
              <a:rPr lang="cs-CZ" sz="2000" b="1" cap="all" dirty="0" smtClean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PROGRAM </a:t>
            </a:r>
            <a:r>
              <a:rPr lang="cs-CZ" sz="2000" b="1" cap="all" dirty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NA </a:t>
            </a:r>
            <a:r>
              <a:rPr lang="cs-CZ" sz="2000" b="1" cap="all" dirty="0" smtClean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PODPORU </a:t>
            </a:r>
            <a:r>
              <a:rPr lang="cs-CZ" sz="2000" b="1" cap="all" dirty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VČELAŘŮ NA ÚZEMÍ OLOMOUCKÉHO KRAJE </a:t>
            </a:r>
            <a:r>
              <a:rPr lang="cs-CZ" sz="2000" b="1" cap="all" dirty="0" smtClean="0">
                <a:solidFill>
                  <a:schemeClr val="bg1"/>
                </a:solidFill>
                <a:effectLst>
                  <a:outerShdw blurRad="50800" dist="38100" dir="10800000" algn="r">
                    <a:srgbClr val="000000">
                      <a:alpha val="40000"/>
                    </a:srgbClr>
                  </a:outerShdw>
                </a:effectLst>
              </a:rPr>
              <a:t>2024</a:t>
            </a:r>
            <a:endParaRPr lang="cs-CZ" sz="2000" b="1" cap="all" dirty="0" smtClean="0">
              <a:solidFill>
                <a:schemeClr val="bg1"/>
              </a:solidFill>
              <a:effectLst>
                <a:outerShdw blurRad="50800" dist="38100" dir="10800000" algn="r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cs-CZ" sz="2000" b="1" cap="all" dirty="0">
              <a:solidFill>
                <a:schemeClr val="bg1"/>
              </a:solidFill>
              <a:effectLst>
                <a:outerShdw blurRad="50800" dist="38100" dir="10800000" algn="r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cs-CZ" sz="2000" b="1" cap="all" dirty="0" smtClean="0">
              <a:solidFill>
                <a:schemeClr val="bg1"/>
              </a:solidFill>
              <a:effectLst>
                <a:outerShdw blurRad="50800" dist="38100" dir="10800000" algn="r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cs-CZ" b="1" dirty="0">
                <a:solidFill>
                  <a:schemeClr val="bg1"/>
                </a:solidFill>
              </a:rPr>
              <a:t>Název programu: 02 </a:t>
            </a:r>
            <a:r>
              <a:rPr lang="cs-CZ" b="1" dirty="0" smtClean="0">
                <a:solidFill>
                  <a:schemeClr val="bg1"/>
                </a:solidFill>
              </a:rPr>
              <a:t>01 </a:t>
            </a:r>
            <a:r>
              <a:rPr lang="cs-CZ" b="1" dirty="0">
                <a:solidFill>
                  <a:schemeClr val="bg1"/>
                </a:solidFill>
              </a:rPr>
              <a:t>Program na podporu včelařů na území Olomouckého kraje </a:t>
            </a:r>
            <a:r>
              <a:rPr lang="cs-CZ" b="1" dirty="0" smtClean="0">
                <a:solidFill>
                  <a:schemeClr val="bg1"/>
                </a:solidFill>
              </a:rPr>
              <a:t>2024</a:t>
            </a:r>
            <a:endParaRPr lang="cs-CZ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cs-CZ" sz="2000" dirty="0">
              <a:solidFill>
                <a:schemeClr val="bg1"/>
              </a:solidFill>
            </a:endParaRPr>
          </a:p>
        </p:txBody>
      </p:sp>
      <p:pic>
        <p:nvPicPr>
          <p:cNvPr id="4" name="Obrázek 3" descr="Včela pokrytá pyle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898" y="3092974"/>
            <a:ext cx="4381500" cy="3009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199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45616" y="609643"/>
            <a:ext cx="4666269" cy="323611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0746" y="476350"/>
            <a:ext cx="11228172" cy="575590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1600" b="1" dirty="0">
                <a:solidFill>
                  <a:schemeClr val="bg1"/>
                </a:solidFill>
              </a:rPr>
              <a:t>Okruh oprávněných žadatelů v </a:t>
            </a:r>
            <a:r>
              <a:rPr lang="cs-CZ" sz="1600" b="1" dirty="0" smtClean="0">
                <a:solidFill>
                  <a:schemeClr val="bg1"/>
                </a:solidFill>
              </a:rPr>
              <a:t>dotačním programu</a:t>
            </a:r>
          </a:p>
          <a:p>
            <a:pPr marL="274320" lvl="1" indent="0">
              <a:buNone/>
            </a:pPr>
            <a:r>
              <a:rPr lang="cs-CZ" dirty="0">
                <a:solidFill>
                  <a:schemeClr val="bg1"/>
                </a:solidFill>
              </a:rPr>
              <a:t>Žadatelem </a:t>
            </a:r>
            <a:r>
              <a:rPr lang="cs-CZ" b="1" dirty="0">
                <a:solidFill>
                  <a:schemeClr val="bg1"/>
                </a:solidFill>
              </a:rPr>
              <a:t>může být</a:t>
            </a:r>
            <a:r>
              <a:rPr lang="cs-CZ" dirty="0">
                <a:solidFill>
                  <a:schemeClr val="bg1"/>
                </a:solidFill>
              </a:rPr>
              <a:t> pouze: </a:t>
            </a:r>
            <a:endParaRPr lang="cs-CZ" sz="14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cs-CZ" dirty="0">
                <a:solidFill>
                  <a:schemeClr val="bg1"/>
                </a:solidFill>
              </a:rPr>
              <a:t>fyzická osoba, která:</a:t>
            </a:r>
            <a:endParaRPr lang="cs-CZ" sz="16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cs-CZ" dirty="0">
                <a:solidFill>
                  <a:schemeClr val="bg1"/>
                </a:solidFill>
              </a:rPr>
              <a:t>dosáhne nejpozději v den podání žádosti o dotaci 18 let,</a:t>
            </a:r>
            <a:endParaRPr lang="cs-CZ" sz="16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cs-CZ" dirty="0">
                <a:solidFill>
                  <a:schemeClr val="bg1"/>
                </a:solidFill>
              </a:rPr>
              <a:t>nemá omezenou svéprávnost dle § 55 a násl. zákona č. 89/2012 Sb., občanský zákoník, </a:t>
            </a:r>
            <a:endParaRPr lang="cs-CZ" sz="16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cs-CZ" dirty="0">
                <a:solidFill>
                  <a:schemeClr val="bg1"/>
                </a:solidFill>
              </a:rPr>
              <a:t>má trvalý pobyt na území Olomouckého kraje, nebo má trvalý pobyt mimo území Olomouckého kraje, ale výstupy akce, na niž je požadována dotace, budou realizovány v územním obvodu Olomouckého kraje, případně budou propagovat Olomoucký kraj mimo jeho územní působnost.</a:t>
            </a:r>
            <a:endParaRPr lang="cs-CZ" sz="16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cs-CZ" dirty="0">
                <a:solidFill>
                  <a:schemeClr val="bg1"/>
                </a:solidFill>
              </a:rPr>
              <a:t>začínající včelař, který v minulosti včelařství neprovozoval, do 1. 1. </a:t>
            </a:r>
            <a:r>
              <a:rPr lang="cs-CZ" dirty="0" smtClean="0">
                <a:solidFill>
                  <a:schemeClr val="bg1"/>
                </a:solidFill>
              </a:rPr>
              <a:t>2024 </a:t>
            </a:r>
            <a:r>
              <a:rPr lang="cs-CZ" dirty="0">
                <a:solidFill>
                  <a:schemeClr val="bg1"/>
                </a:solidFill>
              </a:rPr>
              <a:t>nevlastní žádná včelstva, a nebo stávající včelař, který provozuje včelařství a v minulosti včelařství provozoval, ke dni 1. 1. </a:t>
            </a:r>
            <a:r>
              <a:rPr lang="cs-CZ" dirty="0" smtClean="0">
                <a:solidFill>
                  <a:schemeClr val="bg1"/>
                </a:solidFill>
              </a:rPr>
              <a:t>2024 </a:t>
            </a:r>
            <a:r>
              <a:rPr lang="cs-CZ" dirty="0">
                <a:solidFill>
                  <a:schemeClr val="bg1"/>
                </a:solidFill>
              </a:rPr>
              <a:t>vlastní minimálně jedno včelstvo a max. 15 včelstev.</a:t>
            </a:r>
            <a:endParaRPr lang="cs-CZ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Žadatelem v dotačním programu </a:t>
            </a:r>
            <a:r>
              <a:rPr lang="cs-CZ" b="1" dirty="0">
                <a:solidFill>
                  <a:schemeClr val="bg1"/>
                </a:solidFill>
              </a:rPr>
              <a:t>nemůže být: fyzická osoba oprávněná k podnikání v oblasti včelařství, dále osoba, která v posledních třech letech </a:t>
            </a:r>
            <a:r>
              <a:rPr lang="cs-CZ" dirty="0">
                <a:solidFill>
                  <a:schemeClr val="bg1"/>
                </a:solidFill>
              </a:rPr>
              <a:t>žádala o dotaci v Programu na podporu včelařů na území Olomouckého kraje jako</a:t>
            </a:r>
            <a:r>
              <a:rPr lang="cs-CZ" b="1" dirty="0">
                <a:solidFill>
                  <a:schemeClr val="bg1"/>
                </a:solidFill>
              </a:rPr>
              <a:t> začínající včelař Olomouckého kraje či osoba, která v roce </a:t>
            </a:r>
            <a:r>
              <a:rPr lang="cs-CZ" b="1" dirty="0" smtClean="0">
                <a:solidFill>
                  <a:schemeClr val="bg1"/>
                </a:solidFill>
              </a:rPr>
              <a:t>2023 </a:t>
            </a:r>
            <a:r>
              <a:rPr lang="cs-CZ" b="1" dirty="0">
                <a:solidFill>
                  <a:schemeClr val="bg1"/>
                </a:solidFill>
              </a:rPr>
              <a:t>obdržela dotaci od Olomouckého kraje jako stávající včelař.</a:t>
            </a: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45616" y="609643"/>
            <a:ext cx="4666269" cy="323611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0498" y="476350"/>
            <a:ext cx="11228172" cy="575590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b="1" dirty="0">
                <a:solidFill>
                  <a:schemeClr val="bg1"/>
                </a:solidFill>
              </a:rPr>
              <a:t>Stanoviště včelstev žadatele </a:t>
            </a:r>
            <a:r>
              <a:rPr lang="cs-CZ" sz="1600" b="1" dirty="0" smtClean="0">
                <a:solidFill>
                  <a:schemeClr val="bg1"/>
                </a:solidFill>
              </a:rPr>
              <a:t>o dotaci musí </a:t>
            </a:r>
            <a:r>
              <a:rPr lang="cs-CZ" sz="1600" b="1" dirty="0">
                <a:solidFill>
                  <a:schemeClr val="bg1"/>
                </a:solidFill>
              </a:rPr>
              <a:t>být umístěno v územním obvodu Olomouckého kraje.</a:t>
            </a:r>
          </a:p>
          <a:p>
            <a:pPr marL="0" indent="0">
              <a:buNone/>
            </a:pPr>
            <a:endParaRPr lang="cs-CZ" sz="16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1600" dirty="0">
              <a:solidFill>
                <a:schemeClr val="bg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40" y="1066547"/>
            <a:ext cx="7369350" cy="491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5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45616" y="609643"/>
            <a:ext cx="4666269" cy="323611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0746" y="476350"/>
            <a:ext cx="11228172" cy="575590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Na </a:t>
            </a:r>
            <a:r>
              <a:rPr lang="cs-CZ" dirty="0">
                <a:solidFill>
                  <a:schemeClr val="bg1"/>
                </a:solidFill>
              </a:rPr>
              <a:t>dotační program je předpokládaná výše celkové částky 500 000,- Kč. </a:t>
            </a:r>
            <a:endParaRPr lang="cs-CZ" dirty="0" smtClean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endParaRPr lang="cs-CZ" b="1" dirty="0" smtClean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r>
              <a:rPr lang="cs-CZ" b="1" dirty="0" smtClean="0">
                <a:solidFill>
                  <a:schemeClr val="bg1"/>
                </a:solidFill>
              </a:rPr>
              <a:t>Minimální </a:t>
            </a:r>
            <a:r>
              <a:rPr lang="cs-CZ" b="1" dirty="0">
                <a:solidFill>
                  <a:schemeClr val="bg1"/>
                </a:solidFill>
              </a:rPr>
              <a:t>výše </a:t>
            </a:r>
            <a:r>
              <a:rPr lang="cs-CZ" dirty="0">
                <a:solidFill>
                  <a:schemeClr val="bg1"/>
                </a:solidFill>
              </a:rPr>
              <a:t>dotace na jednu akci činí 5 000,- Kč.</a:t>
            </a:r>
            <a:endParaRPr lang="cs-CZ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 </a:t>
            </a:r>
            <a:endParaRPr lang="cs-CZ" sz="1600" dirty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r>
              <a:rPr lang="cs-CZ" b="1" dirty="0">
                <a:solidFill>
                  <a:schemeClr val="bg1"/>
                </a:solidFill>
              </a:rPr>
              <a:t>Maximální výše </a:t>
            </a:r>
            <a:r>
              <a:rPr lang="cs-CZ" dirty="0">
                <a:solidFill>
                  <a:schemeClr val="bg1"/>
                </a:solidFill>
              </a:rPr>
              <a:t>dotace na jednu akci činí 10 000,- Kč.</a:t>
            </a:r>
            <a:endParaRPr lang="cs-CZ" sz="14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cs-CZ" b="1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cs-CZ" b="1" dirty="0" smtClean="0">
                <a:solidFill>
                  <a:schemeClr val="bg1"/>
                </a:solidFill>
              </a:rPr>
              <a:t>Spoluúčast žadatele je 50% na 50%</a:t>
            </a: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Minimální podíl spoluúčasti žadatele z vlastních a jiných zdrojů vychází z celkových předpokládaných uznatelných výdajů akce uvedených v žádosti žadatele, a činí </a:t>
            </a:r>
            <a:r>
              <a:rPr lang="cs-CZ" b="1" dirty="0">
                <a:solidFill>
                  <a:schemeClr val="bg1"/>
                </a:solidFill>
              </a:rPr>
              <a:t>50 </a:t>
            </a:r>
            <a:r>
              <a:rPr lang="cs-CZ" dirty="0">
                <a:solidFill>
                  <a:schemeClr val="bg1"/>
                </a:solidFill>
              </a:rPr>
              <a:t>% celkových předpokládaných uznatelných výdajů akce. </a:t>
            </a: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Pokud žadatel má schválenou dotaci 10 000,- Kč pak vyúčtování a veškeré doklady, faktury a účtenky do vyúčtování v září, předkládá na celkovou částku 20 000,- Kč. Doklady musí být s datem nákupu od 1. ledna </a:t>
            </a:r>
            <a:r>
              <a:rPr lang="cs-CZ" dirty="0" smtClean="0">
                <a:solidFill>
                  <a:schemeClr val="bg1"/>
                </a:solidFill>
              </a:rPr>
              <a:t>2024 </a:t>
            </a:r>
            <a:r>
              <a:rPr lang="cs-CZ" dirty="0" smtClean="0">
                <a:solidFill>
                  <a:schemeClr val="bg1"/>
                </a:solidFill>
              </a:rPr>
              <a:t>do 15. září </a:t>
            </a:r>
            <a:r>
              <a:rPr lang="cs-CZ" dirty="0" smtClean="0">
                <a:solidFill>
                  <a:schemeClr val="bg1"/>
                </a:solidFill>
              </a:rPr>
              <a:t>2024.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095" y="1449129"/>
            <a:ext cx="2150682" cy="163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55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45616" y="609643"/>
            <a:ext cx="4666269" cy="323611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0746" y="476350"/>
            <a:ext cx="11228172" cy="575590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700" b="1" dirty="0">
                <a:solidFill>
                  <a:schemeClr val="bg1"/>
                </a:solidFill>
              </a:rPr>
              <a:t>Uznatelným výdajem je pouze:</a:t>
            </a:r>
          </a:p>
          <a:p>
            <a:pPr marL="342900" lvl="0" indent="-342900">
              <a:buClrTx/>
              <a:buFont typeface="+mj-lt"/>
              <a:buAutoNum type="alphaUcPeriod"/>
            </a:pPr>
            <a:r>
              <a:rPr lang="cs-CZ" sz="1700" dirty="0" smtClean="0">
                <a:solidFill>
                  <a:schemeClr val="bg1"/>
                </a:solidFill>
              </a:rPr>
              <a:t>nákup nových kompletních nástavkových úlů s oddělitelným zasíťovaným dnem umožňujícím sledovat spad varroázy v celkovém maximálním počtu 5 ks úlů.</a:t>
            </a:r>
          </a:p>
          <a:p>
            <a:pPr marL="0" indent="0">
              <a:buNone/>
            </a:pPr>
            <a:r>
              <a:rPr lang="cs-CZ" sz="1700" dirty="0">
                <a:solidFill>
                  <a:schemeClr val="bg1"/>
                </a:solidFill>
              </a:rPr>
              <a:t>	</a:t>
            </a:r>
            <a:r>
              <a:rPr lang="cs-CZ" sz="1700" dirty="0" smtClean="0">
                <a:solidFill>
                  <a:schemeClr val="bg1"/>
                </a:solidFill>
              </a:rPr>
              <a:t>Kompletní </a:t>
            </a:r>
            <a:r>
              <a:rPr lang="cs-CZ" sz="1700" dirty="0">
                <a:solidFill>
                  <a:schemeClr val="bg1"/>
                </a:solidFill>
              </a:rPr>
              <a:t>nástavkový úl se skládá z 1 dna úlu, minimálně</a:t>
            </a:r>
            <a:br>
              <a:rPr lang="cs-CZ" sz="1700" dirty="0">
                <a:solidFill>
                  <a:schemeClr val="bg1"/>
                </a:solidFill>
              </a:rPr>
            </a:br>
            <a:r>
              <a:rPr lang="cs-CZ" sz="1700" dirty="0">
                <a:solidFill>
                  <a:schemeClr val="bg1"/>
                </a:solidFill>
              </a:rPr>
              <a:t> </a:t>
            </a:r>
            <a:r>
              <a:rPr lang="cs-CZ" sz="1700" dirty="0" smtClean="0">
                <a:solidFill>
                  <a:schemeClr val="bg1"/>
                </a:solidFill>
              </a:rPr>
              <a:t>	3 </a:t>
            </a:r>
            <a:r>
              <a:rPr lang="cs-CZ" sz="1700" dirty="0">
                <a:solidFill>
                  <a:schemeClr val="bg1"/>
                </a:solidFill>
              </a:rPr>
              <a:t>a maximálně 5 nástavků, 1 víka, mateří mřížky, rámků nebo přířezů na rámky, a mezerníků, </a:t>
            </a:r>
            <a:r>
              <a:rPr lang="cs-CZ" sz="1700" dirty="0" smtClean="0">
                <a:solidFill>
                  <a:schemeClr val="bg1"/>
                </a:solidFill>
              </a:rPr>
              <a:t>	v</a:t>
            </a:r>
            <a:r>
              <a:rPr lang="cs-CZ" sz="1700" dirty="0">
                <a:solidFill>
                  <a:schemeClr val="bg1"/>
                </a:solidFill>
              </a:rPr>
              <a:t> případě nízkonástavkových úlů může být počet nástavků jednoho úlu 5 až 7. Součástí úlu může </a:t>
            </a:r>
            <a:r>
              <a:rPr lang="cs-CZ" sz="1700" dirty="0" smtClean="0">
                <a:solidFill>
                  <a:schemeClr val="bg1"/>
                </a:solidFill>
              </a:rPr>
              <a:t>	být </a:t>
            </a:r>
            <a:r>
              <a:rPr lang="cs-CZ" sz="1700" dirty="0">
                <a:solidFill>
                  <a:schemeClr val="bg1"/>
                </a:solidFill>
              </a:rPr>
              <a:t>i krmítko, česna, česnové uzávěry, podložky na měl, strůpkové fólie, včelí výkluz </a:t>
            </a:r>
            <a:br>
              <a:rPr lang="cs-CZ" sz="1700" dirty="0">
                <a:solidFill>
                  <a:schemeClr val="bg1"/>
                </a:solidFill>
              </a:rPr>
            </a:br>
            <a:r>
              <a:rPr lang="cs-CZ" sz="1700" dirty="0" smtClean="0">
                <a:solidFill>
                  <a:schemeClr val="bg1"/>
                </a:solidFill>
              </a:rPr>
              <a:t>	a </a:t>
            </a:r>
            <a:r>
              <a:rPr lang="cs-CZ" sz="1700" dirty="0">
                <a:solidFill>
                  <a:schemeClr val="bg1"/>
                </a:solidFill>
              </a:rPr>
              <a:t>stojan na úly.</a:t>
            </a:r>
          </a:p>
          <a:p>
            <a:pPr marL="342900" indent="-342900">
              <a:buClrTx/>
              <a:buFont typeface="+mj-lt"/>
              <a:buAutoNum type="alphaUcPeriod" startAt="2"/>
            </a:pPr>
            <a:r>
              <a:rPr lang="cs-CZ" sz="1700" dirty="0">
                <a:solidFill>
                  <a:schemeClr val="bg1"/>
                </a:solidFill>
              </a:rPr>
              <a:t>nákup plemenného a chovného materiálu – samostatné matky s doloženým původem nebo oddělky od včelaře registrovaného u Českomoravské společnosti chovatelů, a.s. Doložením původu je potvrzení, že samostatné matky pochází z chovu zapojeného do uznaného šlechtitelského programu včely kraňské - vyššího, rozmnožovacího (seznam těchto chovů lze nalézt pro příslušný rok na webových stránkách Českého svazu včelařů, z. s.). Příjemce dotace je povinen doložit k oddělkům nebo samostatným matkám kopii platného veterinárního potvrzení o zdravotním stavu oddělků/matek, pokud je nenakoupil přímo </a:t>
            </a:r>
            <a:br>
              <a:rPr lang="cs-CZ" sz="1700" dirty="0">
                <a:solidFill>
                  <a:schemeClr val="bg1"/>
                </a:solidFill>
              </a:rPr>
            </a:br>
            <a:r>
              <a:rPr lang="cs-CZ" sz="1700" dirty="0">
                <a:solidFill>
                  <a:schemeClr val="bg1"/>
                </a:solidFill>
              </a:rPr>
              <a:t>u rozmnožovacích a vyšších šlechtitelských chovů z uznaného šlechtitelského programu ČSV, z. s.</a:t>
            </a:r>
          </a:p>
          <a:p>
            <a:pPr marL="342900" indent="-342900">
              <a:buClrTx/>
              <a:buFont typeface="+mj-lt"/>
              <a:buAutoNum type="alphaUcPeriod" startAt="2"/>
            </a:pPr>
            <a:r>
              <a:rPr lang="cs-CZ" sz="1700" dirty="0">
                <a:solidFill>
                  <a:schemeClr val="bg1"/>
                </a:solidFill>
              </a:rPr>
              <a:t>nákup nového základního vybavení: ochranné pomůcky pro jednoho včelaře (tzn. včelařský klobouk nebo kukla, rukavice, včelařský oblek nebo včelařská bunda), maximálně 10 kg voskových mezistěn, plastové mezistěny, kuřák, palivo do kuřáku, rozpěrák, rojáček, klícka a barvy nebo značení na včelí matku, smetáček, včelařský drátek, vidlička nebo talíř odvíčkovací, hřebíčky na rámky (max. 100 ks).</a:t>
            </a:r>
          </a:p>
          <a:p>
            <a:pPr marL="0" indent="0">
              <a:buNone/>
            </a:pPr>
            <a:endParaRPr lang="cs-CZ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16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7795" y="527222"/>
            <a:ext cx="11236410" cy="584886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76200">
            <a:solidFill>
              <a:schemeClr val="tx1"/>
            </a:solidFill>
            <a:prstDash val="solid"/>
          </a:ln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cs-CZ" dirty="0">
                <a:solidFill>
                  <a:schemeClr val="bg1"/>
                </a:solidFill>
              </a:rPr>
              <a:t>Dotační program je zveřejněn na úřední desce od </a:t>
            </a:r>
            <a:r>
              <a:rPr lang="cs-CZ" dirty="0" smtClean="0">
                <a:solidFill>
                  <a:schemeClr val="bg1"/>
                </a:solidFill>
              </a:rPr>
              <a:t>21.</a:t>
            </a:r>
            <a:r>
              <a:rPr lang="cs-CZ" dirty="0">
                <a:solidFill>
                  <a:schemeClr val="bg1"/>
                </a:solidFill>
              </a:rPr>
              <a:t> 12. </a:t>
            </a:r>
            <a:r>
              <a:rPr lang="cs-CZ" dirty="0" smtClean="0">
                <a:solidFill>
                  <a:schemeClr val="bg1"/>
                </a:solidFill>
              </a:rPr>
              <a:t>2023 </a:t>
            </a:r>
            <a:r>
              <a:rPr lang="cs-CZ" dirty="0">
                <a:solidFill>
                  <a:schemeClr val="bg1"/>
                </a:solidFill>
              </a:rPr>
              <a:t>do </a:t>
            </a:r>
            <a:r>
              <a:rPr lang="cs-CZ" dirty="0" smtClean="0">
                <a:solidFill>
                  <a:schemeClr val="bg1"/>
                </a:solidFill>
              </a:rPr>
              <a:t>28.</a:t>
            </a:r>
            <a:r>
              <a:rPr lang="cs-CZ" dirty="0">
                <a:solidFill>
                  <a:schemeClr val="bg1"/>
                </a:solidFill>
              </a:rPr>
              <a:t> 3. </a:t>
            </a:r>
            <a:r>
              <a:rPr lang="cs-CZ" dirty="0" smtClean="0">
                <a:solidFill>
                  <a:schemeClr val="bg1"/>
                </a:solidFill>
              </a:rPr>
              <a:t>2024. </a:t>
            </a:r>
            <a:endParaRPr lang="cs-CZ" dirty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endParaRPr lang="cs-CZ" b="1" dirty="0" smtClean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r>
              <a:rPr lang="cs-CZ" b="1" dirty="0" smtClean="0">
                <a:solidFill>
                  <a:schemeClr val="bg1"/>
                </a:solidFill>
              </a:rPr>
              <a:t>Lhůta </a:t>
            </a:r>
            <a:r>
              <a:rPr lang="cs-CZ" b="1" dirty="0">
                <a:solidFill>
                  <a:schemeClr val="bg1"/>
                </a:solidFill>
              </a:rPr>
              <a:t>pro podání žádostí o dotace, včetně povinných příloh, je stanovena od </a:t>
            </a:r>
            <a:r>
              <a:rPr lang="cs-CZ" b="1" dirty="0" smtClean="0">
                <a:solidFill>
                  <a:schemeClr val="bg1"/>
                </a:solidFill>
              </a:rPr>
              <a:t>22. </a:t>
            </a:r>
            <a:r>
              <a:rPr lang="cs-CZ" b="1" dirty="0">
                <a:solidFill>
                  <a:schemeClr val="bg1"/>
                </a:solidFill>
              </a:rPr>
              <a:t>1. </a:t>
            </a:r>
            <a:r>
              <a:rPr lang="cs-CZ" b="1" dirty="0" smtClean="0">
                <a:solidFill>
                  <a:schemeClr val="bg1"/>
                </a:solidFill>
              </a:rPr>
              <a:t>2024 </a:t>
            </a:r>
            <a:r>
              <a:rPr lang="cs-CZ" b="1" dirty="0">
                <a:solidFill>
                  <a:schemeClr val="bg1"/>
                </a:solidFill>
              </a:rPr>
              <a:t>do </a:t>
            </a:r>
            <a:r>
              <a:rPr lang="cs-CZ" b="1" dirty="0" smtClean="0">
                <a:solidFill>
                  <a:schemeClr val="bg1"/>
                </a:solidFill>
              </a:rPr>
              <a:t>9. </a:t>
            </a:r>
            <a:r>
              <a:rPr lang="cs-CZ" b="1" dirty="0">
                <a:solidFill>
                  <a:schemeClr val="bg1"/>
                </a:solidFill>
              </a:rPr>
              <a:t>2. </a:t>
            </a:r>
            <a:r>
              <a:rPr lang="cs-CZ" b="1" dirty="0" smtClean="0">
                <a:solidFill>
                  <a:schemeClr val="bg1"/>
                </a:solidFill>
              </a:rPr>
              <a:t>2024 </a:t>
            </a:r>
            <a:r>
              <a:rPr lang="cs-CZ" b="1" dirty="0">
                <a:solidFill>
                  <a:schemeClr val="bg1"/>
                </a:solidFill>
              </a:rPr>
              <a:t>do 12:00 </a:t>
            </a:r>
            <a:r>
              <a:rPr lang="cs-CZ" b="1" dirty="0" smtClean="0">
                <a:solidFill>
                  <a:schemeClr val="bg1"/>
                </a:solidFill>
              </a:rPr>
              <a:t>hodin.</a:t>
            </a:r>
          </a:p>
          <a:p>
            <a:pPr marL="0" indent="0">
              <a:buNone/>
            </a:pPr>
            <a:r>
              <a:rPr lang="cs-CZ" b="1" dirty="0">
                <a:solidFill>
                  <a:schemeClr val="bg1"/>
                </a:solidFill>
              </a:rPr>
              <a:t>žádost musí </a:t>
            </a:r>
            <a:r>
              <a:rPr lang="cs-CZ" b="1" dirty="0" smtClean="0">
                <a:solidFill>
                  <a:schemeClr val="bg1"/>
                </a:solidFill>
              </a:rPr>
              <a:t>být </a:t>
            </a:r>
            <a:r>
              <a:rPr lang="cs-CZ" b="1" dirty="0">
                <a:solidFill>
                  <a:schemeClr val="bg1"/>
                </a:solidFill>
              </a:rPr>
              <a:t>elektronicky </a:t>
            </a:r>
            <a:r>
              <a:rPr lang="cs-CZ" b="1" dirty="0" smtClean="0">
                <a:solidFill>
                  <a:schemeClr val="bg1"/>
                </a:solidFill>
              </a:rPr>
              <a:t>vyplněna na stránkách olkraj.cz 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     a) vyplněna v Portálu komunikace pro občany</a:t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</a:rPr>
              <a:t>     b) uložena v Portálu komunikace pro občany</a:t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</a:rPr>
              <a:t>     c) odeslána v Portálu komunikace pro </a:t>
            </a:r>
            <a:r>
              <a:rPr lang="cs-CZ" dirty="0" smtClean="0">
                <a:solidFill>
                  <a:schemeClr val="bg1"/>
                </a:solidFill>
              </a:rPr>
              <a:t>občany</a:t>
            </a:r>
          </a:p>
          <a:p>
            <a:pPr marL="0" indent="0">
              <a:buNone/>
            </a:pPr>
            <a:endParaRPr lang="cs-CZ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solidFill>
                  <a:schemeClr val="bg1"/>
                </a:solidFill>
              </a:rPr>
              <a:t>Přílohy </a:t>
            </a:r>
            <a:r>
              <a:rPr lang="cs-CZ" b="1" dirty="0">
                <a:solidFill>
                  <a:schemeClr val="bg1"/>
                </a:solidFill>
              </a:rPr>
              <a:t>se přikládají elektronicky</a:t>
            </a:r>
          </a:p>
          <a:p>
            <a:pPr marL="0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b="1" u="sng" dirty="0" smtClean="0">
                <a:solidFill>
                  <a:schemeClr val="bg1"/>
                </a:solidFill>
              </a:rPr>
              <a:t>Poté musí být žádost vytisknuta a s podpisem žadatele odeslána na adresu podatelny</a:t>
            </a:r>
            <a:r>
              <a:rPr lang="cs-CZ" b="1" dirty="0" smtClean="0">
                <a:solidFill>
                  <a:schemeClr val="bg1"/>
                </a:solidFill>
              </a:rPr>
              <a:t> Krajského </a:t>
            </a:r>
            <a:r>
              <a:rPr lang="cs-CZ" b="1" dirty="0">
                <a:solidFill>
                  <a:schemeClr val="bg1"/>
                </a:solidFill>
              </a:rPr>
              <a:t>úřadu Olomouckého </a:t>
            </a:r>
            <a:r>
              <a:rPr lang="cs-CZ" b="1" dirty="0" smtClean="0">
                <a:solidFill>
                  <a:schemeClr val="bg1"/>
                </a:solidFill>
              </a:rPr>
              <a:t>kraje. </a:t>
            </a:r>
            <a:r>
              <a:rPr lang="cs-CZ" b="1" dirty="0" smtClean="0">
                <a:solidFill>
                  <a:srgbClr val="FF0000"/>
                </a:solidFill>
              </a:rPr>
              <a:t>Tyto </a:t>
            </a:r>
            <a:r>
              <a:rPr lang="cs-CZ" b="1" dirty="0" smtClean="0">
                <a:solidFill>
                  <a:srgbClr val="FF0000"/>
                </a:solidFill>
              </a:rPr>
              <a:t>dva kroky jsou důležité. </a:t>
            </a:r>
            <a:r>
              <a:rPr lang="cs-CZ" b="1" dirty="0" smtClean="0">
                <a:solidFill>
                  <a:schemeClr val="bg1"/>
                </a:solidFill>
              </a:rPr>
              <a:t>Elektronicky a písemně s podpisem. Pak je žádost o dotaci řádně podána. </a:t>
            </a:r>
            <a:r>
              <a:rPr lang="cs-CZ" dirty="0" smtClean="0">
                <a:solidFill>
                  <a:schemeClr val="bg1"/>
                </a:solidFill>
              </a:rPr>
              <a:t>Tento způsob je nejjednodušší pro fyzické osoby bez datových schránek, elektronicky ověřených podpisů emailů.</a:t>
            </a:r>
            <a:r>
              <a:rPr lang="cs-CZ" b="1" dirty="0" smtClean="0">
                <a:solidFill>
                  <a:schemeClr val="bg1"/>
                </a:solidFill>
              </a:rPr>
              <a:t>  </a:t>
            </a:r>
            <a:r>
              <a:rPr lang="cs-CZ" dirty="0" smtClean="0">
                <a:solidFill>
                  <a:schemeClr val="bg1"/>
                </a:solidFill>
              </a:rPr>
              <a:t>Podrobnější informace a možnosti, jak podat žádost o dotaci v Zásadách </a:t>
            </a:r>
            <a:r>
              <a:rPr lang="cs-CZ" dirty="0">
                <a:solidFill>
                  <a:schemeClr val="bg1"/>
                </a:solidFill>
              </a:rPr>
              <a:t>pro poskytovaní finanční podpory z rozpočtu Olomouckého kraje</a:t>
            </a:r>
            <a:r>
              <a:rPr lang="cs-CZ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902" y="1506475"/>
            <a:ext cx="3057212" cy="305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75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7795" y="527222"/>
            <a:ext cx="11236410" cy="584886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76200">
            <a:solidFill>
              <a:schemeClr val="tx1"/>
            </a:solidFill>
            <a:prstDash val="solid"/>
          </a:ln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cs-CZ" b="1" dirty="0" smtClean="0">
                <a:solidFill>
                  <a:schemeClr val="bg1"/>
                </a:solidFill>
              </a:rPr>
              <a:t>Povinné přílohy k žádosti o dotaci se přikládají elektronicky v portále pro občany</a:t>
            </a:r>
          </a:p>
          <a:p>
            <a:pPr marL="274320" lvl="1" indent="0">
              <a:buNone/>
            </a:pPr>
            <a:endParaRPr lang="cs-CZ" b="1" dirty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Prostá kopie dokladu o zřízení běžného účtu. (je potřeba zkontrolovat, zda jste vyplnily v žádosti správné číslo bankovního spojení. Na bankovní účet se dotace odesílá po podpisu smlouvy.</a:t>
            </a:r>
          </a:p>
          <a:p>
            <a:pPr marL="274320" lvl="1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A stávající včelaři navíc přiloží aktuální hlášení o počtu včelstev na ČMSCH, a.s. z podzimu </a:t>
            </a:r>
            <a:r>
              <a:rPr lang="cs-CZ" dirty="0" smtClean="0">
                <a:solidFill>
                  <a:schemeClr val="bg1"/>
                </a:solidFill>
              </a:rPr>
              <a:t>2023</a:t>
            </a:r>
            <a:endParaRPr lang="cs-CZ" dirty="0" smtClean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endParaRPr lang="cs-CZ" b="1" dirty="0">
              <a:solidFill>
                <a:schemeClr val="bg1"/>
              </a:solidFill>
            </a:endParaRPr>
          </a:p>
          <a:p>
            <a:pPr marL="274320" lvl="1" indent="0">
              <a:buNone/>
            </a:pP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64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508" y="535459"/>
            <a:ext cx="11219935" cy="5848865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762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cs-CZ" b="1" dirty="0" smtClean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r>
              <a:rPr lang="cs-CZ" dirty="0" smtClean="0">
                <a:solidFill>
                  <a:schemeClr val="bg1"/>
                </a:solidFill>
              </a:rPr>
              <a:t>Přijaté žádosti se předkládají Radě Olomouckého kraje ke schválení </a:t>
            </a:r>
            <a:r>
              <a:rPr lang="cs-CZ" dirty="0" smtClean="0">
                <a:solidFill>
                  <a:schemeClr val="bg1"/>
                </a:solidFill>
              </a:rPr>
              <a:t>8. dubna 2024</a:t>
            </a: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r>
              <a:rPr lang="cs-CZ" dirty="0" smtClean="0">
                <a:solidFill>
                  <a:schemeClr val="bg1"/>
                </a:solidFill>
              </a:rPr>
              <a:t>Zprávu o schválení, či neschválení dotace se posílá na email vyplněný žadatelem v žádosti.</a:t>
            </a:r>
          </a:p>
          <a:p>
            <a:pPr marL="0" indent="0">
              <a:buClrTx/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r>
              <a:rPr lang="cs-CZ" dirty="0" smtClean="0">
                <a:solidFill>
                  <a:schemeClr val="bg1"/>
                </a:solidFill>
              </a:rPr>
              <a:t>Vyhotovené smlouvy během dubna jsou odeslány poštou na adresu žadatele o dotaci a po opětovném navrácení podepsaných výtisků smluv zpět na podatelnu, je vyplacena dotace do 21. dní na účet žadatele.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Finanční vyúčtování dotace </a:t>
            </a:r>
            <a:r>
              <a:rPr lang="cs-CZ" dirty="0" smtClean="0">
                <a:solidFill>
                  <a:schemeClr val="bg1"/>
                </a:solidFill>
              </a:rPr>
              <a:t>se vyplňuje elektronicky opět na </a:t>
            </a:r>
            <a:r>
              <a:rPr lang="cs-CZ" dirty="0">
                <a:solidFill>
                  <a:schemeClr val="bg1"/>
                </a:solidFill>
              </a:rPr>
              <a:t>stránkách Olomouckého </a:t>
            </a:r>
            <a:r>
              <a:rPr lang="cs-CZ" dirty="0" smtClean="0">
                <a:solidFill>
                  <a:schemeClr val="bg1"/>
                </a:solidFill>
              </a:rPr>
              <a:t>kraje v</a:t>
            </a:r>
            <a:r>
              <a:rPr lang="cs-CZ" b="1" dirty="0" smtClean="0"/>
              <a:t> </a:t>
            </a:r>
            <a:r>
              <a:rPr lang="cs-CZ" dirty="0" smtClean="0">
                <a:solidFill>
                  <a:schemeClr val="bg1"/>
                </a:solidFill>
              </a:rPr>
              <a:t>PORTÁLE </a:t>
            </a:r>
            <a:r>
              <a:rPr lang="cs-CZ" dirty="0">
                <a:solidFill>
                  <a:schemeClr val="bg1"/>
                </a:solidFill>
              </a:rPr>
              <a:t>KOMUNIKACE PRO OBČANY </a:t>
            </a:r>
            <a:r>
              <a:rPr lang="cs-CZ" dirty="0" smtClean="0">
                <a:solidFill>
                  <a:schemeClr val="bg1"/>
                </a:solidFill>
              </a:rPr>
              <a:t>a to nejpozději do 30. září </a:t>
            </a:r>
            <a:r>
              <a:rPr lang="cs-CZ" dirty="0" smtClean="0">
                <a:solidFill>
                  <a:schemeClr val="bg1"/>
                </a:solidFill>
              </a:rPr>
              <a:t>2024</a:t>
            </a: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Po vyplnění </a:t>
            </a:r>
            <a:r>
              <a:rPr lang="cs-CZ" dirty="0" smtClean="0">
                <a:solidFill>
                  <a:schemeClr val="bg1"/>
                </a:solidFill>
              </a:rPr>
              <a:t>vyúčtování</a:t>
            </a:r>
            <a:r>
              <a:rPr lang="cs-CZ" dirty="0">
                <a:solidFill>
                  <a:schemeClr val="bg1"/>
                </a:solidFill>
              </a:rPr>
              <a:t> a přiložením dokladů v </a:t>
            </a:r>
            <a:r>
              <a:rPr lang="cs-CZ" dirty="0" smtClean="0">
                <a:solidFill>
                  <a:schemeClr val="bg1"/>
                </a:solidFill>
              </a:rPr>
              <a:t>elektronické podobě je opět nutné listy vyúčtování </a:t>
            </a:r>
            <a:r>
              <a:rPr lang="cs-CZ" dirty="0" smtClean="0">
                <a:solidFill>
                  <a:schemeClr val="bg1"/>
                </a:solidFill>
              </a:rPr>
              <a:t>vytisknout s čárovým </a:t>
            </a:r>
            <a:r>
              <a:rPr lang="cs-CZ" dirty="0" err="1" smtClean="0">
                <a:solidFill>
                  <a:schemeClr val="bg1"/>
                </a:solidFill>
              </a:rPr>
              <a:t>kodem</a:t>
            </a:r>
            <a:r>
              <a:rPr lang="cs-CZ" dirty="0" smtClean="0">
                <a:solidFill>
                  <a:schemeClr val="bg1"/>
                </a:solidFill>
              </a:rPr>
              <a:t>, </a:t>
            </a:r>
            <a:r>
              <a:rPr lang="cs-CZ" dirty="0" smtClean="0">
                <a:solidFill>
                  <a:schemeClr val="bg1"/>
                </a:solidFill>
              </a:rPr>
              <a:t>podepsat a se závěrečnou zprávou se listy vyúčtování </a:t>
            </a:r>
            <a:r>
              <a:rPr lang="cs-CZ" dirty="0" smtClean="0">
                <a:solidFill>
                  <a:schemeClr val="bg1"/>
                </a:solidFill>
              </a:rPr>
              <a:t>(4. </a:t>
            </a:r>
            <a:r>
              <a:rPr lang="cs-CZ" dirty="0" smtClean="0">
                <a:solidFill>
                  <a:schemeClr val="bg1"/>
                </a:solidFill>
              </a:rPr>
              <a:t>stránky) posílají na podatelnu </a:t>
            </a:r>
            <a:r>
              <a:rPr lang="cs-CZ" dirty="0">
                <a:solidFill>
                  <a:schemeClr val="bg1"/>
                </a:solidFill>
              </a:rPr>
              <a:t>Krajského úřadu Olomouckého </a:t>
            </a:r>
            <a:r>
              <a:rPr lang="cs-CZ" dirty="0" smtClean="0">
                <a:solidFill>
                  <a:schemeClr val="bg1"/>
                </a:solidFill>
              </a:rPr>
              <a:t>kraje </a:t>
            </a:r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nebo je lze doručit osobně na podatelnu</a:t>
            </a:r>
            <a:r>
              <a:rPr lang="cs-CZ" dirty="0" smtClean="0">
                <a:solidFill>
                  <a:schemeClr val="bg1"/>
                </a:solidFill>
              </a:rPr>
              <a:t>.</a:t>
            </a:r>
            <a:endParaRPr lang="cs-CZ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cs-CZ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50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ýdlo">
  <a:themeElements>
    <a:clrScheme name="Savon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1095</TotalTime>
  <Words>1492</Words>
  <Application>Microsoft Office PowerPoint</Application>
  <PresentationFormat>Širokoúhlá obrazovka</PresentationFormat>
  <Paragraphs>88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Century Gothic</vt:lpstr>
      <vt:lpstr>Mýdlo</vt:lpstr>
      <vt:lpstr>Program na podporu včelařů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Administrace žádostí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na podporu včelařů</dc:title>
  <dc:creator>Hájková Petra</dc:creator>
  <cp:lastModifiedBy>Hájková Petra</cp:lastModifiedBy>
  <cp:revision>224</cp:revision>
  <dcterms:created xsi:type="dcterms:W3CDTF">2018-03-14T13:32:11Z</dcterms:created>
  <dcterms:modified xsi:type="dcterms:W3CDTF">2023-12-18T07:47:16Z</dcterms:modified>
</cp:coreProperties>
</file>