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4"/>
  </p:notesMasterIdLst>
  <p:handoutMasterIdLst>
    <p:handoutMasterId r:id="rId15"/>
  </p:handoutMasterIdLst>
  <p:sldIdLst>
    <p:sldId id="354" r:id="rId3"/>
    <p:sldId id="346" r:id="rId4"/>
    <p:sldId id="349" r:id="rId5"/>
    <p:sldId id="351" r:id="rId6"/>
    <p:sldId id="340" r:id="rId7"/>
    <p:sldId id="341" r:id="rId8"/>
    <p:sldId id="352" r:id="rId9"/>
    <p:sldId id="356" r:id="rId10"/>
    <p:sldId id="357" r:id="rId11"/>
    <p:sldId id="358" r:id="rId12"/>
    <p:sldId id="344" r:id="rId13"/>
  </p:sldIdLst>
  <p:sldSz cx="9144000" cy="6858000" type="screen4x3"/>
  <p:notesSz cx="6797675" cy="9872663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CC99"/>
    <a:srgbClr val="00CC00"/>
    <a:srgbClr val="990033"/>
    <a:srgbClr val="FFFF00"/>
    <a:srgbClr val="33CC33"/>
    <a:srgbClr val="A5002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5" autoAdjust="0"/>
    <p:restoredTop sz="94670" autoAdjust="0"/>
  </p:normalViewPr>
  <p:slideViewPr>
    <p:cSldViewPr>
      <p:cViewPr varScale="1">
        <p:scale>
          <a:sx n="73" d="100"/>
          <a:sy n="73" d="100"/>
        </p:scale>
        <p:origin x="151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476" y="-102"/>
      </p:cViewPr>
      <p:guideLst>
        <p:guide orient="horz" pos="3109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26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spcBef>
                <a:spcPct val="20000"/>
              </a:spcBef>
              <a:buFontTx/>
              <a:buChar char="•"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26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spcBef>
                <a:spcPct val="20000"/>
              </a:spcBef>
              <a:buFontTx/>
              <a:buChar char="•"/>
              <a:defRPr sz="1200">
                <a:latin typeface="Arial" charset="0"/>
              </a:defRPr>
            </a:lvl1pPr>
          </a:lstStyle>
          <a:p>
            <a:pPr>
              <a:defRPr/>
            </a:pPr>
            <a:fld id="{0CCBCEFB-2E0A-48E6-94E3-77584DC943F0}" type="datetimeFigureOut">
              <a:rPr lang="cs-CZ"/>
              <a:pPr>
                <a:defRPr/>
              </a:pPr>
              <a:t>01.10.2020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6899"/>
            <a:ext cx="2946400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spcBef>
                <a:spcPct val="20000"/>
              </a:spcBef>
              <a:buFontTx/>
              <a:buChar char="•"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376899"/>
            <a:ext cx="2946400" cy="49418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20000"/>
              </a:spcBef>
              <a:buFontTx/>
              <a:buChar char="•"/>
              <a:defRPr sz="1200"/>
            </a:lvl1pPr>
          </a:lstStyle>
          <a:p>
            <a:pPr>
              <a:defRPr/>
            </a:pPr>
            <a:fld id="{C5EDD365-4854-4F8D-B253-CC2C87DBC62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4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689239"/>
            <a:ext cx="5435600" cy="444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 smtClean="0"/>
              <a:t>Klepnutím lze upravit styly předlohy textu.</a:t>
            </a:r>
          </a:p>
          <a:p>
            <a:pPr lvl="1"/>
            <a:r>
              <a:rPr lang="cs-CZ" altLang="cs-CZ" noProof="0" smtClean="0"/>
              <a:t>Druhá úroveň</a:t>
            </a:r>
          </a:p>
          <a:p>
            <a:pPr lvl="2"/>
            <a:r>
              <a:rPr lang="cs-CZ" altLang="cs-CZ" noProof="0" smtClean="0"/>
              <a:t>Třetí úroveň</a:t>
            </a:r>
          </a:p>
          <a:p>
            <a:pPr lvl="3"/>
            <a:r>
              <a:rPr lang="cs-CZ" altLang="cs-CZ" noProof="0" smtClean="0"/>
              <a:t>Čtvrtá úroveň</a:t>
            </a:r>
          </a:p>
          <a:p>
            <a:pPr lvl="4"/>
            <a:r>
              <a:rPr lang="cs-CZ" altLang="cs-CZ" noProof="0" smtClean="0"/>
              <a:t>Pátá úroveň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899"/>
            <a:ext cx="2946400" cy="49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6899"/>
            <a:ext cx="2946400" cy="49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/>
            </a:lvl1pPr>
          </a:lstStyle>
          <a:p>
            <a:pPr>
              <a:defRPr/>
            </a:pPr>
            <a:fld id="{BEF02E51-CFEF-4564-BDB5-E388A754176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D07CAEC-AE57-43C6-BDBC-E82828BB0263}" type="slidenum">
              <a:rPr lang="cs-CZ" altLang="cs-CZ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639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D07CAEC-AE57-43C6-BDBC-E82828BB0263}" type="slidenum">
              <a:rPr lang="cs-CZ" altLang="cs-CZ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999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D07CAEC-AE57-43C6-BDBC-E82828BB0263}" type="slidenum">
              <a:rPr lang="cs-CZ" altLang="cs-CZ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cs-CZ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62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4E329-846E-492B-85B1-2A155FAD7AA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6408074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48A9F-2E5B-4E2D-8249-92A6C15A3EA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5630695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D403D-4851-4775-B114-2AF2B059D0A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3652966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5EAEF-911E-4CE8-BB85-F73718FAC72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8522742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54880-5F52-45D6-814E-5B03371F84B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503401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B96F8-496D-4C43-A23A-80EEDC3D973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4704135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7E520-8FD3-4917-AD79-7A6102FBFE0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53088546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68076-CC6A-49FB-B950-1A0465BBC76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6701991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C79B8-B692-4A5B-A951-AAC3D471AB1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0221920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5FC6E-EE27-4A19-8F4B-76A2147ED6D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4120168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074BD-D313-4199-A2F8-01E9DD23BD0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184304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7453-802F-493B-9728-89E117B92AC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7633731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F0627-101A-4BF9-BFF5-2991C03CE1E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4336772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EF633-5218-49CE-83E2-3658511810D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3212533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7EBCE-6D98-4192-9C90-88FD3EEFAC2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60858063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80098-B755-46BE-BD34-D5D6C32B380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8734958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B549C-7B84-4330-AE3E-45233D53016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56947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E779B-F373-450C-A245-490CF1C1281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429244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AEA34-CA00-4C66-92E2-2AF1419ED03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2815244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08CC0-B440-429E-B4E3-FE75404DAAD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4055682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4E912-AE7A-4F75-90E8-BEF3E3038E5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703867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747F2-982D-4A04-8552-903978A40F1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0406435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1F51F-A857-4AA6-8F5F-CC5BAAA50F0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7853785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/>
            </a:lvl1pPr>
          </a:lstStyle>
          <a:p>
            <a:pPr>
              <a:defRPr/>
            </a:pPr>
            <a:fld id="{1142C0D3-2FCF-40B4-8C11-A6EEA97B84F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>
                <a:solidFill>
                  <a:srgbClr val="000000"/>
                </a:solidFill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4BB646E-7C33-49B4-9D46-F2E8D873D82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lkraj.cz/akcni-plany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dirty="0" smtClean="0"/>
              <a:t> 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Akční plán rozvoje sociálních služeb OK na rok 2021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3577794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2"/>
          <p:cNvSpPr>
            <a:spLocks noGrp="1"/>
          </p:cNvSpPr>
          <p:nvPr>
            <p:ph type="ctrTitle"/>
          </p:nvPr>
        </p:nvSpPr>
        <p:spPr>
          <a:xfrm>
            <a:off x="533400" y="1524000"/>
            <a:ext cx="7772400" cy="5029200"/>
          </a:xfrm>
        </p:spPr>
        <p:txBody>
          <a:bodyPr anchor="t"/>
          <a:lstStyle/>
          <a:p>
            <a:pPr marL="0" indent="0" algn="l">
              <a:buFontTx/>
              <a:buNone/>
            </a:pPr>
            <a:r>
              <a:rPr lang="cs-CZ" altLang="cs-CZ" sz="1400" b="1" dirty="0" smtClean="0"/>
              <a:t>Počet jednotek zařazených v síti sociálních služeb OK v letech 2017 – 2020 </a:t>
            </a:r>
            <a:br>
              <a:rPr lang="cs-CZ" altLang="cs-CZ" sz="1400" b="1" dirty="0" smtClean="0"/>
            </a:br>
            <a:r>
              <a:rPr lang="cs-CZ" altLang="cs-CZ" sz="1400" b="1" dirty="0"/>
              <a:t/>
            </a:r>
            <a:br>
              <a:rPr lang="cs-CZ" altLang="cs-CZ" sz="1400" b="1" dirty="0"/>
            </a:br>
            <a:r>
              <a:rPr lang="cs-CZ" altLang="cs-CZ" sz="1400" b="1" dirty="0" smtClean="0"/>
              <a:t/>
            </a:r>
            <a:br>
              <a:rPr lang="cs-CZ" altLang="cs-CZ" sz="1400" b="1" dirty="0" smtClean="0"/>
            </a:br>
            <a:endParaRPr lang="cs-CZ" altLang="cs-CZ" sz="1400" b="1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/>
          </p:nvPr>
        </p:nvGraphicFramePr>
        <p:xfrm>
          <a:off x="923292" y="2395886"/>
          <a:ext cx="7382508" cy="3285427"/>
        </p:xfrm>
        <a:graphic>
          <a:graphicData uri="http://schemas.openxmlformats.org/drawingml/2006/table">
            <a:tbl>
              <a:tblPr firstRow="1" firstCol="1" bandRow="1"/>
              <a:tblGrid>
                <a:gridCol w="1165696">
                  <a:extLst>
                    <a:ext uri="{9D8B030D-6E8A-4147-A177-3AD203B41FA5}">
                      <a16:colId xmlns:a16="http://schemas.microsoft.com/office/drawing/2014/main" val="3248978907"/>
                    </a:ext>
                  </a:extLst>
                </a:gridCol>
                <a:gridCol w="623153">
                  <a:extLst>
                    <a:ext uri="{9D8B030D-6E8A-4147-A177-3AD203B41FA5}">
                      <a16:colId xmlns:a16="http://schemas.microsoft.com/office/drawing/2014/main" val="1381688163"/>
                    </a:ext>
                  </a:extLst>
                </a:gridCol>
                <a:gridCol w="786477">
                  <a:extLst>
                    <a:ext uri="{9D8B030D-6E8A-4147-A177-3AD203B41FA5}">
                      <a16:colId xmlns:a16="http://schemas.microsoft.com/office/drawing/2014/main" val="2293254252"/>
                    </a:ext>
                  </a:extLst>
                </a:gridCol>
                <a:gridCol w="623153">
                  <a:extLst>
                    <a:ext uri="{9D8B030D-6E8A-4147-A177-3AD203B41FA5}">
                      <a16:colId xmlns:a16="http://schemas.microsoft.com/office/drawing/2014/main" val="3199787024"/>
                    </a:ext>
                  </a:extLst>
                </a:gridCol>
                <a:gridCol w="786477">
                  <a:extLst>
                    <a:ext uri="{9D8B030D-6E8A-4147-A177-3AD203B41FA5}">
                      <a16:colId xmlns:a16="http://schemas.microsoft.com/office/drawing/2014/main" val="1882161627"/>
                    </a:ext>
                  </a:extLst>
                </a:gridCol>
                <a:gridCol w="623153">
                  <a:extLst>
                    <a:ext uri="{9D8B030D-6E8A-4147-A177-3AD203B41FA5}">
                      <a16:colId xmlns:a16="http://schemas.microsoft.com/office/drawing/2014/main" val="2266000910"/>
                    </a:ext>
                  </a:extLst>
                </a:gridCol>
                <a:gridCol w="786477">
                  <a:extLst>
                    <a:ext uri="{9D8B030D-6E8A-4147-A177-3AD203B41FA5}">
                      <a16:colId xmlns:a16="http://schemas.microsoft.com/office/drawing/2014/main" val="2640431047"/>
                    </a:ext>
                  </a:extLst>
                </a:gridCol>
                <a:gridCol w="623153">
                  <a:extLst>
                    <a:ext uri="{9D8B030D-6E8A-4147-A177-3AD203B41FA5}">
                      <a16:colId xmlns:a16="http://schemas.microsoft.com/office/drawing/2014/main" val="1152595034"/>
                    </a:ext>
                  </a:extLst>
                </a:gridCol>
                <a:gridCol w="1364769">
                  <a:extLst>
                    <a:ext uri="{9D8B030D-6E8A-4147-A177-3AD203B41FA5}">
                      <a16:colId xmlns:a16="http://schemas.microsoft.com/office/drawing/2014/main" val="3914331882"/>
                    </a:ext>
                  </a:extLst>
                </a:gridCol>
              </a:tblGrid>
              <a:tr h="7955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012331"/>
                  </a:ext>
                </a:extLst>
              </a:tr>
              <a:tr h="24898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Počet jednotek zařazených v síti celkem 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5528</a:t>
                      </a: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lůžek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911,9</a:t>
                      </a: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úvazků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5554</a:t>
                      </a: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lůžek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955,6</a:t>
                      </a: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úvazků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5541</a:t>
                      </a: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lůžek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1008</a:t>
                      </a: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úvazků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5475</a:t>
                      </a: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lůžek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1018</a:t>
                      </a: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úvazků (+ žádosti ve schvalovacím procesu)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68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245741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altLang="cs-CZ" sz="4400" dirty="0" smtClean="0">
                <a:ea typeface="ＭＳ Ｐゴシック" panose="020B0600070205080204" pitchFamily="34" charset="-128"/>
              </a:rPr>
              <a:t>Děkuji za </a:t>
            </a:r>
            <a:r>
              <a:rPr lang="cs-CZ" altLang="cs-CZ" sz="4400" dirty="0" smtClean="0">
                <a:ea typeface="ＭＳ Ｐゴシック" panose="020B0600070205080204" pitchFamily="34" charset="-128"/>
              </a:rPr>
              <a:t>pozornost</a:t>
            </a:r>
            <a:endParaRPr lang="cs-CZ" altLang="cs-CZ" sz="4400" dirty="0" smtClean="0">
              <a:ea typeface="ＭＳ Ｐゴシック" panose="020B0600070205080204" pitchFamily="34" charset="-128"/>
            </a:endParaRPr>
          </a:p>
          <a:p>
            <a:pPr algn="ctr" eaLnBrk="1" hangingPunct="1">
              <a:buFontTx/>
              <a:buNone/>
            </a:pPr>
            <a:endParaRPr lang="cs-CZ" altLang="cs-CZ" sz="4400" dirty="0" smtClean="0">
              <a:ea typeface="ＭＳ Ｐゴシック" panose="020B0600070205080204" pitchFamily="34" charset="-128"/>
            </a:endParaRPr>
          </a:p>
          <a:p>
            <a:pPr algn="ctr" eaLnBrk="1" hangingPunct="1">
              <a:buFontTx/>
              <a:buNone/>
            </a:pPr>
            <a:endParaRPr lang="cs-CZ" altLang="cs-CZ" sz="4400" dirty="0" smtClean="0">
              <a:ea typeface="ＭＳ Ｐゴシック" panose="020B0600070205080204" pitchFamily="34" charset="-128"/>
            </a:endParaRPr>
          </a:p>
          <a:p>
            <a:endParaRPr lang="cs-CZ" altLang="cs-CZ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600" dirty="0" smtClean="0">
                <a:ea typeface="ＭＳ Ｐゴシック" panose="020B0600070205080204" pitchFamily="34" charset="-128"/>
              </a:rPr>
              <a:t>Akční plán 2021</a:t>
            </a:r>
            <a:r>
              <a:rPr lang="cs-CZ" altLang="cs-CZ" dirty="0" smtClean="0">
                <a:ea typeface="ＭＳ Ｐゴシック" panose="020B0600070205080204" pitchFamily="34" charset="-128"/>
              </a:rPr>
              <a:t/>
            </a:r>
            <a:br>
              <a:rPr lang="cs-CZ" altLang="cs-CZ" dirty="0" smtClean="0">
                <a:ea typeface="ＭＳ Ｐゴシック" panose="020B0600070205080204" pitchFamily="34" charset="-128"/>
              </a:rPr>
            </a:br>
            <a:endParaRPr lang="cs-CZ" altLang="cs-CZ" dirty="0" smtClean="0">
              <a:ea typeface="ＭＳ Ｐゴシック" panose="020B0600070205080204" pitchFamily="34" charset="-128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sz="2000" dirty="0" smtClean="0"/>
              <a:t>Akční plán </a:t>
            </a:r>
            <a:r>
              <a:rPr lang="cs-CZ" sz="2000" dirty="0"/>
              <a:t>rozvoje sociálních služeb Olomouckého </a:t>
            </a:r>
            <a:r>
              <a:rPr lang="cs-CZ" sz="2000" dirty="0" smtClean="0"/>
              <a:t>kraje:</a:t>
            </a:r>
          </a:p>
          <a:p>
            <a:pPr>
              <a:buFontTx/>
              <a:buChar char="-"/>
              <a:defRPr/>
            </a:pPr>
            <a:r>
              <a:rPr lang="cs-CZ" sz="1800" dirty="0"/>
              <a:t>definuje síť sociálních služeb na jeden rok a je výchozím podkladem pro dotační řízení na dané období</a:t>
            </a:r>
            <a:endParaRPr lang="cs-CZ" sz="1800" dirty="0" smtClean="0"/>
          </a:p>
          <a:p>
            <a:pPr marL="0" indent="0" algn="just">
              <a:buFontTx/>
              <a:buNone/>
              <a:defRPr/>
            </a:pPr>
            <a:r>
              <a:rPr lang="cs-CZ" sz="2000" dirty="0" smtClean="0"/>
              <a:t>Obsah : </a:t>
            </a:r>
          </a:p>
          <a:p>
            <a:pPr algn="just">
              <a:defRPr/>
            </a:pPr>
            <a:r>
              <a:rPr lang="cs-CZ" sz="1800" dirty="0" smtClean="0"/>
              <a:t>Aktualizovaná </a:t>
            </a:r>
            <a:r>
              <a:rPr lang="cs-CZ" sz="1800" dirty="0"/>
              <a:t>síť sociálních služeb na území OK, určená k financování prostřednictvím účelově určené dotace na poskytování sociálních služeb;</a:t>
            </a:r>
          </a:p>
          <a:p>
            <a:pPr algn="just">
              <a:defRPr/>
            </a:pPr>
            <a:r>
              <a:rPr lang="cs-CZ" sz="1800" dirty="0" smtClean="0"/>
              <a:t>celkové </a:t>
            </a:r>
            <a:r>
              <a:rPr lang="cs-CZ" sz="1800" dirty="0"/>
              <a:t>náklady na poskytování sociálních služeb v OK a vymezení předpokládané výše krajem požadované dotace na poskytování sociálních služeb zařazených do sítě sociálních služeb na příslušný rozpočtový rok a předpokládaný požadavek na následující 2 rozpočtové roky;</a:t>
            </a:r>
          </a:p>
          <a:p>
            <a:pPr algn="just">
              <a:defRPr/>
            </a:pPr>
            <a:r>
              <a:rPr lang="cs-CZ" sz="1800" dirty="0" smtClean="0"/>
              <a:t>seznam </a:t>
            </a:r>
            <a:r>
              <a:rPr lang="cs-CZ" sz="1800" dirty="0"/>
              <a:t>opatření střednědobého plánu naplněných v daném roce;</a:t>
            </a:r>
          </a:p>
          <a:p>
            <a:pPr algn="just">
              <a:defRPr/>
            </a:pPr>
            <a:r>
              <a:rPr lang="cs-CZ" sz="1800" dirty="0" smtClean="0"/>
              <a:t>Evaluační </a:t>
            </a:r>
            <a:r>
              <a:rPr lang="cs-CZ" sz="1800" dirty="0"/>
              <a:t>zpráva o naplňování Střednědobého plánu rozvoje sociálních služeb v OK.</a:t>
            </a:r>
            <a:endParaRPr lang="cs-CZ" sz="1800" dirty="0" smtClean="0"/>
          </a:p>
          <a:p>
            <a:pPr marL="0" indent="0">
              <a:buNone/>
              <a:defRPr/>
            </a:pPr>
            <a:endParaRPr lang="cs-CZ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400" dirty="0" smtClean="0">
                <a:ea typeface="ＭＳ Ｐゴシック" panose="020B0600070205080204" pitchFamily="34" charset="-128"/>
              </a:rPr>
              <a:t>Aktualizace sítě na ro 2021</a:t>
            </a:r>
            <a:endParaRPr lang="cs-CZ" altLang="cs-CZ" sz="24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8195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Char char="-"/>
              <a:defRPr/>
            </a:pPr>
            <a:r>
              <a:rPr lang="cs-CZ" altLang="cs-CZ" sz="2000" dirty="0" smtClean="0">
                <a:ea typeface="ＭＳ Ｐゴシック" pitchFamily="34" charset="-128"/>
              </a:rPr>
              <a:t>Aktualizace sítě pro rok 2021 v souladu s Postupem pro aktualizaci sítě sociálních služeb v Olomouckém kraji, který stanovuje pravidla a podmínky pro tvorbu sítě a její aktualizaci v rámci procesu </a:t>
            </a:r>
            <a:r>
              <a:rPr lang="cs-CZ" altLang="cs-CZ" sz="2000" dirty="0" smtClean="0">
                <a:ea typeface="ＭＳ Ｐゴシック" pitchFamily="34" charset="-128"/>
              </a:rPr>
              <a:t>střednědob</a:t>
            </a:r>
            <a:r>
              <a:rPr lang="cs-CZ" altLang="cs-CZ" sz="2000" dirty="0" smtClean="0">
                <a:ea typeface="ＭＳ Ｐゴシック" pitchFamily="34" charset="-128"/>
              </a:rPr>
              <a:t>ého</a:t>
            </a:r>
            <a:r>
              <a:rPr lang="cs-CZ" altLang="cs-CZ" sz="2000" dirty="0" smtClean="0">
                <a:ea typeface="ＭＳ Ｐゴシック" pitchFamily="34" charset="-128"/>
              </a:rPr>
              <a:t> </a:t>
            </a:r>
            <a:r>
              <a:rPr lang="cs-CZ" altLang="cs-CZ" sz="2000" dirty="0" smtClean="0">
                <a:ea typeface="ＭＳ Ｐゴシック" pitchFamily="34" charset="-128"/>
              </a:rPr>
              <a:t>plánování rozvoje </a:t>
            </a:r>
            <a:r>
              <a:rPr lang="cs-CZ" altLang="cs-CZ" sz="2000" dirty="0" smtClean="0">
                <a:ea typeface="ＭＳ Ｐゴシック" pitchFamily="34" charset="-128"/>
              </a:rPr>
              <a:t>sítě sociálních služeb</a:t>
            </a:r>
            <a:r>
              <a:rPr lang="cs-CZ" altLang="cs-CZ" sz="2000" dirty="0" smtClean="0">
                <a:ea typeface="ＭＳ Ｐゴシック" pitchFamily="34" charset="-128"/>
              </a:rPr>
              <a:t> </a:t>
            </a:r>
            <a:r>
              <a:rPr lang="cs-CZ" altLang="cs-CZ" sz="2000" dirty="0" smtClean="0">
                <a:ea typeface="ＭＳ Ｐゴシック" pitchFamily="34" charset="-128"/>
              </a:rPr>
              <a:t>OK</a:t>
            </a:r>
          </a:p>
          <a:p>
            <a:pPr marL="0" indent="0" algn="just">
              <a:buNone/>
              <a:defRPr/>
            </a:pPr>
            <a:r>
              <a:rPr lang="cs-CZ" altLang="cs-CZ" sz="2000" dirty="0">
                <a:ea typeface="ＭＳ Ｐゴシック" pitchFamily="34" charset="-128"/>
              </a:rPr>
              <a:t> </a:t>
            </a:r>
            <a:r>
              <a:rPr lang="cs-CZ" altLang="cs-CZ" sz="2000" dirty="0" smtClean="0">
                <a:ea typeface="ＭＳ Ｐゴシック" pitchFamily="34" charset="-128"/>
              </a:rPr>
              <a:t>     </a:t>
            </a:r>
          </a:p>
          <a:p>
            <a:pPr marL="0" indent="0" algn="just">
              <a:buNone/>
              <a:defRPr/>
            </a:pPr>
            <a:r>
              <a:rPr lang="cs-CZ" altLang="cs-CZ" sz="2000" dirty="0" smtClean="0">
                <a:ea typeface="ＭＳ Ｐゴシック" pitchFamily="34" charset="-128"/>
              </a:rPr>
              <a:t>Nové sociální služby :</a:t>
            </a:r>
            <a:endParaRPr lang="cs-CZ" altLang="cs-CZ" sz="2000" dirty="0" smtClean="0">
              <a:ea typeface="ＭＳ Ｐゴシック" pitchFamily="34" charset="-128"/>
            </a:endParaRPr>
          </a:p>
          <a:p>
            <a:pPr algn="just">
              <a:buFontTx/>
              <a:buChar char="-"/>
              <a:defRPr/>
            </a:pPr>
            <a:r>
              <a:rPr lang="cs-CZ" altLang="cs-CZ" sz="2000" dirty="0" smtClean="0">
                <a:ea typeface="ＭＳ Ｐゴシック" pitchFamily="34" charset="-128"/>
              </a:rPr>
              <a:t>Termín pro podání žádostí o zařazení nové služby do sítě byl </a:t>
            </a:r>
            <a:br>
              <a:rPr lang="cs-CZ" altLang="cs-CZ" sz="2000" dirty="0" smtClean="0">
                <a:ea typeface="ＭＳ Ｐゴシック" pitchFamily="34" charset="-128"/>
              </a:rPr>
            </a:br>
            <a:r>
              <a:rPr lang="cs-CZ" altLang="cs-CZ" sz="2000" dirty="0" smtClean="0">
                <a:ea typeface="ＭＳ Ｐゴシック" pitchFamily="34" charset="-128"/>
              </a:rPr>
              <a:t>28. 2. 2020</a:t>
            </a:r>
          </a:p>
          <a:p>
            <a:pPr algn="just">
              <a:buFontTx/>
              <a:buChar char="-"/>
              <a:defRPr/>
            </a:pPr>
            <a:r>
              <a:rPr lang="cs-CZ" altLang="cs-CZ" sz="2000" dirty="0" smtClean="0">
                <a:solidFill>
                  <a:schemeClr val="tx2"/>
                </a:solidFill>
                <a:ea typeface="ＭＳ Ｐゴシック" pitchFamily="34" charset="-128"/>
              </a:rPr>
              <a:t>Ve </a:t>
            </a:r>
            <a:r>
              <a:rPr lang="cs-CZ" altLang="cs-CZ" sz="2000" dirty="0" smtClean="0">
                <a:solidFill>
                  <a:schemeClr val="tx2"/>
                </a:solidFill>
                <a:ea typeface="ＭＳ Ｐゴシック" pitchFamily="34" charset="-128"/>
              </a:rPr>
              <a:t>stanoveném termínu bylo podáno celkem 15 žádostí o zařazení nové sociální služby do sítě na rok 2021</a:t>
            </a:r>
          </a:p>
          <a:p>
            <a:pPr algn="just">
              <a:buFontTx/>
              <a:buChar char="-"/>
              <a:defRPr/>
            </a:pPr>
            <a:endParaRPr lang="cs-CZ" altLang="cs-CZ" sz="2000" dirty="0" smtClean="0">
              <a:ea typeface="ＭＳ Ｐゴシック" pitchFamily="34" charset="-128"/>
            </a:endParaRPr>
          </a:p>
          <a:p>
            <a:pPr marL="0" indent="0" algn="just">
              <a:buFontTx/>
              <a:buNone/>
              <a:defRPr/>
            </a:pPr>
            <a:endParaRPr lang="cs-CZ" altLang="cs-CZ" sz="18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dirty="0" smtClean="0">
              <a:ea typeface="ＭＳ Ｐゴシック" panose="020B0600070205080204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endParaRPr lang="cs-CZ" dirty="0" smtClean="0"/>
          </a:p>
          <a:p>
            <a:pPr>
              <a:defRPr/>
            </a:pPr>
            <a:endParaRPr lang="cs-CZ" sz="2800" dirty="0" smtClean="0"/>
          </a:p>
          <a:p>
            <a:pPr>
              <a:defRPr/>
            </a:pPr>
            <a:r>
              <a:rPr lang="cs-CZ" sz="2800" dirty="0" smtClean="0"/>
              <a:t>Schválený usnesením </a:t>
            </a:r>
            <a:r>
              <a:rPr lang="cs-CZ" sz="2800" dirty="0"/>
              <a:t>Zastupitelstva Olomouckého </a:t>
            </a:r>
            <a:r>
              <a:rPr lang="cs-CZ" sz="2800" dirty="0" smtClean="0"/>
              <a:t>kraje č</a:t>
            </a:r>
            <a:r>
              <a:rPr lang="cs-CZ" sz="2800" dirty="0"/>
              <a:t>. </a:t>
            </a:r>
            <a:r>
              <a:rPr lang="cs-CZ" sz="2800" dirty="0" smtClean="0"/>
              <a:t>UZ/21/42/2020 </a:t>
            </a:r>
            <a:r>
              <a:rPr lang="cs-CZ" sz="2800" dirty="0"/>
              <a:t>ze dne </a:t>
            </a:r>
            <a:r>
              <a:rPr lang="cs-CZ" sz="2800" dirty="0" smtClean="0"/>
              <a:t>22.6</a:t>
            </a:r>
            <a:r>
              <a:rPr lang="cs-CZ" sz="2800" dirty="0"/>
              <a:t>. </a:t>
            </a:r>
            <a:r>
              <a:rPr lang="cs-CZ" sz="2800" dirty="0" smtClean="0"/>
              <a:t>2020</a:t>
            </a:r>
            <a:endParaRPr lang="cs-CZ" dirty="0" smtClean="0"/>
          </a:p>
          <a:p>
            <a:pPr>
              <a:defRPr/>
            </a:pPr>
            <a:r>
              <a:rPr lang="cs-CZ" sz="2800" dirty="0" smtClean="0">
                <a:hlinkClick r:id="rId2"/>
              </a:rPr>
              <a:t>https://www.olkraj.cz/akcni-plany</a:t>
            </a:r>
            <a:endParaRPr lang="cs-CZ" sz="2800" dirty="0" smtClean="0"/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600" dirty="0" smtClean="0"/>
              <a:t>Akceptace změn v jednotkách </a:t>
            </a:r>
            <a:endParaRPr lang="cs-CZ" altLang="cs-CZ" sz="3600" dirty="0" smtClean="0"/>
          </a:p>
        </p:txBody>
      </p:sp>
      <p:sp>
        <p:nvSpPr>
          <p:cNvPr id="1024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eaLnBrk="1" hangingPunct="1">
              <a:buFontTx/>
              <a:buChar char="-"/>
            </a:pPr>
            <a:r>
              <a:rPr lang="cs-CZ" alt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žádosti o akceptaci změn v jednotkách rozhodných pro výpočet výše dotace měli poskytovatelé sociálních služeb zařazených v síti OK v souladu s Postupem pro aktualizaci sítě sociálních služeb OK možnost podat do 31. 7. 2020 </a:t>
            </a:r>
          </a:p>
          <a:p>
            <a:pPr lvl="1" algn="just" eaLnBrk="1" hangingPunct="1">
              <a:buFontTx/>
              <a:buChar char="-"/>
            </a:pPr>
            <a:r>
              <a:rPr lang="cs-CZ" altLang="cs-CZ" sz="2000" dirty="0" smtClean="0">
                <a:solidFill>
                  <a:schemeClr val="tx2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ve stanoveném termínu bylo podáno prostřednictvím </a:t>
            </a:r>
            <a:r>
              <a:rPr lang="cs-CZ" altLang="cs-CZ" sz="2000" dirty="0" err="1" smtClean="0">
                <a:solidFill>
                  <a:schemeClr val="tx2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KISSoS</a:t>
            </a:r>
            <a:r>
              <a:rPr lang="cs-CZ" altLang="cs-CZ" sz="2000" dirty="0" smtClean="0">
                <a:solidFill>
                  <a:schemeClr val="tx2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 celkem 49 žádostí o akceptaci změn v jednotkách</a:t>
            </a:r>
          </a:p>
          <a:p>
            <a:pPr lvl="1" algn="just" eaLnBrk="1" hangingPunct="1">
              <a:buFontTx/>
              <a:buChar char="-"/>
            </a:pPr>
            <a:r>
              <a:rPr lang="cs-CZ" alt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v souladu s Postupem jsou hodnoceny po formální a následně věcné stránce</a:t>
            </a:r>
          </a:p>
          <a:p>
            <a:pPr lvl="1" algn="just" eaLnBrk="1" hangingPunct="1">
              <a:buFontTx/>
              <a:buChar char="-"/>
            </a:pPr>
            <a:r>
              <a:rPr lang="cs-CZ" alt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  <a:cs typeface="Arial" panose="020B0604020202020204" pitchFamily="34" charset="0"/>
              </a:rPr>
              <a:t>žádosti, které splní formální náležitosti, jsou posouzeny v souladu s parametry tvorby sítě (s parametrem potřebnosti, dostupnosti, nákladovosti, kvality a provázanosti)</a:t>
            </a:r>
          </a:p>
          <a:p>
            <a:endParaRPr lang="cs-CZ" altLang="cs-CZ" dirty="0" smtClean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dirty="0" smtClean="0"/>
          </a:p>
        </p:txBody>
      </p:sp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/>
            <a:endParaRPr lang="cs-CZ" altLang="cs-CZ" sz="2000" dirty="0" smtClean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lvl="1" eaLnBrk="1" hangingPunct="1">
              <a:buFontTx/>
              <a:buChar char="-"/>
            </a:pPr>
            <a:r>
              <a:rPr lang="cs-CZ" altLang="cs-CZ" sz="2000" dirty="0" smtClean="0">
                <a:solidFill>
                  <a:srgbClr val="000000"/>
                </a:solidFill>
                <a:ea typeface="ＭＳ Ｐゴシック" panose="020B0600070205080204" pitchFamily="34" charset="-128"/>
              </a:rPr>
              <a:t>Oblasti posuzování:</a:t>
            </a:r>
          </a:p>
          <a:p>
            <a:pPr lvl="2" eaLnBrk="1" hangingPunct="1">
              <a:buFontTx/>
              <a:buChar char="-"/>
            </a:pPr>
            <a:r>
              <a:rPr lang="cs-CZ" altLang="cs-CZ" sz="2000" dirty="0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soulad požadované změny se SPRSS OK pro roky 2021 – 2023</a:t>
            </a:r>
          </a:p>
          <a:p>
            <a:pPr lvl="2" eaLnBrk="1" hangingPunct="1">
              <a:buFontTx/>
              <a:buChar char="-"/>
            </a:pPr>
            <a:r>
              <a:rPr lang="cs-CZ" altLang="cs-CZ" sz="2000" dirty="0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nedostačující či naopak nevyužitá kapacita shodné sociální služby v</a:t>
            </a:r>
            <a:r>
              <a:rPr lang="cs-CZ" altLang="cs-CZ" sz="20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 území, kde poskytovatel sociální služby </a:t>
            </a:r>
            <a:r>
              <a:rPr lang="cs-CZ" altLang="cs-CZ" sz="2000" dirty="0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působí</a:t>
            </a:r>
          </a:p>
          <a:p>
            <a:pPr lvl="2" eaLnBrk="1" hangingPunct="1">
              <a:buFontTx/>
              <a:buChar char="-"/>
            </a:pPr>
            <a:r>
              <a:rPr lang="cs-CZ" altLang="cs-CZ" sz="2000" dirty="0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dostupná data z </a:t>
            </a:r>
            <a:r>
              <a:rPr lang="cs-CZ" altLang="cs-CZ" sz="2000" dirty="0" err="1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benchmarkingu</a:t>
            </a:r>
            <a:r>
              <a:rPr lang="cs-CZ" altLang="cs-CZ" sz="2000" dirty="0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 poskytovatelů sociálních služeb v Olomouckém kraji a další kraji dostupné informace, údaje vycházející z priorit obcí a komunitních plánů</a:t>
            </a:r>
          </a:p>
          <a:p>
            <a:pPr lvl="2" eaLnBrk="1" hangingPunct="1">
              <a:buFontTx/>
              <a:buChar char="-"/>
            </a:pPr>
            <a:r>
              <a:rPr lang="cs-CZ" altLang="cs-CZ" sz="2000" dirty="0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bylo přihlédnuto ke kalkulaci předpokládaného dopadu změn v jednotkách na financování sociálních služeb zařazených v síti (celková finanční udržitelnost sítě sociálních služeb OK)</a:t>
            </a:r>
          </a:p>
          <a:p>
            <a:pPr lvl="2" eaLnBrk="1" hangingPunct="1">
              <a:buFontTx/>
              <a:buChar char="-"/>
            </a:pPr>
            <a:r>
              <a:rPr lang="cs-CZ" altLang="cs-CZ" sz="2000" dirty="0" smtClean="0">
                <a:solidFill>
                  <a:schemeClr val="tx2"/>
                </a:solidFill>
                <a:ea typeface="ＭＳ Ｐゴシック" panose="020B0600070205080204" pitchFamily="34" charset="-128"/>
              </a:rPr>
              <a:t>monitoring žadatele v místě poskytování sociální služby</a:t>
            </a:r>
          </a:p>
          <a:p>
            <a:endParaRPr lang="cs-CZ" altLang="cs-CZ" dirty="0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dirty="0" smtClean="0"/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144963"/>
          </a:xfrm>
        </p:spPr>
        <p:txBody>
          <a:bodyPr/>
          <a:lstStyle/>
          <a:p>
            <a:pPr marL="457200" lvl="1" indent="0" eaLnBrk="1" hangingPunct="1">
              <a:buFontTx/>
              <a:buNone/>
              <a:defRPr/>
            </a:pPr>
            <a:r>
              <a:rPr lang="cs-CZ" altLang="cs-CZ" sz="2000" dirty="0" smtClean="0">
                <a:solidFill>
                  <a:srgbClr val="000000"/>
                </a:solidFill>
                <a:ea typeface="ＭＳ Ｐゴシック" pitchFamily="34" charset="-128"/>
              </a:rPr>
              <a:t>Termíny:</a:t>
            </a:r>
          </a:p>
          <a:p>
            <a:pPr marL="457200" lvl="1" indent="0" eaLnBrk="1" hangingPunct="1">
              <a:buFontTx/>
              <a:buNone/>
              <a:defRPr/>
            </a:pPr>
            <a:endParaRPr lang="cs-CZ" altLang="cs-CZ" sz="2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lvl="1" eaLnBrk="1" hangingPunct="1">
              <a:defRPr/>
            </a:pPr>
            <a:r>
              <a:rPr lang="cs-CZ" altLang="cs-CZ" sz="2000" dirty="0" smtClean="0">
                <a:solidFill>
                  <a:schemeClr val="tx2"/>
                </a:solidFill>
                <a:ea typeface="ＭＳ Ｐゴシック" pitchFamily="34" charset="-128"/>
              </a:rPr>
              <a:t>K-RS dne 24. 9. 2020</a:t>
            </a:r>
          </a:p>
          <a:p>
            <a:pPr lvl="1" eaLnBrk="1" hangingPunct="1">
              <a:defRPr/>
            </a:pPr>
            <a:r>
              <a:rPr lang="cs-CZ" altLang="cs-CZ" sz="2000" dirty="0" smtClean="0">
                <a:solidFill>
                  <a:schemeClr val="tx2"/>
                </a:solidFill>
                <a:ea typeface="ＭＳ Ｐゴシック" pitchFamily="34" charset="-128"/>
              </a:rPr>
              <a:t>ROK 1. pol. </a:t>
            </a:r>
            <a:r>
              <a:rPr lang="cs-CZ" altLang="cs-CZ" sz="2000" dirty="0" smtClean="0">
                <a:solidFill>
                  <a:schemeClr val="tx2"/>
                </a:solidFill>
                <a:ea typeface="ＭＳ Ｐゴシック" pitchFamily="34" charset="-128"/>
              </a:rPr>
              <a:t>října </a:t>
            </a:r>
            <a:r>
              <a:rPr lang="cs-CZ" altLang="cs-CZ" sz="2000" dirty="0" smtClean="0">
                <a:solidFill>
                  <a:schemeClr val="tx2"/>
                </a:solidFill>
                <a:ea typeface="ＭＳ Ｐゴシック" pitchFamily="34" charset="-128"/>
              </a:rPr>
              <a:t>2020</a:t>
            </a:r>
            <a:r>
              <a:rPr lang="cs-CZ" altLang="cs-CZ" sz="2000" dirty="0">
                <a:solidFill>
                  <a:srgbClr val="000000"/>
                </a:solidFill>
                <a:ea typeface="ＭＳ Ｐゴシック" pitchFamily="34" charset="-128"/>
              </a:rPr>
              <a:t>	</a:t>
            </a:r>
          </a:p>
          <a:p>
            <a:pPr lvl="1" eaLnBrk="1" hangingPunct="1">
              <a:defRPr/>
            </a:pPr>
            <a:r>
              <a:rPr lang="cs-CZ" altLang="cs-CZ" sz="2000" dirty="0" smtClean="0">
                <a:solidFill>
                  <a:srgbClr val="000000"/>
                </a:solidFill>
                <a:ea typeface="ＭＳ Ｐゴシック" pitchFamily="34" charset="-128"/>
              </a:rPr>
              <a:t>vyrozumění </a:t>
            </a:r>
            <a:r>
              <a:rPr lang="cs-CZ" altLang="cs-CZ" sz="2000" dirty="0">
                <a:solidFill>
                  <a:srgbClr val="000000"/>
                </a:solidFill>
                <a:ea typeface="ＭＳ Ｐゴシック" pitchFamily="34" charset="-128"/>
              </a:rPr>
              <a:t>žadatelů o výsledku posouzení jejich </a:t>
            </a:r>
            <a:r>
              <a:rPr lang="cs-CZ" altLang="cs-CZ" sz="2000" dirty="0" smtClean="0">
                <a:solidFill>
                  <a:srgbClr val="000000"/>
                </a:solidFill>
                <a:ea typeface="ＭＳ Ｐゴシック" pitchFamily="34" charset="-128"/>
              </a:rPr>
              <a:t>žádostí bezprostředně po autorizovaném usnesení ROK (druhá polovina října 2020)</a:t>
            </a:r>
            <a:endParaRPr lang="cs-CZ" altLang="cs-CZ" sz="2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lvl="1" eaLnBrk="1" hangingPunct="1">
              <a:defRPr/>
            </a:pPr>
            <a:r>
              <a:rPr lang="cs-CZ" altLang="cs-CZ" sz="2000" dirty="0">
                <a:solidFill>
                  <a:srgbClr val="000000"/>
                </a:solidFill>
                <a:ea typeface="ＭＳ Ｐゴシック" pitchFamily="34" charset="-128"/>
              </a:rPr>
              <a:t>s</a:t>
            </a:r>
            <a:r>
              <a:rPr lang="cs-CZ" altLang="cs-CZ" sz="2000" dirty="0" smtClean="0">
                <a:solidFill>
                  <a:srgbClr val="000000"/>
                </a:solidFill>
                <a:ea typeface="ＭＳ Ｐゴシック" pitchFamily="34" charset="-128"/>
              </a:rPr>
              <a:t>chválení </a:t>
            </a:r>
            <a:r>
              <a:rPr lang="cs-CZ" altLang="cs-CZ" sz="2000" dirty="0">
                <a:solidFill>
                  <a:srgbClr val="000000"/>
                </a:solidFill>
                <a:ea typeface="ＭＳ Ｐゴシック" pitchFamily="34" charset="-128"/>
              </a:rPr>
              <a:t>aktualizované sítě sociálních služeb v </a:t>
            </a:r>
            <a:r>
              <a:rPr lang="cs-CZ" altLang="cs-CZ" sz="2000" dirty="0" smtClean="0">
                <a:solidFill>
                  <a:srgbClr val="000000"/>
                </a:solidFill>
                <a:ea typeface="ＭＳ Ｐゴシック" pitchFamily="34" charset="-128"/>
              </a:rPr>
              <a:t>ZOK (prosinec 2020)</a:t>
            </a:r>
            <a:endParaRPr lang="cs-CZ" altLang="cs-CZ" sz="2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defRPr/>
            </a:pPr>
            <a:endParaRPr lang="cs-CZ" altLang="cs-CZ" dirty="0" smtClean="0"/>
          </a:p>
        </p:txBody>
      </p:sp>
    </p:spTree>
    <p:extLst>
      <p:ext uri="{BB962C8B-B14F-4D97-AF65-F5344CB8AC3E}">
        <p14:creationId xmlns:p14="http://schemas.microsoft.com/office/powerpoint/2010/main" val="335773606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2"/>
          <p:cNvSpPr>
            <a:spLocks noGrp="1"/>
          </p:cNvSpPr>
          <p:nvPr>
            <p:ph type="ctrTitle"/>
          </p:nvPr>
        </p:nvSpPr>
        <p:spPr>
          <a:xfrm>
            <a:off x="533400" y="1524000"/>
            <a:ext cx="7772400" cy="5029200"/>
          </a:xfrm>
        </p:spPr>
        <p:txBody>
          <a:bodyPr anchor="t"/>
          <a:lstStyle/>
          <a:p>
            <a:pPr marL="0" indent="0" algn="l">
              <a:buFontTx/>
              <a:buNone/>
            </a:pPr>
            <a:r>
              <a:rPr lang="cs-CZ" altLang="cs-CZ" sz="1400" b="1" dirty="0" smtClean="0"/>
              <a:t>Počet služeb v Olomouckém kraji </a:t>
            </a:r>
            <a:br>
              <a:rPr lang="cs-CZ" altLang="cs-CZ" sz="1400" b="1" dirty="0" smtClean="0"/>
            </a:br>
            <a:r>
              <a:rPr lang="cs-CZ" altLang="cs-CZ" sz="1400" b="1" dirty="0"/>
              <a:t/>
            </a:r>
            <a:br>
              <a:rPr lang="cs-CZ" altLang="cs-CZ" sz="1400" b="1" dirty="0"/>
            </a:br>
            <a:r>
              <a:rPr lang="cs-CZ" altLang="cs-CZ" sz="1400" b="1" dirty="0" smtClean="0"/>
              <a:t/>
            </a:r>
            <a:br>
              <a:rPr lang="cs-CZ" altLang="cs-CZ" sz="1400" b="1" dirty="0" smtClean="0"/>
            </a:br>
            <a:endParaRPr lang="cs-CZ" altLang="cs-CZ" sz="1400" b="1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/>
          </p:nvPr>
        </p:nvGraphicFramePr>
        <p:xfrm>
          <a:off x="1752600" y="2362200"/>
          <a:ext cx="5662931" cy="3067052"/>
        </p:xfrm>
        <a:graphic>
          <a:graphicData uri="http://schemas.openxmlformats.org/drawingml/2006/table">
            <a:tbl>
              <a:tblPr firstRow="1" firstCol="1" bandRow="1"/>
              <a:tblGrid>
                <a:gridCol w="1887366">
                  <a:extLst>
                    <a:ext uri="{9D8B030D-6E8A-4147-A177-3AD203B41FA5}">
                      <a16:colId xmlns:a16="http://schemas.microsoft.com/office/drawing/2014/main" val="335555617"/>
                    </a:ext>
                  </a:extLst>
                </a:gridCol>
                <a:gridCol w="1887366">
                  <a:extLst>
                    <a:ext uri="{9D8B030D-6E8A-4147-A177-3AD203B41FA5}">
                      <a16:colId xmlns:a16="http://schemas.microsoft.com/office/drawing/2014/main" val="1271061243"/>
                    </a:ext>
                  </a:extLst>
                </a:gridCol>
                <a:gridCol w="1888199">
                  <a:extLst>
                    <a:ext uri="{9D8B030D-6E8A-4147-A177-3AD203B41FA5}">
                      <a16:colId xmlns:a16="http://schemas.microsoft.com/office/drawing/2014/main" val="2321342023"/>
                    </a:ext>
                  </a:extLst>
                </a:gridCol>
              </a:tblGrid>
              <a:tr h="8364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cs-CZ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1212025"/>
                  </a:ext>
                </a:extLst>
              </a:tr>
              <a:tr h="8364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Zařazených v síti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233075"/>
                  </a:ext>
                </a:extLst>
              </a:tr>
              <a:tr h="13941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Dle registru poskytovatelů sociálních služeb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688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44260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2"/>
          <p:cNvSpPr>
            <a:spLocks noGrp="1"/>
          </p:cNvSpPr>
          <p:nvPr>
            <p:ph type="ctrTitle"/>
          </p:nvPr>
        </p:nvSpPr>
        <p:spPr>
          <a:xfrm>
            <a:off x="533400" y="1524000"/>
            <a:ext cx="7772400" cy="5029200"/>
          </a:xfrm>
        </p:spPr>
        <p:txBody>
          <a:bodyPr anchor="t"/>
          <a:lstStyle/>
          <a:p>
            <a:pPr marL="0" indent="0" algn="l">
              <a:buFontTx/>
              <a:buNone/>
            </a:pPr>
            <a:r>
              <a:rPr lang="cs-CZ" altLang="cs-CZ" sz="1400" b="1" dirty="0" smtClean="0"/>
              <a:t>Počet schválených žádostí o aktualizaci jednotek v sítí sociálních služeb v OK</a:t>
            </a:r>
            <a:br>
              <a:rPr lang="cs-CZ" altLang="cs-CZ" sz="1400" b="1" dirty="0" smtClean="0"/>
            </a:br>
            <a:r>
              <a:rPr lang="cs-CZ" altLang="cs-CZ" sz="1400" b="1" dirty="0"/>
              <a:t/>
            </a:r>
            <a:br>
              <a:rPr lang="cs-CZ" altLang="cs-CZ" sz="1400" b="1" dirty="0"/>
            </a:br>
            <a:r>
              <a:rPr lang="cs-CZ" altLang="cs-CZ" sz="1400" b="1" dirty="0" smtClean="0"/>
              <a:t/>
            </a:r>
            <a:br>
              <a:rPr lang="cs-CZ" altLang="cs-CZ" sz="1400" b="1" dirty="0" smtClean="0"/>
            </a:br>
            <a:endParaRPr lang="cs-CZ" altLang="cs-CZ" sz="1400" b="1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/>
          </p:nvPr>
        </p:nvGraphicFramePr>
        <p:xfrm>
          <a:off x="1022935" y="2537317"/>
          <a:ext cx="7306311" cy="3474470"/>
        </p:xfrm>
        <a:graphic>
          <a:graphicData uri="http://schemas.openxmlformats.org/drawingml/2006/table">
            <a:tbl>
              <a:tblPr firstRow="1" firstCol="1" bandRow="1"/>
              <a:tblGrid>
                <a:gridCol w="1475553">
                  <a:extLst>
                    <a:ext uri="{9D8B030D-6E8A-4147-A177-3AD203B41FA5}">
                      <a16:colId xmlns:a16="http://schemas.microsoft.com/office/drawing/2014/main" val="115908820"/>
                    </a:ext>
                  </a:extLst>
                </a:gridCol>
                <a:gridCol w="1073192">
                  <a:extLst>
                    <a:ext uri="{9D8B030D-6E8A-4147-A177-3AD203B41FA5}">
                      <a16:colId xmlns:a16="http://schemas.microsoft.com/office/drawing/2014/main" val="2149785208"/>
                    </a:ext>
                  </a:extLst>
                </a:gridCol>
                <a:gridCol w="1395081">
                  <a:extLst>
                    <a:ext uri="{9D8B030D-6E8A-4147-A177-3AD203B41FA5}">
                      <a16:colId xmlns:a16="http://schemas.microsoft.com/office/drawing/2014/main" val="2456687559"/>
                    </a:ext>
                  </a:extLst>
                </a:gridCol>
                <a:gridCol w="1395081">
                  <a:extLst>
                    <a:ext uri="{9D8B030D-6E8A-4147-A177-3AD203B41FA5}">
                      <a16:colId xmlns:a16="http://schemas.microsoft.com/office/drawing/2014/main" val="4017704477"/>
                    </a:ext>
                  </a:extLst>
                </a:gridCol>
                <a:gridCol w="1967404">
                  <a:extLst>
                    <a:ext uri="{9D8B030D-6E8A-4147-A177-3AD203B41FA5}">
                      <a16:colId xmlns:a16="http://schemas.microsoft.com/office/drawing/2014/main" val="2071486080"/>
                    </a:ext>
                  </a:extLst>
                </a:gridCol>
              </a:tblGrid>
              <a:tr h="8153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2572359"/>
                  </a:ext>
                </a:extLst>
              </a:tr>
              <a:tr h="10936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Počet</a:t>
                      </a:r>
                      <a:r>
                        <a:rPr lang="cs-CZ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</a:t>
                      </a:r>
                      <a:r>
                        <a:rPr lang="cs-CZ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ově </a:t>
                      </a: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zařazených služeb do sítě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917659"/>
                  </a:ext>
                </a:extLst>
              </a:tr>
              <a:tr h="10936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Počet schválených žádostí o navýšení </a:t>
                      </a: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jednotek v síti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cs-CZ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 </a:t>
                      </a:r>
                      <a:r>
                        <a:rPr lang="cs-CZ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schvalovacím procesu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A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7558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93791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alt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alt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cs-CZ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4491</TotalTime>
  <Words>639</Words>
  <Application>Microsoft Office PowerPoint</Application>
  <PresentationFormat>Předvádění na obrazovce (4:3)</PresentationFormat>
  <Paragraphs>134</Paragraphs>
  <Slides>11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Výchozí návrh</vt:lpstr>
      <vt:lpstr>1_Výchozí návrh</vt:lpstr>
      <vt:lpstr>Prezentace aplikace PowerPoint</vt:lpstr>
      <vt:lpstr>Akční plán 2021 </vt:lpstr>
      <vt:lpstr>Aktualizace sítě na ro 2021</vt:lpstr>
      <vt:lpstr>Prezentace aplikace PowerPoint</vt:lpstr>
      <vt:lpstr>Akceptace změn v jednotkách </vt:lpstr>
      <vt:lpstr>Prezentace aplikace PowerPoint</vt:lpstr>
      <vt:lpstr>Prezentace aplikace PowerPoint</vt:lpstr>
      <vt:lpstr>Počet služeb v Olomouckém kraji    </vt:lpstr>
      <vt:lpstr>Počet schválených žádostí o aktualizaci jednotek v sítí sociálních služeb v OK   </vt:lpstr>
      <vt:lpstr>Počet jednotek zařazených v síti sociálních služeb OK v letech 2017 – 2020   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Kateřina Gajdošová</dc:creator>
  <cp:lastModifiedBy>Bodnarová Hana</cp:lastModifiedBy>
  <cp:revision>273</cp:revision>
  <cp:lastPrinted>2019-09-25T06:11:20Z</cp:lastPrinted>
  <dcterms:created xsi:type="dcterms:W3CDTF">2008-01-15T11:19:01Z</dcterms:created>
  <dcterms:modified xsi:type="dcterms:W3CDTF">2020-10-01T09:38:04Z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