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291" r:id="rId2"/>
    <p:sldId id="333" r:id="rId3"/>
    <p:sldId id="336" r:id="rId4"/>
    <p:sldId id="343" r:id="rId5"/>
    <p:sldId id="340" r:id="rId6"/>
    <p:sldId id="341" r:id="rId7"/>
    <p:sldId id="337" r:id="rId8"/>
    <p:sldId id="338" r:id="rId9"/>
    <p:sldId id="339" r:id="rId10"/>
    <p:sldId id="304" r:id="rId11"/>
    <p:sldId id="345" r:id="rId12"/>
    <p:sldId id="305" r:id="rId13"/>
    <p:sldId id="306" r:id="rId14"/>
    <p:sldId id="344" r:id="rId15"/>
    <p:sldId id="346" r:id="rId16"/>
    <p:sldId id="330" r:id="rId17"/>
    <p:sldId id="335" r:id="rId18"/>
    <p:sldId id="334" r:id="rId19"/>
    <p:sldId id="307" r:id="rId20"/>
    <p:sldId id="308" r:id="rId21"/>
    <p:sldId id="309" r:id="rId22"/>
    <p:sldId id="327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8" autoAdjust="0"/>
    <p:restoredTop sz="96327"/>
  </p:normalViewPr>
  <p:slideViewPr>
    <p:cSldViewPr snapToGrid="0" snapToObjects="1" showGuides="1">
      <p:cViewPr>
        <p:scale>
          <a:sx n="94" d="100"/>
          <a:sy n="94" d="100"/>
        </p:scale>
        <p:origin x="110" y="-264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k_buck9215\Desktop\Se&#353;it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/>
              <a:t>Rozpočet dle</a:t>
            </a:r>
            <a:r>
              <a:rPr lang="cs-CZ" baseline="0" dirty="0"/>
              <a:t> cílových skupin </a:t>
            </a:r>
            <a:endParaRPr lang="cs-CZ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5">
                <a:shade val="76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List1!$G$2:$K$2</c:f>
              <c:strCache>
                <c:ptCount val="5"/>
                <c:pt idx="0">
                  <c:v>Rodiny s dětmi</c:v>
                </c:pt>
                <c:pt idx="1">
                  <c:v>Osoby se zdravotním postižením</c:v>
                </c:pt>
                <c:pt idx="2">
                  <c:v>Senioři</c:v>
                </c:pt>
                <c:pt idx="3">
                  <c:v>Osoby v krizi</c:v>
                </c:pt>
                <c:pt idx="4">
                  <c:v>Osoby závislé na návykových látkách</c:v>
                </c:pt>
              </c:strCache>
            </c:strRef>
          </c:cat>
          <c:val>
            <c:numRef>
              <c:f>List1!$G$3:$K$3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5AD0-4DA0-819A-31C33FD4A44B}"/>
            </c:ext>
          </c:extLst>
        </c:ser>
        <c:ser>
          <c:idx val="1"/>
          <c:order val="1"/>
          <c:spPr>
            <a:solidFill>
              <a:schemeClr val="accent5">
                <a:tint val="77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List1!$G$2:$K$2</c:f>
              <c:strCache>
                <c:ptCount val="5"/>
                <c:pt idx="0">
                  <c:v>Rodiny s dětmi</c:v>
                </c:pt>
                <c:pt idx="1">
                  <c:v>Osoby se zdravotním postižením</c:v>
                </c:pt>
                <c:pt idx="2">
                  <c:v>Senioři</c:v>
                </c:pt>
                <c:pt idx="3">
                  <c:v>Osoby v krizi</c:v>
                </c:pt>
                <c:pt idx="4">
                  <c:v>Osoby závislé na návykových látkách</c:v>
                </c:pt>
              </c:strCache>
            </c:strRef>
          </c:cat>
          <c:val>
            <c:numRef>
              <c:f>List1!$G$4:$K$4</c:f>
              <c:numCache>
                <c:formatCode>#,##0</c:formatCode>
                <c:ptCount val="5"/>
                <c:pt idx="0">
                  <c:v>11166960</c:v>
                </c:pt>
                <c:pt idx="1">
                  <c:v>7838322</c:v>
                </c:pt>
                <c:pt idx="2">
                  <c:v>13941186</c:v>
                </c:pt>
                <c:pt idx="3">
                  <c:v>7336920</c:v>
                </c:pt>
                <c:pt idx="4">
                  <c:v>1152000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D0-4DA0-819A-31C33FD4A4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02421088"/>
        <c:axId val="702421448"/>
        <c:axId val="0"/>
      </c:bar3DChart>
      <c:catAx>
        <c:axId val="702421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02421448"/>
        <c:crosses val="autoZero"/>
        <c:auto val="1"/>
        <c:lblAlgn val="ctr"/>
        <c:lblOffset val="100"/>
        <c:noMultiLvlLbl val="0"/>
      </c:catAx>
      <c:valAx>
        <c:axId val="702421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02421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637B29-8FB4-405A-A89C-A3F11EF93C1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204B851-2108-4295-8173-E71030E28262}">
      <dgm:prSet phldrT="[Text]"/>
      <dgm:spPr/>
      <dgm:t>
        <a:bodyPr/>
        <a:lstStyle/>
        <a:p>
          <a:r>
            <a:rPr lang="cs-CZ" b="1" dirty="0"/>
            <a:t>LEDEN 2024</a:t>
          </a:r>
        </a:p>
        <a:p>
          <a:r>
            <a:rPr lang="cs-CZ" dirty="0"/>
            <a:t>Podání žádosti o zařazení nových služeb do sítě</a:t>
          </a:r>
        </a:p>
      </dgm:t>
    </dgm:pt>
    <dgm:pt modelId="{2F84489F-835F-47ED-8A7D-3F94263E6BD5}" type="parTrans" cxnId="{33B96C5C-92E6-4672-A0AE-5DFD6CB24E3E}">
      <dgm:prSet/>
      <dgm:spPr/>
      <dgm:t>
        <a:bodyPr/>
        <a:lstStyle/>
        <a:p>
          <a:endParaRPr lang="cs-CZ"/>
        </a:p>
      </dgm:t>
    </dgm:pt>
    <dgm:pt modelId="{92E6FADF-808A-4E51-840E-BEFEB7F29779}" type="sibTrans" cxnId="{33B96C5C-92E6-4672-A0AE-5DFD6CB24E3E}">
      <dgm:prSet/>
      <dgm:spPr/>
      <dgm:t>
        <a:bodyPr/>
        <a:lstStyle/>
        <a:p>
          <a:endParaRPr lang="cs-CZ"/>
        </a:p>
      </dgm:t>
    </dgm:pt>
    <dgm:pt modelId="{D48E9CF4-4E96-4BB1-9F7D-B1AC3927E667}">
      <dgm:prSet phldrT="[Text]"/>
      <dgm:spPr/>
      <dgm:t>
        <a:bodyPr/>
        <a:lstStyle/>
        <a:p>
          <a:r>
            <a:rPr lang="cs-CZ" b="1" dirty="0"/>
            <a:t>KVĚTEN</a:t>
          </a:r>
        </a:p>
        <a:p>
          <a:r>
            <a:rPr lang="cs-CZ" b="1" dirty="0"/>
            <a:t>2024</a:t>
          </a:r>
        </a:p>
        <a:p>
          <a:r>
            <a:rPr lang="cs-CZ" dirty="0"/>
            <a:t>Komise pro rodinu a sociální záležitosti</a:t>
          </a:r>
        </a:p>
      </dgm:t>
    </dgm:pt>
    <dgm:pt modelId="{B5BA0475-8E92-4898-8F25-E0CD936BC421}" type="parTrans" cxnId="{B7E7C9A2-B848-4456-A921-ED7C1A87EDD3}">
      <dgm:prSet/>
      <dgm:spPr/>
      <dgm:t>
        <a:bodyPr/>
        <a:lstStyle/>
        <a:p>
          <a:endParaRPr lang="cs-CZ"/>
        </a:p>
      </dgm:t>
    </dgm:pt>
    <dgm:pt modelId="{62888B0D-D230-4396-9896-BA67D5C798F0}" type="sibTrans" cxnId="{B7E7C9A2-B848-4456-A921-ED7C1A87EDD3}">
      <dgm:prSet/>
      <dgm:spPr/>
      <dgm:t>
        <a:bodyPr/>
        <a:lstStyle/>
        <a:p>
          <a:endParaRPr lang="cs-CZ"/>
        </a:p>
      </dgm:t>
    </dgm:pt>
    <dgm:pt modelId="{59F667A0-AC41-4E22-8B83-2AC4A32FB49E}">
      <dgm:prSet phldrT="[Text]"/>
      <dgm:spPr/>
      <dgm:t>
        <a:bodyPr/>
        <a:lstStyle/>
        <a:p>
          <a:r>
            <a:rPr lang="cs-CZ" b="1" dirty="0"/>
            <a:t>KVĚTEN 2024</a:t>
          </a:r>
        </a:p>
        <a:p>
          <a:endParaRPr lang="cs-CZ" b="1" dirty="0"/>
        </a:p>
        <a:p>
          <a:r>
            <a:rPr lang="cs-CZ" dirty="0"/>
            <a:t>ROK</a:t>
          </a:r>
        </a:p>
      </dgm:t>
    </dgm:pt>
    <dgm:pt modelId="{2C0D7832-A0E1-4A18-8E79-2BE781BD2B87}" type="parTrans" cxnId="{EC433862-F23A-42FC-BC02-EB81016BCF11}">
      <dgm:prSet/>
      <dgm:spPr/>
      <dgm:t>
        <a:bodyPr/>
        <a:lstStyle/>
        <a:p>
          <a:endParaRPr lang="cs-CZ"/>
        </a:p>
      </dgm:t>
    </dgm:pt>
    <dgm:pt modelId="{1AB79D7A-9D24-4409-AC50-870F1ADEE4DA}" type="sibTrans" cxnId="{EC433862-F23A-42FC-BC02-EB81016BCF11}">
      <dgm:prSet/>
      <dgm:spPr/>
      <dgm:t>
        <a:bodyPr/>
        <a:lstStyle/>
        <a:p>
          <a:endParaRPr lang="cs-CZ"/>
        </a:p>
      </dgm:t>
    </dgm:pt>
    <dgm:pt modelId="{D693EC6C-B4E1-43AA-A7E0-80901564B124}">
      <dgm:prSet/>
      <dgm:spPr/>
      <dgm:t>
        <a:bodyPr/>
        <a:lstStyle/>
        <a:p>
          <a:r>
            <a:rPr lang="cs-CZ" b="1" dirty="0"/>
            <a:t>ČERVEN 2024</a:t>
          </a:r>
        </a:p>
        <a:p>
          <a:endParaRPr lang="cs-CZ" b="1" dirty="0"/>
        </a:p>
        <a:p>
          <a:r>
            <a:rPr lang="cs-CZ" dirty="0"/>
            <a:t>ZOK</a:t>
          </a:r>
        </a:p>
      </dgm:t>
    </dgm:pt>
    <dgm:pt modelId="{096A7575-1925-418C-A501-1A52864323A7}" type="parTrans" cxnId="{842C718E-F354-478C-B35A-A516BFCF0014}">
      <dgm:prSet/>
      <dgm:spPr/>
      <dgm:t>
        <a:bodyPr/>
        <a:lstStyle/>
        <a:p>
          <a:endParaRPr lang="cs-CZ"/>
        </a:p>
      </dgm:t>
    </dgm:pt>
    <dgm:pt modelId="{D1E77DEB-6049-4757-8C19-F911CE89EF49}" type="sibTrans" cxnId="{842C718E-F354-478C-B35A-A516BFCF0014}">
      <dgm:prSet/>
      <dgm:spPr/>
      <dgm:t>
        <a:bodyPr/>
        <a:lstStyle/>
        <a:p>
          <a:endParaRPr lang="cs-CZ"/>
        </a:p>
      </dgm:t>
    </dgm:pt>
    <dgm:pt modelId="{2F6C5B19-AEA8-4AA8-8550-325C9889672C}">
      <dgm:prSet/>
      <dgm:spPr/>
      <dgm:t>
        <a:bodyPr/>
        <a:lstStyle/>
        <a:p>
          <a:r>
            <a:rPr lang="cs-CZ" b="1" dirty="0"/>
            <a:t>DUBEN 2024</a:t>
          </a:r>
        </a:p>
        <a:p>
          <a:r>
            <a:rPr lang="cs-CZ" dirty="0"/>
            <a:t>Realizačně manažerský tým</a:t>
          </a:r>
        </a:p>
      </dgm:t>
    </dgm:pt>
    <dgm:pt modelId="{6CC45328-93EA-4427-882E-E84E22C751D5}" type="parTrans" cxnId="{5694E416-F8D3-4AA2-8947-A213A433F284}">
      <dgm:prSet/>
      <dgm:spPr/>
      <dgm:t>
        <a:bodyPr/>
        <a:lstStyle/>
        <a:p>
          <a:endParaRPr lang="cs-CZ"/>
        </a:p>
      </dgm:t>
    </dgm:pt>
    <dgm:pt modelId="{0172A6D4-B3E1-4D87-86A0-B688C66D10BA}" type="sibTrans" cxnId="{5694E416-F8D3-4AA2-8947-A213A433F284}">
      <dgm:prSet/>
      <dgm:spPr/>
      <dgm:t>
        <a:bodyPr/>
        <a:lstStyle/>
        <a:p>
          <a:endParaRPr lang="cs-CZ"/>
        </a:p>
      </dgm:t>
    </dgm:pt>
    <dgm:pt modelId="{B1CE668F-DBF0-4D87-8FF0-EBD3C65AACBC}" type="pres">
      <dgm:prSet presAssocID="{2D637B29-8FB4-405A-A89C-A3F11EF93C1B}" presName="Name0" presStyleCnt="0">
        <dgm:presLayoutVars>
          <dgm:dir/>
          <dgm:resizeHandles val="exact"/>
        </dgm:presLayoutVars>
      </dgm:prSet>
      <dgm:spPr/>
    </dgm:pt>
    <dgm:pt modelId="{3BAF89B9-8A07-481F-8E0F-6F1E15A55988}" type="pres">
      <dgm:prSet presAssocID="{6204B851-2108-4295-8173-E71030E28262}" presName="node" presStyleLbl="node1" presStyleIdx="0" presStyleCnt="5">
        <dgm:presLayoutVars>
          <dgm:bulletEnabled val="1"/>
        </dgm:presLayoutVars>
      </dgm:prSet>
      <dgm:spPr/>
    </dgm:pt>
    <dgm:pt modelId="{E78E180A-31AB-4EE9-ADAD-E365DD659B4B}" type="pres">
      <dgm:prSet presAssocID="{92E6FADF-808A-4E51-840E-BEFEB7F29779}" presName="sibTrans" presStyleLbl="sibTrans2D1" presStyleIdx="0" presStyleCnt="4"/>
      <dgm:spPr/>
    </dgm:pt>
    <dgm:pt modelId="{017F237E-AB70-46B7-A5B9-FFB915643B81}" type="pres">
      <dgm:prSet presAssocID="{92E6FADF-808A-4E51-840E-BEFEB7F29779}" presName="connectorText" presStyleLbl="sibTrans2D1" presStyleIdx="0" presStyleCnt="4"/>
      <dgm:spPr/>
    </dgm:pt>
    <dgm:pt modelId="{CB0A9FBD-0E1C-459B-9F43-09249183F12B}" type="pres">
      <dgm:prSet presAssocID="{2F6C5B19-AEA8-4AA8-8550-325C9889672C}" presName="node" presStyleLbl="node1" presStyleIdx="1" presStyleCnt="5">
        <dgm:presLayoutVars>
          <dgm:bulletEnabled val="1"/>
        </dgm:presLayoutVars>
      </dgm:prSet>
      <dgm:spPr/>
    </dgm:pt>
    <dgm:pt modelId="{CF31354A-B8C2-4A76-B207-DAF9F876763D}" type="pres">
      <dgm:prSet presAssocID="{0172A6D4-B3E1-4D87-86A0-B688C66D10BA}" presName="sibTrans" presStyleLbl="sibTrans2D1" presStyleIdx="1" presStyleCnt="4"/>
      <dgm:spPr/>
    </dgm:pt>
    <dgm:pt modelId="{46C3BCFA-3D14-4B97-9262-44A239194538}" type="pres">
      <dgm:prSet presAssocID="{0172A6D4-B3E1-4D87-86A0-B688C66D10BA}" presName="connectorText" presStyleLbl="sibTrans2D1" presStyleIdx="1" presStyleCnt="4"/>
      <dgm:spPr/>
    </dgm:pt>
    <dgm:pt modelId="{B320AE2F-72EE-497A-B0CA-521B846C26D1}" type="pres">
      <dgm:prSet presAssocID="{D48E9CF4-4E96-4BB1-9F7D-B1AC3927E667}" presName="node" presStyleLbl="node1" presStyleIdx="2" presStyleCnt="5" custLinFactNeighborY="488">
        <dgm:presLayoutVars>
          <dgm:bulletEnabled val="1"/>
        </dgm:presLayoutVars>
      </dgm:prSet>
      <dgm:spPr/>
    </dgm:pt>
    <dgm:pt modelId="{B8AFEDC5-EF16-48C0-B000-C5675FAE0095}" type="pres">
      <dgm:prSet presAssocID="{62888B0D-D230-4396-9896-BA67D5C798F0}" presName="sibTrans" presStyleLbl="sibTrans2D1" presStyleIdx="2" presStyleCnt="4"/>
      <dgm:spPr/>
    </dgm:pt>
    <dgm:pt modelId="{8E267CA9-DA73-40B5-A40E-05C29E1AC3BF}" type="pres">
      <dgm:prSet presAssocID="{62888B0D-D230-4396-9896-BA67D5C798F0}" presName="connectorText" presStyleLbl="sibTrans2D1" presStyleIdx="2" presStyleCnt="4"/>
      <dgm:spPr/>
    </dgm:pt>
    <dgm:pt modelId="{1433970C-3027-4C24-86C4-BEC380E53267}" type="pres">
      <dgm:prSet presAssocID="{59F667A0-AC41-4E22-8B83-2AC4A32FB49E}" presName="node" presStyleLbl="node1" presStyleIdx="3" presStyleCnt="5">
        <dgm:presLayoutVars>
          <dgm:bulletEnabled val="1"/>
        </dgm:presLayoutVars>
      </dgm:prSet>
      <dgm:spPr/>
    </dgm:pt>
    <dgm:pt modelId="{F1444592-8B8A-4F24-AB9B-53C637AA81C2}" type="pres">
      <dgm:prSet presAssocID="{1AB79D7A-9D24-4409-AC50-870F1ADEE4DA}" presName="sibTrans" presStyleLbl="sibTrans2D1" presStyleIdx="3" presStyleCnt="4"/>
      <dgm:spPr/>
    </dgm:pt>
    <dgm:pt modelId="{7C3AC67C-0BAA-4D86-AC91-402B59220B2F}" type="pres">
      <dgm:prSet presAssocID="{1AB79D7A-9D24-4409-AC50-870F1ADEE4DA}" presName="connectorText" presStyleLbl="sibTrans2D1" presStyleIdx="3" presStyleCnt="4"/>
      <dgm:spPr/>
    </dgm:pt>
    <dgm:pt modelId="{C90F38B0-2689-4D7A-B547-3731DB4FFFFF}" type="pres">
      <dgm:prSet presAssocID="{D693EC6C-B4E1-43AA-A7E0-80901564B124}" presName="node" presStyleLbl="node1" presStyleIdx="4" presStyleCnt="5">
        <dgm:presLayoutVars>
          <dgm:bulletEnabled val="1"/>
        </dgm:presLayoutVars>
      </dgm:prSet>
      <dgm:spPr/>
    </dgm:pt>
  </dgm:ptLst>
  <dgm:cxnLst>
    <dgm:cxn modelId="{7FFC1701-4CA7-427D-BB82-AC12D521BA74}" type="presOf" srcId="{2F6C5B19-AEA8-4AA8-8550-325C9889672C}" destId="{CB0A9FBD-0E1C-459B-9F43-09249183F12B}" srcOrd="0" destOrd="0" presId="urn:microsoft.com/office/officeart/2005/8/layout/process1"/>
    <dgm:cxn modelId="{E80D0404-1502-4050-9A48-144A3700D158}" type="presOf" srcId="{0172A6D4-B3E1-4D87-86A0-B688C66D10BA}" destId="{CF31354A-B8C2-4A76-B207-DAF9F876763D}" srcOrd="0" destOrd="0" presId="urn:microsoft.com/office/officeart/2005/8/layout/process1"/>
    <dgm:cxn modelId="{5694E416-F8D3-4AA2-8947-A213A433F284}" srcId="{2D637B29-8FB4-405A-A89C-A3F11EF93C1B}" destId="{2F6C5B19-AEA8-4AA8-8550-325C9889672C}" srcOrd="1" destOrd="0" parTransId="{6CC45328-93EA-4427-882E-E84E22C751D5}" sibTransId="{0172A6D4-B3E1-4D87-86A0-B688C66D10BA}"/>
    <dgm:cxn modelId="{0ED7AF26-4A06-43DB-BD2C-AD85FA36DA5D}" type="presOf" srcId="{59F667A0-AC41-4E22-8B83-2AC4A32FB49E}" destId="{1433970C-3027-4C24-86C4-BEC380E53267}" srcOrd="0" destOrd="0" presId="urn:microsoft.com/office/officeart/2005/8/layout/process1"/>
    <dgm:cxn modelId="{2A307F28-1178-4C4F-B48A-C331D2DC4F64}" type="presOf" srcId="{2D637B29-8FB4-405A-A89C-A3F11EF93C1B}" destId="{B1CE668F-DBF0-4D87-8FF0-EBD3C65AACBC}" srcOrd="0" destOrd="0" presId="urn:microsoft.com/office/officeart/2005/8/layout/process1"/>
    <dgm:cxn modelId="{EDAE862E-77EF-45C8-8AF0-2AE219A9BC3D}" type="presOf" srcId="{92E6FADF-808A-4E51-840E-BEFEB7F29779}" destId="{E78E180A-31AB-4EE9-ADAD-E365DD659B4B}" srcOrd="0" destOrd="0" presId="urn:microsoft.com/office/officeart/2005/8/layout/process1"/>
    <dgm:cxn modelId="{28DB3B2F-836B-4BFD-A38E-32823BAF1C67}" type="presOf" srcId="{1AB79D7A-9D24-4409-AC50-870F1ADEE4DA}" destId="{F1444592-8B8A-4F24-AB9B-53C637AA81C2}" srcOrd="0" destOrd="0" presId="urn:microsoft.com/office/officeart/2005/8/layout/process1"/>
    <dgm:cxn modelId="{75374837-702A-4022-AEDF-AAD4725865A4}" type="presOf" srcId="{D48E9CF4-4E96-4BB1-9F7D-B1AC3927E667}" destId="{B320AE2F-72EE-497A-B0CA-521B846C26D1}" srcOrd="0" destOrd="0" presId="urn:microsoft.com/office/officeart/2005/8/layout/process1"/>
    <dgm:cxn modelId="{33B96C5C-92E6-4672-A0AE-5DFD6CB24E3E}" srcId="{2D637B29-8FB4-405A-A89C-A3F11EF93C1B}" destId="{6204B851-2108-4295-8173-E71030E28262}" srcOrd="0" destOrd="0" parTransId="{2F84489F-835F-47ED-8A7D-3F94263E6BD5}" sibTransId="{92E6FADF-808A-4E51-840E-BEFEB7F29779}"/>
    <dgm:cxn modelId="{EC433862-F23A-42FC-BC02-EB81016BCF11}" srcId="{2D637B29-8FB4-405A-A89C-A3F11EF93C1B}" destId="{59F667A0-AC41-4E22-8B83-2AC4A32FB49E}" srcOrd="3" destOrd="0" parTransId="{2C0D7832-A0E1-4A18-8E79-2BE781BD2B87}" sibTransId="{1AB79D7A-9D24-4409-AC50-870F1ADEE4DA}"/>
    <dgm:cxn modelId="{51FAF162-174B-4EDD-8FCA-40601F69314F}" type="presOf" srcId="{D693EC6C-B4E1-43AA-A7E0-80901564B124}" destId="{C90F38B0-2689-4D7A-B547-3731DB4FFFFF}" srcOrd="0" destOrd="0" presId="urn:microsoft.com/office/officeart/2005/8/layout/process1"/>
    <dgm:cxn modelId="{2CAA4463-CECD-4DBD-9E9E-08B8FDFC7606}" type="presOf" srcId="{1AB79D7A-9D24-4409-AC50-870F1ADEE4DA}" destId="{7C3AC67C-0BAA-4D86-AC91-402B59220B2F}" srcOrd="1" destOrd="0" presId="urn:microsoft.com/office/officeart/2005/8/layout/process1"/>
    <dgm:cxn modelId="{F2769A6F-8B95-4150-BEB3-B8DC9E4D4EAD}" type="presOf" srcId="{62888B0D-D230-4396-9896-BA67D5C798F0}" destId="{8E267CA9-DA73-40B5-A40E-05C29E1AC3BF}" srcOrd="1" destOrd="0" presId="urn:microsoft.com/office/officeart/2005/8/layout/process1"/>
    <dgm:cxn modelId="{842C718E-F354-478C-B35A-A516BFCF0014}" srcId="{2D637B29-8FB4-405A-A89C-A3F11EF93C1B}" destId="{D693EC6C-B4E1-43AA-A7E0-80901564B124}" srcOrd="4" destOrd="0" parTransId="{096A7575-1925-418C-A501-1A52864323A7}" sibTransId="{D1E77DEB-6049-4757-8C19-F911CE89EF49}"/>
    <dgm:cxn modelId="{2D0432A0-D93A-461F-A24A-81EC2FD4E33C}" type="presOf" srcId="{62888B0D-D230-4396-9896-BA67D5C798F0}" destId="{B8AFEDC5-EF16-48C0-B000-C5675FAE0095}" srcOrd="0" destOrd="0" presId="urn:microsoft.com/office/officeart/2005/8/layout/process1"/>
    <dgm:cxn modelId="{B7E7C9A2-B848-4456-A921-ED7C1A87EDD3}" srcId="{2D637B29-8FB4-405A-A89C-A3F11EF93C1B}" destId="{D48E9CF4-4E96-4BB1-9F7D-B1AC3927E667}" srcOrd="2" destOrd="0" parTransId="{B5BA0475-8E92-4898-8F25-E0CD936BC421}" sibTransId="{62888B0D-D230-4396-9896-BA67D5C798F0}"/>
    <dgm:cxn modelId="{E8107ED4-9F8D-44BF-A3A0-C7D5510E134E}" type="presOf" srcId="{92E6FADF-808A-4E51-840E-BEFEB7F29779}" destId="{017F237E-AB70-46B7-A5B9-FFB915643B81}" srcOrd="1" destOrd="0" presId="urn:microsoft.com/office/officeart/2005/8/layout/process1"/>
    <dgm:cxn modelId="{84AA64E0-F143-444B-A641-951B45FA445D}" type="presOf" srcId="{0172A6D4-B3E1-4D87-86A0-B688C66D10BA}" destId="{46C3BCFA-3D14-4B97-9262-44A239194538}" srcOrd="1" destOrd="0" presId="urn:microsoft.com/office/officeart/2005/8/layout/process1"/>
    <dgm:cxn modelId="{1E87E9FD-ED44-49D6-9CFB-C08B8F0ACF6B}" type="presOf" srcId="{6204B851-2108-4295-8173-E71030E28262}" destId="{3BAF89B9-8A07-481F-8E0F-6F1E15A55988}" srcOrd="0" destOrd="0" presId="urn:microsoft.com/office/officeart/2005/8/layout/process1"/>
    <dgm:cxn modelId="{BB81DF7A-1D01-4E23-80B0-48A58F869D04}" type="presParOf" srcId="{B1CE668F-DBF0-4D87-8FF0-EBD3C65AACBC}" destId="{3BAF89B9-8A07-481F-8E0F-6F1E15A55988}" srcOrd="0" destOrd="0" presId="urn:microsoft.com/office/officeart/2005/8/layout/process1"/>
    <dgm:cxn modelId="{B3C8CAAA-FD5B-4D01-8812-D8F6FFABA34D}" type="presParOf" srcId="{B1CE668F-DBF0-4D87-8FF0-EBD3C65AACBC}" destId="{E78E180A-31AB-4EE9-ADAD-E365DD659B4B}" srcOrd="1" destOrd="0" presId="urn:microsoft.com/office/officeart/2005/8/layout/process1"/>
    <dgm:cxn modelId="{5C369AFE-ABF0-48B5-BA4B-FA60052CC53A}" type="presParOf" srcId="{E78E180A-31AB-4EE9-ADAD-E365DD659B4B}" destId="{017F237E-AB70-46B7-A5B9-FFB915643B81}" srcOrd="0" destOrd="0" presId="urn:microsoft.com/office/officeart/2005/8/layout/process1"/>
    <dgm:cxn modelId="{57298751-56A9-4B63-884F-D75007E6441B}" type="presParOf" srcId="{B1CE668F-DBF0-4D87-8FF0-EBD3C65AACBC}" destId="{CB0A9FBD-0E1C-459B-9F43-09249183F12B}" srcOrd="2" destOrd="0" presId="urn:microsoft.com/office/officeart/2005/8/layout/process1"/>
    <dgm:cxn modelId="{AF42A96F-B34C-469C-9308-BC9661B31966}" type="presParOf" srcId="{B1CE668F-DBF0-4D87-8FF0-EBD3C65AACBC}" destId="{CF31354A-B8C2-4A76-B207-DAF9F876763D}" srcOrd="3" destOrd="0" presId="urn:microsoft.com/office/officeart/2005/8/layout/process1"/>
    <dgm:cxn modelId="{EA83F6E2-1856-4583-BCE6-CEDB58F04E40}" type="presParOf" srcId="{CF31354A-B8C2-4A76-B207-DAF9F876763D}" destId="{46C3BCFA-3D14-4B97-9262-44A239194538}" srcOrd="0" destOrd="0" presId="urn:microsoft.com/office/officeart/2005/8/layout/process1"/>
    <dgm:cxn modelId="{3114CD91-29CF-497A-88E6-237AB25ED366}" type="presParOf" srcId="{B1CE668F-DBF0-4D87-8FF0-EBD3C65AACBC}" destId="{B320AE2F-72EE-497A-B0CA-521B846C26D1}" srcOrd="4" destOrd="0" presId="urn:microsoft.com/office/officeart/2005/8/layout/process1"/>
    <dgm:cxn modelId="{9D200506-5462-433F-B118-BB893A3A03E8}" type="presParOf" srcId="{B1CE668F-DBF0-4D87-8FF0-EBD3C65AACBC}" destId="{B8AFEDC5-EF16-48C0-B000-C5675FAE0095}" srcOrd="5" destOrd="0" presId="urn:microsoft.com/office/officeart/2005/8/layout/process1"/>
    <dgm:cxn modelId="{DD1E6A6F-48BF-4872-A8CF-761F31044AFB}" type="presParOf" srcId="{B8AFEDC5-EF16-48C0-B000-C5675FAE0095}" destId="{8E267CA9-DA73-40B5-A40E-05C29E1AC3BF}" srcOrd="0" destOrd="0" presId="urn:microsoft.com/office/officeart/2005/8/layout/process1"/>
    <dgm:cxn modelId="{9E89A4E6-3447-4D69-A8E6-14479E0DDD03}" type="presParOf" srcId="{B1CE668F-DBF0-4D87-8FF0-EBD3C65AACBC}" destId="{1433970C-3027-4C24-86C4-BEC380E53267}" srcOrd="6" destOrd="0" presId="urn:microsoft.com/office/officeart/2005/8/layout/process1"/>
    <dgm:cxn modelId="{74FBA5D8-9DBD-48F8-9BD2-99CFFF861AE0}" type="presParOf" srcId="{B1CE668F-DBF0-4D87-8FF0-EBD3C65AACBC}" destId="{F1444592-8B8A-4F24-AB9B-53C637AA81C2}" srcOrd="7" destOrd="0" presId="urn:microsoft.com/office/officeart/2005/8/layout/process1"/>
    <dgm:cxn modelId="{85D43E34-1445-4423-BDFF-AA8BB779EDAF}" type="presParOf" srcId="{F1444592-8B8A-4F24-AB9B-53C637AA81C2}" destId="{7C3AC67C-0BAA-4D86-AC91-402B59220B2F}" srcOrd="0" destOrd="0" presId="urn:microsoft.com/office/officeart/2005/8/layout/process1"/>
    <dgm:cxn modelId="{B836DA8E-880B-4855-8846-61894D567FA0}" type="presParOf" srcId="{B1CE668F-DBF0-4D87-8FF0-EBD3C65AACBC}" destId="{C90F38B0-2689-4D7A-B547-3731DB4FFFFF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F89B9-8A07-481F-8E0F-6F1E15A55988}">
      <dsp:nvSpPr>
        <dsp:cNvPr id="0" name=""/>
        <dsp:cNvSpPr/>
      </dsp:nvSpPr>
      <dsp:spPr>
        <a:xfrm>
          <a:off x="3767" y="616923"/>
          <a:ext cx="1167950" cy="1719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kern="1200" dirty="0"/>
            <a:t>LEDEN 2024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Podání žádosti o zařazení nových služeb do sítě</a:t>
          </a:r>
        </a:p>
      </dsp:txBody>
      <dsp:txXfrm>
        <a:off x="37975" y="651131"/>
        <a:ext cx="1099534" cy="1650660"/>
      </dsp:txXfrm>
    </dsp:sp>
    <dsp:sp modelId="{E78E180A-31AB-4EE9-ADAD-E365DD659B4B}">
      <dsp:nvSpPr>
        <dsp:cNvPr id="0" name=""/>
        <dsp:cNvSpPr/>
      </dsp:nvSpPr>
      <dsp:spPr>
        <a:xfrm>
          <a:off x="1288512" y="1331636"/>
          <a:ext cx="247605" cy="2896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100" kern="1200"/>
        </a:p>
      </dsp:txBody>
      <dsp:txXfrm>
        <a:off x="1288512" y="1389566"/>
        <a:ext cx="173324" cy="173791"/>
      </dsp:txXfrm>
    </dsp:sp>
    <dsp:sp modelId="{CB0A9FBD-0E1C-459B-9F43-09249183F12B}">
      <dsp:nvSpPr>
        <dsp:cNvPr id="0" name=""/>
        <dsp:cNvSpPr/>
      </dsp:nvSpPr>
      <dsp:spPr>
        <a:xfrm>
          <a:off x="1638897" y="616923"/>
          <a:ext cx="1167950" cy="1719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kern="1200" dirty="0"/>
            <a:t>DUBEN 2024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Realizačně manažerský tým</a:t>
          </a:r>
        </a:p>
      </dsp:txBody>
      <dsp:txXfrm>
        <a:off x="1673105" y="651131"/>
        <a:ext cx="1099534" cy="1650660"/>
      </dsp:txXfrm>
    </dsp:sp>
    <dsp:sp modelId="{CF31354A-B8C2-4A76-B207-DAF9F876763D}">
      <dsp:nvSpPr>
        <dsp:cNvPr id="0" name=""/>
        <dsp:cNvSpPr/>
      </dsp:nvSpPr>
      <dsp:spPr>
        <a:xfrm rot="17637">
          <a:off x="2923641" y="1335866"/>
          <a:ext cx="247608" cy="2896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100" kern="1200"/>
        </a:p>
      </dsp:txBody>
      <dsp:txXfrm>
        <a:off x="2923641" y="1393605"/>
        <a:ext cx="173326" cy="173791"/>
      </dsp:txXfrm>
    </dsp:sp>
    <dsp:sp modelId="{B320AE2F-72EE-497A-B0CA-521B846C26D1}">
      <dsp:nvSpPr>
        <dsp:cNvPr id="0" name=""/>
        <dsp:cNvSpPr/>
      </dsp:nvSpPr>
      <dsp:spPr>
        <a:xfrm>
          <a:off x="3274027" y="625312"/>
          <a:ext cx="1167950" cy="1719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kern="1200" dirty="0"/>
            <a:t>KVĚTEN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kern="1200" dirty="0"/>
            <a:t>2024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Komise pro rodinu a sociální záležitosti</a:t>
          </a:r>
        </a:p>
      </dsp:txBody>
      <dsp:txXfrm>
        <a:off x="3308235" y="659520"/>
        <a:ext cx="1099534" cy="1650660"/>
      </dsp:txXfrm>
    </dsp:sp>
    <dsp:sp modelId="{B8AFEDC5-EF16-48C0-B000-C5675FAE0095}">
      <dsp:nvSpPr>
        <dsp:cNvPr id="0" name=""/>
        <dsp:cNvSpPr/>
      </dsp:nvSpPr>
      <dsp:spPr>
        <a:xfrm rot="21582363">
          <a:off x="4558771" y="1335794"/>
          <a:ext cx="247608" cy="2896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100" kern="1200"/>
        </a:p>
      </dsp:txBody>
      <dsp:txXfrm>
        <a:off x="4558771" y="1393915"/>
        <a:ext cx="173326" cy="173791"/>
      </dsp:txXfrm>
    </dsp:sp>
    <dsp:sp modelId="{1433970C-3027-4C24-86C4-BEC380E53267}">
      <dsp:nvSpPr>
        <dsp:cNvPr id="0" name=""/>
        <dsp:cNvSpPr/>
      </dsp:nvSpPr>
      <dsp:spPr>
        <a:xfrm>
          <a:off x="4909158" y="616923"/>
          <a:ext cx="1167950" cy="1719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kern="1200" dirty="0"/>
            <a:t>KVĚTEN 2024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400" b="1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ROK</a:t>
          </a:r>
        </a:p>
      </dsp:txBody>
      <dsp:txXfrm>
        <a:off x="4943366" y="651131"/>
        <a:ext cx="1099534" cy="1650660"/>
      </dsp:txXfrm>
    </dsp:sp>
    <dsp:sp modelId="{F1444592-8B8A-4F24-AB9B-53C637AA81C2}">
      <dsp:nvSpPr>
        <dsp:cNvPr id="0" name=""/>
        <dsp:cNvSpPr/>
      </dsp:nvSpPr>
      <dsp:spPr>
        <a:xfrm>
          <a:off x="6193903" y="1331636"/>
          <a:ext cx="247605" cy="2896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100" kern="1200"/>
        </a:p>
      </dsp:txBody>
      <dsp:txXfrm>
        <a:off x="6193903" y="1389566"/>
        <a:ext cx="173324" cy="173791"/>
      </dsp:txXfrm>
    </dsp:sp>
    <dsp:sp modelId="{C90F38B0-2689-4D7A-B547-3731DB4FFFFF}">
      <dsp:nvSpPr>
        <dsp:cNvPr id="0" name=""/>
        <dsp:cNvSpPr/>
      </dsp:nvSpPr>
      <dsp:spPr>
        <a:xfrm>
          <a:off x="6544288" y="616923"/>
          <a:ext cx="1167950" cy="1719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kern="1200" dirty="0"/>
            <a:t>ČERVEN 2024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400" b="1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ZOK</a:t>
          </a:r>
        </a:p>
      </dsp:txBody>
      <dsp:txXfrm>
        <a:off x="6578496" y="651131"/>
        <a:ext cx="1099534" cy="16506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09.10.2024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r-olomoucky.cz/akcni-plany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v.navratilova@olkraj.cz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pPr algn="r"/>
            <a:r>
              <a:rPr lang="cs-CZ" b="1" dirty="0">
                <a:ea typeface="Inter" panose="02000503000000020004" pitchFamily="2" charset="0"/>
                <a:cs typeface="Arial" panose="020B0604020202020204" pitchFamily="34" charset="0"/>
              </a:rPr>
              <a:t>Setkání poskytovatelů sociálních služeb</a:t>
            </a:r>
            <a:endParaRPr lang="cs-CZ" sz="3600" b="1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r>
              <a:rPr lang="cs-CZ" sz="2000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  <a:t>Olomoucký kraj</a:t>
            </a:r>
          </a:p>
          <a:p>
            <a:pPr algn="r"/>
            <a:r>
              <a:rPr lang="cs-CZ" dirty="0">
                <a:ea typeface="Inter" panose="02000503000000020004" pitchFamily="2" charset="0"/>
                <a:cs typeface="Arial" panose="020B0604020202020204" pitchFamily="34" charset="0"/>
              </a:rPr>
              <a:t>2025</a:t>
            </a:r>
            <a:endParaRPr lang="cs-CZ" sz="20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cs-CZ" altLang="cs-CZ" sz="2000" dirty="0">
              <a:latin typeface="+mj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Schválený usnesením Zastupitelstva Olomouckého kraje č. UZ/20/41/2024 ze dne 27. 5. 2024</a:t>
            </a:r>
            <a:endParaRPr kumimoji="0" lang="cs-CZ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cs-CZ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  <a:hlinkClick r:id="rId2"/>
              </a:rPr>
              <a:t>https://www.kr-olomoucky.cz/akcni-plany</a:t>
            </a:r>
            <a:endParaRPr kumimoji="0" lang="cs-CZ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0"/>
              <a:cs typeface="+mn-cs"/>
            </a:endParaRPr>
          </a:p>
          <a:p>
            <a:pPr marL="0" indent="0">
              <a:buNone/>
            </a:pPr>
            <a:endParaRPr lang="cs-CZ" sz="1800" b="1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09.10.2024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Střednědobé plánování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DB2DDA56-A051-D164-4273-4A929CCB2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513"/>
            <a:ext cx="10515600" cy="684212"/>
          </a:xfrm>
        </p:spPr>
        <p:txBody>
          <a:bodyPr>
            <a:noAutofit/>
          </a:bodyPr>
          <a:lstStyle/>
          <a:p>
            <a:r>
              <a:rPr lang="cs-CZ" sz="24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rPr>
              <a:t>Akční plán rozvoje sociálních služeb Olomouckého kraje na rok 2025</a:t>
            </a:r>
            <a:endParaRPr lang="cs-CZ" sz="2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3730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lnSpc>
                <a:spcPct val="115000"/>
              </a:lnSpc>
              <a:spcBef>
                <a:spcPts val="600"/>
              </a:spcBef>
            </a:pPr>
            <a:r>
              <a:rPr lang="cs-CZ" sz="2800" b="1"/>
              <a:t>Aktualizace jednotek v síti sociálních služeb OK na rok 2025</a:t>
            </a:r>
            <a:endParaRPr lang="cs-CZ" sz="2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altLang="cs-CZ" sz="2000" dirty="0"/>
              <a:t>Ve stanovené lhůtě pro podávání žádostí od 1. 6. 2024 – 31. 7. 2024 </a:t>
            </a:r>
          </a:p>
          <a:p>
            <a:r>
              <a:rPr lang="cs-CZ" altLang="cs-CZ" sz="2000" dirty="0"/>
              <a:t>Celkem podáno:</a:t>
            </a:r>
          </a:p>
          <a:p>
            <a:pPr lvl="1"/>
            <a:r>
              <a:rPr lang="cs-CZ" altLang="cs-CZ" sz="2000" b="1" dirty="0"/>
              <a:t>58 žádostí</a:t>
            </a:r>
            <a:r>
              <a:rPr lang="cs-CZ" altLang="cs-CZ" sz="2000" dirty="0"/>
              <a:t> o aktualizaci jednotek v síti na rok 2025 + u 3 poskytovatelů navrženo navýšení/snížení správcem sítě Olomouckého kraje</a:t>
            </a:r>
          </a:p>
          <a:p>
            <a:pPr lvl="1"/>
            <a:r>
              <a:rPr lang="cs-CZ" altLang="cs-CZ" sz="2000" b="1" dirty="0"/>
              <a:t>VYHOVĚNO</a:t>
            </a:r>
            <a:r>
              <a:rPr lang="cs-CZ" altLang="cs-CZ" sz="2000" dirty="0"/>
              <a:t> bylo celkem </a:t>
            </a:r>
            <a:r>
              <a:rPr lang="cs-CZ" altLang="cs-CZ" sz="2000" b="1" dirty="0"/>
              <a:t>47 </a:t>
            </a:r>
            <a:r>
              <a:rPr lang="cs-CZ" altLang="cs-CZ" sz="2000" dirty="0"/>
              <a:t>žádostem, </a:t>
            </a:r>
            <a:r>
              <a:rPr lang="cs-CZ" altLang="cs-CZ" sz="2000" b="1" dirty="0"/>
              <a:t>7 </a:t>
            </a:r>
            <a:r>
              <a:rPr lang="cs-CZ" altLang="cs-CZ" sz="2000" dirty="0"/>
              <a:t>žádostem </a:t>
            </a:r>
            <a:r>
              <a:rPr lang="cs-CZ" altLang="cs-CZ" sz="2000" b="1" dirty="0"/>
              <a:t>ČÁSTEČNĚ </a:t>
            </a:r>
            <a:r>
              <a:rPr lang="cs-CZ" altLang="cs-CZ" sz="2000" dirty="0"/>
              <a:t>a </a:t>
            </a:r>
            <a:r>
              <a:rPr lang="cs-CZ" altLang="cs-CZ" sz="2000" b="1" dirty="0"/>
              <a:t>7 </a:t>
            </a:r>
            <a:r>
              <a:rPr lang="cs-CZ" altLang="cs-CZ" sz="2000" dirty="0"/>
              <a:t>žádostem</a:t>
            </a:r>
            <a:r>
              <a:rPr lang="cs-CZ" altLang="cs-CZ" sz="2000" b="1" dirty="0"/>
              <a:t> </a:t>
            </a:r>
            <a:r>
              <a:rPr lang="cs-CZ" altLang="cs-CZ" sz="2000" dirty="0"/>
              <a:t>bylo </a:t>
            </a:r>
            <a:r>
              <a:rPr lang="cs-CZ" altLang="cs-CZ" sz="2000" b="1" dirty="0"/>
              <a:t>NEVYHOVĚNO</a:t>
            </a:r>
          </a:p>
          <a:p>
            <a:pPr marL="457200" lvl="1" indent="0">
              <a:buNone/>
            </a:pPr>
            <a:endParaRPr lang="cs-CZ" altLang="cs-CZ" sz="2000" dirty="0">
              <a:latin typeface="+mj-lt"/>
            </a:endParaRPr>
          </a:p>
          <a:p>
            <a:pPr marL="0" indent="0">
              <a:buNone/>
            </a:pPr>
            <a:endParaRPr lang="cs-CZ" sz="1800" b="1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09.10.2024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Síť sociálních služeb OK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2897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CD449FE-0DE3-75B2-140D-DC6F321B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ECC600E-1941-AA8D-83ED-12A750F03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Sít sociálních služeb OK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E2FAB93-D785-E526-857C-85F957C7C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12</a:t>
            </a:fld>
            <a:endParaRPr lang="cs-CZ"/>
          </a:p>
        </p:txBody>
      </p:sp>
      <p:graphicFrame>
        <p:nvGraphicFramePr>
          <p:cNvPr id="8" name="Graf 7">
            <a:extLst>
              <a:ext uri="{FF2B5EF4-FFF2-40B4-BE49-F238E27FC236}">
                <a16:creationId xmlns:a16="http://schemas.microsoft.com/office/drawing/2014/main" id="{EAD917DF-C62E-3BCA-48C1-FB07D1FE93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1431633"/>
              </p:ext>
            </p:extLst>
          </p:nvPr>
        </p:nvGraphicFramePr>
        <p:xfrm>
          <a:off x="2429223" y="1911492"/>
          <a:ext cx="7333553" cy="4290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Nadpis 1">
            <a:extLst>
              <a:ext uri="{FF2B5EF4-FFF2-40B4-BE49-F238E27FC236}">
                <a16:creationId xmlns:a16="http://schemas.microsoft.com/office/drawing/2014/main" id="{3EF4D58A-A3DA-0854-5B31-0512E7D7F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812" y="1073258"/>
            <a:ext cx="10515600" cy="684000"/>
          </a:xfrm>
        </p:spPr>
        <p:txBody>
          <a:bodyPr>
            <a:normAutofit fontScale="90000"/>
          </a:bodyPr>
          <a:lstStyle/>
          <a:p>
            <a:r>
              <a:rPr lang="cs-CZ" sz="2800" b="1" dirty="0"/>
              <a:t>Předpokládaná výše nákladů dle cílových skupin </a:t>
            </a:r>
            <a:br>
              <a:rPr lang="cs-CZ" sz="2800" b="1" dirty="0"/>
            </a:br>
            <a:r>
              <a:rPr lang="cs-CZ" sz="2800" b="1" dirty="0"/>
              <a:t>(aktualizace jednotek 2025)</a:t>
            </a:r>
          </a:p>
        </p:txBody>
      </p:sp>
    </p:spTree>
    <p:extLst>
      <p:ext uri="{BB962C8B-B14F-4D97-AF65-F5344CB8AC3E}">
        <p14:creationId xmlns:p14="http://schemas.microsoft.com/office/powerpoint/2010/main" val="4100354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b="1" dirty="0"/>
              <a:t>Přehled pohybu jednotek v síti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09.10.2024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Síť sociálních služeb OK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13</a:t>
            </a:fld>
            <a:endParaRPr lang="cs-CZ"/>
          </a:p>
        </p:txBody>
      </p:sp>
      <p:graphicFrame>
        <p:nvGraphicFramePr>
          <p:cNvPr id="3" name="Zástupný obsah 2">
            <a:extLst>
              <a:ext uri="{FF2B5EF4-FFF2-40B4-BE49-F238E27FC236}">
                <a16:creationId xmlns:a16="http://schemas.microsoft.com/office/drawing/2014/main" id="{EEB89E89-97C1-2177-FC89-1C29C29EFC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7444067"/>
              </p:ext>
            </p:extLst>
          </p:nvPr>
        </p:nvGraphicFramePr>
        <p:xfrm>
          <a:off x="4128407" y="2893591"/>
          <a:ext cx="4966980" cy="21689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8615">
                  <a:extLst>
                    <a:ext uri="{9D8B030D-6E8A-4147-A177-3AD203B41FA5}">
                      <a16:colId xmlns:a16="http://schemas.microsoft.com/office/drawing/2014/main" val="1811579113"/>
                    </a:ext>
                  </a:extLst>
                </a:gridCol>
                <a:gridCol w="847288">
                  <a:extLst>
                    <a:ext uri="{9D8B030D-6E8A-4147-A177-3AD203B41FA5}">
                      <a16:colId xmlns:a16="http://schemas.microsoft.com/office/drawing/2014/main" val="4272323185"/>
                    </a:ext>
                  </a:extLst>
                </a:gridCol>
                <a:gridCol w="906011">
                  <a:extLst>
                    <a:ext uri="{9D8B030D-6E8A-4147-A177-3AD203B41FA5}">
                      <a16:colId xmlns:a16="http://schemas.microsoft.com/office/drawing/2014/main" val="49288650"/>
                    </a:ext>
                  </a:extLst>
                </a:gridCol>
                <a:gridCol w="1015066">
                  <a:extLst>
                    <a:ext uri="{9D8B030D-6E8A-4147-A177-3AD203B41FA5}">
                      <a16:colId xmlns:a16="http://schemas.microsoft.com/office/drawing/2014/main" val="2042592309"/>
                    </a:ext>
                  </a:extLst>
                </a:gridCol>
              </a:tblGrid>
              <a:tr h="63182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kern="100" dirty="0">
                          <a:effectLst/>
                        </a:rPr>
                        <a:t>Jednotky</a:t>
                      </a:r>
                      <a:endParaRPr lang="cs-CZ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kern="100" dirty="0">
                          <a:effectLst/>
                        </a:rPr>
                        <a:t>Součet </a:t>
                      </a:r>
                      <a:br>
                        <a:rPr lang="cs-CZ" sz="1400" kern="100" dirty="0">
                          <a:effectLst/>
                        </a:rPr>
                      </a:br>
                      <a:r>
                        <a:rPr lang="cs-CZ" sz="1400" kern="100" dirty="0">
                          <a:effectLst/>
                        </a:rPr>
                        <a:t>z 2015</a:t>
                      </a:r>
                      <a:endParaRPr lang="cs-CZ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kern="100" dirty="0">
                          <a:effectLst/>
                        </a:rPr>
                        <a:t>Součet </a:t>
                      </a:r>
                      <a:br>
                        <a:rPr lang="cs-CZ" sz="1400" kern="100" dirty="0">
                          <a:effectLst/>
                        </a:rPr>
                      </a:br>
                      <a:r>
                        <a:rPr lang="cs-CZ" sz="1400" kern="100" dirty="0">
                          <a:effectLst/>
                        </a:rPr>
                        <a:t>z 2023</a:t>
                      </a:r>
                      <a:endParaRPr lang="cs-CZ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kern="100" dirty="0">
                          <a:effectLst/>
                        </a:rPr>
                        <a:t>Navýšení vyjádřené v %</a:t>
                      </a:r>
                      <a:endParaRPr lang="cs-CZ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extLst>
                  <a:ext uri="{0D108BD9-81ED-4DB2-BD59-A6C34878D82A}">
                    <a16:rowId xmlns:a16="http://schemas.microsoft.com/office/drawing/2014/main" val="155788724"/>
                  </a:ext>
                </a:extLst>
              </a:tr>
              <a:tr h="74214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kern="100" dirty="0">
                          <a:effectLst/>
                        </a:rPr>
                        <a:t>Počet registrovaných lůžek</a:t>
                      </a:r>
                      <a:endParaRPr lang="cs-CZ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kern="100" dirty="0">
                          <a:effectLst/>
                        </a:rPr>
                        <a:t>5060,505</a:t>
                      </a:r>
                      <a:endParaRPr lang="cs-CZ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kern="100" dirty="0">
                          <a:effectLst/>
                        </a:rPr>
                        <a:t>5484</a:t>
                      </a:r>
                      <a:endParaRPr lang="cs-CZ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b="1" kern="100" dirty="0">
                          <a:effectLst/>
                        </a:rPr>
                        <a:t>8%</a:t>
                      </a:r>
                      <a:endParaRPr lang="cs-CZ" sz="11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extLst>
                  <a:ext uri="{0D108BD9-81ED-4DB2-BD59-A6C34878D82A}">
                    <a16:rowId xmlns:a16="http://schemas.microsoft.com/office/drawing/2014/main" val="455392550"/>
                  </a:ext>
                </a:extLst>
              </a:tr>
              <a:tr h="74214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kern="100" dirty="0">
                          <a:effectLst/>
                        </a:rPr>
                        <a:t>Údaje o personálním zabezpečení - úvazky pracovníků v přímé péči</a:t>
                      </a:r>
                      <a:endParaRPr lang="cs-CZ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kern="100" dirty="0">
                          <a:effectLst/>
                        </a:rPr>
                        <a:t>811,358</a:t>
                      </a:r>
                      <a:endParaRPr lang="cs-CZ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kern="100" dirty="0">
                          <a:effectLst/>
                        </a:rPr>
                        <a:t>1096,03</a:t>
                      </a:r>
                      <a:endParaRPr lang="cs-CZ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b="1" kern="100" dirty="0">
                          <a:effectLst/>
                        </a:rPr>
                        <a:t>35%</a:t>
                      </a:r>
                      <a:endParaRPr lang="cs-CZ" sz="11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extLst>
                  <a:ext uri="{0D108BD9-81ED-4DB2-BD59-A6C34878D82A}">
                    <a16:rowId xmlns:a16="http://schemas.microsoft.com/office/drawing/2014/main" val="961102113"/>
                  </a:ext>
                </a:extLst>
              </a:tr>
            </a:tbl>
          </a:graphicData>
        </a:graphic>
      </p:graphicFrame>
      <p:graphicFrame>
        <p:nvGraphicFramePr>
          <p:cNvPr id="7" name="Tabulka 6">
            <a:extLst>
              <a:ext uri="{FF2B5EF4-FFF2-40B4-BE49-F238E27FC236}">
                <a16:creationId xmlns:a16="http://schemas.microsoft.com/office/drawing/2014/main" id="{71BA8B5C-AFEB-0D88-E280-9CD816AB9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328810"/>
              </p:ext>
            </p:extLst>
          </p:nvPr>
        </p:nvGraphicFramePr>
        <p:xfrm>
          <a:off x="2079171" y="2281956"/>
          <a:ext cx="7772400" cy="33922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94021">
                  <a:extLst>
                    <a:ext uri="{9D8B030D-6E8A-4147-A177-3AD203B41FA5}">
                      <a16:colId xmlns:a16="http://schemas.microsoft.com/office/drawing/2014/main" val="1707961839"/>
                    </a:ext>
                  </a:extLst>
                </a:gridCol>
                <a:gridCol w="1473163">
                  <a:extLst>
                    <a:ext uri="{9D8B030D-6E8A-4147-A177-3AD203B41FA5}">
                      <a16:colId xmlns:a16="http://schemas.microsoft.com/office/drawing/2014/main" val="3456469898"/>
                    </a:ext>
                  </a:extLst>
                </a:gridCol>
                <a:gridCol w="1235025">
                  <a:extLst>
                    <a:ext uri="{9D8B030D-6E8A-4147-A177-3AD203B41FA5}">
                      <a16:colId xmlns:a16="http://schemas.microsoft.com/office/drawing/2014/main" val="3498202000"/>
                    </a:ext>
                  </a:extLst>
                </a:gridCol>
                <a:gridCol w="1670191">
                  <a:extLst>
                    <a:ext uri="{9D8B030D-6E8A-4147-A177-3AD203B41FA5}">
                      <a16:colId xmlns:a16="http://schemas.microsoft.com/office/drawing/2014/main" val="2267981482"/>
                    </a:ext>
                  </a:extLst>
                </a:gridCol>
              </a:tblGrid>
              <a:tr h="1114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kern="100" dirty="0">
                          <a:effectLst/>
                        </a:rPr>
                        <a:t>Jednotky</a:t>
                      </a:r>
                      <a:endParaRPr lang="cs-CZ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kern="100" dirty="0">
                          <a:effectLst/>
                        </a:rPr>
                        <a:t>Součet </a:t>
                      </a:r>
                      <a:br>
                        <a:rPr lang="cs-CZ" sz="1400" kern="100" dirty="0">
                          <a:effectLst/>
                        </a:rPr>
                      </a:br>
                      <a:r>
                        <a:rPr lang="cs-CZ" sz="1400" kern="100" dirty="0">
                          <a:effectLst/>
                        </a:rPr>
                        <a:t>z 2015</a:t>
                      </a:r>
                      <a:endParaRPr lang="cs-CZ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kern="100" dirty="0">
                          <a:effectLst/>
                        </a:rPr>
                        <a:t>Součet z 2024</a:t>
                      </a:r>
                      <a:endParaRPr lang="cs-CZ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400" kern="100" dirty="0">
                          <a:effectLst/>
                        </a:rPr>
                        <a:t>Navýšení vyjádřené v %</a:t>
                      </a:r>
                      <a:endParaRPr lang="cs-CZ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extLst>
                  <a:ext uri="{0D108BD9-81ED-4DB2-BD59-A6C34878D82A}">
                    <a16:rowId xmlns:a16="http://schemas.microsoft.com/office/drawing/2014/main" val="1680044064"/>
                  </a:ext>
                </a:extLst>
              </a:tr>
              <a:tr h="11386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kern="100">
                          <a:effectLst/>
                        </a:rPr>
                        <a:t>Počet registrovaných lůžek</a:t>
                      </a:r>
                      <a:endParaRPr lang="cs-CZ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kern="100">
                          <a:effectLst/>
                        </a:rPr>
                        <a:t>5060,505</a:t>
                      </a:r>
                      <a:endParaRPr lang="cs-CZ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kern="100">
                          <a:effectLst/>
                        </a:rPr>
                        <a:t>5567</a:t>
                      </a:r>
                      <a:endParaRPr lang="cs-CZ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b="1" kern="100" dirty="0">
                          <a:effectLst/>
                        </a:rPr>
                        <a:t>10%</a:t>
                      </a:r>
                      <a:endParaRPr lang="cs-CZ" sz="11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extLst>
                  <a:ext uri="{0D108BD9-81ED-4DB2-BD59-A6C34878D82A}">
                    <a16:rowId xmlns:a16="http://schemas.microsoft.com/office/drawing/2014/main" val="2328397854"/>
                  </a:ext>
                </a:extLst>
              </a:tr>
              <a:tr h="11386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kern="100" dirty="0">
                          <a:effectLst/>
                        </a:rPr>
                        <a:t>Údaje o personálním zabezpečení - úvazky pracovníků v přímé péči</a:t>
                      </a:r>
                      <a:endParaRPr lang="cs-CZ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kern="100">
                          <a:effectLst/>
                        </a:rPr>
                        <a:t>811,358</a:t>
                      </a:r>
                      <a:endParaRPr lang="cs-CZ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kern="100">
                          <a:effectLst/>
                        </a:rPr>
                        <a:t>1 204,708</a:t>
                      </a:r>
                      <a:endParaRPr lang="cs-CZ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b="1" kern="100" dirty="0">
                          <a:effectLst/>
                        </a:rPr>
                        <a:t>48%</a:t>
                      </a:r>
                      <a:endParaRPr lang="cs-CZ" sz="11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9525" marB="0" anchor="b"/>
                </a:tc>
                <a:extLst>
                  <a:ext uri="{0D108BD9-81ED-4DB2-BD59-A6C34878D82A}">
                    <a16:rowId xmlns:a16="http://schemas.microsoft.com/office/drawing/2014/main" val="3460395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583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260629"/>
            <a:ext cx="10515600" cy="177554"/>
          </a:xfrm>
        </p:spPr>
        <p:txBody>
          <a:bodyPr>
            <a:normAutofit fontScale="90000"/>
          </a:bodyPr>
          <a:lstStyle/>
          <a:p>
            <a:br>
              <a:rPr lang="cs-CZ" sz="4400" b="1" u="sng" dirty="0"/>
            </a:br>
            <a:br>
              <a:rPr lang="cs-CZ" altLang="cs-CZ" sz="4400" dirty="0">
                <a:solidFill>
                  <a:srgbClr val="320E04"/>
                </a:solidFill>
                <a:cs typeface="Times New Roman" panose="02020603050405020304" pitchFamily="18" charset="0"/>
              </a:rPr>
            </a:br>
            <a:br>
              <a:rPr lang="cs-CZ" altLang="cs-CZ" sz="3200" b="1" dirty="0"/>
            </a:br>
            <a:br>
              <a:rPr lang="cs-CZ" sz="3100" b="1" dirty="0"/>
            </a:br>
            <a:endParaRPr lang="cs-CZ" sz="31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38183"/>
            <a:ext cx="10515600" cy="4797517"/>
          </a:xfrm>
        </p:spPr>
        <p:txBody>
          <a:bodyPr>
            <a:normAutofit/>
          </a:bodyPr>
          <a:lstStyle/>
          <a:p>
            <a:endParaRPr lang="cs-CZ" dirty="0"/>
          </a:p>
          <a:p>
            <a:pPr marL="0" indent="0">
              <a:buNone/>
            </a:pPr>
            <a:r>
              <a:rPr lang="cs-CZ" sz="2000" dirty="0"/>
              <a:t>Termíny:</a:t>
            </a:r>
          </a:p>
          <a:p>
            <a:pPr marL="0" indent="0">
              <a:buNone/>
            </a:pPr>
            <a:r>
              <a:rPr lang="cs-CZ" sz="2000" dirty="0"/>
              <a:t>Návrhy OSV předloženy na komisi pro rodinu a sociální záležitosti</a:t>
            </a:r>
          </a:p>
          <a:p>
            <a:r>
              <a:rPr lang="cs-CZ" sz="2000" dirty="0"/>
              <a:t>K-RS dne 19. 9. 2024</a:t>
            </a:r>
          </a:p>
          <a:p>
            <a:r>
              <a:rPr lang="cs-CZ" sz="2000" dirty="0"/>
              <a:t>ROK dne 7. 10. 2024	</a:t>
            </a:r>
          </a:p>
          <a:p>
            <a:r>
              <a:rPr lang="cs-CZ" sz="2000" dirty="0"/>
              <a:t>vyrozumění žadatelů o výsledku posouzení jejich žádostí bezprostředně po autorizovaném usnesení ROK</a:t>
            </a:r>
          </a:p>
          <a:p>
            <a:endParaRPr lang="cs-CZ" sz="2000" dirty="0"/>
          </a:p>
          <a:p>
            <a:r>
              <a:rPr lang="cs-CZ" sz="2000" dirty="0"/>
              <a:t>Schválení aktualizované sítě sociálních služeb v ZOK – prosinec 2025</a:t>
            </a:r>
          </a:p>
          <a:p>
            <a:pPr marL="0" indent="0">
              <a:buNone/>
            </a:pPr>
            <a:r>
              <a:rPr lang="cs-CZ" sz="2000" dirty="0"/>
              <a:t> 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09.10.2024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Síť sociálních služeb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14</a:t>
            </a:fld>
            <a:endParaRPr lang="cs-CZ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20D50A6-5F18-3AF4-3A65-D64EA8F31B7C}"/>
              </a:ext>
            </a:extLst>
          </p:cNvPr>
          <p:cNvSpPr txBox="1"/>
          <p:nvPr/>
        </p:nvSpPr>
        <p:spPr bwMode="auto">
          <a:xfrm>
            <a:off x="1533616" y="845130"/>
            <a:ext cx="885325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0" lang="cs-CZ" altLang="cs-CZ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j-cs"/>
              </a:rPr>
              <a:t>Aktualizace jednotek u sociálních služeb zařazených v síti sociálních služeb Olomouckého kraje</a:t>
            </a: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7227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73206" y="1065320"/>
            <a:ext cx="10515600" cy="177554"/>
          </a:xfrm>
        </p:spPr>
        <p:txBody>
          <a:bodyPr>
            <a:normAutofit fontScale="90000"/>
          </a:bodyPr>
          <a:lstStyle/>
          <a:p>
            <a:br>
              <a:rPr lang="cs-CZ" sz="4400" b="1" u="sng" dirty="0"/>
            </a:br>
            <a:br>
              <a:rPr lang="cs-CZ" altLang="cs-CZ" sz="4400" dirty="0">
                <a:solidFill>
                  <a:srgbClr val="320E04"/>
                </a:solidFill>
                <a:cs typeface="Times New Roman" panose="02020603050405020304" pitchFamily="18" charset="0"/>
              </a:rPr>
            </a:br>
            <a:r>
              <a:rPr lang="cs-CZ" altLang="cs-CZ" sz="3100" b="1" dirty="0"/>
              <a:t>Podpora plánování sociálních služeb na území Olomouckého kraje</a:t>
            </a:r>
            <a:br>
              <a:rPr lang="cs-CZ" altLang="cs-CZ" sz="3200" b="1" dirty="0"/>
            </a:br>
            <a:br>
              <a:rPr lang="cs-CZ" sz="3100" b="1" dirty="0"/>
            </a:br>
            <a:endParaRPr lang="cs-CZ" sz="31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20654"/>
            <a:ext cx="10515600" cy="4115046"/>
          </a:xfrm>
        </p:spPr>
        <p:txBody>
          <a:bodyPr>
            <a:normAutofit lnSpcReduction="10000"/>
          </a:bodyPr>
          <a:lstStyle/>
          <a:p>
            <a:pPr marL="174625" indent="0">
              <a:buFontTx/>
              <a:buNone/>
            </a:pPr>
            <a:r>
              <a:rPr kumimoji="0" lang="cs-CZ" altLang="cs-CZ" sz="1700" b="1" i="0" u="sng" strike="noStrike" kern="12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ea typeface="+mn-ea"/>
                <a:cs typeface="+mn-cs"/>
              </a:rPr>
              <a:t>Období realizace:</a:t>
            </a:r>
          </a:p>
          <a:p>
            <a:pPr marL="174625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cs-CZ" altLang="cs-CZ" sz="1700" b="0" i="0" strike="noStrike" kern="12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ea typeface="+mn-ea"/>
                <a:cs typeface="+mn-cs"/>
              </a:rPr>
              <a:t>7. 2022 – 30. 6. 2025</a:t>
            </a:r>
          </a:p>
          <a:p>
            <a:pPr marL="174625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br>
              <a:rPr kumimoji="0" lang="cs-CZ" altLang="cs-CZ" sz="1700" b="0" i="0" strike="noStrike" kern="12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cs-CZ" sz="1700" b="1" i="0" u="sng" strike="noStrike" kern="1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Plánované akce:</a:t>
            </a:r>
            <a:endParaRPr kumimoji="0" lang="cs-CZ" sz="1700" b="1" i="0" u="none" strike="noStrike" kern="100" cap="none" spc="0" normalizeH="0" baseline="0" noProof="0" dirty="0">
              <a:ln>
                <a:noFill/>
              </a:ln>
              <a:solidFill>
                <a:srgbClr val="00549F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700" b="0" i="0" u="none" strike="noStrike" kern="1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15. 10. 2024 workshop „DLUHOVKA V KOSTCE“ pro pracovníky úřadů obcí a na jaře 2025 workshop „Exekuce pod kontrolou: Novinky, zaměstnávání a cesta k oddlužení“ pro pracovníky poskytovatelů soc. služeb a dluhových poraden.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700" b="0" i="0" u="none" strike="noStrike" kern="1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21. 10. 2024 konference „Podpora pečujících a péče o seniory v přirozeném prostředí“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700" b="0" i="0" u="none" strike="noStrike" kern="1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22. 10. 2024 kulatý stůl k reformě psychiatrické péče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700" b="0" i="0" u="none" strike="noStrike" kern="1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21. 11. 2024 workshop „Podpora procesu transformace pobytových sociálních služeb“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700" b="0" i="0" u="none" strike="noStrike" kern="1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22. 11. 2024 konference „Kyberšikana u seniorské populace“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09.10.2024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Individuální projekty OK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1445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cs-CZ" sz="4400" b="1" u="sng" dirty="0"/>
            </a:br>
            <a:br>
              <a:rPr lang="cs-CZ" sz="4400" b="1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739903"/>
            <a:ext cx="10285520" cy="4354915"/>
          </a:xfrm>
        </p:spPr>
        <p:txBody>
          <a:bodyPr>
            <a:normAutofit fontScale="25000" lnSpcReduction="20000"/>
          </a:bodyPr>
          <a:lstStyle/>
          <a:p>
            <a:pPr marL="174625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altLang="cs-CZ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7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24. 4. 2024 konference v Bílé Vodě „</a:t>
            </a:r>
            <a:r>
              <a:rPr lang="cs-CZ" sz="7200" kern="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Adiktologické</a:t>
            </a:r>
            <a:r>
              <a:rPr lang="cs-CZ" sz="7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milníky“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7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28. 5. 2024 konference „PALIATIVNÍ PÉČE V RŮZNÝCH OBLASTECH“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7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3. 9. 2024 konference „POROZUMĚNÍ A PŘÍLEŽITOSTI PRO OSOBY S PORUCHOU AUTISTICKÉHO SPEKTRA“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7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3. 10. 2024 konference „Přínos a výzvy dobrovolnictví v sociálních službách“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7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Kurzy a workshopy na téma: dluhová problematika, veřejné opatrovnictví, život po výkonu trestu, první pomoc a ošetřovatelská péče atd.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7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Cyklus vzdělávání KONCEPCE „BIOGRAFICKÉ PÉČE O SENIORY®“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7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3denní pobyty pro rodiny pečující o dítě se zdravotním postižením a pobyty pro osoby se zdravotním postižením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7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Setkávání pečujících osob, které pečují o seniory závislé na pomoci jiné fyzické osoby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>
                <a:latin typeface="Arial" panose="020B0604020202020204"/>
              </a:rPr>
              <a:t>09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.10.2024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Individuální projekty OK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56C1FA-8DED-774F-A9BF-965BD70CC5BD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srgbClr val="00549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0F403C0-79CE-FC03-DB44-1CC2718A68F4}"/>
              </a:ext>
            </a:extLst>
          </p:cNvPr>
          <p:cNvSpPr txBox="1"/>
          <p:nvPr/>
        </p:nvSpPr>
        <p:spPr bwMode="auto">
          <a:xfrm>
            <a:off x="825500" y="1192163"/>
            <a:ext cx="1016197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800" b="1" i="0" u="none" strike="noStrike" kern="1200" cap="none" spc="0" normalizeH="0" baseline="0" noProof="0" dirty="0">
                <a:ln>
                  <a:noFill/>
                </a:ln>
                <a:solidFill>
                  <a:srgbClr val="02539F"/>
                </a:solidFill>
                <a:effectLst/>
                <a:uLnTx/>
                <a:uFillTx/>
                <a:latin typeface="Arial" panose="020B0604020202020204"/>
                <a:ea typeface="+mn-ea"/>
                <a:cs typeface="Times New Roman" panose="02020603050405020304" pitchFamily="18" charset="0"/>
              </a:rPr>
              <a:t>Uskutečněné významné aktivity v roce 2024</a:t>
            </a:r>
            <a:endParaRPr kumimoji="0" lang="cs-CZ" sz="2800" b="1" i="0" u="none" strike="noStrike" kern="1200" cap="none" spc="0" normalizeH="0" baseline="0" noProof="0" dirty="0">
              <a:ln>
                <a:noFill/>
              </a:ln>
              <a:solidFill>
                <a:srgbClr val="02539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19359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318124"/>
            <a:ext cx="10515600" cy="684000"/>
          </a:xfrm>
        </p:spPr>
        <p:txBody>
          <a:bodyPr>
            <a:normAutofit fontScale="90000"/>
          </a:bodyPr>
          <a:lstStyle/>
          <a:p>
            <a:br>
              <a:rPr lang="cs-CZ" sz="4400" b="1" u="sng" dirty="0"/>
            </a:br>
            <a:br>
              <a:rPr lang="cs-CZ" sz="4400" b="1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020621"/>
            <a:ext cx="10285520" cy="40659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b="1" u="sng" dirty="0"/>
              <a:t>říjen - listopad 2024</a:t>
            </a:r>
          </a:p>
          <a:p>
            <a:pPr marL="0" indent="0">
              <a:buNone/>
            </a:pPr>
            <a:r>
              <a:rPr lang="cs-CZ" sz="2000" dirty="0"/>
              <a:t>Zpracování záměrů na navazující individuální  projekty v období let 2025 – 2027.</a:t>
            </a:r>
          </a:p>
          <a:p>
            <a:pPr marL="0" indent="0">
              <a:buNone/>
            </a:pPr>
            <a:r>
              <a:rPr lang="cs-CZ" sz="2000" dirty="0"/>
              <a:t>Připravujeme:</a:t>
            </a:r>
          </a:p>
          <a:p>
            <a:r>
              <a:rPr lang="cs-CZ" sz="2000" dirty="0"/>
              <a:t>projekt na transformaci systému na ohrožené děti</a:t>
            </a:r>
          </a:p>
          <a:p>
            <a:r>
              <a:rPr lang="cs-CZ" sz="2000" dirty="0"/>
              <a:t>projekt na podporu pečujících v Olomouckém kraji</a:t>
            </a:r>
          </a:p>
          <a:p>
            <a:r>
              <a:rPr lang="cs-CZ" sz="2000" dirty="0"/>
              <a:t>projekt zaměřený na rozvoj kvality sociálních služeb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09.10.2024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Individuální projekty OK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17</a:t>
            </a:fld>
            <a:endParaRPr lang="cs-CZ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0F403C0-79CE-FC03-DB44-1CC2718A68F4}"/>
              </a:ext>
            </a:extLst>
          </p:cNvPr>
          <p:cNvSpPr txBox="1"/>
          <p:nvPr/>
        </p:nvSpPr>
        <p:spPr bwMode="auto">
          <a:xfrm>
            <a:off x="730434" y="1227646"/>
            <a:ext cx="1016197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altLang="cs-CZ" sz="2800" b="1" dirty="0">
                <a:solidFill>
                  <a:srgbClr val="02539F"/>
                </a:solidFill>
                <a:ea typeface="+mj-ea"/>
                <a:cs typeface="Times New Roman" panose="02020603050405020304" pitchFamily="18" charset="0"/>
              </a:rPr>
              <a:t>Individuální projekty Olomouckého kraje</a:t>
            </a:r>
            <a:endParaRPr lang="cs-CZ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48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E90544-EB17-D837-BED4-7B01909E1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95794"/>
            <a:ext cx="10515600" cy="684000"/>
          </a:xfrm>
        </p:spPr>
        <p:txBody>
          <a:bodyPr>
            <a:normAutofit/>
          </a:bodyPr>
          <a:lstStyle/>
          <a:p>
            <a:r>
              <a:rPr lang="cs-CZ" sz="28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Projekt „Azylové domy v Olomouckém kraji II.“</a:t>
            </a:r>
            <a:endParaRPr lang="cs-CZ" sz="2500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FFE45D6-FC78-8EBB-45E8-2381BB177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9132"/>
            <a:ext cx="10515600" cy="4469780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Projekt „Azylové domy v Olomouckém kraji II.“, </a:t>
            </a:r>
            <a:r>
              <a:rPr lang="cs-CZ" sz="18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reg</a:t>
            </a:r>
            <a:r>
              <a:rPr lang="cs-C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. č. CZ.03.02.01/00/22_003/0000099 bude ukončen podporou služeb v projektu k 31. 12. 2024.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Byla zahájena výběrová řízení na pokračování projektu „Azylové domy v Olomouckém kraji III.“ (ukončení k 24.10.2024)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Od 1.1.2025 se předpokládá pokračování v aktivitách projektu „Azylové domy v Olomouckém kraji III.“ s podporou služeb v projektu do 06/2027.</a:t>
            </a:r>
          </a:p>
          <a:p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29AA618-BFAC-46C8-36A6-046DE5B87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50A9CB-4CC9-B671-98D2-4A19A8A48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Projekt „Azylové domy v OK“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F4E5AE5-7795-BCA2-F816-387AA5B79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96830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2825D9-2C7E-EBEC-19A2-BF50B13C7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lv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Zavedení položky </a:t>
            </a:r>
            <a:r>
              <a:rPr lang="cs-CZ" sz="2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„</a:t>
            </a:r>
            <a:r>
              <a:rPr lang="cs-CZ" sz="28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Počet žadatelů o službu vedených v pořadníku (XVL)</a:t>
            </a:r>
            <a:r>
              <a:rPr lang="cs-CZ" sz="2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“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8E61717-71BD-2051-CF98-151007D8C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60278"/>
            <a:ext cx="10515600" cy="386280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Jedná se o počet osob zařazených v pořadníku sociální služby, čekajících na poskytnutí sociální služby k poslednímu dni sledovaného období (tzn. v případě kvartálních výkazů k 31. březnu, k 30. červnu, k 30. září a v případě „velkých“ výkazů k 31.12. daného roku). Poskytovatel je povinen dle § 88 písm. g) zákona č. 108/2006 Sb., o sociálních službách, vést evidenci žadatelů. Důvodem zavedení položky je nejednotné vykazování dosavadní položky „</a:t>
            </a:r>
            <a:r>
              <a:rPr lang="cs-CZ" sz="1900" b="1" i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Počet žadatelů o službu, se kterými nebyla uzavřena smlouva z kapacitních důvodů (XVF)</a:t>
            </a:r>
            <a:r>
              <a:rPr lang="cs-CZ" sz="1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“. Úpravou dojde k minimalizování chybného výkladu u XVF, kdy sociální služba „žadatele neodmítla, ale zařadila je do pořadníku“.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Příklad: na Q1 2025</a:t>
            </a:r>
          </a:p>
          <a:p>
            <a:pPr marL="457200" lvl="1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1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XVF: 25</a:t>
            </a:r>
          </a:p>
          <a:p>
            <a:pPr marL="457200" lvl="1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1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XVL: 60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V období 1.1. - 31.3. 2025 sociální služba odmítla z důvodu plné kapacity 25 žadatelů, tito žadatelé byli zařazení do pořadníku. K poslednímu březnu 2025 bylo evidováno 60 osob čekajících na sociální službu v pořadníku.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C25CED7-EE0F-8DE2-5602-DBE0B9DC6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9BA6D57-134E-6F05-9480-B82595F3B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Krajský informační systém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D9B561F-A86B-DB75-2088-D1A376780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6922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E90544-EB17-D837-BED4-7B01909E1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9694"/>
            <a:ext cx="10515600" cy="684000"/>
          </a:xfrm>
        </p:spPr>
        <p:txBody>
          <a:bodyPr>
            <a:normAutofit/>
          </a:bodyPr>
          <a:lstStyle/>
          <a:p>
            <a:r>
              <a:rPr lang="cs-CZ" sz="28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Střednědobý plán rozvoje sociální služeb OK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FFE45D6-FC78-8EBB-45E8-2381BB177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6570"/>
            <a:ext cx="10515600" cy="4209430"/>
          </a:xfrm>
        </p:spPr>
        <p:txBody>
          <a:bodyPr>
            <a:normAutofit/>
          </a:bodyPr>
          <a:lstStyle/>
          <a:p>
            <a:pPr marL="0" lvl="0" indent="0">
              <a:lnSpc>
                <a:spcPct val="107000"/>
              </a:lnSpc>
              <a:buNone/>
            </a:pPr>
            <a:r>
              <a:rPr lang="cs-CZ" sz="18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Střednědobý plán rozvoje sociálních služeb v Olomouckém kraji pro roky 2021-2023:</a:t>
            </a:r>
          </a:p>
          <a:p>
            <a:pPr>
              <a:lnSpc>
                <a:spcPct val="107000"/>
              </a:lnSpc>
            </a:pPr>
            <a:r>
              <a:rPr lang="cs-CZ" sz="1800" kern="100" dirty="0">
                <a:ea typeface="Aptos" panose="020B0004020202020204" pitchFamily="34" charset="0"/>
                <a:cs typeface="Times New Roman" panose="02020603050405020304" pitchFamily="18" charset="0"/>
              </a:rPr>
              <a:t>zpracovaná souhrnná evaluační zpráva procházející připomínkovacím procesem</a:t>
            </a:r>
            <a:endParaRPr lang="cs-CZ" sz="18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cs-CZ" sz="1800" b="1" i="0" u="none" strike="noStrike" kern="100" cap="none" spc="0" normalizeH="0" baseline="0" noProof="0" dirty="0">
              <a:ln>
                <a:noFill/>
              </a:ln>
              <a:solidFill>
                <a:srgbClr val="00549F"/>
              </a:solidFill>
              <a:effectLst/>
              <a:uLnTx/>
              <a:uFillTx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1800" b="1" i="0" u="none" strike="noStrike" kern="1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ea typeface="Aptos" panose="020B0004020202020204" pitchFamily="34" charset="0"/>
                <a:cs typeface="Times New Roman" panose="02020603050405020304" pitchFamily="18" charset="0"/>
              </a:rPr>
              <a:t>Střednědobý plán rozvoje sociálních služeb v Olomouckém kraji pro roky 2024-2026:</a:t>
            </a:r>
          </a:p>
          <a:p>
            <a:pPr>
              <a:lnSpc>
                <a:spcPct val="107000"/>
              </a:lnSpc>
              <a:defRPr/>
            </a:pPr>
            <a:r>
              <a:rPr lang="cs-CZ" sz="1800" kern="100" dirty="0">
                <a:ea typeface="Aptos" panose="020B0004020202020204" pitchFamily="34" charset="0"/>
                <a:cs typeface="Times New Roman" panose="02020603050405020304" pitchFamily="18" charset="0"/>
              </a:rPr>
              <a:t>implementační fáze, probíhá naplňování průřezových a specifických cílů a opatření</a:t>
            </a:r>
            <a:endParaRPr kumimoji="0" lang="cs-CZ" sz="1800" i="0" u="none" strike="noStrike" kern="100" cap="none" spc="0" normalizeH="0" baseline="0" noProof="0" dirty="0">
              <a:ln>
                <a:noFill/>
              </a:ln>
              <a:solidFill>
                <a:srgbClr val="00549F"/>
              </a:solidFill>
              <a:effectLst/>
              <a:uLnTx/>
              <a:uFillTx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cs-CZ" sz="1800" b="1" i="0" u="none" strike="noStrike" kern="100" cap="none" spc="0" normalizeH="0" baseline="0" noProof="0" dirty="0">
              <a:ln>
                <a:noFill/>
              </a:ln>
              <a:solidFill>
                <a:srgbClr val="00549F"/>
              </a:solidFill>
              <a:effectLst/>
              <a:uLnTx/>
              <a:uFillTx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1800" b="1" i="0" u="none" strike="noStrike" kern="1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ea typeface="Aptos" panose="020B0004020202020204" pitchFamily="34" charset="0"/>
                <a:cs typeface="Times New Roman" panose="02020603050405020304" pitchFamily="18" charset="0"/>
              </a:rPr>
              <a:t>Střednědobý plán rozvoje sociálních služeb v Olomouckém kraji pro roky 2027-2029:</a:t>
            </a:r>
          </a:p>
          <a:p>
            <a:pPr>
              <a:lnSpc>
                <a:spcPct val="107000"/>
              </a:lnSpc>
              <a:defRPr/>
            </a:pPr>
            <a:r>
              <a:rPr lang="cs-CZ" sz="1800" kern="100" dirty="0">
                <a:ea typeface="Aptos" panose="020B0004020202020204" pitchFamily="34" charset="0"/>
                <a:cs typeface="Times New Roman" panose="02020603050405020304" pitchFamily="18" charset="0"/>
              </a:rPr>
              <a:t>proces zpracování záměru na nové plánovací období</a:t>
            </a:r>
          </a:p>
          <a:p>
            <a:pPr>
              <a:lnSpc>
                <a:spcPct val="107000"/>
              </a:lnSpc>
              <a:defRPr/>
            </a:pPr>
            <a:r>
              <a:rPr lang="cs-CZ" sz="1800" kern="100" dirty="0">
                <a:ea typeface="Aptos" panose="020B0004020202020204" pitchFamily="34" charset="0"/>
                <a:cs typeface="Times New Roman" panose="02020603050405020304" pitchFamily="18" charset="0"/>
              </a:rPr>
              <a:t>p</a:t>
            </a:r>
            <a:r>
              <a:rPr kumimoji="0" lang="cs-CZ" sz="1800" i="0" u="none" strike="noStrike" kern="100" cap="none" spc="0" normalizeH="0" baseline="0" noProof="0" dirty="0" err="1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ea typeface="Aptos" panose="020B0004020202020204" pitchFamily="34" charset="0"/>
                <a:cs typeface="Times New Roman" panose="02020603050405020304" pitchFamily="18" charset="0"/>
              </a:rPr>
              <a:t>rosinec</a:t>
            </a:r>
            <a:r>
              <a:rPr kumimoji="0" lang="cs-CZ" sz="1800" i="0" u="none" strike="noStrike" kern="1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ea typeface="Aptos" panose="020B0004020202020204" pitchFamily="34" charset="0"/>
                <a:cs typeface="Times New Roman" panose="02020603050405020304" pitchFamily="18" charset="0"/>
              </a:rPr>
              <a:t> 2024, předložení zpracovaného záměru ROK ke schválení</a:t>
            </a:r>
          </a:p>
          <a:p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29AA618-BFAC-46C8-36A6-046DE5B87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50A9CB-4CC9-B671-98D2-4A19A8A48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Střednědobé plánování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F4E5AE5-7795-BCA2-F816-387AA5B79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1746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2825D9-2C7E-EBEC-19A2-BF50B13C7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Spojení čtvrtletních výkazů s vyplněním územní působnosti sociálních služeb + záznam k poslednímu prosinci</a:t>
            </a:r>
            <a:endParaRPr lang="cs-CZ" sz="28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8E61717-71BD-2051-CF98-151007D8C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93550"/>
            <a:ext cx="10515600" cy="3862800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Vyplňování územní působnosti se děje 1x za 3 měsíce (+ záznam v prosinci) na detailu karty sociální služby, případně na výzvu ze strany OSV (v případě nutnosti disponovat aktuálními informacemi). Ambulantní a pobytové formy uvádějí název obce/obcí, ve kterých je zařízení na adrese poskytováno s výběrem daného ORP a počtem aktuálních (aktivních) klientů, kterým je ze strany sociální služby zajišťována přímá práce. Sociální služba poskytovaná terénní formou probíhá obdobně, přičemž terénní sociální služby působí v jedné nebo několika obcích a výčet obcí tak bude větší než v případě pobytových a ambulantních služeb.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C25CED7-EE0F-8DE2-5602-DBE0B9DC6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9BA6D57-134E-6F05-9480-B82595F3B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Krajský informační systém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D9B561F-A86B-DB75-2088-D1A376780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5135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2825D9-2C7E-EBEC-19A2-BF50B13C7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cs-CZ" sz="28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Změna doporučených hodnot výkonnostních ukazatelů </a:t>
            </a:r>
            <a:br>
              <a:rPr lang="cs-CZ" sz="28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cs-CZ" sz="28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u sociálních služeb </a:t>
            </a:r>
            <a:endParaRPr lang="cs-CZ" sz="28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8E61717-71BD-2051-CF98-151007D8C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93550"/>
            <a:ext cx="10515600" cy="3862800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Jde o využití přímé práce a </a:t>
            </a:r>
            <a:r>
              <a:rPr lang="cs-CZ" sz="16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obložnosti</a:t>
            </a:r>
            <a:r>
              <a:rPr lang="cs-CZ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kdy nyní vycházíme z mediánu hodnot z předchozích sběrů, které odráží skutečné plnění a praxi sociálních služeb. Nově bude tolerovaná odchylka + - 10 % v případě využití přímé práce a + - 5 % v případě </a:t>
            </a:r>
            <a:r>
              <a:rPr lang="cs-CZ" sz="16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obložnosti</a:t>
            </a:r>
            <a:r>
              <a:rPr lang="cs-CZ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od doporučené hodnoty, čímž budeme brát v potaz rozdíly v praxi (nenadále situace apod.). Procentní využití přímé práce a </a:t>
            </a:r>
            <a:r>
              <a:rPr lang="cs-CZ" sz="16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obložnosti</a:t>
            </a:r>
            <a:r>
              <a:rPr lang="cs-CZ" sz="1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nemá přímou návaznost na financování sociální služby. Slouží jako zobecněná informace o možném nevyužití přiřazených jednotek v síti, které se může dít z různých důvodů.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C25CED7-EE0F-8DE2-5602-DBE0B9DC6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9BA6D57-134E-6F05-9480-B82595F3B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Krajský informační systém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D9B561F-A86B-DB75-2088-D1A376780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48303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7E63B0E-3A09-99F0-2440-EFAD910E8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44038C-D05C-AF7F-A509-FAC78E013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altLang="cs-CZ" sz="4000" b="1" dirty="0"/>
              <a:t>Děkuji za pozornost</a:t>
            </a:r>
            <a:endParaRPr lang="cs-CZ" sz="4000" b="1" dirty="0"/>
          </a:p>
          <a:p>
            <a:pPr marL="0" indent="0" algn="r">
              <a:buFontTx/>
              <a:buNone/>
              <a:defRPr/>
            </a:pPr>
            <a:endParaRPr lang="cs-CZ" altLang="cs-CZ" sz="1800" b="1" dirty="0"/>
          </a:p>
          <a:p>
            <a:pPr marL="0" indent="0" algn="r">
              <a:buFontTx/>
              <a:buNone/>
              <a:defRPr/>
            </a:pPr>
            <a:endParaRPr lang="cs-CZ" altLang="cs-CZ" sz="1800" b="1" dirty="0"/>
          </a:p>
          <a:p>
            <a:pPr marL="0" indent="0" algn="r">
              <a:buFontTx/>
              <a:buNone/>
              <a:defRPr/>
            </a:pPr>
            <a:endParaRPr lang="cs-CZ" altLang="cs-CZ" sz="1800" b="1" dirty="0"/>
          </a:p>
          <a:p>
            <a:pPr marL="0" indent="0" algn="r">
              <a:buFontTx/>
              <a:buNone/>
              <a:defRPr/>
            </a:pPr>
            <a:endParaRPr lang="cs-CZ" altLang="cs-CZ" sz="1800" b="1" dirty="0"/>
          </a:p>
          <a:p>
            <a:pPr marL="0" indent="0" algn="r">
              <a:buFontTx/>
              <a:buNone/>
              <a:defRPr/>
            </a:pPr>
            <a:endParaRPr lang="cs-CZ" altLang="cs-CZ" sz="1800" b="1" dirty="0"/>
          </a:p>
          <a:p>
            <a:pPr marL="0" indent="0" algn="r">
              <a:buFontTx/>
              <a:buNone/>
              <a:defRPr/>
            </a:pPr>
            <a:endParaRPr lang="cs-CZ" altLang="cs-CZ" sz="1800" b="1" dirty="0"/>
          </a:p>
          <a:p>
            <a:pPr marL="0" indent="0" algn="r">
              <a:buFontTx/>
              <a:buNone/>
              <a:defRPr/>
            </a:pPr>
            <a:r>
              <a:rPr lang="cs-CZ" altLang="cs-CZ" sz="1800" b="1" dirty="0"/>
              <a:t>Mgr. Valerie Navrátilová</a:t>
            </a:r>
          </a:p>
          <a:p>
            <a:pPr marL="0" indent="0" algn="r">
              <a:buFontTx/>
              <a:buNone/>
              <a:defRPr/>
            </a:pPr>
            <a:r>
              <a:rPr lang="cs-CZ" altLang="cs-CZ" sz="1800" b="1" dirty="0">
                <a:hlinkClick r:id="rId2"/>
              </a:rPr>
              <a:t>v.navratilova@olkraj.cz</a:t>
            </a:r>
            <a:endParaRPr lang="cs-CZ" altLang="cs-CZ" sz="1800" b="1" dirty="0"/>
          </a:p>
          <a:p>
            <a:pPr marL="0" indent="0" algn="r">
              <a:buFontTx/>
              <a:buNone/>
              <a:defRPr/>
            </a:pPr>
            <a:r>
              <a:rPr lang="cs-CZ" altLang="cs-CZ" sz="1800" b="1" dirty="0"/>
              <a:t>585 508 237</a:t>
            </a:r>
          </a:p>
          <a:p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8C5F071-DE52-7C72-071E-65337FF99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604B87B-A87A-4FEB-578F-16C5C6BB0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D185CBC-C19B-BB90-7569-F9797B0A6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1570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E90544-EB17-D837-BED4-7B01909E1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9694"/>
            <a:ext cx="10515600" cy="684000"/>
          </a:xfrm>
        </p:spPr>
        <p:txBody>
          <a:bodyPr>
            <a:noAutofit/>
          </a:bodyPr>
          <a:lstStyle/>
          <a:p>
            <a:r>
              <a:rPr lang="cs-CZ" sz="2800" b="1" kern="0" dirty="0">
                <a:solidFill>
                  <a:schemeClr val="tx2">
                    <a:lumMod val="75000"/>
                  </a:schemeClr>
                </a:solidFill>
                <a:latin typeface="Aptos" panose="020B0004020202020204" pitchFamily="34" charset="0"/>
                <a:ea typeface="ＭＳ Ｐゴシック" charset="0"/>
                <a:cs typeface="+mn-cs"/>
              </a:rPr>
              <a:t>Akční plán rozvoje sociálních služeb Olomouckého kraje na rok 2025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FFE45D6-FC78-8EBB-45E8-2381BB177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6570"/>
            <a:ext cx="10515600" cy="4209430"/>
          </a:xfrm>
        </p:spPr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Akční plán rozvoje sociálních služeb Olomouckého kraje na rok 2025: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cs-CZ" sz="18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definuje síť sociálních služeb na rok 2025 a je výchozím podkladem pro žádost o dotaci kraje ze státního rozpočtu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</a:pPr>
            <a:endParaRPr lang="cs-CZ" sz="1800" u="sng" dirty="0">
              <a:effectLst/>
              <a:latin typeface="Arial" panose="020B0604020202020204" pitchFamily="34" charset="0"/>
              <a:ea typeface="Arial Unicode MS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buNone/>
            </a:pPr>
            <a:r>
              <a:rPr lang="cs-CZ" sz="1800" u="sng" dirty="0">
                <a:effectLst/>
                <a:latin typeface="Arial" panose="020B0604020202020204" pitchFamily="34" charset="0"/>
                <a:ea typeface="Arial Unicode MS"/>
              </a:rPr>
              <a:t>Obsahem Akčního plánu je:</a:t>
            </a:r>
            <a:endParaRPr lang="cs-CZ" sz="1800" dirty="0">
              <a:effectLst/>
              <a:latin typeface="Arial" panose="020B0604020202020204" pitchFamily="34" charset="0"/>
              <a:ea typeface="Arial Unicode MS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1800" dirty="0">
                <a:effectLst/>
                <a:latin typeface="Arial" panose="020B0604020202020204" pitchFamily="34" charset="0"/>
                <a:ea typeface="Arial Unicode MS"/>
              </a:rPr>
              <a:t>aktualizovaná síť sociálních služeb OK na daný rok; 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1800" dirty="0">
                <a:effectLst/>
                <a:latin typeface="Arial" panose="020B0604020202020204" pitchFamily="34" charset="0"/>
                <a:ea typeface="Arial Unicode MS"/>
              </a:rPr>
              <a:t>celkové náklady na poskytování sociálních služeb v OK a vymezení předpokládané výše krajem požadované dotace na poskytování sociálních služeb zařazených do sítě sociálních služeb na příslušný rozpočtový rok a předpokládaný požadavek na následující 2 rozpočtové roky;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sz="1800" u="sng" dirty="0">
                <a:effectLst/>
                <a:latin typeface="Arial" panose="020B0604020202020204" pitchFamily="34" charset="0"/>
                <a:ea typeface="Arial Unicode MS"/>
              </a:rPr>
              <a:t>aktualizace SPRSS </a:t>
            </a:r>
            <a:r>
              <a:rPr lang="cs-CZ" sz="1800" dirty="0">
                <a:effectLst/>
                <a:latin typeface="Arial" panose="020B0604020202020204" pitchFamily="34" charset="0"/>
                <a:ea typeface="Arial Unicode MS"/>
              </a:rPr>
              <a:t>včetně plnění opatření střednědobého plánu naplněných v daném roce spolu s Evaluační zprávou o naplňování Střednědobého plánu rozvoje sociálních služeb v OK.</a:t>
            </a:r>
          </a:p>
          <a:p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29AA618-BFAC-46C8-36A6-046DE5B87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50A9CB-4CC9-B671-98D2-4A19A8A48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Střednědobé plánování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F4E5AE5-7795-BCA2-F816-387AA5B79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7597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E90544-EB17-D837-BED4-7B01909E1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9694"/>
            <a:ext cx="10515600" cy="684000"/>
          </a:xfrm>
        </p:spPr>
        <p:txBody>
          <a:bodyPr>
            <a:noAutofit/>
          </a:bodyPr>
          <a:lstStyle/>
          <a:p>
            <a:r>
              <a:rPr lang="cs-CZ" sz="24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rPr>
              <a:t>Akční plán rozvoje sociálních služeb Olomouckého kraje na rok 2025 </a:t>
            </a:r>
            <a:br>
              <a:rPr lang="cs-CZ" sz="24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rPr>
            </a:br>
            <a:r>
              <a:rPr lang="cs-CZ" altLang="cs-CZ" sz="2000" dirty="0">
                <a:ea typeface="ＭＳ Ｐゴシック" panose="020B0600070205080204" pitchFamily="34" charset="-128"/>
              </a:rPr>
              <a:t>Síť sociálních služeb Olomouckého kraje na rok 2025</a:t>
            </a:r>
            <a:endParaRPr lang="cs-CZ" sz="2000" b="1" kern="0" dirty="0">
              <a:solidFill>
                <a:schemeClr val="tx2">
                  <a:lumMod val="75000"/>
                </a:schemeClr>
              </a:solidFill>
              <a:latin typeface="Aptos" panose="020B0004020202020204" pitchFamily="34" charset="0"/>
              <a:ea typeface="ＭＳ Ｐゴシック" charset="0"/>
              <a:cs typeface="+mn-cs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FFE45D6-FC78-8EBB-45E8-2381BB177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6570"/>
            <a:ext cx="10515600" cy="4209430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  <a:defRPr/>
            </a:pPr>
            <a:r>
              <a:rPr lang="cs-CZ" altLang="cs-CZ" sz="2400" dirty="0">
                <a:ea typeface="ＭＳ Ｐゴシック" pitchFamily="34" charset="-128"/>
              </a:rPr>
              <a:t>Aktualizace sítě pro rok 2025 proběhla v souladu s Postupem pro aktualizaci sítě sociálních služeb v Olomouckém kraji, který stanovuje pravidla a podmínky pro tvorbu sítě a její aktualizaci v rámci procesu střednědobého  plánování rozvoje sociálních služeb v OK</a:t>
            </a:r>
          </a:p>
          <a:p>
            <a:pPr algn="just">
              <a:buFontTx/>
              <a:buChar char="-"/>
              <a:defRPr/>
            </a:pPr>
            <a:r>
              <a:rPr lang="cs-CZ" altLang="cs-CZ" sz="2400" dirty="0">
                <a:ea typeface="ＭＳ Ｐゴシック" pitchFamily="34" charset="-128"/>
              </a:rPr>
              <a:t>Termín pro podání žádostí o zařazení nové služby do sítě byl </a:t>
            </a:r>
            <a:br>
              <a:rPr lang="cs-CZ" altLang="cs-CZ" sz="2400" dirty="0">
                <a:ea typeface="ＭＳ Ｐゴシック" pitchFamily="34" charset="-128"/>
              </a:rPr>
            </a:br>
            <a:r>
              <a:rPr lang="cs-CZ" altLang="cs-CZ" sz="2400" dirty="0">
                <a:ea typeface="ＭＳ Ｐゴシック" pitchFamily="34" charset="-128"/>
              </a:rPr>
              <a:t>28. 2. 2024</a:t>
            </a:r>
          </a:p>
          <a:p>
            <a:pPr marL="0" indent="0" algn="just">
              <a:buNone/>
              <a:defRPr/>
            </a:pPr>
            <a:endParaRPr lang="cs-CZ" altLang="cs-CZ" sz="2800" dirty="0">
              <a:ea typeface="ＭＳ Ｐゴシック" pitchFamily="34" charset="-128"/>
            </a:endParaRPr>
          </a:p>
          <a:p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29AA618-BFAC-46C8-36A6-046DE5B87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50A9CB-4CC9-B671-98D2-4A19A8A48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Střednědobé plánování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F4E5AE5-7795-BCA2-F816-387AA5B79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3406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5035" y="964800"/>
            <a:ext cx="10515600" cy="684000"/>
          </a:xfrm>
        </p:spPr>
        <p:txBody>
          <a:bodyPr>
            <a:noAutofit/>
          </a:bodyPr>
          <a:lstStyle/>
          <a:p>
            <a:r>
              <a:rPr lang="cs-CZ" sz="2600" b="1" dirty="0"/>
              <a:t>Nové žádosti o vstup do sítě sociálních služeb OK na rok 2025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cs-CZ" altLang="cs-CZ" sz="1800" dirty="0"/>
              <a:t>celkem podáno: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altLang="cs-CZ" sz="1400" b="1" dirty="0"/>
              <a:t>20 žádostí</a:t>
            </a:r>
            <a:r>
              <a:rPr lang="cs-CZ" altLang="cs-CZ" sz="1400" dirty="0"/>
              <a:t> o zařazení do sítě 2025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cs-CZ" altLang="cs-CZ" sz="1400" dirty="0"/>
              <a:t>z toho u 3 žádostí změna právní formy a u 1 žádosti přeregistrace druhu služby </a:t>
            </a:r>
          </a:p>
          <a:p>
            <a:pPr marL="457200" lvl="1" indent="0">
              <a:buNone/>
            </a:pPr>
            <a:endParaRPr lang="cs-CZ" altLang="cs-CZ" sz="1400" dirty="0"/>
          </a:p>
          <a:p>
            <a:pPr marL="457200" lvl="1" indent="0">
              <a:buNone/>
            </a:pPr>
            <a:endParaRPr lang="cs-CZ" altLang="cs-CZ" sz="1400" dirty="0"/>
          </a:p>
          <a:p>
            <a:pPr marL="457200" lvl="1" indent="0">
              <a:buNone/>
            </a:pPr>
            <a:endParaRPr lang="cs-CZ" altLang="cs-CZ" sz="1400" dirty="0"/>
          </a:p>
          <a:p>
            <a:pPr marL="457200" lvl="1" indent="0">
              <a:buNone/>
            </a:pPr>
            <a:endParaRPr lang="cs-CZ" altLang="cs-CZ" sz="1400" dirty="0"/>
          </a:p>
          <a:p>
            <a:pPr marL="457200" lvl="1" indent="0">
              <a:buNone/>
            </a:pPr>
            <a:endParaRPr lang="cs-CZ" altLang="cs-CZ" sz="1400" dirty="0"/>
          </a:p>
          <a:p>
            <a:pPr marL="457200" lvl="1" indent="0">
              <a:buNone/>
            </a:pPr>
            <a:endParaRPr lang="cs-CZ" altLang="cs-CZ" sz="1400" dirty="0"/>
          </a:p>
          <a:p>
            <a:pPr marL="457200" lvl="1" indent="0">
              <a:buNone/>
            </a:pPr>
            <a:endParaRPr lang="cs-CZ" altLang="cs-CZ" sz="1400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09.10.2024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Síť sociálních služeb OK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56C1FA-8DED-774F-A9BF-965BD70CC5BD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srgbClr val="00549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1323252C-F41F-07C9-68B4-5F1C462AFAB5}"/>
              </a:ext>
            </a:extLst>
          </p:cNvPr>
          <p:cNvGraphicFramePr/>
          <p:nvPr/>
        </p:nvGraphicFramePr>
        <p:xfrm>
          <a:off x="2023612" y="2877424"/>
          <a:ext cx="7716006" cy="2952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0872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75551" y="769743"/>
            <a:ext cx="10515600" cy="684000"/>
          </a:xfrm>
        </p:spPr>
        <p:txBody>
          <a:bodyPr>
            <a:noAutofit/>
          </a:bodyPr>
          <a:lstStyle/>
          <a:p>
            <a:r>
              <a:rPr lang="cs-CZ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Přehled zařazených sociální služeb do sítě OK na rok 2025</a:t>
            </a:r>
            <a:endParaRPr lang="cs-CZ" sz="5400" b="1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09.10.2024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Síť sociálních služeb OK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56C1FA-8DED-774F-A9BF-965BD70CC5BD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srgbClr val="00549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12" name="Zástupný obsah 11">
            <a:extLst>
              <a:ext uri="{FF2B5EF4-FFF2-40B4-BE49-F238E27FC236}">
                <a16:creationId xmlns:a16="http://schemas.microsoft.com/office/drawing/2014/main" id="{E31C6145-AE66-8503-8378-09A9EA9DF31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31693" y="1990800"/>
          <a:ext cx="9823142" cy="39532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3371">
                  <a:extLst>
                    <a:ext uri="{9D8B030D-6E8A-4147-A177-3AD203B41FA5}">
                      <a16:colId xmlns:a16="http://schemas.microsoft.com/office/drawing/2014/main" val="4101745738"/>
                    </a:ext>
                  </a:extLst>
                </a:gridCol>
                <a:gridCol w="1461683">
                  <a:extLst>
                    <a:ext uri="{9D8B030D-6E8A-4147-A177-3AD203B41FA5}">
                      <a16:colId xmlns:a16="http://schemas.microsoft.com/office/drawing/2014/main" val="3493292031"/>
                    </a:ext>
                  </a:extLst>
                </a:gridCol>
                <a:gridCol w="2396847">
                  <a:extLst>
                    <a:ext uri="{9D8B030D-6E8A-4147-A177-3AD203B41FA5}">
                      <a16:colId xmlns:a16="http://schemas.microsoft.com/office/drawing/2014/main" val="788908770"/>
                    </a:ext>
                  </a:extLst>
                </a:gridCol>
                <a:gridCol w="1616890">
                  <a:extLst>
                    <a:ext uri="{9D8B030D-6E8A-4147-A177-3AD203B41FA5}">
                      <a16:colId xmlns:a16="http://schemas.microsoft.com/office/drawing/2014/main" val="1973339994"/>
                    </a:ext>
                  </a:extLst>
                </a:gridCol>
                <a:gridCol w="2424351">
                  <a:extLst>
                    <a:ext uri="{9D8B030D-6E8A-4147-A177-3AD203B41FA5}">
                      <a16:colId xmlns:a16="http://schemas.microsoft.com/office/drawing/2014/main" val="1313710529"/>
                    </a:ext>
                  </a:extLst>
                </a:gridCol>
              </a:tblGrid>
              <a:tr h="4516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Žadatel o zařazení nové sociální služby do sítě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ID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Druh služby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Forma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Počet jednotek k zařazení (úvazek pracovníka v přímé péči/lůžka)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extLst>
                  <a:ext uri="{0D108BD9-81ED-4DB2-BD59-A6C34878D82A}">
                    <a16:rowId xmlns:a16="http://schemas.microsoft.com/office/drawing/2014/main" val="4182827669"/>
                  </a:ext>
                </a:extLst>
              </a:tr>
              <a:tr h="4191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Andělé Stromu života p. s.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4397935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Odlehčovací služby (§ 44)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terénní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6,5 úvazků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extLst>
                  <a:ext uri="{0D108BD9-81ED-4DB2-BD59-A6C34878D82A}">
                    <a16:rowId xmlns:a16="http://schemas.microsoft.com/office/drawing/2014/main" val="3259437347"/>
                  </a:ext>
                </a:extLst>
              </a:tr>
              <a:tr h="3583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Andělé Stromu života p. s.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8033161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Odborné sociální poradenství (§ 37)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terénní, ambulantní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2,0 úvazků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extLst>
                  <a:ext uri="{0D108BD9-81ED-4DB2-BD59-A6C34878D82A}">
                    <a16:rowId xmlns:a16="http://schemas.microsoft.com/office/drawing/2014/main" val="4695361"/>
                  </a:ext>
                </a:extLst>
              </a:tr>
              <a:tr h="3619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Duševní opora v komunitě, z. ú.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ID nepřidělen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Sociální rehabilitace (§ 70)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terénní, ambulantní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4,0 úvazky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extLst>
                  <a:ext uri="{0D108BD9-81ED-4DB2-BD59-A6C34878D82A}">
                    <a16:rowId xmlns:a16="http://schemas.microsoft.com/office/drawing/2014/main" val="90131790"/>
                  </a:ext>
                </a:extLst>
              </a:tr>
              <a:tr h="3860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Charita Přerov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ID nepřidělen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Azylové domy (§ 57)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pobytová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30 lůžek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extLst>
                  <a:ext uri="{0D108BD9-81ED-4DB2-BD59-A6C34878D82A}">
                    <a16:rowId xmlns:a16="http://schemas.microsoft.com/office/drawing/2014/main" val="3005603634"/>
                  </a:ext>
                </a:extLst>
              </a:tr>
              <a:tr h="4281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P-centrum, spolek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ID nepřidělen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Odborné sociální poradenství (§ 37)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ambulantní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6,6 úvazků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extLst>
                  <a:ext uri="{0D108BD9-81ED-4DB2-BD59-A6C34878D82A}">
                    <a16:rowId xmlns:a16="http://schemas.microsoft.com/office/drawing/2014/main" val="2407260634"/>
                  </a:ext>
                </a:extLst>
              </a:tr>
              <a:tr h="3294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PONTIS Šumperk o.p.s.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ID nepřidělen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Sociálně aktivizační služby pro rodiny s dětmi (§ 65)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terénní, ambulantní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3,0 úvazky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extLst>
                  <a:ext uri="{0D108BD9-81ED-4DB2-BD59-A6C34878D82A}">
                    <a16:rowId xmlns:a16="http://schemas.microsoft.com/office/drawing/2014/main" val="3638579659"/>
                  </a:ext>
                </a:extLst>
              </a:tr>
              <a:tr h="4197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Společnost Mana, o.p.s.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ID nepřidělen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Odborné sociální poradenství (§ 37)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ambulantní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4,5 úvazků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extLst>
                  <a:ext uri="{0D108BD9-81ED-4DB2-BD59-A6C34878D82A}">
                    <a16:rowId xmlns:a16="http://schemas.microsoft.com/office/drawing/2014/main" val="3071064413"/>
                  </a:ext>
                </a:extLst>
              </a:tr>
              <a:tr h="3342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Statutární město Olomouc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1495713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Azylové domy (§ 57)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pobytová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48 lůžek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extLst>
                  <a:ext uri="{0D108BD9-81ED-4DB2-BD59-A6C34878D82A}">
                    <a16:rowId xmlns:a16="http://schemas.microsoft.com/office/drawing/2014/main" val="917869829"/>
                  </a:ext>
                </a:extLst>
              </a:tr>
              <a:tr h="2153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Statutární město Olomouc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2281911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Noclehárny (§ 63)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ambulantní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10 lůžek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extLst>
                  <a:ext uri="{0D108BD9-81ED-4DB2-BD59-A6C34878D82A}">
                    <a16:rowId xmlns:a16="http://schemas.microsoft.com/office/drawing/2014/main" val="676304069"/>
                  </a:ext>
                </a:extLst>
              </a:tr>
              <a:tr h="2493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Statutární město Olomouc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4245948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Azylové domy (§ 57)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>
                          <a:effectLst/>
                        </a:rPr>
                        <a:t>pobytová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</a:pPr>
                      <a:r>
                        <a:rPr lang="cs-CZ" sz="800" dirty="0">
                          <a:effectLst/>
                        </a:rPr>
                        <a:t>78 lůžek</a:t>
                      </a:r>
                      <a:endParaRPr lang="cs-CZ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155" marR="42155" marT="0" marB="0" anchor="ctr"/>
                </a:tc>
                <a:extLst>
                  <a:ext uri="{0D108BD9-81ED-4DB2-BD59-A6C34878D82A}">
                    <a16:rowId xmlns:a16="http://schemas.microsoft.com/office/drawing/2014/main" val="42869851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947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E90544-EB17-D837-BED4-7B01909E1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9694"/>
            <a:ext cx="10515600" cy="684000"/>
          </a:xfrm>
        </p:spPr>
        <p:txBody>
          <a:bodyPr>
            <a:noAutofit/>
          </a:bodyPr>
          <a:lstStyle/>
          <a:p>
            <a:endParaRPr lang="cs-CZ" sz="2400" b="1" kern="0" dirty="0">
              <a:solidFill>
                <a:schemeClr val="tx2">
                  <a:lumMod val="75000"/>
                </a:schemeClr>
              </a:solidFill>
              <a:latin typeface="+mn-lt"/>
              <a:ea typeface="ＭＳ Ｐゴシック" charset="0"/>
              <a:cs typeface="+mn-cs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FFE45D6-FC78-8EBB-45E8-2381BB177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6570"/>
            <a:ext cx="10515600" cy="4209430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800" dirty="0">
                <a:effectLst/>
                <a:latin typeface="Arial" panose="020B0604020202020204" pitchFamily="34" charset="0"/>
                <a:ea typeface="Arial Unicode MS"/>
              </a:rPr>
              <a:t>V souladu s definicí Akčního plánu uvedenou v části 1.2. a aktuálními zjištěnými informacemi, kterými OK v současné době disponuje, bylo OK přistoupeno k aktualizaci Střednědobého plánu rozvoje sociálních služeb v Olomouckém kraji pro roky 2024-2026 (dále jen“ SPRSS 2024-2026“).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800" u="sng" dirty="0">
                <a:effectLst/>
                <a:latin typeface="Arial" panose="020B0604020202020204" pitchFamily="34" charset="0"/>
                <a:ea typeface="Arial Unicode MS"/>
              </a:rPr>
              <a:t>Prostřednictvím Akčního plánu 2025, je SPRSS 2024-2026 aktualizován v části kapitoly 8 Specifické cíle a opatření pro jednotlivé pracovní skupiny, konkrétně kapitoly 8. 3 Pracovní skupina č. 3: Senioři, a to v souladu s cílem:</a:t>
            </a: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549F"/>
                </a:solidFill>
                <a:effectLst/>
                <a:uLnTx/>
                <a:uFillTx/>
                <a:latin typeface="Arial" panose="020B0604020202020204" pitchFamily="34" charset="0"/>
                <a:ea typeface="Arial Unicode MS"/>
                <a:cs typeface="+mn-cs"/>
              </a:rPr>
              <a:t>Průběžné zavádění nástrojů na definici požadavků pro nastavení jednotlivých druhů sociálních služeb definovaným v kapitole 7 Průřezové cíle a opatření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cs-CZ" sz="1800" u="sng" dirty="0">
              <a:effectLst/>
              <a:latin typeface="Arial" panose="020B0604020202020204" pitchFamily="34" charset="0"/>
              <a:ea typeface="Arial Unicode MS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cs-CZ" sz="1800" u="sng" dirty="0">
              <a:effectLst/>
              <a:latin typeface="Arial" panose="020B0604020202020204" pitchFamily="34" charset="0"/>
              <a:ea typeface="Arial Unicode MS"/>
            </a:endParaRPr>
          </a:p>
          <a:p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29AA618-BFAC-46C8-36A6-046DE5B87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50A9CB-4CC9-B671-98D2-4A19A8A48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Střednědobé plánování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F4E5AE5-7795-BCA2-F816-387AA5B79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7575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E90544-EB17-D837-BED4-7B01909E1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9694"/>
            <a:ext cx="10515600" cy="684000"/>
          </a:xfrm>
        </p:spPr>
        <p:txBody>
          <a:bodyPr>
            <a:noAutofit/>
          </a:bodyPr>
          <a:lstStyle/>
          <a:p>
            <a:r>
              <a:rPr lang="cs-CZ" sz="24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rPr>
              <a:t>Akční plán rozvoje sociálních služeb Olomouckého kraje na rok 2025 – Aktualizace SPRSS 2024-2026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FFE45D6-FC78-8EBB-45E8-2381BB177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6570"/>
            <a:ext cx="10515600" cy="420943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Bef>
                <a:spcPts val="600"/>
              </a:spcBef>
              <a:buNone/>
            </a:pPr>
            <a:r>
              <a:rPr lang="cs-CZ" sz="1800" b="1" dirty="0">
                <a:effectLst/>
                <a:latin typeface="Arial" panose="020B0604020202020204" pitchFamily="34" charset="0"/>
                <a:ea typeface="Arial Unicode MS"/>
              </a:rPr>
              <a:t>Pečovatelská služba: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800" dirty="0">
                <a:effectLst/>
                <a:latin typeface="Arial" panose="020B0604020202020204" pitchFamily="34" charset="0"/>
                <a:ea typeface="Arial Unicode MS"/>
                <a:cs typeface="Times New Roman" panose="02020603050405020304" pitchFamily="18" charset="0"/>
              </a:rPr>
              <a:t>je základní sociální službou péče poskytovanou osobám v nepříznivé sociální situaci na celém území OK 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800" dirty="0">
                <a:effectLst/>
                <a:latin typeface="Arial" panose="020B0604020202020204" pitchFamily="34" charset="0"/>
                <a:ea typeface="Arial Unicode MS"/>
                <a:cs typeface="Times New Roman" panose="02020603050405020304" pitchFamily="18" charset="0"/>
              </a:rPr>
              <a:t>v informačních materiálech služby je nabízena a následně poskytována dle potřeb uživatelů minimálně v součtu 12 hodin denně tak, by tento rozsah spadal do časového rozmezí od 6:00 do 21:00 hod., a to včetně víkendů a svátků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800" dirty="0">
                <a:effectLst/>
                <a:latin typeface="Arial" panose="020B0604020202020204" pitchFamily="34" charset="0"/>
                <a:ea typeface="Arial Unicode MS"/>
                <a:cs typeface="Times New Roman" panose="02020603050405020304" pitchFamily="18" charset="0"/>
              </a:rPr>
              <a:t>svými úkony nenahrazuje činnost jiných běžně dostupných služeb</a:t>
            </a:r>
            <a: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 to dle dostupnosti komerčních služeb v regionu a s přihlédnutím k nepříznivé sociální situaci dané osoby.</a:t>
            </a:r>
            <a:endParaRPr lang="cs-CZ" sz="1800" dirty="0">
              <a:effectLst/>
              <a:latin typeface="Arial" panose="020B0604020202020204" pitchFamily="34" charset="0"/>
              <a:ea typeface="Arial Unicode MS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29AA618-BFAC-46C8-36A6-046DE5B87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50A9CB-4CC9-B671-98D2-4A19A8A48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Střednědobé plánování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F4E5AE5-7795-BCA2-F816-387AA5B79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3425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E90544-EB17-D837-BED4-7B01909E1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9694"/>
            <a:ext cx="10515600" cy="684000"/>
          </a:xfrm>
        </p:spPr>
        <p:txBody>
          <a:bodyPr>
            <a:noAutofit/>
          </a:bodyPr>
          <a:lstStyle/>
          <a:p>
            <a:r>
              <a:rPr lang="cs-CZ" sz="24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ＭＳ Ｐゴシック" charset="0"/>
                <a:cs typeface="+mn-cs"/>
              </a:rPr>
              <a:t>Akční plán rozvoje sociálních služeb Olomouckého kraje na rok 2025 – Aktualizace SPRSS 2024-2026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FFE45D6-FC78-8EBB-45E8-2381BB177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6570"/>
            <a:ext cx="10515600" cy="420943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654050" algn="l"/>
                <a:tab pos="1263650" algn="l"/>
                <a:tab pos="1873250" algn="l"/>
                <a:tab pos="2840990" algn="l"/>
                <a:tab pos="3450590" algn="l"/>
                <a:tab pos="4060190" algn="l"/>
                <a:tab pos="4877435" algn="l"/>
                <a:tab pos="5487035" algn="l"/>
              </a:tabLst>
            </a:pPr>
            <a:r>
              <a:rPr lang="cs-CZ" sz="2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Pečovatelské služby nesplňující od 1. 1. 2026 uvedené požadavky budou vyřazeny ze Sítě sociálních služeb Olomouckého kraje.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29AA618-BFAC-46C8-36A6-046DE5B87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50A9CB-4CC9-B671-98D2-4A19A8A48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Střednědobé plánování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F4E5AE5-7795-BCA2-F816-387AA5B79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451299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500</TotalTime>
  <Words>1963</Words>
  <Application>Microsoft Office PowerPoint</Application>
  <PresentationFormat>Širokoúhlá obrazovka</PresentationFormat>
  <Paragraphs>275</Paragraphs>
  <Slides>22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31" baseType="lpstr">
      <vt:lpstr>ＭＳ Ｐゴシック</vt:lpstr>
      <vt:lpstr>Aptos</vt:lpstr>
      <vt:lpstr>Arial</vt:lpstr>
      <vt:lpstr>Calibri</vt:lpstr>
      <vt:lpstr>Inter</vt:lpstr>
      <vt:lpstr>Symbol</vt:lpstr>
      <vt:lpstr>Times New Roman</vt:lpstr>
      <vt:lpstr>Wingdings</vt:lpstr>
      <vt:lpstr>Motiv Office</vt:lpstr>
      <vt:lpstr>Setkání poskytovatelů sociálních služeb</vt:lpstr>
      <vt:lpstr>Střednědobý plán rozvoje sociální služeb OK</vt:lpstr>
      <vt:lpstr>Akční plán rozvoje sociálních služeb Olomouckého kraje na rok 2025</vt:lpstr>
      <vt:lpstr>Akční plán rozvoje sociálních služeb Olomouckého kraje na rok 2025  Síť sociálních služeb Olomouckého kraje na rok 2025</vt:lpstr>
      <vt:lpstr>Nové žádosti o vstup do sítě sociálních služeb OK na rok 2025</vt:lpstr>
      <vt:lpstr>Přehled zařazených sociální služeb do sítě OK na rok 2025</vt:lpstr>
      <vt:lpstr>Prezentace aplikace PowerPoint</vt:lpstr>
      <vt:lpstr>Akční plán rozvoje sociálních služeb Olomouckého kraje na rok 2025 – Aktualizace SPRSS 2024-2026</vt:lpstr>
      <vt:lpstr>Akční plán rozvoje sociálních služeb Olomouckého kraje na rok 2025 – Aktualizace SPRSS 2024-2026</vt:lpstr>
      <vt:lpstr>Akční plán rozvoje sociálních služeb Olomouckého kraje na rok 2025</vt:lpstr>
      <vt:lpstr>Aktualizace jednotek v síti sociálních služeb OK na rok 2025</vt:lpstr>
      <vt:lpstr>Předpokládaná výše nákladů dle cílových skupin  (aktualizace jednotek 2025)</vt:lpstr>
      <vt:lpstr>Přehled pohybu jednotek v síti</vt:lpstr>
      <vt:lpstr>    </vt:lpstr>
      <vt:lpstr>  Podpora plánování sociálních služeb na území Olomouckého kraje  </vt:lpstr>
      <vt:lpstr>  </vt:lpstr>
      <vt:lpstr>  </vt:lpstr>
      <vt:lpstr>Projekt „Azylové domy v Olomouckém kraji II.“</vt:lpstr>
      <vt:lpstr>Zavedení položky „Počet žadatelů o službu vedených v pořadníku (XVL)“</vt:lpstr>
      <vt:lpstr>Spojení čtvrtletních výkazů s vyplněním územní působnosti sociálních služeb + záznam k poslednímu prosinci</vt:lpstr>
      <vt:lpstr>Změna doporučených hodnot výkonnostních ukazatelů  u sociálních služeb 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Bodnarová Hana</cp:lastModifiedBy>
  <cp:revision>25</cp:revision>
  <dcterms:created xsi:type="dcterms:W3CDTF">2022-03-10T07:10:19Z</dcterms:created>
  <dcterms:modified xsi:type="dcterms:W3CDTF">2024-10-09T06:11:31Z</dcterms:modified>
</cp:coreProperties>
</file>