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25" r:id="rId2"/>
    <p:sldId id="337" r:id="rId3"/>
    <p:sldId id="336" r:id="rId4"/>
    <p:sldId id="291" r:id="rId5"/>
    <p:sldId id="339" r:id="rId6"/>
    <p:sldId id="341" r:id="rId7"/>
    <p:sldId id="338" r:id="rId8"/>
    <p:sldId id="342" r:id="rId9"/>
    <p:sldId id="321" r:id="rId10"/>
    <p:sldId id="335" r:id="rId11"/>
    <p:sldId id="340" r:id="rId12"/>
    <p:sldId id="331" r:id="rId13"/>
    <p:sldId id="332" r:id="rId14"/>
    <p:sldId id="333" r:id="rId15"/>
    <p:sldId id="323" r:id="rId16"/>
    <p:sldId id="306" r:id="rId17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pšinská Olga" initials="NO" lastIdx="5" clrIdx="0">
    <p:extLst>
      <p:ext uri="{19B8F6BF-5375-455C-9EA6-DF929625EA0E}">
        <p15:presenceInfo xmlns:p15="http://schemas.microsoft.com/office/powerpoint/2012/main" userId="Nepšinská Olg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400"/>
    <a:srgbClr val="93C846"/>
    <a:srgbClr val="C4262E"/>
    <a:srgbClr val="A1C05B"/>
    <a:srgbClr val="6BB7EB"/>
    <a:srgbClr val="00549F"/>
    <a:srgbClr val="578A4C"/>
    <a:srgbClr val="A5C659"/>
    <a:srgbClr val="EABB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1" d="100"/>
          <a:sy n="111" d="100"/>
        </p:scale>
        <p:origin x="510" y="11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2E10C-7B04-4E48-846C-34546B088BD9}" type="datetimeFigureOut">
              <a:rPr lang="cs-CZ" smtClean="0"/>
              <a:t>08.10.2024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FD7D2-DF41-463C-BD56-1AE58EEA9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0998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08.10.2024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agmar.putyrova@mpsv.cz" TargetMode="External"/><Relationship Id="rId2" Type="http://schemas.openxmlformats.org/officeDocument/2006/relationships/hyperlink" Target="https://www.mpsv.cz/uznani-odborne-kvalifikac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psv.cz/web/cz/vyhlaseni-mimoradneho-dotacniho-rizeni-pro-socialni-sluzby-pro-rok-2024-oblast-a-sluzby-pece-pro-osoby-z-ukrajiny-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e/LjPa2cc4Q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77616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Ceny OK pro lidi se srdcem na dlani za rok 2023 – slavnostně vyhlášeny 8. 10. 2024</a:t>
            </a:r>
            <a:endParaRPr lang="cs-CZ" dirty="0">
              <a:solidFill>
                <a:srgbClr val="FF0000"/>
              </a:solidFill>
            </a:endParaRP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91608"/>
            <a:ext cx="5114925" cy="2695575"/>
          </a:xfrm>
          <a:prstGeom prst="rect">
            <a:avLst/>
          </a:prstGeo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034" y="1991608"/>
            <a:ext cx="6048375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66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0768"/>
            <a:ext cx="10515600" cy="684000"/>
          </a:xfrm>
        </p:spPr>
        <p:txBody>
          <a:bodyPr>
            <a:noAutofit/>
          </a:bodyPr>
          <a:lstStyle/>
          <a:p>
            <a:r>
              <a:rPr lang="cs-CZ" sz="3200" dirty="0">
                <a:solidFill>
                  <a:srgbClr val="FF0000"/>
                </a:solidFill>
              </a:rPr>
              <a:t>Novela ZSS – zákonem </a:t>
            </a:r>
            <a:r>
              <a:rPr lang="cs-CZ" sz="3200" dirty="0" smtClean="0">
                <a:solidFill>
                  <a:srgbClr val="FF0000"/>
                </a:solidFill>
              </a:rPr>
              <a:t>č. 164/2024 Sb</a:t>
            </a:r>
            <a:r>
              <a:rPr lang="cs-CZ" sz="3200" dirty="0">
                <a:solidFill>
                  <a:srgbClr val="FF0000"/>
                </a:solidFill>
              </a:rPr>
              <a:t>. </a:t>
            </a:r>
            <a:r>
              <a:rPr lang="cs-CZ" sz="3200" dirty="0" smtClean="0">
                <a:solidFill>
                  <a:srgbClr val="FF0000"/>
                </a:solidFill>
              </a:rPr>
              <a:t>a novela </a:t>
            </a:r>
            <a:r>
              <a:rPr lang="cs-CZ" sz="3200" dirty="0">
                <a:solidFill>
                  <a:srgbClr val="FF0000"/>
                </a:solidFill>
              </a:rPr>
              <a:t>vyhlášky č. 505/2006 Sb. – </a:t>
            </a:r>
            <a:r>
              <a:rPr lang="cs-CZ" sz="3200" dirty="0" err="1">
                <a:solidFill>
                  <a:srgbClr val="FF0000"/>
                </a:solidFill>
              </a:rPr>
              <a:t>vyhl</a:t>
            </a:r>
            <a:r>
              <a:rPr lang="cs-CZ" sz="3200" dirty="0">
                <a:solidFill>
                  <a:srgbClr val="FF0000"/>
                </a:solidFill>
              </a:rPr>
              <a:t>. č. 195/2024 Sb. </a:t>
            </a:r>
            <a:r>
              <a:rPr lang="cs-CZ" sz="3200" dirty="0" smtClean="0">
                <a:solidFill>
                  <a:srgbClr val="FF0000"/>
                </a:solidFill>
              </a:rPr>
              <a:t/>
            </a:r>
            <a:br>
              <a:rPr lang="cs-CZ" sz="3200" dirty="0" smtClean="0">
                <a:solidFill>
                  <a:srgbClr val="FF0000"/>
                </a:solidFill>
              </a:rPr>
            </a:br>
            <a:r>
              <a:rPr lang="cs-CZ" sz="3200" dirty="0" smtClean="0">
                <a:solidFill>
                  <a:srgbClr val="FF0000"/>
                </a:solidFill>
              </a:rPr>
              <a:t>- </a:t>
            </a:r>
            <a:r>
              <a:rPr lang="cs-CZ" sz="3200" dirty="0">
                <a:solidFill>
                  <a:srgbClr val="FF0000"/>
                </a:solidFill>
              </a:rPr>
              <a:t>účinnost </a:t>
            </a:r>
            <a:r>
              <a:rPr lang="cs-CZ" sz="3200" u="sng" dirty="0">
                <a:solidFill>
                  <a:srgbClr val="FF0000"/>
                </a:solidFill>
              </a:rPr>
              <a:t>od 1. 7. </a:t>
            </a:r>
            <a:r>
              <a:rPr lang="cs-CZ" sz="3200" u="sng" dirty="0" smtClean="0">
                <a:solidFill>
                  <a:srgbClr val="FF0000"/>
                </a:solidFill>
              </a:rPr>
              <a:t>2024 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421509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u="sng" dirty="0" smtClean="0"/>
              <a:t>Poděkování/připomenutí za žádosti/oznámení o provedení změn </a:t>
            </a:r>
            <a:br>
              <a:rPr lang="cs-CZ" u="sng" dirty="0" smtClean="0"/>
            </a:br>
            <a:r>
              <a:rPr lang="cs-CZ" u="sng" dirty="0" smtClean="0"/>
              <a:t>v registru poskytovatelů soc. služeb: </a:t>
            </a:r>
            <a:endParaRPr lang="cs-CZ" u="sng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cs-CZ" b="1" dirty="0" smtClean="0"/>
              <a:t>změna rozhodnutí o registraci - </a:t>
            </a:r>
            <a:r>
              <a:rPr lang="cs-CZ" dirty="0" smtClean="0"/>
              <a:t>nové cílové skupiny: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dirty="0" smtClean="0"/>
              <a:t> pečující osoby (</a:t>
            </a:r>
            <a:r>
              <a:rPr lang="cs-CZ" dirty="0" err="1" smtClean="0"/>
              <a:t>odb</a:t>
            </a:r>
            <a:r>
              <a:rPr lang="cs-CZ" dirty="0" smtClean="0"/>
              <a:t>. soc. poradenství)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dirty="0" smtClean="0"/>
              <a:t> osoby s potřebou paliativní péče (</a:t>
            </a:r>
            <a:r>
              <a:rPr lang="cs-CZ" dirty="0" err="1" smtClean="0"/>
              <a:t>odb</a:t>
            </a:r>
            <a:r>
              <a:rPr lang="cs-CZ" dirty="0" smtClean="0"/>
              <a:t>. soc. por., </a:t>
            </a:r>
            <a:r>
              <a:rPr lang="cs-CZ" dirty="0" err="1" smtClean="0"/>
              <a:t>odlehč</a:t>
            </a:r>
            <a:r>
              <a:rPr lang="cs-CZ" dirty="0" smtClean="0"/>
              <a:t>. sl.)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b="1" dirty="0" smtClean="0"/>
              <a:t>změna Popisu realizace poskytování soc. služby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nové základní činnosti a úkony (os. as., peč. sl., </a:t>
            </a:r>
            <a:r>
              <a:rPr lang="cs-CZ" dirty="0" err="1" smtClean="0"/>
              <a:t>odlehč</a:t>
            </a:r>
            <a:r>
              <a:rPr lang="cs-CZ" dirty="0" smtClean="0"/>
              <a:t>. sl., </a:t>
            </a:r>
            <a:r>
              <a:rPr lang="cs-CZ" dirty="0" err="1" smtClean="0"/>
              <a:t>az</a:t>
            </a:r>
            <a:r>
              <a:rPr lang="cs-CZ" dirty="0" smtClean="0"/>
              <a:t>. domy)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dirty="0" smtClean="0"/>
              <a:t> možnost poskytnout základní soc. poradenství pečující </a:t>
            </a:r>
            <a:r>
              <a:rPr lang="cs-CZ" dirty="0"/>
              <a:t>osobě (os. as., peč. sl., denní </a:t>
            </a:r>
            <a:r>
              <a:rPr lang="cs-CZ" dirty="0" err="1"/>
              <a:t>stac</a:t>
            </a:r>
            <a:r>
              <a:rPr lang="cs-CZ" dirty="0"/>
              <a:t>., </a:t>
            </a:r>
            <a:r>
              <a:rPr lang="cs-CZ" dirty="0" err="1"/>
              <a:t>odlehč</a:t>
            </a:r>
            <a:r>
              <a:rPr lang="cs-CZ" dirty="0"/>
              <a:t>. sl</a:t>
            </a:r>
            <a:r>
              <a:rPr lang="cs-CZ" dirty="0" smtClean="0"/>
              <a:t>.)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879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00765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Uznávání vzdělání cizinců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33491"/>
            <a:ext cx="10515600" cy="42321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 smtClean="0">
                <a:solidFill>
                  <a:srgbClr val="FF0000"/>
                </a:solidFill>
              </a:rPr>
              <a:t>SP a PSS:</a:t>
            </a:r>
            <a:endParaRPr lang="cs-CZ" dirty="0" smtClean="0">
              <a:solidFill>
                <a:srgbClr val="FF0000"/>
              </a:solidFill>
              <a:hlinkClick r:id="rId2"/>
            </a:endParaRPr>
          </a:p>
          <a:p>
            <a:pPr marL="0" indent="0" algn="just">
              <a:buNone/>
            </a:pPr>
            <a:r>
              <a:rPr lang="cs-CZ" dirty="0" smtClean="0">
                <a:solidFill>
                  <a:schemeClr val="accent5">
                    <a:lumMod val="50000"/>
                  </a:schemeClr>
                </a:solidFill>
                <a:hlinkClick r:id="rId2"/>
              </a:rPr>
              <a:t>https</a:t>
            </a:r>
            <a:r>
              <a:rPr lang="cs-CZ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://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  <a:hlinkClick r:id="rId2"/>
              </a:rPr>
              <a:t>www.mpsv.cz/uznani-odborne-kvalifikace</a:t>
            </a: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Mgr. Dagmar Putyrová, MPSV</a:t>
            </a:r>
          </a:p>
          <a:p>
            <a:pPr marL="0" indent="0" algn="just">
              <a:buNone/>
            </a:pPr>
            <a:r>
              <a:rPr lang="cs-CZ" dirty="0" smtClean="0">
                <a:solidFill>
                  <a:schemeClr val="accent5">
                    <a:lumMod val="50000"/>
                  </a:schemeClr>
                </a:solidFill>
                <a:hlinkClick r:id="rId3"/>
              </a:rPr>
              <a:t>dagmar.putyrova@mpsv.cz</a:t>
            </a: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09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9491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Držitelé dočasné ochrany (uprchlíci z UA) 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- možnost </a:t>
            </a:r>
            <a:r>
              <a:rPr lang="cs-CZ" dirty="0">
                <a:solidFill>
                  <a:srgbClr val="FF0000"/>
                </a:solidFill>
              </a:rPr>
              <a:t>pracovat v soc. službách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33491"/>
            <a:ext cx="10515600" cy="459357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§ 5 zákona č. 66/2022 Sb.,</a:t>
            </a:r>
            <a:r>
              <a:rPr lang="cs-CZ" dirty="0" smtClean="0">
                <a:solidFill>
                  <a:schemeClr val="tx1"/>
                </a:solidFill>
              </a:rPr>
              <a:t> o opatřeních v oblasti zaměstnanosti a oblasti sociálního zabezpečení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v souvislosti s ozbrojeným konfliktem na území Ukrajiny vyvolaným invazí vojsk Ruské federace,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ve znění pozdějších předpisů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1"/>
                </a:solidFill>
              </a:rPr>
              <a:t>odborná způsobilost (vzdělání):</a:t>
            </a:r>
          </a:p>
          <a:p>
            <a:pPr marL="0" indent="0"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odst. 2: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Po dobu prvních 6 měsíců ode dne udělení dočasné ochrany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cizinec s dočasnou ochranou může za účelem výkonu činnosti podle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§ 116 odst. 1 zákona o sociálních službách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doložit dosažené vzdělání obdobné základnímu vzdělání podle školského zákona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čestným prohlášením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Po uplynutí této doby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je možné doložit dosažené vzdělání obdobné základnímu vzdělání podle školského zákona čestným prohlášením,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jen nelze-li jej prokázat řádným způsobem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; cizinec s udělenou dočasnou ochranou zároveň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uvede důvod, pro který nelze prokázat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dosažené vzdělání řádným způsobem.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b="1" dirty="0" smtClean="0">
                <a:solidFill>
                  <a:schemeClr val="tx1"/>
                </a:solidFill>
              </a:rPr>
              <a:t>bezúhonnost:</a:t>
            </a:r>
          </a:p>
          <a:p>
            <a:pPr marL="0" indent="0"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odst. 3: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Cizinec s dočasnou ochranou může doložit za účelem výkonu činnosti podle § 116 odst. 1 zákona o sociálních službách bezúhonnost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čestným prohlášením po dobu prvních 6 měsíců ode dne udělení dočasné ochrany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; poté je povinen doložit bezúhonnost </a:t>
            </a:r>
            <a:r>
              <a:rPr lang="cs-CZ" b="1" dirty="0" smtClean="0">
                <a:solidFill>
                  <a:schemeClr val="accent5">
                    <a:lumMod val="50000"/>
                  </a:schemeClr>
                </a:solidFill>
              </a:rPr>
              <a:t>výpisem z evidence Rejstříků trestů za dobu pobytu na území České republiky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na základě dočasné ochrany. </a:t>
            </a:r>
          </a:p>
          <a:p>
            <a:pPr marL="0" indent="0" algn="just">
              <a:buNone/>
            </a:pPr>
            <a:endParaRPr lang="cs-CZ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113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0768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Soc</a:t>
            </a:r>
            <a:r>
              <a:rPr lang="cs-CZ" dirty="0">
                <a:solidFill>
                  <a:srgbClr val="FF0000"/>
                </a:solidFill>
              </a:rPr>
              <a:t>. služby pro držitele dočasné ochrany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38628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>
                <a:solidFill>
                  <a:schemeClr val="tx1"/>
                </a:solidFill>
              </a:rPr>
              <a:t>§ 5 zákona č. 66/2022 Sb.,</a:t>
            </a:r>
            <a:r>
              <a:rPr lang="cs-CZ" dirty="0">
                <a:solidFill>
                  <a:schemeClr val="tx1"/>
                </a:solidFill>
              </a:rPr>
              <a:t> o opatřeních v oblasti zaměstnanosti a oblasti sociálního zabezpečení v souvislosti s ozbrojeným konfliktem na území Ukrajiny vyvolaným invazí vojsk Ruské federace, ve znění pozdějších předpisů</a:t>
            </a:r>
          </a:p>
          <a:p>
            <a:pPr marL="0" indent="0" algn="just">
              <a:buNone/>
            </a:pPr>
            <a:r>
              <a:rPr lang="cs-CZ" b="1" dirty="0">
                <a:solidFill>
                  <a:schemeClr val="tx1"/>
                </a:solidFill>
              </a:rPr>
              <a:t>odst. 1</a:t>
            </a:r>
            <a:r>
              <a:rPr lang="cs-CZ" dirty="0">
                <a:solidFill>
                  <a:schemeClr val="tx1"/>
                </a:solidFill>
              </a:rPr>
              <a:t>:</a:t>
            </a:r>
            <a:r>
              <a:rPr lang="cs-CZ" dirty="0"/>
              <a:t> </a:t>
            </a:r>
            <a:r>
              <a:rPr lang="cs-CZ" b="1" dirty="0"/>
              <a:t>Cizinci s dočasnou ochranou, který splňuje podmínky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pro </a:t>
            </a:r>
            <a:r>
              <a:rPr lang="cs-CZ" b="1" dirty="0"/>
              <a:t>poskytování sociálních služeb stanovené zákonem o sociálních službách, se poskytují sociální služby</a:t>
            </a:r>
            <a:r>
              <a:rPr lang="cs-CZ" dirty="0"/>
              <a:t>. </a:t>
            </a:r>
            <a:r>
              <a:rPr lang="cs-CZ" u="sng" dirty="0"/>
              <a:t>Jsou-li příjmové, sociální </a:t>
            </a:r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u="sng" dirty="0" smtClean="0"/>
              <a:t>a </a:t>
            </a:r>
            <a:r>
              <a:rPr lang="cs-CZ" u="sng" dirty="0"/>
              <a:t>majetkové poměry cizince</a:t>
            </a:r>
            <a:r>
              <a:rPr lang="cs-CZ" dirty="0"/>
              <a:t> s dočasnou ochranou takové, že mu </a:t>
            </a:r>
            <a:r>
              <a:rPr lang="cs-CZ" u="sng" dirty="0"/>
              <a:t>neumožňují ani částečnou úhradu nákladů za poskytování sociálních služeb</a:t>
            </a:r>
            <a:r>
              <a:rPr lang="cs-CZ" dirty="0"/>
              <a:t>, poskytují se mu </a:t>
            </a:r>
            <a:r>
              <a:rPr lang="cs-CZ" b="1" dirty="0" smtClean="0"/>
              <a:t>sociální služby bez </a:t>
            </a:r>
            <a:r>
              <a:rPr lang="cs-CZ" b="1" dirty="0"/>
              <a:t>úhrady nákladů</a:t>
            </a:r>
            <a:r>
              <a:rPr lang="cs-CZ" dirty="0"/>
              <a:t>. Náklady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na </a:t>
            </a:r>
            <a:r>
              <a:rPr lang="cs-CZ" dirty="0"/>
              <a:t>sociální služby podle věty </a:t>
            </a:r>
            <a:r>
              <a:rPr lang="cs-CZ" dirty="0" smtClean="0"/>
              <a:t>druhé </a:t>
            </a:r>
            <a:r>
              <a:rPr lang="cs-CZ" dirty="0"/>
              <a:t>hradí stát. Své příjmové, sociální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majetkové poměry doloží cizinec s dočasnou ochranou všemi dostupnými doklady nebo formou čestného prohlášení. </a:t>
            </a:r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766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0768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Dotace </a:t>
            </a:r>
            <a:r>
              <a:rPr lang="cs-CZ" dirty="0">
                <a:solidFill>
                  <a:srgbClr val="FF0000"/>
                </a:solidFill>
              </a:rPr>
              <a:t>na soc. služby pro držitele DO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3862800"/>
          </a:xfrm>
        </p:spPr>
        <p:txBody>
          <a:bodyPr>
            <a:noAutofit/>
          </a:bodyPr>
          <a:lstStyle/>
          <a:p>
            <a:pPr algn="just"/>
            <a:r>
              <a:rPr lang="cs-CZ" sz="3200" dirty="0">
                <a:effectLst/>
                <a:ea typeface="Calibri" panose="020F0502020204030204" pitchFamily="34" charset="0"/>
              </a:rPr>
              <a:t>15. 7. 2024 bylo vyhlášeno </a:t>
            </a:r>
            <a:r>
              <a:rPr lang="cs-CZ" sz="3200" b="1" dirty="0">
                <a:effectLst/>
                <a:ea typeface="Calibri" panose="020F0502020204030204" pitchFamily="34" charset="0"/>
              </a:rPr>
              <a:t>mimořádné dotační řízení pro sociální služby pro rok 2024, oblast A (služby péče </a:t>
            </a:r>
            <a:r>
              <a:rPr lang="cs-CZ" sz="3200" b="1" dirty="0" smtClean="0">
                <a:effectLst/>
                <a:ea typeface="Calibri" panose="020F0502020204030204" pitchFamily="34" charset="0"/>
              </a:rPr>
              <a:t>- §§ 38 – 52 ZSS - pro </a:t>
            </a:r>
            <a:r>
              <a:rPr lang="cs-CZ" sz="3200" b="1" dirty="0">
                <a:effectLst/>
                <a:ea typeface="Calibri" panose="020F0502020204030204" pitchFamily="34" charset="0"/>
              </a:rPr>
              <a:t>osoby z Ukrajiny).</a:t>
            </a:r>
          </a:p>
          <a:p>
            <a:pPr algn="just"/>
            <a:r>
              <a:rPr lang="cs-CZ" sz="3200" dirty="0">
                <a:ea typeface="Calibri" panose="020F0502020204030204" pitchFamily="34" charset="0"/>
              </a:rPr>
              <a:t>t</a:t>
            </a:r>
            <a:r>
              <a:rPr lang="cs-CZ" sz="3200" dirty="0">
                <a:effectLst/>
                <a:ea typeface="Calibri" panose="020F0502020204030204" pitchFamily="34" charset="0"/>
              </a:rPr>
              <a:t>ermín pro předložení žádosti:</a:t>
            </a:r>
            <a:r>
              <a:rPr lang="cs-CZ" sz="3200" b="1" dirty="0">
                <a:effectLst/>
                <a:ea typeface="Calibri" panose="020F0502020204030204" pitchFamily="34" charset="0"/>
              </a:rPr>
              <a:t> do 31. 10. 2024</a:t>
            </a:r>
            <a:r>
              <a:rPr lang="cs-CZ" sz="3200" dirty="0">
                <a:effectLst/>
                <a:ea typeface="Calibri" panose="020F0502020204030204" pitchFamily="34" charset="0"/>
              </a:rPr>
              <a:t>.</a:t>
            </a:r>
          </a:p>
          <a:p>
            <a:pPr algn="just"/>
            <a:r>
              <a:rPr lang="cs-CZ" sz="3200" dirty="0">
                <a:ea typeface="Calibri" panose="020F0502020204030204" pitchFamily="34" charset="0"/>
              </a:rPr>
              <a:t>b</a:t>
            </a:r>
            <a:r>
              <a:rPr lang="cs-CZ" sz="3200" dirty="0">
                <a:effectLst/>
                <a:ea typeface="Calibri" panose="020F0502020204030204" pitchFamily="34" charset="0"/>
              </a:rPr>
              <a:t>ližší informace zde: </a:t>
            </a:r>
          </a:p>
          <a:p>
            <a:pPr marL="0" indent="0" algn="just">
              <a:buNone/>
            </a:pPr>
            <a:r>
              <a:rPr lang="cs-CZ" sz="32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2"/>
              </a:rPr>
              <a:t>https://www.mpsv.cz/web/cz/vyhlaseni-mimoradneho-dotacniho-rizeni-pro-socialni-sluzby-pro-rok-2024-oblast-a-sluzby-pece-pro-osoby-z-ukrajiny-</a:t>
            </a:r>
            <a:endParaRPr lang="cs-CZ" sz="3200" dirty="0">
              <a:effectLst/>
              <a:ea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983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64800"/>
            <a:ext cx="10515600" cy="684000"/>
          </a:xfrm>
        </p:spPr>
        <p:txBody>
          <a:bodyPr>
            <a:noAutofit/>
          </a:bodyPr>
          <a:lstStyle/>
          <a:p>
            <a:r>
              <a:rPr lang="cs-CZ" altLang="cs-CZ" sz="2400" b="1" dirty="0" smtClean="0"/>
              <a:t/>
            </a:r>
            <a:br>
              <a:rPr lang="cs-CZ" altLang="cs-CZ" sz="2400" b="1" dirty="0" smtClean="0"/>
            </a:br>
            <a:r>
              <a:rPr lang="cs-CZ" altLang="cs-CZ" sz="2400" b="1" u="sng" dirty="0" smtClean="0"/>
              <a:t>Rizika </a:t>
            </a:r>
            <a:r>
              <a:rPr lang="cs-CZ" altLang="cs-CZ" sz="2400" b="1" u="sng" dirty="0"/>
              <a:t>při nedodržování podmínek registrace </a:t>
            </a:r>
            <a:br>
              <a:rPr lang="cs-CZ" altLang="cs-CZ" sz="2400" b="1" u="sng" dirty="0"/>
            </a:br>
            <a:r>
              <a:rPr lang="cs-CZ" altLang="cs-CZ" sz="2400" b="1" u="sng" dirty="0"/>
              <a:t>a povinností poskytovatele vůči registr. orgánu</a:t>
            </a:r>
            <a:br>
              <a:rPr lang="cs-CZ" altLang="cs-CZ" sz="2400" b="1" u="sng" dirty="0"/>
            </a:br>
            <a:endParaRPr lang="cs-CZ" sz="2400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77042"/>
            <a:ext cx="10515600" cy="435375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altLang="cs-CZ" b="1" dirty="0">
                <a:ea typeface="ＭＳ Ｐゴシック" panose="020B0600070205080204" pitchFamily="34" charset="-128"/>
              </a:rPr>
              <a:t>dodržovat lhůtu pro oznamovací povinnost </a:t>
            </a:r>
            <a:r>
              <a:rPr lang="cs-CZ" altLang="cs-CZ" dirty="0">
                <a:ea typeface="ＭＳ Ｐゴシック" panose="020B0600070205080204" pitchFamily="34" charset="-128"/>
              </a:rPr>
              <a:t>(do 15. dne následujícího kalendářního měsíce) – nedodržení lhůty je přestupkem, pokuta až 10 000 Kč</a:t>
            </a:r>
          </a:p>
          <a:p>
            <a:pPr marL="0" indent="0" algn="just">
              <a:buNone/>
            </a:pPr>
            <a:r>
              <a:rPr lang="cs-CZ" altLang="cs-CZ" dirty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vždy uvádět odesílatele</a:t>
            </a:r>
            <a:r>
              <a:rPr lang="cs-CZ" altLang="cs-CZ" dirty="0">
                <a:ea typeface="ＭＳ Ｐゴシック" panose="020B0600070205080204" pitchFamily="34" charset="-128"/>
              </a:rPr>
              <a:t>, přiložit průvodní dopis s popisem změn</a:t>
            </a:r>
          </a:p>
          <a:p>
            <a:pPr marL="0" indent="0" algn="just">
              <a:buNone/>
            </a:pPr>
            <a:r>
              <a:rPr lang="cs-CZ" altLang="cs-CZ" dirty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solidFill>
                  <a:srgbClr val="006600"/>
                </a:solidFill>
                <a:ea typeface="ＭＳ Ｐゴシック" panose="020B0600070205080204" pitchFamily="34" charset="-128"/>
              </a:rPr>
              <a:t>z důvodu hospodárnosti: </a:t>
            </a:r>
            <a:r>
              <a:rPr lang="cs-CZ" altLang="cs-CZ" dirty="0">
                <a:ea typeface="ＭＳ Ｐゴシック" panose="020B0600070205080204" pitchFamily="34" charset="-128"/>
              </a:rPr>
              <a:t>je vhodné všechny změny za daný měsíc poslat společně v jednom hlášení (úspora poštovného), co lze, odeslat datovou schránkou ad.);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altLang="cs-CZ" b="1" dirty="0">
                <a:ea typeface="ＭＳ Ｐゴシック" panose="020B0600070205080204" pitchFamily="34" charset="-128"/>
              </a:rPr>
              <a:t>s dostatečným předstihem žádat o změny registrace </a:t>
            </a:r>
            <a:r>
              <a:rPr lang="cs-CZ" altLang="cs-CZ" dirty="0">
                <a:ea typeface="ＭＳ Ｐゴシック" panose="020B0600070205080204" pitchFamily="34" charset="-128"/>
              </a:rPr>
              <a:t>(obzvlášť, jde-li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/>
            </a:r>
            <a:br>
              <a:rPr lang="cs-CZ" altLang="cs-CZ" dirty="0" smtClean="0">
                <a:ea typeface="ＭＳ Ｐゴシック" panose="020B0600070205080204" pitchFamily="34" charset="-128"/>
              </a:rPr>
            </a:br>
            <a:r>
              <a:rPr lang="cs-CZ" altLang="cs-CZ" dirty="0" smtClean="0">
                <a:ea typeface="ＭＳ Ｐゴシック" panose="020B0600070205080204" pitchFamily="34" charset="-128"/>
              </a:rPr>
              <a:t>o </a:t>
            </a:r>
            <a:r>
              <a:rPr lang="cs-CZ" altLang="cs-CZ" dirty="0">
                <a:ea typeface="ＭＳ Ｐゴシック" panose="020B0600070205080204" pitchFamily="34" charset="-128"/>
              </a:rPr>
              <a:t>novou službu či nové místo poskytování apod., kdy podáním žádosti shromažďování podkladů pro vydání rozhodnutí nekončí,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je třeba, aby registrující orgán provedl na daném místě šetření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– ověření materiálních a technických podmínek apod.) </a:t>
            </a:r>
            <a:br>
              <a:rPr lang="cs-CZ" altLang="cs-CZ" dirty="0">
                <a:ea typeface="ＭＳ Ｐゴシック" panose="020B0600070205080204" pitchFamily="34" charset="-128"/>
              </a:rPr>
            </a:br>
            <a:r>
              <a:rPr lang="cs-CZ" altLang="cs-CZ" dirty="0">
                <a:ea typeface="ＭＳ Ｐゴシック" panose="020B0600070205080204" pitchFamily="34" charset="-128"/>
              </a:rPr>
              <a:t>+ nezaměňovat s oznamovací povinností (pokud bude zpětně oznámeno, že došlo ke změně údaje obsaženého v R o registraci, jedná se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/>
            </a:r>
            <a:br>
              <a:rPr lang="cs-CZ" altLang="cs-CZ" dirty="0" smtClean="0">
                <a:ea typeface="ＭＳ Ｐゴシック" panose="020B0600070205080204" pitchFamily="34" charset="-128"/>
              </a:rPr>
            </a:br>
            <a:r>
              <a:rPr lang="cs-CZ" altLang="cs-CZ" dirty="0" smtClean="0">
                <a:ea typeface="ＭＳ Ｐゴシック" panose="020B0600070205080204" pitchFamily="34" charset="-128"/>
              </a:rPr>
              <a:t>o </a:t>
            </a:r>
            <a:r>
              <a:rPr lang="cs-CZ" altLang="cs-CZ" dirty="0">
                <a:ea typeface="ＭＳ Ｐゴシック" panose="020B0600070205080204" pitchFamily="34" charset="-128"/>
              </a:rPr>
              <a:t>přestupek, pokuta až 20 000 Kč)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46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Děkuji za pozornost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7200" b="1" dirty="0" smtClean="0">
                <a:solidFill>
                  <a:srgbClr val="FF0000"/>
                </a:solidFill>
                <a:latin typeface="Imprint MT Shadow" panose="04020605060303030202" pitchFamily="82" charset="0"/>
              </a:rPr>
              <a:t>Pohodový </a:t>
            </a:r>
          </a:p>
          <a:p>
            <a:pPr marL="0" indent="0">
              <a:buNone/>
            </a:pPr>
            <a:r>
              <a:rPr lang="cs-CZ" sz="7200" b="1" dirty="0" smtClean="0">
                <a:solidFill>
                  <a:srgbClr val="FF0000"/>
                </a:solidFill>
                <a:latin typeface="Imprint MT Shadow" panose="04020605060303030202" pitchFamily="82" charset="0"/>
              </a:rPr>
              <a:t>podzim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					O. Nepšinská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962" y="767751"/>
            <a:ext cx="4313208" cy="431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77616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Ceny OK pro lidi se srdcem na dlani za rok 2023 – slavnostně vyhlášeny 8. 10. 2024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38628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dirty="0"/>
              <a:t>Letošní ocenění: </a:t>
            </a:r>
          </a:p>
          <a:p>
            <a:pPr algn="just"/>
            <a:r>
              <a:rPr lang="cs-CZ" b="1" u="sng" dirty="0"/>
              <a:t>V kategorii Poskytovatel sociální </a:t>
            </a:r>
            <a:r>
              <a:rPr lang="cs-CZ" b="1" u="sng" dirty="0" smtClean="0"/>
              <a:t>služby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Charita </a:t>
            </a:r>
            <a:r>
              <a:rPr lang="cs-CZ" b="1" dirty="0">
                <a:solidFill>
                  <a:srgbClr val="7030A0"/>
                </a:solidFill>
              </a:rPr>
              <a:t>Jeseník </a:t>
            </a:r>
            <a:r>
              <a:rPr lang="cs-CZ" dirty="0"/>
              <a:t>(poskytovatel těchto soc. služeb: domovy pro seniory, domovy se zvláštním režimem, denní stacionář, pečovatelská služba, odlehčovací služba)</a:t>
            </a:r>
          </a:p>
          <a:p>
            <a:pPr algn="just"/>
            <a:r>
              <a:rPr lang="cs-CZ" b="1" u="sng" dirty="0"/>
              <a:t>V kategorii Profesionál – pracovník přímé </a:t>
            </a:r>
            <a:r>
              <a:rPr lang="cs-CZ" b="1" u="sng" dirty="0" smtClean="0"/>
              <a:t>péče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paní </a:t>
            </a:r>
            <a:r>
              <a:rPr lang="cs-CZ" b="1" dirty="0">
                <a:solidFill>
                  <a:srgbClr val="7030A0"/>
                </a:solidFill>
              </a:rPr>
              <a:t>Alena Šmídová </a:t>
            </a:r>
            <a:r>
              <a:rPr lang="cs-CZ" dirty="0"/>
              <a:t>(pečovatelka Centra sociálních služeb Kojetín, příspěvkové organizace)</a:t>
            </a:r>
          </a:p>
          <a:p>
            <a:pPr algn="just"/>
            <a:r>
              <a:rPr lang="cs-CZ" b="1" u="sng" dirty="0"/>
              <a:t>V kategorii Profesionál – sociální </a:t>
            </a:r>
            <a:r>
              <a:rPr lang="cs-CZ" b="1" u="sng" dirty="0" smtClean="0"/>
              <a:t>pracovník</a:t>
            </a:r>
            <a:r>
              <a:rPr lang="cs-CZ" dirty="0" smtClean="0"/>
              <a:t> – </a:t>
            </a:r>
            <a:r>
              <a:rPr lang="cs-CZ" b="1" dirty="0" smtClean="0">
                <a:solidFill>
                  <a:srgbClr val="7030A0"/>
                </a:solidFill>
              </a:rPr>
              <a:t>paní Zdeňka </a:t>
            </a:r>
            <a:r>
              <a:rPr lang="cs-CZ" b="1" dirty="0">
                <a:solidFill>
                  <a:srgbClr val="7030A0"/>
                </a:solidFill>
              </a:rPr>
              <a:t>Hrubá, DiS. </a:t>
            </a:r>
            <a:r>
              <a:rPr lang="cs-CZ" dirty="0"/>
              <a:t>(vedoucí sociální pracovnice a koordinátorka Charity Zábřeh)</a:t>
            </a:r>
          </a:p>
          <a:p>
            <a:pPr algn="just"/>
            <a:r>
              <a:rPr lang="cs-CZ" b="1" u="sng" dirty="0"/>
              <a:t>V kategorii Profesionál – provozní zaměstnanec v sociální </a:t>
            </a:r>
            <a:r>
              <a:rPr lang="cs-CZ" b="1" u="sng" dirty="0" smtClean="0"/>
              <a:t>službě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- </a:t>
            </a:r>
            <a:r>
              <a:rPr lang="cs-CZ" b="1" dirty="0" smtClean="0">
                <a:solidFill>
                  <a:srgbClr val="7030A0"/>
                </a:solidFill>
              </a:rPr>
              <a:t>Mgr</a:t>
            </a:r>
            <a:r>
              <a:rPr lang="cs-CZ" b="1" dirty="0">
                <a:solidFill>
                  <a:srgbClr val="7030A0"/>
                </a:solidFill>
              </a:rPr>
              <a:t>. Naděžda Škrabalová </a:t>
            </a:r>
            <a:r>
              <a:rPr lang="cs-CZ" dirty="0"/>
              <a:t>(zakladatelka a předsedkyně organizace Zet-My, z.s. poskytující sociální služby pro osoby s poruchou autistického spektra)</a:t>
            </a:r>
          </a:p>
          <a:p>
            <a:pPr algn="just"/>
            <a:r>
              <a:rPr lang="cs-CZ" b="1" u="sng" dirty="0"/>
              <a:t>V kategorii Veřejná </a:t>
            </a:r>
            <a:r>
              <a:rPr lang="cs-CZ" b="1" u="sng" dirty="0" smtClean="0"/>
              <a:t>správa</a:t>
            </a:r>
            <a:r>
              <a:rPr lang="cs-CZ" dirty="0" smtClean="0"/>
              <a:t> - </a:t>
            </a:r>
            <a:r>
              <a:rPr lang="cs-CZ" i="1" dirty="0" smtClean="0"/>
              <a:t>nebyl </a:t>
            </a:r>
            <a:r>
              <a:rPr lang="cs-CZ" i="1" dirty="0"/>
              <a:t>udělen souhlas nominovaného, Cena v této kategorii nebyla letos udělena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081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13608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Ceny OK pro lidi se srdcem na dlani za rok 2023 – slavnostně vyhlášeny 8. 10. 2024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19072"/>
            <a:ext cx="10515600" cy="446227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dirty="0" smtClean="0"/>
              <a:t>Letošní ocenění:</a:t>
            </a:r>
          </a:p>
          <a:p>
            <a:pPr algn="just"/>
            <a:r>
              <a:rPr lang="cs-CZ" b="1" u="sng" dirty="0"/>
              <a:t>V kategorii </a:t>
            </a:r>
            <a:r>
              <a:rPr lang="cs-CZ" b="1" u="sng" dirty="0" smtClean="0"/>
              <a:t>Inovace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Mgr</a:t>
            </a:r>
            <a:r>
              <a:rPr lang="cs-CZ" b="1" dirty="0">
                <a:solidFill>
                  <a:srgbClr val="7030A0"/>
                </a:solidFill>
              </a:rPr>
              <a:t>. Kateřina Charvátová </a:t>
            </a:r>
            <a:r>
              <a:rPr lang="cs-CZ" dirty="0"/>
              <a:t>(zakladatelka a ředitelka organizace </a:t>
            </a:r>
            <a:r>
              <a:rPr lang="cs-CZ" dirty="0" err="1"/>
              <a:t>SeniorOn</a:t>
            </a:r>
            <a:r>
              <a:rPr lang="cs-CZ" dirty="0"/>
              <a:t>, </a:t>
            </a:r>
            <a:r>
              <a:rPr lang="cs-CZ" dirty="0" err="1"/>
              <a:t>z.ú</a:t>
            </a:r>
            <a:r>
              <a:rPr lang="cs-CZ" dirty="0"/>
              <a:t>. věnující se edukaci seniorů v oblasti digitální gramotnosti)</a:t>
            </a:r>
          </a:p>
          <a:p>
            <a:pPr algn="just"/>
            <a:r>
              <a:rPr lang="cs-CZ" b="1" u="sng" dirty="0"/>
              <a:t>V kategorii </a:t>
            </a:r>
            <a:r>
              <a:rPr lang="cs-CZ" b="1" u="sng" dirty="0" smtClean="0"/>
              <a:t>Filantrop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Ing</a:t>
            </a:r>
            <a:r>
              <a:rPr lang="cs-CZ" b="1" dirty="0">
                <a:solidFill>
                  <a:srgbClr val="7030A0"/>
                </a:solidFill>
              </a:rPr>
              <a:t>. </a:t>
            </a:r>
            <a:r>
              <a:rPr lang="cs-CZ" b="1" dirty="0" err="1">
                <a:solidFill>
                  <a:srgbClr val="7030A0"/>
                </a:solidFill>
              </a:rPr>
              <a:t>Oľga</a:t>
            </a:r>
            <a:r>
              <a:rPr lang="cs-CZ" b="1" dirty="0">
                <a:solidFill>
                  <a:srgbClr val="7030A0"/>
                </a:solidFill>
              </a:rPr>
              <a:t> Sýkorová </a:t>
            </a:r>
            <a:r>
              <a:rPr lang="cs-CZ" dirty="0"/>
              <a:t>(předsedkyně správní rady Nadace prof. </a:t>
            </a:r>
            <a:r>
              <a:rPr lang="cs-CZ" dirty="0" err="1"/>
              <a:t>Vejdovského</a:t>
            </a:r>
            <a:r>
              <a:rPr lang="cs-CZ" dirty="0"/>
              <a:t> zaměřené na podporu vzdělávání a péče o zrakově postižené)</a:t>
            </a:r>
          </a:p>
          <a:p>
            <a:pPr algn="just"/>
            <a:r>
              <a:rPr lang="cs-CZ" b="1" u="sng" dirty="0"/>
              <a:t>V kategorii Neformální </a:t>
            </a:r>
            <a:r>
              <a:rPr lang="cs-CZ" b="1" u="sng" dirty="0" smtClean="0"/>
              <a:t>pečující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pan </a:t>
            </a:r>
            <a:r>
              <a:rPr lang="cs-CZ" b="1" dirty="0">
                <a:solidFill>
                  <a:srgbClr val="7030A0"/>
                </a:solidFill>
              </a:rPr>
              <a:t>David Hroch </a:t>
            </a:r>
            <a:r>
              <a:rPr lang="cs-CZ" dirty="0"/>
              <a:t>(mladý muž, který nezištně pomáhal svému staršímu a nemocnému sousedovi)</a:t>
            </a:r>
          </a:p>
          <a:p>
            <a:pPr algn="just"/>
            <a:r>
              <a:rPr lang="cs-CZ" b="1" u="sng" dirty="0"/>
              <a:t>V kategorii Cena Milana </a:t>
            </a:r>
            <a:r>
              <a:rPr lang="cs-CZ" b="1" u="sng" dirty="0" smtClean="0"/>
              <a:t>Langera</a:t>
            </a:r>
            <a:r>
              <a:rPr lang="cs-CZ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Ing</a:t>
            </a:r>
            <a:r>
              <a:rPr lang="cs-CZ" b="1" dirty="0">
                <a:solidFill>
                  <a:srgbClr val="7030A0"/>
                </a:solidFill>
              </a:rPr>
              <a:t>. arch. Zdeňka Pospíšilová </a:t>
            </a:r>
            <a:r>
              <a:rPr lang="cs-CZ" dirty="0"/>
              <a:t>(zakladatelka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bývalá ředitelka organizace SPOLU Olomouc, </a:t>
            </a:r>
            <a:r>
              <a:rPr lang="cs-CZ" dirty="0" err="1"/>
              <a:t>z.ú</a:t>
            </a:r>
            <a:r>
              <a:rPr lang="cs-CZ" dirty="0"/>
              <a:t>., která poskytuje sociální služby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dlouhodobě usiluje o podporu při naplňování práv lidí s mentálním a kombinovaným postižením)</a:t>
            </a:r>
          </a:p>
          <a:p>
            <a:pPr algn="just"/>
            <a:r>
              <a:rPr lang="cs-CZ" b="1" u="sng" dirty="0"/>
              <a:t>V kategorii Cena </a:t>
            </a:r>
            <a:r>
              <a:rPr lang="cs-CZ" b="1" u="sng" dirty="0" smtClean="0"/>
              <a:t>veřejnosti</a:t>
            </a:r>
            <a:r>
              <a:rPr lang="cs-CZ" b="1" dirty="0" smtClean="0"/>
              <a:t> - </a:t>
            </a:r>
            <a:r>
              <a:rPr lang="cs-CZ" b="1" dirty="0" smtClean="0">
                <a:solidFill>
                  <a:srgbClr val="7030A0"/>
                </a:solidFill>
              </a:rPr>
              <a:t>Mgr</a:t>
            </a:r>
            <a:r>
              <a:rPr lang="cs-CZ" b="1" dirty="0">
                <a:solidFill>
                  <a:srgbClr val="7030A0"/>
                </a:solidFill>
              </a:rPr>
              <a:t>. Bc. Blanka Laboňová </a:t>
            </a:r>
            <a:r>
              <a:rPr lang="cs-CZ" dirty="0"/>
              <a:t>(nominována v kategorii Profesionál – provozní zaměstnanec v sociální službě, ředitelka Centra sociálních služeb Kojetín, příspěvkové organizace, které poskytuje pečovatelskou službu a odborné sociální poradenství)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82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-116379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>
                <a:solidFill>
                  <a:srgbClr val="FF0000"/>
                </a:solidFill>
              </a:rPr>
              <a:t/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/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>
                <a:solidFill>
                  <a:srgbClr val="FF0000"/>
                </a:solidFill>
              </a:rPr>
              <a:t/>
            </a:r>
            <a:br>
              <a:rPr lang="cs-CZ" b="1">
                <a:solidFill>
                  <a:srgbClr val="FF0000"/>
                </a:solidFill>
              </a:rPr>
            </a:br>
            <a:r>
              <a:rPr lang="cs-CZ" b="1" smtClean="0">
                <a:solidFill>
                  <a:srgbClr val="FF0000"/>
                </a:solidFill>
              </a:rPr>
              <a:t/>
            </a:r>
            <a:br>
              <a:rPr lang="cs-CZ" b="1" smtClean="0">
                <a:solidFill>
                  <a:srgbClr val="FF0000"/>
                </a:solidFill>
              </a:rPr>
            </a:br>
            <a:r>
              <a:rPr lang="cs-CZ" b="1" smtClean="0">
                <a:solidFill>
                  <a:srgbClr val="FF0000"/>
                </a:solidFill>
              </a:rPr>
              <a:t>Registrace </a:t>
            </a:r>
            <a:r>
              <a:rPr lang="cs-CZ" b="1" dirty="0">
                <a:solidFill>
                  <a:srgbClr val="FF0000"/>
                </a:solidFill>
              </a:rPr>
              <a:t>sociálních služeb: </a:t>
            </a:r>
            <a:r>
              <a:rPr lang="cs-CZ" dirty="0">
                <a:solidFill>
                  <a:srgbClr val="FF0000"/>
                </a:solidFill>
              </a:rPr>
              <a:t/>
            </a:r>
            <a:br>
              <a:rPr lang="cs-CZ" dirty="0">
                <a:solidFill>
                  <a:srgbClr val="FF000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Aktuální informace z oblasti registrace sociálních služeb</a:t>
            </a:r>
            <a:r>
              <a:rPr lang="cs-CZ" dirty="0">
                <a:solidFill>
                  <a:srgbClr val="FF0000"/>
                </a:solidFill>
              </a:rPr>
              <a:t/>
            </a:r>
            <a:br>
              <a:rPr lang="cs-CZ" dirty="0">
                <a:solidFill>
                  <a:srgbClr val="FF0000"/>
                </a:solidFill>
              </a:rPr>
            </a:br>
            <a:endParaRPr lang="cs-CZ" sz="3600" b="1" dirty="0">
              <a:solidFill>
                <a:srgbClr val="93C846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O. Nepšinská</a:t>
            </a:r>
            <a:r>
              <a:rPr lang="cs-CZ" dirty="0" smtClean="0"/>
              <a:t>, </a:t>
            </a:r>
          </a:p>
          <a:p>
            <a:r>
              <a:rPr lang="cs-CZ" dirty="0" smtClean="0"/>
              <a:t>Oddělení soc. pomoci, Odbor soc. </a:t>
            </a:r>
            <a:r>
              <a:rPr lang="cs-CZ" dirty="0"/>
              <a:t>věcí, </a:t>
            </a:r>
            <a:endParaRPr lang="cs-CZ" dirty="0" smtClean="0"/>
          </a:p>
          <a:p>
            <a:r>
              <a:rPr lang="cs-CZ" dirty="0" smtClean="0"/>
              <a:t>Krajský </a:t>
            </a:r>
            <a:r>
              <a:rPr lang="cs-CZ" dirty="0"/>
              <a:t>úřad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0768"/>
            <a:ext cx="10515600" cy="684000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Výjimka – hlášení změn registrovaných údajů u soc. služeb v oblastech zasažených povodní 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42150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Prosba o hlášení změn za předchozí týden každé pondělí </a:t>
            </a:r>
            <a:br>
              <a:rPr lang="cs-CZ" dirty="0" smtClean="0"/>
            </a:br>
            <a:r>
              <a:rPr lang="cs-CZ" dirty="0" smtClean="0"/>
              <a:t>do 12. h.:</a:t>
            </a:r>
          </a:p>
          <a:p>
            <a:r>
              <a:rPr lang="cs-CZ" b="1" u="sng" dirty="0">
                <a:hlinkClick r:id="rId2"/>
              </a:rPr>
              <a:t>https://forms.office.com/e/LjPa2cc4Qa</a:t>
            </a:r>
            <a:endParaRPr lang="cs-CZ" dirty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1750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0768"/>
            <a:ext cx="10515600" cy="684000"/>
          </a:xfrm>
        </p:spPr>
        <p:txBody>
          <a:bodyPr>
            <a:noAutofit/>
          </a:bodyPr>
          <a:lstStyle/>
          <a:p>
            <a:r>
              <a:rPr lang="cs-CZ" sz="3200" dirty="0">
                <a:solidFill>
                  <a:srgbClr val="FF0000"/>
                </a:solidFill>
              </a:rPr>
              <a:t>Novela ZSS – zákonem </a:t>
            </a:r>
            <a:r>
              <a:rPr lang="cs-CZ" sz="3200" dirty="0" smtClean="0">
                <a:solidFill>
                  <a:srgbClr val="FF0000"/>
                </a:solidFill>
              </a:rPr>
              <a:t>č. 164/2024 Sb</a:t>
            </a:r>
            <a:r>
              <a:rPr lang="cs-CZ" sz="3200" dirty="0">
                <a:solidFill>
                  <a:srgbClr val="FF0000"/>
                </a:solidFill>
              </a:rPr>
              <a:t>. </a:t>
            </a:r>
            <a:r>
              <a:rPr lang="cs-CZ" sz="3200" dirty="0" smtClean="0">
                <a:solidFill>
                  <a:srgbClr val="FF0000"/>
                </a:solidFill>
              </a:rPr>
              <a:t/>
            </a:r>
            <a:br>
              <a:rPr lang="cs-CZ" sz="3200" dirty="0" smtClean="0">
                <a:solidFill>
                  <a:srgbClr val="FF0000"/>
                </a:solidFill>
              </a:rPr>
            </a:br>
            <a:r>
              <a:rPr lang="cs-CZ" sz="3200" dirty="0" smtClean="0">
                <a:solidFill>
                  <a:srgbClr val="FF0000"/>
                </a:solidFill>
              </a:rPr>
              <a:t>- </a:t>
            </a:r>
            <a:r>
              <a:rPr lang="cs-CZ" sz="3200" dirty="0">
                <a:solidFill>
                  <a:srgbClr val="FF0000"/>
                </a:solidFill>
              </a:rPr>
              <a:t>účinnost </a:t>
            </a:r>
            <a:r>
              <a:rPr lang="cs-CZ" sz="3200" u="sng" dirty="0">
                <a:solidFill>
                  <a:srgbClr val="FF0000"/>
                </a:solidFill>
              </a:rPr>
              <a:t>od 1. 7. </a:t>
            </a:r>
            <a:r>
              <a:rPr lang="cs-CZ" sz="3200" u="sng" dirty="0" smtClean="0">
                <a:solidFill>
                  <a:srgbClr val="FF0000"/>
                </a:solidFill>
              </a:rPr>
              <a:t>2024 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2824"/>
            <a:ext cx="10515600" cy="42150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 smtClean="0"/>
              <a:t>změna u posuzování bezúhonnosti</a:t>
            </a:r>
          </a:p>
          <a:p>
            <a:pPr marL="0" indent="0" algn="just">
              <a:buNone/>
            </a:pPr>
            <a:r>
              <a:rPr lang="cs-CZ" b="1" dirty="0" smtClean="0"/>
              <a:t>§ 79 odst. 2:</a:t>
            </a:r>
            <a:r>
              <a:rPr lang="cs-CZ" dirty="0"/>
              <a:t> </a:t>
            </a:r>
            <a:r>
              <a:rPr lang="cs-CZ" dirty="0" smtClean="0"/>
              <a:t>“Za </a:t>
            </a:r>
            <a:r>
              <a:rPr lang="cs-CZ" dirty="0"/>
              <a:t>bezúhonného se podle odstavce 1 písm. c) </a:t>
            </a:r>
            <a:r>
              <a:rPr lang="cs-CZ" dirty="0" smtClean="0"/>
              <a:t>považuje</a:t>
            </a:r>
          </a:p>
          <a:p>
            <a:pPr algn="just"/>
            <a:r>
              <a:rPr lang="cs-CZ" b="1" dirty="0" smtClean="0"/>
              <a:t>a)</a:t>
            </a:r>
            <a:r>
              <a:rPr lang="cs-CZ" dirty="0" smtClean="0"/>
              <a:t> pracovník v sociálních službách podle § 116 odst. 1, který nebyl pravomocně odsouzen k trestu odnětí svobody pro </a:t>
            </a:r>
            <a:r>
              <a:rPr lang="cs-CZ" b="1" dirty="0" smtClean="0"/>
              <a:t>úmyslný trestný čin spáchaný v souvislosti s vykonáváním činností při poskytování sociálních služeb nebo činností s nimi srovnatelných</a:t>
            </a:r>
            <a:r>
              <a:rPr lang="cs-CZ" dirty="0" smtClean="0"/>
              <a:t>, anebo se na něj hledí, jako by nebyl odsouzen,</a:t>
            </a:r>
          </a:p>
          <a:p>
            <a:pPr algn="just"/>
            <a:r>
              <a:rPr lang="cs-CZ" b="1" dirty="0" smtClean="0"/>
              <a:t>b</a:t>
            </a:r>
            <a:r>
              <a:rPr lang="cs-CZ" b="1" dirty="0"/>
              <a:t>)</a:t>
            </a:r>
            <a:r>
              <a:rPr lang="cs-CZ" dirty="0"/>
              <a:t> fyzická osoba vykonávající odbornou činnost v sociálních službách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 </a:t>
            </a:r>
            <a:r>
              <a:rPr lang="cs-CZ" dirty="0"/>
              <a:t>výjimkou pracovníka uvedeného v písmenu a) a právnická osoba, které nebyly pravomocně odsouzeny pro </a:t>
            </a:r>
            <a:r>
              <a:rPr lang="cs-CZ" b="1" dirty="0"/>
              <a:t>úmyslný trestný čin, spáchaný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v </a:t>
            </a:r>
            <a:r>
              <a:rPr lang="cs-CZ" b="1" dirty="0"/>
              <a:t>souvislosti s vykonáváním činností při poskytování sociálních služeb nebo činností s nimi srovnatelných</a:t>
            </a:r>
            <a:r>
              <a:rPr lang="cs-CZ" dirty="0"/>
              <a:t>, anebo se na ně hledí, jako by nebyly odsouzeny</a:t>
            </a:r>
            <a:r>
              <a:rPr lang="cs-CZ" dirty="0" smtClean="0"/>
              <a:t>.“</a:t>
            </a:r>
            <a:endParaRPr lang="cs-CZ" dirty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669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129225"/>
            <a:ext cx="10515600" cy="684000"/>
          </a:xfrm>
        </p:spPr>
        <p:txBody>
          <a:bodyPr>
            <a:noAutofit/>
          </a:bodyPr>
          <a:lstStyle/>
          <a:p>
            <a:r>
              <a:rPr lang="cs-CZ" altLang="cs-CZ" sz="2800" dirty="0" smtClean="0">
                <a:solidFill>
                  <a:srgbClr val="FF0000"/>
                </a:solidFill>
              </a:rPr>
              <a:t>Novela přílohy </a:t>
            </a:r>
            <a:r>
              <a:rPr lang="cs-CZ" altLang="cs-CZ" sz="2800" dirty="0">
                <a:solidFill>
                  <a:srgbClr val="FF0000"/>
                </a:solidFill>
              </a:rPr>
              <a:t>č. 4 vyhlášky č. 505/2006 Sb. </a:t>
            </a:r>
            <a:br>
              <a:rPr lang="cs-CZ" altLang="cs-CZ" sz="2800" dirty="0">
                <a:solidFill>
                  <a:srgbClr val="FF0000"/>
                </a:solidFill>
              </a:rPr>
            </a:br>
            <a:r>
              <a:rPr lang="cs-CZ" altLang="cs-CZ" sz="2800" dirty="0">
                <a:solidFill>
                  <a:srgbClr val="FF0000"/>
                </a:solidFill>
              </a:rPr>
              <a:t>– střední vzdělání nahrazující kurz PSS </a:t>
            </a:r>
            <a:r>
              <a:rPr lang="cs-CZ" altLang="cs-CZ" sz="2800" dirty="0" smtClean="0">
                <a:solidFill>
                  <a:srgbClr val="FF0000"/>
                </a:solidFill>
              </a:rPr>
              <a:t/>
            </a:r>
            <a:br>
              <a:rPr lang="cs-CZ" altLang="cs-CZ" sz="2800" dirty="0" smtClean="0">
                <a:solidFill>
                  <a:srgbClr val="FF0000"/>
                </a:solidFill>
              </a:rPr>
            </a:br>
            <a:r>
              <a:rPr lang="cs-CZ" altLang="cs-CZ" sz="2800" dirty="0" smtClean="0">
                <a:solidFill>
                  <a:srgbClr val="FF0000"/>
                </a:solidFill>
              </a:rPr>
              <a:t>u </a:t>
            </a:r>
            <a:r>
              <a:rPr lang="cs-CZ" altLang="cs-CZ" sz="2800" dirty="0">
                <a:solidFill>
                  <a:srgbClr val="FF0000"/>
                </a:solidFill>
              </a:rPr>
              <a:t>PSS § 116 odst. 1 písm. a), b), c)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4845"/>
            <a:ext cx="10515600" cy="4025955"/>
          </a:xfrm>
        </p:spPr>
        <p:txBody>
          <a:bodyPr>
            <a:normAutofit fontScale="92500" lnSpcReduction="10000"/>
          </a:bodyPr>
          <a:lstStyle/>
          <a:p>
            <a:pPr algn="just">
              <a:buFontTx/>
              <a:buChar char="-"/>
            </a:pPr>
            <a:r>
              <a:rPr lang="cs-CZ" b="1" dirty="0"/>
              <a:t>toto vzdělání je dokladem o splnění odborné způsobilosti </a:t>
            </a:r>
            <a:br>
              <a:rPr lang="cs-CZ" b="1" dirty="0"/>
            </a:br>
            <a:r>
              <a:rPr lang="cs-CZ" dirty="0"/>
              <a:t>u 3 ze 4 „druhů“ pracovníků v sociálních službách, tj. těch </a:t>
            </a:r>
            <a:br>
              <a:rPr lang="cs-CZ" dirty="0"/>
            </a:br>
            <a:r>
              <a:rPr lang="cs-CZ" dirty="0"/>
              <a:t>s pracovní náplní definovanou </a:t>
            </a:r>
            <a:r>
              <a:rPr lang="cs-CZ" b="1" dirty="0"/>
              <a:t>§ 116 odst. 1 písm. a), b) a c), netýká se </a:t>
            </a:r>
            <a:r>
              <a:rPr lang="cs-CZ" dirty="0"/>
              <a:t>tedy pracovníka v sociálních službách s pracovní náplní dle </a:t>
            </a:r>
            <a:r>
              <a:rPr lang="cs-CZ" b="1" dirty="0"/>
              <a:t>§ 116 odst. 1 písm. d) zákona o soc. službách</a:t>
            </a:r>
            <a:r>
              <a:rPr lang="cs-CZ" dirty="0" smtClean="0"/>
              <a:t>;</a:t>
            </a:r>
          </a:p>
          <a:p>
            <a:pPr algn="just">
              <a:buFontTx/>
              <a:buChar char="-"/>
            </a:pPr>
            <a:r>
              <a:rPr lang="cs-CZ" b="1" dirty="0"/>
              <a:t>Doporučený postup č. </a:t>
            </a:r>
            <a:r>
              <a:rPr lang="cs-CZ" b="1" dirty="0" smtClean="0"/>
              <a:t>1/2024 - </a:t>
            </a:r>
            <a:r>
              <a:rPr lang="cs-CZ" dirty="0" smtClean="0"/>
              <a:t>přílohou </a:t>
            </a:r>
            <a:r>
              <a:rPr lang="cs-CZ" dirty="0"/>
              <a:t>tohoto doporučeného postupu je </a:t>
            </a:r>
            <a:r>
              <a:rPr lang="cs-CZ" dirty="0" smtClean="0"/>
              <a:t>pomocná</a:t>
            </a:r>
            <a:r>
              <a:rPr lang="cs-CZ" dirty="0"/>
              <a:t> </a:t>
            </a:r>
            <a:r>
              <a:rPr lang="cs-CZ" b="1" dirty="0"/>
              <a:t>tabulka, která obsahuje současné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i </a:t>
            </a:r>
            <a:r>
              <a:rPr lang="cs-CZ" b="1" dirty="0"/>
              <a:t>předchozí názvy a kódy oborů</a:t>
            </a:r>
            <a:r>
              <a:rPr lang="cs-CZ" dirty="0"/>
              <a:t> pro snadnější orientaci (zjednodušeně řečeno, </a:t>
            </a:r>
            <a:r>
              <a:rPr lang="cs-CZ" b="1" dirty="0"/>
              <a:t>pokud název oboru vzdělání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z </a:t>
            </a:r>
            <a:r>
              <a:rPr lang="cs-CZ" b="1" dirty="0"/>
              <a:t>vysvědčení, které posuzujete, naleznete v této tabulce – mezi novými nebo mezi starými obory, je odborná způsobilost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pro </a:t>
            </a:r>
            <a:r>
              <a:rPr lang="cs-CZ" b="1" dirty="0"/>
              <a:t>danou pozici splněna</a:t>
            </a:r>
            <a:r>
              <a:rPr lang="cs-CZ" dirty="0"/>
              <a:t>). </a:t>
            </a:r>
          </a:p>
          <a:p>
            <a:pPr marL="0" indent="0" algn="just"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486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4845"/>
            <a:ext cx="10515600" cy="40259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647700"/>
            <a:ext cx="1205865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129225"/>
            <a:ext cx="10515600" cy="684000"/>
          </a:xfrm>
        </p:spPr>
        <p:txBody>
          <a:bodyPr>
            <a:noAutofit/>
          </a:bodyPr>
          <a:lstStyle/>
          <a:p>
            <a:r>
              <a:rPr lang="cs-CZ" altLang="cs-CZ" sz="2800" dirty="0" smtClean="0">
                <a:solidFill>
                  <a:srgbClr val="FF0000"/>
                </a:solidFill>
              </a:rPr>
              <a:t>Novela přílohy </a:t>
            </a:r>
            <a:r>
              <a:rPr lang="cs-CZ" altLang="cs-CZ" sz="2800" dirty="0">
                <a:solidFill>
                  <a:srgbClr val="FF0000"/>
                </a:solidFill>
              </a:rPr>
              <a:t>č. 4 vyhlášky č. 505/2006 Sb. </a:t>
            </a:r>
            <a:br>
              <a:rPr lang="cs-CZ" altLang="cs-CZ" sz="2800" dirty="0">
                <a:solidFill>
                  <a:srgbClr val="FF0000"/>
                </a:solidFill>
              </a:rPr>
            </a:br>
            <a:r>
              <a:rPr lang="cs-CZ" altLang="cs-CZ" sz="2800" dirty="0">
                <a:solidFill>
                  <a:srgbClr val="FF0000"/>
                </a:solidFill>
              </a:rPr>
              <a:t>– střední vzdělání nahrazující kurz PSS </a:t>
            </a:r>
            <a:r>
              <a:rPr lang="cs-CZ" altLang="cs-CZ" sz="2800" dirty="0" smtClean="0">
                <a:solidFill>
                  <a:srgbClr val="FF0000"/>
                </a:solidFill>
              </a:rPr>
              <a:t/>
            </a:r>
            <a:br>
              <a:rPr lang="cs-CZ" altLang="cs-CZ" sz="2800" dirty="0" smtClean="0">
                <a:solidFill>
                  <a:srgbClr val="FF0000"/>
                </a:solidFill>
              </a:rPr>
            </a:br>
            <a:r>
              <a:rPr lang="cs-CZ" altLang="cs-CZ" sz="2800" dirty="0" smtClean="0">
                <a:solidFill>
                  <a:srgbClr val="FF0000"/>
                </a:solidFill>
              </a:rPr>
              <a:t>u </a:t>
            </a:r>
            <a:r>
              <a:rPr lang="cs-CZ" altLang="cs-CZ" sz="2800" dirty="0">
                <a:solidFill>
                  <a:srgbClr val="FF0000"/>
                </a:solidFill>
              </a:rPr>
              <a:t>PSS § 116 odst. 1 písm. a), b), c)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04845"/>
            <a:ext cx="10515600" cy="402595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b="1" dirty="0" smtClean="0"/>
              <a:t>Pozor i na písmena u kódů, značí, jaký stupněm musí být studium ukončeno:</a:t>
            </a:r>
          </a:p>
          <a:p>
            <a:pPr algn="just">
              <a:buFontTx/>
              <a:buChar char="-"/>
            </a:pPr>
            <a:r>
              <a:rPr lang="cs-CZ" dirty="0" smtClean="0"/>
              <a:t>J: střední nebo střední odborné </a:t>
            </a:r>
            <a:r>
              <a:rPr lang="cs-CZ" dirty="0" err="1" smtClean="0"/>
              <a:t>vzd</a:t>
            </a:r>
            <a:r>
              <a:rPr lang="cs-CZ" dirty="0" smtClean="0"/>
              <a:t>. (bez maturity </a:t>
            </a:r>
            <a:br>
              <a:rPr lang="cs-CZ" dirty="0" smtClean="0"/>
            </a:br>
            <a:r>
              <a:rPr lang="cs-CZ" dirty="0" smtClean="0"/>
              <a:t>i výučního listu)</a:t>
            </a:r>
          </a:p>
          <a:p>
            <a:pPr algn="just">
              <a:buFontTx/>
              <a:buChar char="-"/>
            </a:pPr>
            <a:r>
              <a:rPr lang="cs-CZ" dirty="0" smtClean="0"/>
              <a:t>E, H: výuční list</a:t>
            </a:r>
          </a:p>
          <a:p>
            <a:pPr algn="just">
              <a:buFontTx/>
              <a:buChar char="-"/>
            </a:pPr>
            <a:r>
              <a:rPr lang="cs-CZ" dirty="0" smtClean="0"/>
              <a:t>L: maturitní vysvědčení (+ odborný výcvik)</a:t>
            </a:r>
          </a:p>
          <a:p>
            <a:pPr algn="just">
              <a:buFontTx/>
              <a:buChar char="-"/>
            </a:pPr>
            <a:r>
              <a:rPr lang="cs-CZ" dirty="0" smtClean="0"/>
              <a:t>M: maturitní vysvědčení</a:t>
            </a:r>
          </a:p>
          <a:p>
            <a:pPr marL="0" indent="0" algn="just">
              <a:buNone/>
            </a:pPr>
            <a:r>
              <a:rPr lang="cs-CZ" dirty="0" smtClean="0"/>
              <a:t>Dle sdělení Mgr. </a:t>
            </a:r>
            <a:r>
              <a:rPr lang="cs-CZ" dirty="0" err="1" smtClean="0"/>
              <a:t>Putyrové</a:t>
            </a:r>
            <a:r>
              <a:rPr lang="cs-CZ" dirty="0" smtClean="0"/>
              <a:t> z MPSV: „</a:t>
            </a:r>
            <a:r>
              <a:rPr lang="cs-CZ" dirty="0"/>
              <a:t>V návrhu novely na tyto </a:t>
            </a:r>
            <a:r>
              <a:rPr lang="cs-CZ" dirty="0" smtClean="0"/>
              <a:t>´nedostudované´ </a:t>
            </a:r>
            <a:r>
              <a:rPr lang="cs-CZ" dirty="0"/>
              <a:t>absolventy školy myslíme (po vzoru některých povolání na MZ</a:t>
            </a:r>
            <a:r>
              <a:rPr lang="cs-CZ" dirty="0" smtClean="0"/>
              <a:t>), ale </a:t>
            </a:r>
            <a:r>
              <a:rPr lang="cs-CZ" dirty="0"/>
              <a:t>těžko říci jak novela dopadne</a:t>
            </a:r>
            <a:r>
              <a:rPr lang="cs-CZ" dirty="0" smtClean="0"/>
              <a:t>.“</a:t>
            </a:r>
          </a:p>
          <a:p>
            <a:pPr algn="just">
              <a:buFontTx/>
              <a:buChar char="-"/>
            </a:pPr>
            <a:endParaRPr lang="cs-CZ" b="1" dirty="0" smtClean="0"/>
          </a:p>
          <a:p>
            <a:pPr algn="just">
              <a:buFontTx/>
              <a:buChar char="-"/>
            </a:pPr>
            <a:endParaRPr lang="cs-CZ" dirty="0"/>
          </a:p>
          <a:p>
            <a:pPr marL="0" indent="0" algn="just"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1448</TotalTime>
  <Words>1641</Words>
  <Application>Microsoft Office PowerPoint</Application>
  <PresentationFormat>Širokoúhlá obrazovka</PresentationFormat>
  <Paragraphs>105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Imprint MT Shadow</vt:lpstr>
      <vt:lpstr>Inter</vt:lpstr>
      <vt:lpstr>Wingdings</vt:lpstr>
      <vt:lpstr>Motiv Office</vt:lpstr>
      <vt:lpstr>Ceny OK pro lidi se srdcem na dlani za rok 2023 – slavnostně vyhlášeny 8. 10. 2024</vt:lpstr>
      <vt:lpstr>Ceny OK pro lidi se srdcem na dlani za rok 2023 – slavnostně vyhlášeny 8. 10. 2024</vt:lpstr>
      <vt:lpstr>Ceny OK pro lidi se srdcem na dlani za rok 2023 – slavnostně vyhlášeny 8. 10. 2024</vt:lpstr>
      <vt:lpstr>     Registrace sociálních služeb:  Aktuální informace z oblasti registrace sociálních služeb </vt:lpstr>
      <vt:lpstr>Výjimka – hlášení změn registrovaných údajů u soc. služeb v oblastech zasažených povodní </vt:lpstr>
      <vt:lpstr>Novela ZSS – zákonem č. 164/2024 Sb.  - účinnost od 1. 7. 2024 </vt:lpstr>
      <vt:lpstr>Novela přílohy č. 4 vyhlášky č. 505/2006 Sb.  – střední vzdělání nahrazující kurz PSS  u PSS § 116 odst. 1 písm. a), b), c)</vt:lpstr>
      <vt:lpstr>Prezentace aplikace PowerPoint</vt:lpstr>
      <vt:lpstr>Novela přílohy č. 4 vyhlášky č. 505/2006 Sb.  – střední vzdělání nahrazující kurz PSS  u PSS § 116 odst. 1 písm. a), b), c)</vt:lpstr>
      <vt:lpstr>Novela ZSS – zákonem č. 164/2024 Sb. a novela vyhlášky č. 505/2006 Sb. – vyhl. č. 195/2024 Sb.  - účinnost od 1. 7. 2024 </vt:lpstr>
      <vt:lpstr>Uznávání vzdělání cizinců</vt:lpstr>
      <vt:lpstr>Držitelé dočasné ochrany (uprchlíci z UA)  - možnost pracovat v soc. službách</vt:lpstr>
      <vt:lpstr>Soc. služby pro držitele dočasné ochrany</vt:lpstr>
      <vt:lpstr>Dotace na soc. služby pro držitele DO</vt:lpstr>
      <vt:lpstr> Rizika při nedodržování podmínek registrace  a povinností poskytovatele vůči registr. orgánu </vt:lpstr>
      <vt:lpstr>Děkuji za pozornost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Nepšinská Olga</cp:lastModifiedBy>
  <cp:revision>383</cp:revision>
  <cp:lastPrinted>2024-10-08T08:38:08Z</cp:lastPrinted>
  <dcterms:created xsi:type="dcterms:W3CDTF">2022-03-10T07:10:19Z</dcterms:created>
  <dcterms:modified xsi:type="dcterms:W3CDTF">2024-10-08T08:38:46Z</dcterms:modified>
</cp:coreProperties>
</file>