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58"/>
  </p:notesMasterIdLst>
  <p:sldIdLst>
    <p:sldId id="257" r:id="rId5"/>
    <p:sldId id="344" r:id="rId6"/>
    <p:sldId id="397" r:id="rId7"/>
    <p:sldId id="345" r:id="rId8"/>
    <p:sldId id="394" r:id="rId9"/>
    <p:sldId id="396" r:id="rId10"/>
    <p:sldId id="346" r:id="rId11"/>
    <p:sldId id="401" r:id="rId12"/>
    <p:sldId id="402" r:id="rId13"/>
    <p:sldId id="403" r:id="rId14"/>
    <p:sldId id="405" r:id="rId15"/>
    <p:sldId id="406" r:id="rId16"/>
    <p:sldId id="407" r:id="rId17"/>
    <p:sldId id="357" r:id="rId18"/>
    <p:sldId id="358" r:id="rId19"/>
    <p:sldId id="359" r:id="rId20"/>
    <p:sldId id="360" r:id="rId21"/>
    <p:sldId id="361" r:id="rId22"/>
    <p:sldId id="362" r:id="rId23"/>
    <p:sldId id="363" r:id="rId24"/>
    <p:sldId id="386" r:id="rId25"/>
    <p:sldId id="387" r:id="rId26"/>
    <p:sldId id="388" r:id="rId27"/>
    <p:sldId id="369" r:id="rId28"/>
    <p:sldId id="391" r:id="rId29"/>
    <p:sldId id="351" r:id="rId30"/>
    <p:sldId id="355" r:id="rId31"/>
    <p:sldId id="356" r:id="rId32"/>
    <p:sldId id="390" r:id="rId33"/>
    <p:sldId id="393" r:id="rId34"/>
    <p:sldId id="347" r:id="rId35"/>
    <p:sldId id="262" r:id="rId36"/>
    <p:sldId id="348" r:id="rId37"/>
    <p:sldId id="349" r:id="rId38"/>
    <p:sldId id="328" r:id="rId39"/>
    <p:sldId id="329" r:id="rId40"/>
    <p:sldId id="350" r:id="rId41"/>
    <p:sldId id="1233" r:id="rId42"/>
    <p:sldId id="1232" r:id="rId43"/>
    <p:sldId id="1215" r:id="rId44"/>
    <p:sldId id="1202" r:id="rId45"/>
    <p:sldId id="1204" r:id="rId46"/>
    <p:sldId id="1206" r:id="rId47"/>
    <p:sldId id="1207" r:id="rId48"/>
    <p:sldId id="1208" r:id="rId49"/>
    <p:sldId id="1209" r:id="rId50"/>
    <p:sldId id="1213" r:id="rId51"/>
    <p:sldId id="1212" r:id="rId52"/>
    <p:sldId id="1210" r:id="rId53"/>
    <p:sldId id="1211" r:id="rId54"/>
    <p:sldId id="1187" r:id="rId55"/>
    <p:sldId id="1173" r:id="rId56"/>
    <p:sldId id="1140" r:id="rId57"/>
  </p:sldIdLst>
  <p:sldSz cx="12192000" cy="6858000"/>
  <p:notesSz cx="6797675" cy="9926638"/>
  <p:defaultTextStyle>
    <a:defPPr>
      <a:defRPr lang="cs-CZ"/>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019" autoAdjust="0"/>
  </p:normalViewPr>
  <p:slideViewPr>
    <p:cSldViewPr snapToGrid="0">
      <p:cViewPr varScale="1">
        <p:scale>
          <a:sx n="56" d="100"/>
          <a:sy n="56" d="100"/>
        </p:scale>
        <p:origin x="104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762194-EBAB-4A29-AB64-63F47BBC86F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594943D9-8051-4A08-A7CB-972A0F0DFA04}" type="pres">
      <dgm:prSet presAssocID="{C0762194-EBAB-4A29-AB64-63F47BBC86FA}" presName="linear" presStyleCnt="0">
        <dgm:presLayoutVars>
          <dgm:animLvl val="lvl"/>
          <dgm:resizeHandles val="exact"/>
        </dgm:presLayoutVars>
      </dgm:prSet>
      <dgm:spPr/>
    </dgm:pt>
  </dgm:ptLst>
  <dgm:cxnLst>
    <dgm:cxn modelId="{33915B9D-998C-4555-8D70-AC757A59386F}" type="presOf" srcId="{C0762194-EBAB-4A29-AB64-63F47BBC86FA}" destId="{594943D9-8051-4A08-A7CB-972A0F0DFA04}"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762194-EBAB-4A29-AB64-63F47BBC86FA}"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n-US"/>
        </a:p>
      </dgm:t>
    </dgm:pt>
    <dgm:pt modelId="{7556605A-CDCA-4396-9692-8E01C716E016}">
      <dgm:prSet custT="1"/>
      <dgm:spPr/>
      <dgm:t>
        <a:bodyPr/>
        <a:lstStyle/>
        <a:p>
          <a:pPr>
            <a:lnSpc>
              <a:spcPct val="200000"/>
            </a:lnSpc>
          </a:pPr>
          <a:r>
            <a:rPr lang="cs-CZ" sz="1800" b="1" dirty="0">
              <a:effectLst/>
              <a:latin typeface="Arial" panose="020B0604020202020204" pitchFamily="34" charset="0"/>
              <a:ea typeface="Calibri" panose="020F0502020204030204" pitchFamily="34" charset="0"/>
              <a:cs typeface="Arial" panose="020B0604020202020204" pitchFamily="34" charset="0"/>
            </a:rPr>
            <a:t>Sociální zdravotními službami se rozumí vzájemně koordinované poskytování sociální a zdravotní péče osobě, jejíž stav vyžaduje poskytování sociální a zdravotní péče současně.</a:t>
          </a:r>
        </a:p>
      </dgm:t>
    </dgm:pt>
    <dgm:pt modelId="{3F306FA6-F971-4A25-8435-DA9E248A3A85}" type="parTrans" cxnId="{871025F8-DAB8-4518-ACD3-E72AA96FD549}">
      <dgm:prSet/>
      <dgm:spPr/>
      <dgm:t>
        <a:bodyPr/>
        <a:lstStyle/>
        <a:p>
          <a:endParaRPr lang="cs-CZ"/>
        </a:p>
      </dgm:t>
    </dgm:pt>
    <dgm:pt modelId="{1F765F10-0BA3-4F79-9FE7-186C37FEDA39}" type="sibTrans" cxnId="{871025F8-DAB8-4518-ACD3-E72AA96FD549}">
      <dgm:prSet/>
      <dgm:spPr/>
      <dgm:t>
        <a:bodyPr/>
        <a:lstStyle/>
        <a:p>
          <a:endParaRPr lang="cs-CZ"/>
        </a:p>
      </dgm:t>
    </dgm:pt>
    <dgm:pt modelId="{594943D9-8051-4A08-A7CB-972A0F0DFA04}" type="pres">
      <dgm:prSet presAssocID="{C0762194-EBAB-4A29-AB64-63F47BBC86FA}" presName="linear" presStyleCnt="0">
        <dgm:presLayoutVars>
          <dgm:animLvl val="lvl"/>
          <dgm:resizeHandles val="exact"/>
        </dgm:presLayoutVars>
      </dgm:prSet>
      <dgm:spPr/>
    </dgm:pt>
    <dgm:pt modelId="{E59B8F66-3CF3-42DB-8955-6BF6A2F71685}" type="pres">
      <dgm:prSet presAssocID="{7556605A-CDCA-4396-9692-8E01C716E016}" presName="parentText" presStyleLbl="node1" presStyleIdx="0" presStyleCnt="1">
        <dgm:presLayoutVars>
          <dgm:chMax val="0"/>
          <dgm:bulletEnabled val="1"/>
        </dgm:presLayoutVars>
      </dgm:prSet>
      <dgm:spPr/>
    </dgm:pt>
  </dgm:ptLst>
  <dgm:cxnLst>
    <dgm:cxn modelId="{075CBA16-7BC8-4D79-BD7F-8A99051DB0D7}" type="presOf" srcId="{7556605A-CDCA-4396-9692-8E01C716E016}" destId="{E59B8F66-3CF3-42DB-8955-6BF6A2F71685}" srcOrd="0" destOrd="0" presId="urn:microsoft.com/office/officeart/2005/8/layout/vList2"/>
    <dgm:cxn modelId="{33915B9D-998C-4555-8D70-AC757A59386F}" type="presOf" srcId="{C0762194-EBAB-4A29-AB64-63F47BBC86FA}" destId="{594943D9-8051-4A08-A7CB-972A0F0DFA04}" srcOrd="0" destOrd="0" presId="urn:microsoft.com/office/officeart/2005/8/layout/vList2"/>
    <dgm:cxn modelId="{871025F8-DAB8-4518-ACD3-E72AA96FD549}" srcId="{C0762194-EBAB-4A29-AB64-63F47BBC86FA}" destId="{7556605A-CDCA-4396-9692-8E01C716E016}" srcOrd="0" destOrd="0" parTransId="{3F306FA6-F971-4A25-8435-DA9E248A3A85}" sibTransId="{1F765F10-0BA3-4F79-9FE7-186C37FEDA39}"/>
    <dgm:cxn modelId="{D9C01AC3-C6AE-4E29-BD4A-A5149C8D3152}" type="presParOf" srcId="{594943D9-8051-4A08-A7CB-972A0F0DFA04}" destId="{E59B8F66-3CF3-42DB-8955-6BF6A2F71685}"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762194-EBAB-4A29-AB64-63F47BBC86F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1757F92-6729-45DC-A8AE-0F138DB59A83}">
      <dgm:prSet/>
      <dgm:spPr/>
      <dgm:t>
        <a:bodyPr/>
        <a:lstStyle/>
        <a:p>
          <a:r>
            <a:rPr lang="cs-CZ" dirty="0"/>
            <a:t>Výkon sociální práce co nejblíže člověku</a:t>
          </a:r>
          <a:endParaRPr lang="en-US" dirty="0"/>
        </a:p>
      </dgm:t>
    </dgm:pt>
    <dgm:pt modelId="{B655D717-CB4E-4E2D-926D-2C25E3F87BEE}" type="parTrans" cxnId="{8B1372FF-1B7C-4BB7-8F8E-98EA7A8F0F00}">
      <dgm:prSet/>
      <dgm:spPr/>
      <dgm:t>
        <a:bodyPr/>
        <a:lstStyle/>
        <a:p>
          <a:endParaRPr lang="en-US"/>
        </a:p>
      </dgm:t>
    </dgm:pt>
    <dgm:pt modelId="{3DE68560-FDB7-4E7C-B43B-1D6BAE89FFA4}" type="sibTrans" cxnId="{8B1372FF-1B7C-4BB7-8F8E-98EA7A8F0F00}">
      <dgm:prSet/>
      <dgm:spPr/>
      <dgm:t>
        <a:bodyPr/>
        <a:lstStyle/>
        <a:p>
          <a:endParaRPr lang="en-US"/>
        </a:p>
      </dgm:t>
    </dgm:pt>
    <dgm:pt modelId="{95838EA4-1C4C-4F31-8E14-AA64EB211982}">
      <dgm:prSet/>
      <dgm:spPr/>
      <dgm:t>
        <a:bodyPr/>
        <a:lstStyle/>
        <a:p>
          <a:r>
            <a:rPr lang="cs-CZ"/>
            <a:t>Garance dostupnosti služeb v jednotném a transparentním systému</a:t>
          </a:r>
          <a:endParaRPr lang="en-US"/>
        </a:p>
      </dgm:t>
    </dgm:pt>
    <dgm:pt modelId="{CF3F115E-23B7-45B5-AE76-955D34F6B8E2}" type="parTrans" cxnId="{0DA08AF6-351B-4B11-9528-1E9C1198363B}">
      <dgm:prSet/>
      <dgm:spPr/>
      <dgm:t>
        <a:bodyPr/>
        <a:lstStyle/>
        <a:p>
          <a:endParaRPr lang="en-US"/>
        </a:p>
      </dgm:t>
    </dgm:pt>
    <dgm:pt modelId="{3C23584F-F47C-4F17-B8DF-FE8EF816F6E5}" type="sibTrans" cxnId="{0DA08AF6-351B-4B11-9528-1E9C1198363B}">
      <dgm:prSet/>
      <dgm:spPr/>
      <dgm:t>
        <a:bodyPr/>
        <a:lstStyle/>
        <a:p>
          <a:endParaRPr lang="en-US"/>
        </a:p>
      </dgm:t>
    </dgm:pt>
    <dgm:pt modelId="{DFAEEAC4-D985-4CAA-A042-50C662123000}">
      <dgm:prSet/>
      <dgm:spPr/>
      <dgm:t>
        <a:bodyPr/>
        <a:lstStyle/>
        <a:p>
          <a:r>
            <a:rPr lang="cs-CZ"/>
            <a:t>Jednotné zjišťování potřeb a koordinované plánování způsobu jejich uspokojení</a:t>
          </a:r>
          <a:endParaRPr lang="en-US"/>
        </a:p>
      </dgm:t>
    </dgm:pt>
    <dgm:pt modelId="{DB19D282-8166-46B9-988B-5EF8B31550DA}" type="parTrans" cxnId="{2229E259-E15D-4C7A-B3B0-A846020001B3}">
      <dgm:prSet/>
      <dgm:spPr/>
      <dgm:t>
        <a:bodyPr/>
        <a:lstStyle/>
        <a:p>
          <a:endParaRPr lang="en-US"/>
        </a:p>
      </dgm:t>
    </dgm:pt>
    <dgm:pt modelId="{52CA55C4-C4C4-4FE3-900A-93D6BD81ED03}" type="sibTrans" cxnId="{2229E259-E15D-4C7A-B3B0-A846020001B3}">
      <dgm:prSet/>
      <dgm:spPr/>
      <dgm:t>
        <a:bodyPr/>
        <a:lstStyle/>
        <a:p>
          <a:endParaRPr lang="en-US"/>
        </a:p>
      </dgm:t>
    </dgm:pt>
    <dgm:pt modelId="{8366C341-2BD2-444C-8A57-FAF049EEC934}">
      <dgm:prSet/>
      <dgm:spPr/>
      <dgm:t>
        <a:bodyPr/>
        <a:lstStyle/>
        <a:p>
          <a:r>
            <a:rPr lang="cs-CZ"/>
            <a:t>Předvídatelné financování sociálních služeb</a:t>
          </a:r>
          <a:endParaRPr lang="en-US"/>
        </a:p>
      </dgm:t>
    </dgm:pt>
    <dgm:pt modelId="{9ACC5CA7-46A7-44E3-AE93-70BFF5E7EFD1}" type="parTrans" cxnId="{811F4E5D-7A88-4B61-AB54-33A6867E7DD4}">
      <dgm:prSet/>
      <dgm:spPr/>
      <dgm:t>
        <a:bodyPr/>
        <a:lstStyle/>
        <a:p>
          <a:endParaRPr lang="en-US"/>
        </a:p>
      </dgm:t>
    </dgm:pt>
    <dgm:pt modelId="{F3239E6B-E29A-4B3E-81C8-23C9E2260AD2}" type="sibTrans" cxnId="{811F4E5D-7A88-4B61-AB54-33A6867E7DD4}">
      <dgm:prSet/>
      <dgm:spPr/>
      <dgm:t>
        <a:bodyPr/>
        <a:lstStyle/>
        <a:p>
          <a:endParaRPr lang="en-US"/>
        </a:p>
      </dgm:t>
    </dgm:pt>
    <dgm:pt modelId="{594943D9-8051-4A08-A7CB-972A0F0DFA04}" type="pres">
      <dgm:prSet presAssocID="{C0762194-EBAB-4A29-AB64-63F47BBC86FA}" presName="linear" presStyleCnt="0">
        <dgm:presLayoutVars>
          <dgm:animLvl val="lvl"/>
          <dgm:resizeHandles val="exact"/>
        </dgm:presLayoutVars>
      </dgm:prSet>
      <dgm:spPr/>
    </dgm:pt>
    <dgm:pt modelId="{BB21A250-F98C-4125-BB41-CBD6289C20AE}" type="pres">
      <dgm:prSet presAssocID="{B1757F92-6729-45DC-A8AE-0F138DB59A83}" presName="parentText" presStyleLbl="node1" presStyleIdx="0" presStyleCnt="4">
        <dgm:presLayoutVars>
          <dgm:chMax val="0"/>
          <dgm:bulletEnabled val="1"/>
        </dgm:presLayoutVars>
      </dgm:prSet>
      <dgm:spPr/>
    </dgm:pt>
    <dgm:pt modelId="{515D85E2-0193-4C14-BCB8-4325A216B303}" type="pres">
      <dgm:prSet presAssocID="{3DE68560-FDB7-4E7C-B43B-1D6BAE89FFA4}" presName="spacer" presStyleCnt="0"/>
      <dgm:spPr/>
    </dgm:pt>
    <dgm:pt modelId="{9B4FE72B-588C-416A-8F2D-A19607D00A6A}" type="pres">
      <dgm:prSet presAssocID="{95838EA4-1C4C-4F31-8E14-AA64EB211982}" presName="parentText" presStyleLbl="node1" presStyleIdx="1" presStyleCnt="4">
        <dgm:presLayoutVars>
          <dgm:chMax val="0"/>
          <dgm:bulletEnabled val="1"/>
        </dgm:presLayoutVars>
      </dgm:prSet>
      <dgm:spPr/>
    </dgm:pt>
    <dgm:pt modelId="{981309C1-FDA0-4083-ACA4-55610A9D6457}" type="pres">
      <dgm:prSet presAssocID="{3C23584F-F47C-4F17-B8DF-FE8EF816F6E5}" presName="spacer" presStyleCnt="0"/>
      <dgm:spPr/>
    </dgm:pt>
    <dgm:pt modelId="{33B25F0D-3C27-4CF1-AAD9-DD10AFD06E68}" type="pres">
      <dgm:prSet presAssocID="{DFAEEAC4-D985-4CAA-A042-50C662123000}" presName="parentText" presStyleLbl="node1" presStyleIdx="2" presStyleCnt="4">
        <dgm:presLayoutVars>
          <dgm:chMax val="0"/>
          <dgm:bulletEnabled val="1"/>
        </dgm:presLayoutVars>
      </dgm:prSet>
      <dgm:spPr/>
    </dgm:pt>
    <dgm:pt modelId="{8ABD3425-6B07-4518-90E8-E7DA5A4F5B7D}" type="pres">
      <dgm:prSet presAssocID="{52CA55C4-C4C4-4FE3-900A-93D6BD81ED03}" presName="spacer" presStyleCnt="0"/>
      <dgm:spPr/>
    </dgm:pt>
    <dgm:pt modelId="{3D1015D5-9252-4856-BF42-4EA131F24D95}" type="pres">
      <dgm:prSet presAssocID="{8366C341-2BD2-444C-8A57-FAF049EEC934}" presName="parentText" presStyleLbl="node1" presStyleIdx="3" presStyleCnt="4">
        <dgm:presLayoutVars>
          <dgm:chMax val="0"/>
          <dgm:bulletEnabled val="1"/>
        </dgm:presLayoutVars>
      </dgm:prSet>
      <dgm:spPr/>
    </dgm:pt>
  </dgm:ptLst>
  <dgm:cxnLst>
    <dgm:cxn modelId="{B392882D-E530-4E97-8E19-2C77EA8D3CC7}" type="presOf" srcId="{95838EA4-1C4C-4F31-8E14-AA64EB211982}" destId="{9B4FE72B-588C-416A-8F2D-A19607D00A6A}" srcOrd="0" destOrd="0" presId="urn:microsoft.com/office/officeart/2005/8/layout/vList2"/>
    <dgm:cxn modelId="{E195EA2D-1807-4635-B919-328FD0D36F37}" type="presOf" srcId="{B1757F92-6729-45DC-A8AE-0F138DB59A83}" destId="{BB21A250-F98C-4125-BB41-CBD6289C20AE}" srcOrd="0" destOrd="0" presId="urn:microsoft.com/office/officeart/2005/8/layout/vList2"/>
    <dgm:cxn modelId="{811F4E5D-7A88-4B61-AB54-33A6867E7DD4}" srcId="{C0762194-EBAB-4A29-AB64-63F47BBC86FA}" destId="{8366C341-2BD2-444C-8A57-FAF049EEC934}" srcOrd="3" destOrd="0" parTransId="{9ACC5CA7-46A7-44E3-AE93-70BFF5E7EFD1}" sibTransId="{F3239E6B-E29A-4B3E-81C8-23C9E2260AD2}"/>
    <dgm:cxn modelId="{2229E259-E15D-4C7A-B3B0-A846020001B3}" srcId="{C0762194-EBAB-4A29-AB64-63F47BBC86FA}" destId="{DFAEEAC4-D985-4CAA-A042-50C662123000}" srcOrd="2" destOrd="0" parTransId="{DB19D282-8166-46B9-988B-5EF8B31550DA}" sibTransId="{52CA55C4-C4C4-4FE3-900A-93D6BD81ED03}"/>
    <dgm:cxn modelId="{33915B9D-998C-4555-8D70-AC757A59386F}" type="presOf" srcId="{C0762194-EBAB-4A29-AB64-63F47BBC86FA}" destId="{594943D9-8051-4A08-A7CB-972A0F0DFA04}" srcOrd="0" destOrd="0" presId="urn:microsoft.com/office/officeart/2005/8/layout/vList2"/>
    <dgm:cxn modelId="{EE79F1B9-9680-48EA-9F96-830FA0445BAA}" type="presOf" srcId="{8366C341-2BD2-444C-8A57-FAF049EEC934}" destId="{3D1015D5-9252-4856-BF42-4EA131F24D95}" srcOrd="0" destOrd="0" presId="urn:microsoft.com/office/officeart/2005/8/layout/vList2"/>
    <dgm:cxn modelId="{91F7F7C7-5797-4192-B036-7DE7C2A02321}" type="presOf" srcId="{DFAEEAC4-D985-4CAA-A042-50C662123000}" destId="{33B25F0D-3C27-4CF1-AAD9-DD10AFD06E68}" srcOrd="0" destOrd="0" presId="urn:microsoft.com/office/officeart/2005/8/layout/vList2"/>
    <dgm:cxn modelId="{0DA08AF6-351B-4B11-9528-1E9C1198363B}" srcId="{C0762194-EBAB-4A29-AB64-63F47BBC86FA}" destId="{95838EA4-1C4C-4F31-8E14-AA64EB211982}" srcOrd="1" destOrd="0" parTransId="{CF3F115E-23B7-45B5-AE76-955D34F6B8E2}" sibTransId="{3C23584F-F47C-4F17-B8DF-FE8EF816F6E5}"/>
    <dgm:cxn modelId="{8B1372FF-1B7C-4BB7-8F8E-98EA7A8F0F00}" srcId="{C0762194-EBAB-4A29-AB64-63F47BBC86FA}" destId="{B1757F92-6729-45DC-A8AE-0F138DB59A83}" srcOrd="0" destOrd="0" parTransId="{B655D717-CB4E-4E2D-926D-2C25E3F87BEE}" sibTransId="{3DE68560-FDB7-4E7C-B43B-1D6BAE89FFA4}"/>
    <dgm:cxn modelId="{EF6B3915-0674-458D-975D-39B4C717FAF4}" type="presParOf" srcId="{594943D9-8051-4A08-A7CB-972A0F0DFA04}" destId="{BB21A250-F98C-4125-BB41-CBD6289C20AE}" srcOrd="0" destOrd="0" presId="urn:microsoft.com/office/officeart/2005/8/layout/vList2"/>
    <dgm:cxn modelId="{1A966A1D-89FA-46BB-B227-CA241121742D}" type="presParOf" srcId="{594943D9-8051-4A08-A7CB-972A0F0DFA04}" destId="{515D85E2-0193-4C14-BCB8-4325A216B303}" srcOrd="1" destOrd="0" presId="urn:microsoft.com/office/officeart/2005/8/layout/vList2"/>
    <dgm:cxn modelId="{BD2C1451-5861-4453-8BAA-4D099B54A99E}" type="presParOf" srcId="{594943D9-8051-4A08-A7CB-972A0F0DFA04}" destId="{9B4FE72B-588C-416A-8F2D-A19607D00A6A}" srcOrd="2" destOrd="0" presId="urn:microsoft.com/office/officeart/2005/8/layout/vList2"/>
    <dgm:cxn modelId="{00E35154-0CE3-4EF4-B9C2-718287F68C06}" type="presParOf" srcId="{594943D9-8051-4A08-A7CB-972A0F0DFA04}" destId="{981309C1-FDA0-4083-ACA4-55610A9D6457}" srcOrd="3" destOrd="0" presId="urn:microsoft.com/office/officeart/2005/8/layout/vList2"/>
    <dgm:cxn modelId="{92BB0551-AFB5-4260-B7EC-C355233681FE}" type="presParOf" srcId="{594943D9-8051-4A08-A7CB-972A0F0DFA04}" destId="{33B25F0D-3C27-4CF1-AAD9-DD10AFD06E68}" srcOrd="4" destOrd="0" presId="urn:microsoft.com/office/officeart/2005/8/layout/vList2"/>
    <dgm:cxn modelId="{E32F749C-3B71-4C38-BAA0-A79C83D96AEA}" type="presParOf" srcId="{594943D9-8051-4A08-A7CB-972A0F0DFA04}" destId="{8ABD3425-6B07-4518-90E8-E7DA5A4F5B7D}" srcOrd="5" destOrd="0" presId="urn:microsoft.com/office/officeart/2005/8/layout/vList2"/>
    <dgm:cxn modelId="{9B76095C-496E-4798-9E57-C0988DA6A897}" type="presParOf" srcId="{594943D9-8051-4A08-A7CB-972A0F0DFA04}" destId="{3D1015D5-9252-4856-BF42-4EA131F24D95}"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9B8F66-3CF3-42DB-8955-6BF6A2F71685}">
      <dsp:nvSpPr>
        <dsp:cNvPr id="0" name=""/>
        <dsp:cNvSpPr/>
      </dsp:nvSpPr>
      <dsp:spPr>
        <a:xfrm>
          <a:off x="0" y="932075"/>
          <a:ext cx="9004300" cy="182520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a:lnSpc>
              <a:spcPct val="200000"/>
            </a:lnSpc>
            <a:spcBef>
              <a:spcPct val="0"/>
            </a:spcBef>
            <a:spcAft>
              <a:spcPct val="35000"/>
            </a:spcAft>
            <a:buNone/>
          </a:pPr>
          <a:r>
            <a:rPr lang="cs-CZ" sz="1800" b="1" kern="1200" dirty="0">
              <a:effectLst/>
              <a:latin typeface="Arial" panose="020B0604020202020204" pitchFamily="34" charset="0"/>
              <a:ea typeface="Calibri" panose="020F0502020204030204" pitchFamily="34" charset="0"/>
              <a:cs typeface="Arial" panose="020B0604020202020204" pitchFamily="34" charset="0"/>
            </a:rPr>
            <a:t>Sociální zdravotními službami se rozumí vzájemně koordinované poskytování sociální a zdravotní péče osobě, jejíž stav vyžaduje poskytování sociální a zdravotní péče současně.</a:t>
          </a:r>
        </a:p>
      </dsp:txBody>
      <dsp:txXfrm>
        <a:off x="89099" y="1021174"/>
        <a:ext cx="8826102" cy="16470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21A250-F98C-4125-BB41-CBD6289C20AE}">
      <dsp:nvSpPr>
        <dsp:cNvPr id="0" name=""/>
        <dsp:cNvSpPr/>
      </dsp:nvSpPr>
      <dsp:spPr>
        <a:xfrm>
          <a:off x="0" y="1728"/>
          <a:ext cx="9004300" cy="8739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cs-CZ" sz="2200" kern="1200" dirty="0"/>
            <a:t>Výkon sociální práce co nejblíže člověku</a:t>
          </a:r>
          <a:endParaRPr lang="en-US" sz="2200" kern="1200" dirty="0"/>
        </a:p>
      </dsp:txBody>
      <dsp:txXfrm>
        <a:off x="42663" y="44391"/>
        <a:ext cx="8918974" cy="788627"/>
      </dsp:txXfrm>
    </dsp:sp>
    <dsp:sp modelId="{9B4FE72B-588C-416A-8F2D-A19607D00A6A}">
      <dsp:nvSpPr>
        <dsp:cNvPr id="0" name=""/>
        <dsp:cNvSpPr/>
      </dsp:nvSpPr>
      <dsp:spPr>
        <a:xfrm>
          <a:off x="0" y="939041"/>
          <a:ext cx="9004300" cy="8739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cs-CZ" sz="2200" kern="1200"/>
            <a:t>Garance dostupnosti služeb v jednotném a transparentním systému</a:t>
          </a:r>
          <a:endParaRPr lang="en-US" sz="2200" kern="1200"/>
        </a:p>
      </dsp:txBody>
      <dsp:txXfrm>
        <a:off x="42663" y="981704"/>
        <a:ext cx="8918974" cy="788627"/>
      </dsp:txXfrm>
    </dsp:sp>
    <dsp:sp modelId="{33B25F0D-3C27-4CF1-AAD9-DD10AFD06E68}">
      <dsp:nvSpPr>
        <dsp:cNvPr id="0" name=""/>
        <dsp:cNvSpPr/>
      </dsp:nvSpPr>
      <dsp:spPr>
        <a:xfrm>
          <a:off x="0" y="1876355"/>
          <a:ext cx="9004300" cy="8739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cs-CZ" sz="2200" kern="1200"/>
            <a:t>Jednotné zjišťování potřeb a koordinované plánování způsobu jejich uspokojení</a:t>
          </a:r>
          <a:endParaRPr lang="en-US" sz="2200" kern="1200"/>
        </a:p>
      </dsp:txBody>
      <dsp:txXfrm>
        <a:off x="42663" y="1919018"/>
        <a:ext cx="8918974" cy="788627"/>
      </dsp:txXfrm>
    </dsp:sp>
    <dsp:sp modelId="{3D1015D5-9252-4856-BF42-4EA131F24D95}">
      <dsp:nvSpPr>
        <dsp:cNvPr id="0" name=""/>
        <dsp:cNvSpPr/>
      </dsp:nvSpPr>
      <dsp:spPr>
        <a:xfrm>
          <a:off x="0" y="2813668"/>
          <a:ext cx="9004300" cy="8739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cs-CZ" sz="2200" kern="1200"/>
            <a:t>Předvídatelné financování sociálních služeb</a:t>
          </a:r>
          <a:endParaRPr lang="en-US" sz="2200" kern="1200"/>
        </a:p>
      </dsp:txBody>
      <dsp:txXfrm>
        <a:off x="42663" y="2856331"/>
        <a:ext cx="8918974" cy="78862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974D63B8-E63C-D687-4171-36C83748181B}"/>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cs-CZ"/>
          </a:p>
        </p:txBody>
      </p:sp>
      <p:sp>
        <p:nvSpPr>
          <p:cNvPr id="3" name="Zástupný symbol pro datum 2">
            <a:extLst>
              <a:ext uri="{FF2B5EF4-FFF2-40B4-BE49-F238E27FC236}">
                <a16:creationId xmlns:a16="http://schemas.microsoft.com/office/drawing/2014/main" id="{EAB3D241-13B7-04E3-FB71-EDAE0674D8FC}"/>
              </a:ext>
            </a:extLst>
          </p:cNvPr>
          <p:cNvSpPr>
            <a:spLocks noGrp="1"/>
          </p:cNvSpPr>
          <p:nvPr>
            <p:ph type="dt" idx="1"/>
          </p:nvPr>
        </p:nvSpPr>
        <p:spPr>
          <a:xfrm>
            <a:off x="3850443" y="0"/>
            <a:ext cx="2945659" cy="498056"/>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5BEE58E2-6530-48D6-94AE-1C702F719BC0}" type="datetimeFigureOut">
              <a:rPr lang="cs-CZ"/>
              <a:pPr>
                <a:defRPr/>
              </a:pPr>
              <a:t>09.10.2024</a:t>
            </a:fld>
            <a:endParaRPr lang="cs-CZ"/>
          </a:p>
        </p:txBody>
      </p:sp>
      <p:sp>
        <p:nvSpPr>
          <p:cNvPr id="4" name="Zástupný symbol pro obrázek snímku 3">
            <a:extLst>
              <a:ext uri="{FF2B5EF4-FFF2-40B4-BE49-F238E27FC236}">
                <a16:creationId xmlns:a16="http://schemas.microsoft.com/office/drawing/2014/main" id="{19420383-EA0F-52FE-15C9-E01976FC0570}"/>
              </a:ext>
            </a:extLst>
          </p:cNvPr>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pPr lvl="0"/>
            <a:endParaRPr lang="cs-CZ" noProof="0"/>
          </a:p>
        </p:txBody>
      </p:sp>
      <p:sp>
        <p:nvSpPr>
          <p:cNvPr id="5" name="Zástupný symbol pro poznámky 4">
            <a:extLst>
              <a:ext uri="{FF2B5EF4-FFF2-40B4-BE49-F238E27FC236}">
                <a16:creationId xmlns:a16="http://schemas.microsoft.com/office/drawing/2014/main" id="{AF1C32AB-BF89-5E89-2E97-8EACF8AE4C6F}"/>
              </a:ext>
            </a:extLst>
          </p:cNvPr>
          <p:cNvSpPr>
            <a:spLocks noGrp="1"/>
          </p:cNvSpPr>
          <p:nvPr>
            <p:ph type="body" sz="quarter" idx="3"/>
          </p:nvPr>
        </p:nvSpPr>
        <p:spPr>
          <a:xfrm>
            <a:off x="679768" y="4777194"/>
            <a:ext cx="5438140" cy="3908614"/>
          </a:xfrm>
          <a:prstGeom prst="rect">
            <a:avLst/>
          </a:prstGeom>
        </p:spPr>
        <p:txBody>
          <a:bodyPr vert="horz" wrap="square" lIns="91440" tIns="45720" rIns="91440" bIns="45720" numCol="1" anchor="t" anchorCtr="0" compatLnSpc="1">
            <a:prstTxWarp prst="textNoShape">
              <a:avLst/>
            </a:prstTxWarp>
          </a:bodyPr>
          <a:lstStyle/>
          <a:p>
            <a:pPr lvl="0"/>
            <a:r>
              <a:rPr lang="cs-CZ" altLang="en-US"/>
              <a:t>Po kliknutí můžete upravovat styly textu v předloze.</a:t>
            </a:r>
          </a:p>
          <a:p>
            <a:pPr lvl="1"/>
            <a:r>
              <a:rPr lang="cs-CZ" altLang="en-US"/>
              <a:t>Druhá úroveň</a:t>
            </a:r>
          </a:p>
          <a:p>
            <a:pPr lvl="2"/>
            <a:r>
              <a:rPr lang="cs-CZ" altLang="en-US"/>
              <a:t>Třetí úroveň</a:t>
            </a:r>
          </a:p>
          <a:p>
            <a:pPr lvl="3"/>
            <a:r>
              <a:rPr lang="cs-CZ" altLang="en-US"/>
              <a:t>Čtvrtá úroveň</a:t>
            </a:r>
          </a:p>
          <a:p>
            <a:pPr lvl="4"/>
            <a:r>
              <a:rPr lang="cs-CZ" altLang="en-US"/>
              <a:t>Pátá úroveň</a:t>
            </a:r>
          </a:p>
        </p:txBody>
      </p:sp>
      <p:sp>
        <p:nvSpPr>
          <p:cNvPr id="6" name="Zástupný symbol pro zápatí 5">
            <a:extLst>
              <a:ext uri="{FF2B5EF4-FFF2-40B4-BE49-F238E27FC236}">
                <a16:creationId xmlns:a16="http://schemas.microsoft.com/office/drawing/2014/main" id="{4F88D77D-8E27-393C-DC0E-4E8099D17252}"/>
              </a:ext>
            </a:extLst>
          </p:cNvPr>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cs-CZ"/>
          </a:p>
        </p:txBody>
      </p:sp>
      <p:sp>
        <p:nvSpPr>
          <p:cNvPr id="7" name="Zástupný symbol pro číslo snímku 6">
            <a:extLst>
              <a:ext uri="{FF2B5EF4-FFF2-40B4-BE49-F238E27FC236}">
                <a16:creationId xmlns:a16="http://schemas.microsoft.com/office/drawing/2014/main" id="{A2C34482-5B99-A0A7-DE4D-1497CAB64828}"/>
              </a:ext>
            </a:extLst>
          </p:cNvPr>
          <p:cNvSpPr>
            <a:spLocks noGrp="1"/>
          </p:cNvSpPr>
          <p:nvPr>
            <p:ph type="sldNum" sz="quarter" idx="5"/>
          </p:nvPr>
        </p:nvSpPr>
        <p:spPr>
          <a:xfrm>
            <a:off x="3850443" y="9428584"/>
            <a:ext cx="2945659" cy="49805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F2DCA5C-0CE2-48F5-96CE-96C51DE3606E}" type="slidenum">
              <a:rPr lang="cs-CZ" altLang="cs-CZ"/>
              <a:pPr>
                <a:defRPr/>
              </a:pPr>
              <a:t>‹#›</a:t>
            </a:fld>
            <a:endParaRPr lang="cs-CZ" alt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0F2DCA5C-0CE2-48F5-96CE-96C51DE3606E}" type="slidenum">
              <a:rPr lang="cs-CZ" altLang="cs-CZ" smtClean="0"/>
              <a:pPr>
                <a:defRPr/>
              </a:pPr>
              <a:t>9</a:t>
            </a:fld>
            <a:endParaRPr lang="cs-CZ" altLang="cs-CZ"/>
          </a:p>
        </p:txBody>
      </p:sp>
    </p:spTree>
    <p:extLst>
      <p:ext uri="{BB962C8B-B14F-4D97-AF65-F5344CB8AC3E}">
        <p14:creationId xmlns:p14="http://schemas.microsoft.com/office/powerpoint/2010/main" val="3568912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2E8B1820-02CF-8ECB-3C57-0FBAA0914856}"/>
              </a:ext>
            </a:extLst>
          </p:cNvPr>
          <p:cNvSpPr>
            <a:spLocks noGrp="1"/>
          </p:cNvSpPr>
          <p:nvPr>
            <p:ph type="dt" sz="half" idx="10"/>
          </p:nvPr>
        </p:nvSpPr>
        <p:spPr/>
        <p:txBody>
          <a:bodyPr/>
          <a:lstStyle>
            <a:lvl1pPr>
              <a:defRPr/>
            </a:lvl1pPr>
          </a:lstStyle>
          <a:p>
            <a:pPr>
              <a:defRPr/>
            </a:pPr>
            <a:fld id="{E14C04B2-9FF4-432D-9558-4C477E198D46}" type="datetimeFigureOut">
              <a:rPr lang="cs-CZ"/>
              <a:pPr>
                <a:defRPr/>
              </a:pPr>
              <a:t>09.10.2024</a:t>
            </a:fld>
            <a:endParaRPr lang="cs-CZ"/>
          </a:p>
        </p:txBody>
      </p:sp>
      <p:sp>
        <p:nvSpPr>
          <p:cNvPr id="5" name="Zástupný symbol pro zápatí 4">
            <a:extLst>
              <a:ext uri="{FF2B5EF4-FFF2-40B4-BE49-F238E27FC236}">
                <a16:creationId xmlns:a16="http://schemas.microsoft.com/office/drawing/2014/main" id="{E3EDEF80-57E9-8089-43B7-5B4DB6E899AE}"/>
              </a:ext>
            </a:extLst>
          </p:cNvPr>
          <p:cNvSpPr>
            <a:spLocks noGrp="1"/>
          </p:cNvSpPr>
          <p:nvPr>
            <p:ph type="ftr" sz="quarter" idx="11"/>
          </p:nvPr>
        </p:nvSpPr>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F9864E3D-E719-1FBA-95B0-D0EEE6BB0A97}"/>
              </a:ext>
            </a:extLst>
          </p:cNvPr>
          <p:cNvSpPr>
            <a:spLocks noGrp="1"/>
          </p:cNvSpPr>
          <p:nvPr>
            <p:ph type="sldNum" sz="quarter" idx="12"/>
          </p:nvPr>
        </p:nvSpPr>
        <p:spPr/>
        <p:txBody>
          <a:bodyPr/>
          <a:lstStyle>
            <a:lvl1pPr>
              <a:defRPr/>
            </a:lvl1pPr>
          </a:lstStyle>
          <a:p>
            <a:pPr>
              <a:defRPr/>
            </a:pPr>
            <a:fld id="{E9D07BA1-475D-4266-AE00-C61E46EE2F75}" type="slidenum">
              <a:rPr lang="cs-CZ" altLang="cs-CZ"/>
              <a:pPr>
                <a:defRPr/>
              </a:pPr>
              <a:t>‹#›</a:t>
            </a:fld>
            <a:endParaRPr lang="cs-CZ" altLang="cs-CZ"/>
          </a:p>
        </p:txBody>
      </p:sp>
    </p:spTree>
    <p:extLst>
      <p:ext uri="{BB962C8B-B14F-4D97-AF65-F5344CB8AC3E}">
        <p14:creationId xmlns:p14="http://schemas.microsoft.com/office/powerpoint/2010/main" val="3751152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D4356397-CCF5-ABDE-F06F-D3B83987AB00}"/>
              </a:ext>
            </a:extLst>
          </p:cNvPr>
          <p:cNvSpPr>
            <a:spLocks noGrp="1"/>
          </p:cNvSpPr>
          <p:nvPr>
            <p:ph type="dt" sz="half" idx="10"/>
          </p:nvPr>
        </p:nvSpPr>
        <p:spPr/>
        <p:txBody>
          <a:bodyPr/>
          <a:lstStyle>
            <a:lvl1pPr>
              <a:defRPr/>
            </a:lvl1pPr>
          </a:lstStyle>
          <a:p>
            <a:pPr>
              <a:defRPr/>
            </a:pPr>
            <a:fld id="{F818691E-813C-4673-92C1-40E4DDE4E9D9}" type="datetimeFigureOut">
              <a:rPr lang="cs-CZ"/>
              <a:pPr>
                <a:defRPr/>
              </a:pPr>
              <a:t>09.10.2024</a:t>
            </a:fld>
            <a:endParaRPr lang="cs-CZ"/>
          </a:p>
        </p:txBody>
      </p:sp>
      <p:sp>
        <p:nvSpPr>
          <p:cNvPr id="5" name="Zástupný symbol pro zápatí 4">
            <a:extLst>
              <a:ext uri="{FF2B5EF4-FFF2-40B4-BE49-F238E27FC236}">
                <a16:creationId xmlns:a16="http://schemas.microsoft.com/office/drawing/2014/main" id="{3E4EC1DA-18B5-B7B1-4287-A21AEFA44069}"/>
              </a:ext>
            </a:extLst>
          </p:cNvPr>
          <p:cNvSpPr>
            <a:spLocks noGrp="1"/>
          </p:cNvSpPr>
          <p:nvPr>
            <p:ph type="ftr" sz="quarter" idx="11"/>
          </p:nvPr>
        </p:nvSpPr>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63793898-2C02-0EC1-B023-1CCBDD713D6A}"/>
              </a:ext>
            </a:extLst>
          </p:cNvPr>
          <p:cNvSpPr>
            <a:spLocks noGrp="1"/>
          </p:cNvSpPr>
          <p:nvPr>
            <p:ph type="sldNum" sz="quarter" idx="12"/>
          </p:nvPr>
        </p:nvSpPr>
        <p:spPr/>
        <p:txBody>
          <a:bodyPr/>
          <a:lstStyle>
            <a:lvl1pPr>
              <a:defRPr/>
            </a:lvl1pPr>
          </a:lstStyle>
          <a:p>
            <a:pPr>
              <a:defRPr/>
            </a:pPr>
            <a:fld id="{CCBDD4EC-2429-480C-81EE-233CA296A89F}" type="slidenum">
              <a:rPr lang="cs-CZ" altLang="cs-CZ"/>
              <a:pPr>
                <a:defRPr/>
              </a:pPr>
              <a:t>‹#›</a:t>
            </a:fld>
            <a:endParaRPr lang="cs-CZ" altLang="cs-CZ"/>
          </a:p>
        </p:txBody>
      </p:sp>
    </p:spTree>
    <p:extLst>
      <p:ext uri="{BB962C8B-B14F-4D97-AF65-F5344CB8AC3E}">
        <p14:creationId xmlns:p14="http://schemas.microsoft.com/office/powerpoint/2010/main" val="1492644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977278BD-81FA-81F8-12E4-50B913B5E6C9}"/>
              </a:ext>
            </a:extLst>
          </p:cNvPr>
          <p:cNvSpPr>
            <a:spLocks noGrp="1"/>
          </p:cNvSpPr>
          <p:nvPr>
            <p:ph type="dt" sz="half" idx="10"/>
          </p:nvPr>
        </p:nvSpPr>
        <p:spPr/>
        <p:txBody>
          <a:bodyPr/>
          <a:lstStyle>
            <a:lvl1pPr>
              <a:defRPr/>
            </a:lvl1pPr>
          </a:lstStyle>
          <a:p>
            <a:pPr>
              <a:defRPr/>
            </a:pPr>
            <a:fld id="{C9531C98-B43A-4381-876C-72D986D95C7A}" type="datetimeFigureOut">
              <a:rPr lang="cs-CZ"/>
              <a:pPr>
                <a:defRPr/>
              </a:pPr>
              <a:t>09.10.2024</a:t>
            </a:fld>
            <a:endParaRPr lang="cs-CZ"/>
          </a:p>
        </p:txBody>
      </p:sp>
      <p:sp>
        <p:nvSpPr>
          <p:cNvPr id="5" name="Zástupný symbol pro zápatí 4">
            <a:extLst>
              <a:ext uri="{FF2B5EF4-FFF2-40B4-BE49-F238E27FC236}">
                <a16:creationId xmlns:a16="http://schemas.microsoft.com/office/drawing/2014/main" id="{E8E673AA-9987-CE76-2316-B9DC1E1D26AD}"/>
              </a:ext>
            </a:extLst>
          </p:cNvPr>
          <p:cNvSpPr>
            <a:spLocks noGrp="1"/>
          </p:cNvSpPr>
          <p:nvPr>
            <p:ph type="ftr" sz="quarter" idx="11"/>
          </p:nvPr>
        </p:nvSpPr>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D042C0BF-257B-1E75-8F7C-7E63A7FBE050}"/>
              </a:ext>
            </a:extLst>
          </p:cNvPr>
          <p:cNvSpPr>
            <a:spLocks noGrp="1"/>
          </p:cNvSpPr>
          <p:nvPr>
            <p:ph type="sldNum" sz="quarter" idx="12"/>
          </p:nvPr>
        </p:nvSpPr>
        <p:spPr/>
        <p:txBody>
          <a:bodyPr/>
          <a:lstStyle>
            <a:lvl1pPr>
              <a:defRPr/>
            </a:lvl1pPr>
          </a:lstStyle>
          <a:p>
            <a:pPr>
              <a:defRPr/>
            </a:pPr>
            <a:fld id="{7C0B1094-A894-4DFB-840F-8DC56110A7F5}" type="slidenum">
              <a:rPr lang="cs-CZ" altLang="cs-CZ"/>
              <a:pPr>
                <a:defRPr/>
              </a:pPr>
              <a:t>‹#›</a:t>
            </a:fld>
            <a:endParaRPr lang="cs-CZ" altLang="cs-CZ"/>
          </a:p>
        </p:txBody>
      </p:sp>
    </p:spTree>
    <p:extLst>
      <p:ext uri="{BB962C8B-B14F-4D97-AF65-F5344CB8AC3E}">
        <p14:creationId xmlns:p14="http://schemas.microsoft.com/office/powerpoint/2010/main" val="3279457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obsah 2"/>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97CD99CA-8A11-D180-104F-5AD32DDB6A7A}"/>
              </a:ext>
            </a:extLst>
          </p:cNvPr>
          <p:cNvSpPr>
            <a:spLocks noGrp="1"/>
          </p:cNvSpPr>
          <p:nvPr>
            <p:ph type="dt" sz="half" idx="10"/>
          </p:nvPr>
        </p:nvSpPr>
        <p:spPr/>
        <p:txBody>
          <a:bodyPr/>
          <a:lstStyle>
            <a:lvl1pPr>
              <a:defRPr/>
            </a:lvl1pPr>
          </a:lstStyle>
          <a:p>
            <a:pPr>
              <a:defRPr/>
            </a:pPr>
            <a:fld id="{C8459ED6-D674-4E8A-A5ED-0F9DA27E1CC4}" type="datetimeFigureOut">
              <a:rPr lang="cs-CZ"/>
              <a:pPr>
                <a:defRPr/>
              </a:pPr>
              <a:t>09.10.2024</a:t>
            </a:fld>
            <a:endParaRPr lang="cs-CZ"/>
          </a:p>
        </p:txBody>
      </p:sp>
      <p:sp>
        <p:nvSpPr>
          <p:cNvPr id="5" name="Zástupný symbol pro zápatí 4">
            <a:extLst>
              <a:ext uri="{FF2B5EF4-FFF2-40B4-BE49-F238E27FC236}">
                <a16:creationId xmlns:a16="http://schemas.microsoft.com/office/drawing/2014/main" id="{9C7EEE7C-172F-0481-917F-E2F1CE28F17B}"/>
              </a:ext>
            </a:extLst>
          </p:cNvPr>
          <p:cNvSpPr>
            <a:spLocks noGrp="1"/>
          </p:cNvSpPr>
          <p:nvPr>
            <p:ph type="ftr" sz="quarter" idx="11"/>
          </p:nvPr>
        </p:nvSpPr>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7E675C79-CA13-8B31-A2BA-7D7F900E5C43}"/>
              </a:ext>
            </a:extLst>
          </p:cNvPr>
          <p:cNvSpPr>
            <a:spLocks noGrp="1"/>
          </p:cNvSpPr>
          <p:nvPr>
            <p:ph type="sldNum" sz="quarter" idx="12"/>
          </p:nvPr>
        </p:nvSpPr>
        <p:spPr/>
        <p:txBody>
          <a:bodyPr/>
          <a:lstStyle>
            <a:lvl1pPr>
              <a:defRPr/>
            </a:lvl1pPr>
          </a:lstStyle>
          <a:p>
            <a:pPr>
              <a:defRPr/>
            </a:pPr>
            <a:fld id="{AC0DE440-19A1-4029-B462-2E377501DDB2}" type="slidenum">
              <a:rPr lang="cs-CZ" altLang="cs-CZ"/>
              <a:pPr>
                <a:defRPr/>
              </a:pPr>
              <a:t>‹#›</a:t>
            </a:fld>
            <a:endParaRPr lang="cs-CZ" altLang="cs-CZ"/>
          </a:p>
        </p:txBody>
      </p:sp>
    </p:spTree>
    <p:extLst>
      <p:ext uri="{BB962C8B-B14F-4D97-AF65-F5344CB8AC3E}">
        <p14:creationId xmlns:p14="http://schemas.microsoft.com/office/powerpoint/2010/main" val="2890593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5926D453-74C7-CDE3-EBCA-336EA0497FAC}"/>
              </a:ext>
            </a:extLst>
          </p:cNvPr>
          <p:cNvSpPr>
            <a:spLocks noGrp="1"/>
          </p:cNvSpPr>
          <p:nvPr>
            <p:ph type="dt" sz="half" idx="10"/>
          </p:nvPr>
        </p:nvSpPr>
        <p:spPr/>
        <p:txBody>
          <a:bodyPr/>
          <a:lstStyle>
            <a:lvl1pPr>
              <a:defRPr/>
            </a:lvl1pPr>
          </a:lstStyle>
          <a:p>
            <a:pPr>
              <a:defRPr/>
            </a:pPr>
            <a:fld id="{FCDD79DC-47F7-485E-8920-C3ABA93959B7}" type="datetimeFigureOut">
              <a:rPr lang="cs-CZ"/>
              <a:pPr>
                <a:defRPr/>
              </a:pPr>
              <a:t>09.10.2024</a:t>
            </a:fld>
            <a:endParaRPr lang="cs-CZ"/>
          </a:p>
        </p:txBody>
      </p:sp>
      <p:sp>
        <p:nvSpPr>
          <p:cNvPr id="5" name="Zástupný symbol pro zápatí 4">
            <a:extLst>
              <a:ext uri="{FF2B5EF4-FFF2-40B4-BE49-F238E27FC236}">
                <a16:creationId xmlns:a16="http://schemas.microsoft.com/office/drawing/2014/main" id="{A6386392-8F51-DD1F-6D97-0FD0BF40C37A}"/>
              </a:ext>
            </a:extLst>
          </p:cNvPr>
          <p:cNvSpPr>
            <a:spLocks noGrp="1"/>
          </p:cNvSpPr>
          <p:nvPr>
            <p:ph type="ftr" sz="quarter" idx="11"/>
          </p:nvPr>
        </p:nvSpPr>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D3CD3044-F8D4-7060-8C0B-3FABB385A2D9}"/>
              </a:ext>
            </a:extLst>
          </p:cNvPr>
          <p:cNvSpPr>
            <a:spLocks noGrp="1"/>
          </p:cNvSpPr>
          <p:nvPr>
            <p:ph type="sldNum" sz="quarter" idx="12"/>
          </p:nvPr>
        </p:nvSpPr>
        <p:spPr/>
        <p:txBody>
          <a:bodyPr/>
          <a:lstStyle>
            <a:lvl1pPr>
              <a:defRPr/>
            </a:lvl1pPr>
          </a:lstStyle>
          <a:p>
            <a:pPr>
              <a:defRPr/>
            </a:pPr>
            <a:fld id="{5C4981AE-5803-4684-96C2-C3C2F3C684AE}" type="slidenum">
              <a:rPr lang="cs-CZ" altLang="cs-CZ"/>
              <a:pPr>
                <a:defRPr/>
              </a:pPr>
              <a:t>‹#›</a:t>
            </a:fld>
            <a:endParaRPr lang="cs-CZ" altLang="cs-CZ"/>
          </a:p>
        </p:txBody>
      </p:sp>
    </p:spTree>
    <p:extLst>
      <p:ext uri="{BB962C8B-B14F-4D97-AF65-F5344CB8AC3E}">
        <p14:creationId xmlns:p14="http://schemas.microsoft.com/office/powerpoint/2010/main" val="398291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obsah 2"/>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3">
            <a:extLst>
              <a:ext uri="{FF2B5EF4-FFF2-40B4-BE49-F238E27FC236}">
                <a16:creationId xmlns:a16="http://schemas.microsoft.com/office/drawing/2014/main" id="{0A06266A-17A3-7BE2-1DF4-780B7070C739}"/>
              </a:ext>
            </a:extLst>
          </p:cNvPr>
          <p:cNvSpPr>
            <a:spLocks noGrp="1"/>
          </p:cNvSpPr>
          <p:nvPr>
            <p:ph type="dt" sz="half" idx="10"/>
          </p:nvPr>
        </p:nvSpPr>
        <p:spPr/>
        <p:txBody>
          <a:bodyPr/>
          <a:lstStyle>
            <a:lvl1pPr>
              <a:defRPr/>
            </a:lvl1pPr>
          </a:lstStyle>
          <a:p>
            <a:pPr>
              <a:defRPr/>
            </a:pPr>
            <a:fld id="{80CA64E5-4DBB-4ED3-93A2-8FC3DC29FC9F}" type="datetimeFigureOut">
              <a:rPr lang="cs-CZ"/>
              <a:pPr>
                <a:defRPr/>
              </a:pPr>
              <a:t>09.10.2024</a:t>
            </a:fld>
            <a:endParaRPr lang="cs-CZ"/>
          </a:p>
        </p:txBody>
      </p:sp>
      <p:sp>
        <p:nvSpPr>
          <p:cNvPr id="6" name="Zástupný symbol pro zápatí 4">
            <a:extLst>
              <a:ext uri="{FF2B5EF4-FFF2-40B4-BE49-F238E27FC236}">
                <a16:creationId xmlns:a16="http://schemas.microsoft.com/office/drawing/2014/main" id="{9ED0CAA8-C764-DF0A-99C5-1466BCEC170C}"/>
              </a:ext>
            </a:extLst>
          </p:cNvPr>
          <p:cNvSpPr>
            <a:spLocks noGrp="1"/>
          </p:cNvSpPr>
          <p:nvPr>
            <p:ph type="ftr" sz="quarter" idx="11"/>
          </p:nvPr>
        </p:nvSpPr>
        <p:spPr/>
        <p:txBody>
          <a:bodyPr/>
          <a:lstStyle>
            <a:lvl1pPr>
              <a:defRPr/>
            </a:lvl1pPr>
          </a:lstStyle>
          <a:p>
            <a:pPr>
              <a:defRPr/>
            </a:pPr>
            <a:endParaRPr lang="cs-CZ"/>
          </a:p>
        </p:txBody>
      </p:sp>
      <p:sp>
        <p:nvSpPr>
          <p:cNvPr id="7" name="Zástupný symbol pro číslo snímku 5">
            <a:extLst>
              <a:ext uri="{FF2B5EF4-FFF2-40B4-BE49-F238E27FC236}">
                <a16:creationId xmlns:a16="http://schemas.microsoft.com/office/drawing/2014/main" id="{783B5EA8-1D92-CD8B-AE37-5B7605FD061A}"/>
              </a:ext>
            </a:extLst>
          </p:cNvPr>
          <p:cNvSpPr>
            <a:spLocks noGrp="1"/>
          </p:cNvSpPr>
          <p:nvPr>
            <p:ph type="sldNum" sz="quarter" idx="12"/>
          </p:nvPr>
        </p:nvSpPr>
        <p:spPr/>
        <p:txBody>
          <a:bodyPr/>
          <a:lstStyle>
            <a:lvl1pPr>
              <a:defRPr/>
            </a:lvl1pPr>
          </a:lstStyle>
          <a:p>
            <a:pPr>
              <a:defRPr/>
            </a:pPr>
            <a:fld id="{46EFA24D-136E-4050-B13F-ABE490464D4F}" type="slidenum">
              <a:rPr lang="cs-CZ" altLang="cs-CZ"/>
              <a:pPr>
                <a:defRPr/>
              </a:pPr>
              <a:t>‹#›</a:t>
            </a:fld>
            <a:endParaRPr lang="cs-CZ" altLang="cs-CZ"/>
          </a:p>
        </p:txBody>
      </p:sp>
    </p:spTree>
    <p:extLst>
      <p:ext uri="{BB962C8B-B14F-4D97-AF65-F5344CB8AC3E}">
        <p14:creationId xmlns:p14="http://schemas.microsoft.com/office/powerpoint/2010/main" val="1926178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3">
            <a:extLst>
              <a:ext uri="{FF2B5EF4-FFF2-40B4-BE49-F238E27FC236}">
                <a16:creationId xmlns:a16="http://schemas.microsoft.com/office/drawing/2014/main" id="{F8707C29-A998-7EA6-B048-5D10091B16D2}"/>
              </a:ext>
            </a:extLst>
          </p:cNvPr>
          <p:cNvSpPr>
            <a:spLocks noGrp="1"/>
          </p:cNvSpPr>
          <p:nvPr>
            <p:ph type="dt" sz="half" idx="10"/>
          </p:nvPr>
        </p:nvSpPr>
        <p:spPr/>
        <p:txBody>
          <a:bodyPr/>
          <a:lstStyle>
            <a:lvl1pPr>
              <a:defRPr/>
            </a:lvl1pPr>
          </a:lstStyle>
          <a:p>
            <a:pPr>
              <a:defRPr/>
            </a:pPr>
            <a:fld id="{79A4CAF0-CA07-4A03-82CC-5438BEC91A26}" type="datetimeFigureOut">
              <a:rPr lang="cs-CZ"/>
              <a:pPr>
                <a:defRPr/>
              </a:pPr>
              <a:t>09.10.2024</a:t>
            </a:fld>
            <a:endParaRPr lang="cs-CZ"/>
          </a:p>
        </p:txBody>
      </p:sp>
      <p:sp>
        <p:nvSpPr>
          <p:cNvPr id="8" name="Zástupný symbol pro zápatí 4">
            <a:extLst>
              <a:ext uri="{FF2B5EF4-FFF2-40B4-BE49-F238E27FC236}">
                <a16:creationId xmlns:a16="http://schemas.microsoft.com/office/drawing/2014/main" id="{F9B5E265-0F9E-63CF-B5C0-FCC6E6628B35}"/>
              </a:ext>
            </a:extLst>
          </p:cNvPr>
          <p:cNvSpPr>
            <a:spLocks noGrp="1"/>
          </p:cNvSpPr>
          <p:nvPr>
            <p:ph type="ftr" sz="quarter" idx="11"/>
          </p:nvPr>
        </p:nvSpPr>
        <p:spPr/>
        <p:txBody>
          <a:bodyPr/>
          <a:lstStyle>
            <a:lvl1pPr>
              <a:defRPr/>
            </a:lvl1pPr>
          </a:lstStyle>
          <a:p>
            <a:pPr>
              <a:defRPr/>
            </a:pPr>
            <a:endParaRPr lang="cs-CZ"/>
          </a:p>
        </p:txBody>
      </p:sp>
      <p:sp>
        <p:nvSpPr>
          <p:cNvPr id="9" name="Zástupný symbol pro číslo snímku 5">
            <a:extLst>
              <a:ext uri="{FF2B5EF4-FFF2-40B4-BE49-F238E27FC236}">
                <a16:creationId xmlns:a16="http://schemas.microsoft.com/office/drawing/2014/main" id="{F4C0C026-F924-3FF1-E676-88821FD17060}"/>
              </a:ext>
            </a:extLst>
          </p:cNvPr>
          <p:cNvSpPr>
            <a:spLocks noGrp="1"/>
          </p:cNvSpPr>
          <p:nvPr>
            <p:ph type="sldNum" sz="quarter" idx="12"/>
          </p:nvPr>
        </p:nvSpPr>
        <p:spPr/>
        <p:txBody>
          <a:bodyPr/>
          <a:lstStyle>
            <a:lvl1pPr>
              <a:defRPr/>
            </a:lvl1pPr>
          </a:lstStyle>
          <a:p>
            <a:pPr>
              <a:defRPr/>
            </a:pPr>
            <a:fld id="{BBC89FDE-1696-4E0B-A9BD-32EC08DA0975}" type="slidenum">
              <a:rPr lang="cs-CZ" altLang="cs-CZ"/>
              <a:pPr>
                <a:defRPr/>
              </a:pPr>
              <a:t>‹#›</a:t>
            </a:fld>
            <a:endParaRPr lang="cs-CZ" altLang="cs-CZ"/>
          </a:p>
        </p:txBody>
      </p:sp>
    </p:spTree>
    <p:extLst>
      <p:ext uri="{BB962C8B-B14F-4D97-AF65-F5344CB8AC3E}">
        <p14:creationId xmlns:p14="http://schemas.microsoft.com/office/powerpoint/2010/main" val="1967551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3">
            <a:extLst>
              <a:ext uri="{FF2B5EF4-FFF2-40B4-BE49-F238E27FC236}">
                <a16:creationId xmlns:a16="http://schemas.microsoft.com/office/drawing/2014/main" id="{1A28BD77-437B-CD9A-7A96-A1C8C039EADB}"/>
              </a:ext>
            </a:extLst>
          </p:cNvPr>
          <p:cNvSpPr>
            <a:spLocks noGrp="1"/>
          </p:cNvSpPr>
          <p:nvPr>
            <p:ph type="dt" sz="half" idx="10"/>
          </p:nvPr>
        </p:nvSpPr>
        <p:spPr/>
        <p:txBody>
          <a:bodyPr/>
          <a:lstStyle>
            <a:lvl1pPr>
              <a:defRPr/>
            </a:lvl1pPr>
          </a:lstStyle>
          <a:p>
            <a:pPr>
              <a:defRPr/>
            </a:pPr>
            <a:fld id="{2CCF82DA-9DCB-4A17-B7FA-71AC2CF348E9}" type="datetimeFigureOut">
              <a:rPr lang="cs-CZ"/>
              <a:pPr>
                <a:defRPr/>
              </a:pPr>
              <a:t>09.10.2024</a:t>
            </a:fld>
            <a:endParaRPr lang="cs-CZ"/>
          </a:p>
        </p:txBody>
      </p:sp>
      <p:sp>
        <p:nvSpPr>
          <p:cNvPr id="4" name="Zástupný symbol pro zápatí 4">
            <a:extLst>
              <a:ext uri="{FF2B5EF4-FFF2-40B4-BE49-F238E27FC236}">
                <a16:creationId xmlns:a16="http://schemas.microsoft.com/office/drawing/2014/main" id="{349D10A1-BDCD-AC1C-80EB-0CF163F066A9}"/>
              </a:ext>
            </a:extLst>
          </p:cNvPr>
          <p:cNvSpPr>
            <a:spLocks noGrp="1"/>
          </p:cNvSpPr>
          <p:nvPr>
            <p:ph type="ftr" sz="quarter" idx="11"/>
          </p:nvPr>
        </p:nvSpPr>
        <p:spPr/>
        <p:txBody>
          <a:bodyPr/>
          <a:lstStyle>
            <a:lvl1pPr>
              <a:defRPr/>
            </a:lvl1pPr>
          </a:lstStyle>
          <a:p>
            <a:pPr>
              <a:defRPr/>
            </a:pPr>
            <a:endParaRPr lang="cs-CZ"/>
          </a:p>
        </p:txBody>
      </p:sp>
      <p:sp>
        <p:nvSpPr>
          <p:cNvPr id="5" name="Zástupný symbol pro číslo snímku 5">
            <a:extLst>
              <a:ext uri="{FF2B5EF4-FFF2-40B4-BE49-F238E27FC236}">
                <a16:creationId xmlns:a16="http://schemas.microsoft.com/office/drawing/2014/main" id="{DD76E98B-55BB-0F24-47DE-F21461392610}"/>
              </a:ext>
            </a:extLst>
          </p:cNvPr>
          <p:cNvSpPr>
            <a:spLocks noGrp="1"/>
          </p:cNvSpPr>
          <p:nvPr>
            <p:ph type="sldNum" sz="quarter" idx="12"/>
          </p:nvPr>
        </p:nvSpPr>
        <p:spPr/>
        <p:txBody>
          <a:bodyPr/>
          <a:lstStyle>
            <a:lvl1pPr>
              <a:defRPr/>
            </a:lvl1pPr>
          </a:lstStyle>
          <a:p>
            <a:pPr>
              <a:defRPr/>
            </a:pPr>
            <a:fld id="{2091EE27-17A6-4AF5-A940-770F8B3F99E8}" type="slidenum">
              <a:rPr lang="cs-CZ" altLang="cs-CZ"/>
              <a:pPr>
                <a:defRPr/>
              </a:pPr>
              <a:t>‹#›</a:t>
            </a:fld>
            <a:endParaRPr lang="cs-CZ" altLang="cs-CZ"/>
          </a:p>
        </p:txBody>
      </p:sp>
    </p:spTree>
    <p:extLst>
      <p:ext uri="{BB962C8B-B14F-4D97-AF65-F5344CB8AC3E}">
        <p14:creationId xmlns:p14="http://schemas.microsoft.com/office/powerpoint/2010/main" val="1773448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3">
            <a:extLst>
              <a:ext uri="{FF2B5EF4-FFF2-40B4-BE49-F238E27FC236}">
                <a16:creationId xmlns:a16="http://schemas.microsoft.com/office/drawing/2014/main" id="{69C32209-A8C1-3E92-9587-1422DF24E0A1}"/>
              </a:ext>
            </a:extLst>
          </p:cNvPr>
          <p:cNvSpPr>
            <a:spLocks noGrp="1"/>
          </p:cNvSpPr>
          <p:nvPr>
            <p:ph type="dt" sz="half" idx="10"/>
          </p:nvPr>
        </p:nvSpPr>
        <p:spPr/>
        <p:txBody>
          <a:bodyPr/>
          <a:lstStyle>
            <a:lvl1pPr>
              <a:defRPr/>
            </a:lvl1pPr>
          </a:lstStyle>
          <a:p>
            <a:pPr>
              <a:defRPr/>
            </a:pPr>
            <a:fld id="{19607B6D-D27A-4522-A751-11C8ACE36F3A}" type="datetimeFigureOut">
              <a:rPr lang="cs-CZ"/>
              <a:pPr>
                <a:defRPr/>
              </a:pPr>
              <a:t>09.10.2024</a:t>
            </a:fld>
            <a:endParaRPr lang="cs-CZ"/>
          </a:p>
        </p:txBody>
      </p:sp>
      <p:sp>
        <p:nvSpPr>
          <p:cNvPr id="3" name="Zástupný symbol pro zápatí 4">
            <a:extLst>
              <a:ext uri="{FF2B5EF4-FFF2-40B4-BE49-F238E27FC236}">
                <a16:creationId xmlns:a16="http://schemas.microsoft.com/office/drawing/2014/main" id="{12D30101-5E5D-57BA-FCE7-A833BFE46769}"/>
              </a:ext>
            </a:extLst>
          </p:cNvPr>
          <p:cNvSpPr>
            <a:spLocks noGrp="1"/>
          </p:cNvSpPr>
          <p:nvPr>
            <p:ph type="ftr" sz="quarter" idx="11"/>
          </p:nvPr>
        </p:nvSpPr>
        <p:spPr/>
        <p:txBody>
          <a:bodyPr/>
          <a:lstStyle>
            <a:lvl1pPr>
              <a:defRPr/>
            </a:lvl1pPr>
          </a:lstStyle>
          <a:p>
            <a:pPr>
              <a:defRPr/>
            </a:pPr>
            <a:endParaRPr lang="cs-CZ"/>
          </a:p>
        </p:txBody>
      </p:sp>
      <p:sp>
        <p:nvSpPr>
          <p:cNvPr id="4" name="Zástupný symbol pro číslo snímku 5">
            <a:extLst>
              <a:ext uri="{FF2B5EF4-FFF2-40B4-BE49-F238E27FC236}">
                <a16:creationId xmlns:a16="http://schemas.microsoft.com/office/drawing/2014/main" id="{694038CD-9F4D-036C-11A2-72229D677568}"/>
              </a:ext>
            </a:extLst>
          </p:cNvPr>
          <p:cNvSpPr>
            <a:spLocks noGrp="1"/>
          </p:cNvSpPr>
          <p:nvPr>
            <p:ph type="sldNum" sz="quarter" idx="12"/>
          </p:nvPr>
        </p:nvSpPr>
        <p:spPr/>
        <p:txBody>
          <a:bodyPr/>
          <a:lstStyle>
            <a:lvl1pPr>
              <a:defRPr/>
            </a:lvl1pPr>
          </a:lstStyle>
          <a:p>
            <a:pPr>
              <a:defRPr/>
            </a:pPr>
            <a:fld id="{F5B6B348-CE96-4AB2-9E4E-43DF149B603B}" type="slidenum">
              <a:rPr lang="cs-CZ" altLang="cs-CZ"/>
              <a:pPr>
                <a:defRPr/>
              </a:pPr>
              <a:t>‹#›</a:t>
            </a:fld>
            <a:endParaRPr lang="cs-CZ" altLang="cs-CZ"/>
          </a:p>
        </p:txBody>
      </p:sp>
    </p:spTree>
    <p:extLst>
      <p:ext uri="{BB962C8B-B14F-4D97-AF65-F5344CB8AC3E}">
        <p14:creationId xmlns:p14="http://schemas.microsoft.com/office/powerpoint/2010/main" val="3075288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3">
            <a:extLst>
              <a:ext uri="{FF2B5EF4-FFF2-40B4-BE49-F238E27FC236}">
                <a16:creationId xmlns:a16="http://schemas.microsoft.com/office/drawing/2014/main" id="{D55AF4BD-C5F3-5CCC-B9E8-92A57395902C}"/>
              </a:ext>
            </a:extLst>
          </p:cNvPr>
          <p:cNvSpPr>
            <a:spLocks noGrp="1"/>
          </p:cNvSpPr>
          <p:nvPr>
            <p:ph type="dt" sz="half" idx="10"/>
          </p:nvPr>
        </p:nvSpPr>
        <p:spPr/>
        <p:txBody>
          <a:bodyPr/>
          <a:lstStyle>
            <a:lvl1pPr>
              <a:defRPr/>
            </a:lvl1pPr>
          </a:lstStyle>
          <a:p>
            <a:pPr>
              <a:defRPr/>
            </a:pPr>
            <a:fld id="{CDB1E134-E4C6-4F1F-A9CF-7067A4DCF399}" type="datetimeFigureOut">
              <a:rPr lang="cs-CZ"/>
              <a:pPr>
                <a:defRPr/>
              </a:pPr>
              <a:t>09.10.2024</a:t>
            </a:fld>
            <a:endParaRPr lang="cs-CZ"/>
          </a:p>
        </p:txBody>
      </p:sp>
      <p:sp>
        <p:nvSpPr>
          <p:cNvPr id="6" name="Zástupný symbol pro zápatí 4">
            <a:extLst>
              <a:ext uri="{FF2B5EF4-FFF2-40B4-BE49-F238E27FC236}">
                <a16:creationId xmlns:a16="http://schemas.microsoft.com/office/drawing/2014/main" id="{88EF71C5-4F83-0505-3E35-C6148FF4C47F}"/>
              </a:ext>
            </a:extLst>
          </p:cNvPr>
          <p:cNvSpPr>
            <a:spLocks noGrp="1"/>
          </p:cNvSpPr>
          <p:nvPr>
            <p:ph type="ftr" sz="quarter" idx="11"/>
          </p:nvPr>
        </p:nvSpPr>
        <p:spPr/>
        <p:txBody>
          <a:bodyPr/>
          <a:lstStyle>
            <a:lvl1pPr>
              <a:defRPr/>
            </a:lvl1pPr>
          </a:lstStyle>
          <a:p>
            <a:pPr>
              <a:defRPr/>
            </a:pPr>
            <a:endParaRPr lang="cs-CZ"/>
          </a:p>
        </p:txBody>
      </p:sp>
      <p:sp>
        <p:nvSpPr>
          <p:cNvPr id="7" name="Zástupný symbol pro číslo snímku 5">
            <a:extLst>
              <a:ext uri="{FF2B5EF4-FFF2-40B4-BE49-F238E27FC236}">
                <a16:creationId xmlns:a16="http://schemas.microsoft.com/office/drawing/2014/main" id="{6D071293-36C5-693D-DF56-CFAFE5232B64}"/>
              </a:ext>
            </a:extLst>
          </p:cNvPr>
          <p:cNvSpPr>
            <a:spLocks noGrp="1"/>
          </p:cNvSpPr>
          <p:nvPr>
            <p:ph type="sldNum" sz="quarter" idx="12"/>
          </p:nvPr>
        </p:nvSpPr>
        <p:spPr/>
        <p:txBody>
          <a:bodyPr/>
          <a:lstStyle>
            <a:lvl1pPr>
              <a:defRPr/>
            </a:lvl1pPr>
          </a:lstStyle>
          <a:p>
            <a:pPr>
              <a:defRPr/>
            </a:pPr>
            <a:fld id="{CA3B4760-703B-4052-8C04-72412A6C24B1}" type="slidenum">
              <a:rPr lang="cs-CZ" altLang="cs-CZ"/>
              <a:pPr>
                <a:defRPr/>
              </a:pPr>
              <a:t>‹#›</a:t>
            </a:fld>
            <a:endParaRPr lang="cs-CZ" altLang="cs-CZ"/>
          </a:p>
        </p:txBody>
      </p:sp>
    </p:spTree>
    <p:extLst>
      <p:ext uri="{BB962C8B-B14F-4D97-AF65-F5344CB8AC3E}">
        <p14:creationId xmlns:p14="http://schemas.microsoft.com/office/powerpoint/2010/main" val="908369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a:p>
        </p:txBody>
      </p:sp>
      <p:sp>
        <p:nvSpPr>
          <p:cNvPr id="4" name="Zástupný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3">
            <a:extLst>
              <a:ext uri="{FF2B5EF4-FFF2-40B4-BE49-F238E27FC236}">
                <a16:creationId xmlns:a16="http://schemas.microsoft.com/office/drawing/2014/main" id="{F64152F0-B549-77C3-B182-62706DA7A8F7}"/>
              </a:ext>
            </a:extLst>
          </p:cNvPr>
          <p:cNvSpPr>
            <a:spLocks noGrp="1"/>
          </p:cNvSpPr>
          <p:nvPr>
            <p:ph type="dt" sz="half" idx="10"/>
          </p:nvPr>
        </p:nvSpPr>
        <p:spPr/>
        <p:txBody>
          <a:bodyPr/>
          <a:lstStyle>
            <a:lvl1pPr>
              <a:defRPr/>
            </a:lvl1pPr>
          </a:lstStyle>
          <a:p>
            <a:pPr>
              <a:defRPr/>
            </a:pPr>
            <a:fld id="{0A5538B4-261D-485C-BB83-2DECA6DFA8BC}" type="datetimeFigureOut">
              <a:rPr lang="cs-CZ"/>
              <a:pPr>
                <a:defRPr/>
              </a:pPr>
              <a:t>09.10.2024</a:t>
            </a:fld>
            <a:endParaRPr lang="cs-CZ"/>
          </a:p>
        </p:txBody>
      </p:sp>
      <p:sp>
        <p:nvSpPr>
          <p:cNvPr id="6" name="Zástupný symbol pro zápatí 4">
            <a:extLst>
              <a:ext uri="{FF2B5EF4-FFF2-40B4-BE49-F238E27FC236}">
                <a16:creationId xmlns:a16="http://schemas.microsoft.com/office/drawing/2014/main" id="{5D974E71-1F4E-954D-BE5F-6A2917624399}"/>
              </a:ext>
            </a:extLst>
          </p:cNvPr>
          <p:cNvSpPr>
            <a:spLocks noGrp="1"/>
          </p:cNvSpPr>
          <p:nvPr>
            <p:ph type="ftr" sz="quarter" idx="11"/>
          </p:nvPr>
        </p:nvSpPr>
        <p:spPr/>
        <p:txBody>
          <a:bodyPr/>
          <a:lstStyle>
            <a:lvl1pPr>
              <a:defRPr/>
            </a:lvl1pPr>
          </a:lstStyle>
          <a:p>
            <a:pPr>
              <a:defRPr/>
            </a:pPr>
            <a:endParaRPr lang="cs-CZ"/>
          </a:p>
        </p:txBody>
      </p:sp>
      <p:sp>
        <p:nvSpPr>
          <p:cNvPr id="7" name="Zástupný symbol pro číslo snímku 5">
            <a:extLst>
              <a:ext uri="{FF2B5EF4-FFF2-40B4-BE49-F238E27FC236}">
                <a16:creationId xmlns:a16="http://schemas.microsoft.com/office/drawing/2014/main" id="{569183CC-5E06-79AE-3D10-186853B3A96B}"/>
              </a:ext>
            </a:extLst>
          </p:cNvPr>
          <p:cNvSpPr>
            <a:spLocks noGrp="1"/>
          </p:cNvSpPr>
          <p:nvPr>
            <p:ph type="sldNum" sz="quarter" idx="12"/>
          </p:nvPr>
        </p:nvSpPr>
        <p:spPr/>
        <p:txBody>
          <a:bodyPr/>
          <a:lstStyle>
            <a:lvl1pPr>
              <a:defRPr/>
            </a:lvl1pPr>
          </a:lstStyle>
          <a:p>
            <a:pPr>
              <a:defRPr/>
            </a:pPr>
            <a:fld id="{8AE0D2BB-2DFC-4412-B6DC-3642FBDCEBB1}" type="slidenum">
              <a:rPr lang="cs-CZ" altLang="cs-CZ"/>
              <a:pPr>
                <a:defRPr/>
              </a:pPr>
              <a:t>‹#›</a:t>
            </a:fld>
            <a:endParaRPr lang="cs-CZ" altLang="cs-CZ"/>
          </a:p>
        </p:txBody>
      </p:sp>
    </p:spTree>
    <p:extLst>
      <p:ext uri="{BB962C8B-B14F-4D97-AF65-F5344CB8AC3E}">
        <p14:creationId xmlns:p14="http://schemas.microsoft.com/office/powerpoint/2010/main" val="3705564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Zástupný nadpis 1">
            <a:extLst>
              <a:ext uri="{FF2B5EF4-FFF2-40B4-BE49-F238E27FC236}">
                <a16:creationId xmlns:a16="http://schemas.microsoft.com/office/drawing/2014/main" id="{B8C7E30D-4822-A800-976D-E8B0BB7C7344}"/>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cs-CZ"/>
              <a:t>Kliknutím lze upravit styl.</a:t>
            </a:r>
          </a:p>
        </p:txBody>
      </p:sp>
      <p:sp>
        <p:nvSpPr>
          <p:cNvPr id="1027" name="Zástupný text 2">
            <a:extLst>
              <a:ext uri="{FF2B5EF4-FFF2-40B4-BE49-F238E27FC236}">
                <a16:creationId xmlns:a16="http://schemas.microsoft.com/office/drawing/2014/main" id="{E9BB1A96-4FBF-1E38-1874-3B7CFE643C0C}"/>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a:t>Po kliknutí můžete upravovat styly textu v předloze.</a:t>
            </a:r>
          </a:p>
          <a:p>
            <a:pPr lvl="1"/>
            <a:r>
              <a:rPr lang="cs-CZ" altLang="cs-CZ"/>
              <a:t>Druhá úroveň</a:t>
            </a:r>
          </a:p>
          <a:p>
            <a:pPr lvl="2"/>
            <a:r>
              <a:rPr lang="cs-CZ" altLang="cs-CZ"/>
              <a:t>Třetí úroveň</a:t>
            </a:r>
          </a:p>
          <a:p>
            <a:pPr lvl="3"/>
            <a:r>
              <a:rPr lang="cs-CZ" altLang="cs-CZ"/>
              <a:t>Čtvrtá úroveň</a:t>
            </a:r>
          </a:p>
          <a:p>
            <a:pPr lvl="4"/>
            <a:r>
              <a:rPr lang="cs-CZ" altLang="cs-CZ"/>
              <a:t>Pátá úroveň</a:t>
            </a:r>
          </a:p>
        </p:txBody>
      </p:sp>
      <p:sp>
        <p:nvSpPr>
          <p:cNvPr id="4" name="Zástupný symbol pro datum 3">
            <a:extLst>
              <a:ext uri="{FF2B5EF4-FFF2-40B4-BE49-F238E27FC236}">
                <a16:creationId xmlns:a16="http://schemas.microsoft.com/office/drawing/2014/main" id="{F49C324D-7804-F97D-8181-5316839493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AC4C0530-4C43-4F15-9785-F5E3B94EB2BC}" type="datetimeFigureOut">
              <a:rPr lang="cs-CZ"/>
              <a:pPr>
                <a:defRPr/>
              </a:pPr>
              <a:t>09.10.2024</a:t>
            </a:fld>
            <a:endParaRPr lang="cs-CZ"/>
          </a:p>
        </p:txBody>
      </p:sp>
      <p:sp>
        <p:nvSpPr>
          <p:cNvPr id="5" name="Zástupný symbol pro zápatí 4">
            <a:extLst>
              <a:ext uri="{FF2B5EF4-FFF2-40B4-BE49-F238E27FC236}">
                <a16:creationId xmlns:a16="http://schemas.microsoft.com/office/drawing/2014/main" id="{E03D356E-E94E-5227-C76E-D34164AA13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cs-CZ"/>
          </a:p>
        </p:txBody>
      </p:sp>
      <p:sp>
        <p:nvSpPr>
          <p:cNvPr id="6" name="Zástupný symbol pro číslo snímku 5">
            <a:extLst>
              <a:ext uri="{FF2B5EF4-FFF2-40B4-BE49-F238E27FC236}">
                <a16:creationId xmlns:a16="http://schemas.microsoft.com/office/drawing/2014/main" id="{CC1C7814-64FA-36CC-FE75-640276BE6374}"/>
              </a:ext>
            </a:extLst>
          </p:cNvPr>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657861CA-A7C2-423D-965B-2FE5934E9272}" type="slidenum">
              <a:rPr lang="cs-CZ" altLang="cs-CZ"/>
              <a:pPr>
                <a:defRPr/>
              </a:pPr>
              <a:t>‹#›</a:t>
            </a:fld>
            <a:endParaRPr lang="cs-CZ" alt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Obrázek 2">
            <a:extLst>
              <a:ext uri="{FF2B5EF4-FFF2-40B4-BE49-F238E27FC236}">
                <a16:creationId xmlns:a16="http://schemas.microsoft.com/office/drawing/2014/main" id="{18FEF6F4-207D-C853-1A36-FB4E1E6AC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ovéPole 8">
            <a:extLst>
              <a:ext uri="{FF2B5EF4-FFF2-40B4-BE49-F238E27FC236}">
                <a16:creationId xmlns:a16="http://schemas.microsoft.com/office/drawing/2014/main" id="{8A8A0533-CE63-11AD-1235-A627B7F71980}"/>
              </a:ext>
            </a:extLst>
          </p:cNvPr>
          <p:cNvSpPr txBox="1">
            <a:spLocks noChangeArrowheads="1"/>
          </p:cNvSpPr>
          <p:nvPr/>
        </p:nvSpPr>
        <p:spPr bwMode="auto">
          <a:xfrm>
            <a:off x="806450" y="1055688"/>
            <a:ext cx="7112000"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cs-CZ" altLang="cs-CZ" sz="4300" dirty="0">
                <a:latin typeface="Arial Black" panose="020B0A04020102020204" pitchFamily="34" charset="0"/>
                <a:cs typeface="Arial" panose="020B0604020202020204" pitchFamily="34" charset="0"/>
              </a:rPr>
              <a:t>Novela zákona o sociálních službách </a:t>
            </a:r>
          </a:p>
        </p:txBody>
      </p:sp>
      <p:sp>
        <p:nvSpPr>
          <p:cNvPr id="3076" name="TextovéPole 9">
            <a:extLst>
              <a:ext uri="{FF2B5EF4-FFF2-40B4-BE49-F238E27FC236}">
                <a16:creationId xmlns:a16="http://schemas.microsoft.com/office/drawing/2014/main" id="{89D0E186-FDA7-A978-3634-4EEBAD690DC0}"/>
              </a:ext>
            </a:extLst>
          </p:cNvPr>
          <p:cNvSpPr txBox="1">
            <a:spLocks noChangeArrowheads="1"/>
          </p:cNvSpPr>
          <p:nvPr/>
        </p:nvSpPr>
        <p:spPr bwMode="auto">
          <a:xfrm>
            <a:off x="806450" y="3879850"/>
            <a:ext cx="4851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cs-CZ" altLang="cs-CZ" sz="2200" dirty="0">
              <a:latin typeface="Arial" panose="020B0604020202020204" pitchFamily="34" charset="0"/>
              <a:cs typeface="Arial" panose="020B0604020202020204" pitchFamily="34" charset="0"/>
            </a:endParaRPr>
          </a:p>
        </p:txBody>
      </p:sp>
      <p:sp>
        <p:nvSpPr>
          <p:cNvPr id="3077" name="TextovéPole 8">
            <a:extLst>
              <a:ext uri="{FF2B5EF4-FFF2-40B4-BE49-F238E27FC236}">
                <a16:creationId xmlns:a16="http://schemas.microsoft.com/office/drawing/2014/main" id="{68C24D34-56E2-A6B7-49E0-EBF1898626CD}"/>
              </a:ext>
            </a:extLst>
          </p:cNvPr>
          <p:cNvSpPr txBox="1">
            <a:spLocks noChangeArrowheads="1"/>
          </p:cNvSpPr>
          <p:nvPr/>
        </p:nvSpPr>
        <p:spPr bwMode="auto">
          <a:xfrm>
            <a:off x="806450" y="6413500"/>
            <a:ext cx="23447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cs-CZ" altLang="cs-CZ" sz="1500" dirty="0">
                <a:solidFill>
                  <a:schemeClr val="bg1"/>
                </a:solidFill>
                <a:latin typeface="Arial Black" panose="020B0A04020102020204" pitchFamily="34" charset="0"/>
                <a:cs typeface="Arial" panose="020B0604020202020204" pitchFamily="34" charset="0"/>
              </a:rPr>
              <a:t>www.mpsv.cz</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01A6125-726B-058F-2AAF-7689D5DD2451}"/>
              </a:ext>
            </a:extLst>
          </p:cNvPr>
          <p:cNvSpPr>
            <a:spLocks noGrp="1"/>
          </p:cNvSpPr>
          <p:nvPr>
            <p:ph type="title"/>
          </p:nvPr>
        </p:nvSpPr>
        <p:spPr>
          <a:xfrm>
            <a:off x="838200" y="1005840"/>
            <a:ext cx="10317480" cy="684848"/>
          </a:xfrm>
        </p:spPr>
        <p:txBody>
          <a:bodyPr/>
          <a:lstStyle/>
          <a:p>
            <a:r>
              <a:rPr lang="cs-CZ" sz="3200" b="1" dirty="0">
                <a:latin typeface="+mn-lt"/>
                <a:cs typeface="Arial" panose="020B0604020202020204" pitchFamily="34" charset="0"/>
              </a:rPr>
              <a:t>Financování sociálních služeb</a:t>
            </a:r>
            <a:endParaRPr lang="cs-CZ" sz="3200" dirty="0">
              <a:latin typeface="+mn-lt"/>
            </a:endParaRPr>
          </a:p>
        </p:txBody>
      </p:sp>
      <p:sp>
        <p:nvSpPr>
          <p:cNvPr id="3" name="Zástupný obsah 2">
            <a:extLst>
              <a:ext uri="{FF2B5EF4-FFF2-40B4-BE49-F238E27FC236}">
                <a16:creationId xmlns:a16="http://schemas.microsoft.com/office/drawing/2014/main" id="{C2B77403-9D24-675F-2D31-159F949F4AF3}"/>
              </a:ext>
            </a:extLst>
          </p:cNvPr>
          <p:cNvSpPr>
            <a:spLocks noGrp="1"/>
          </p:cNvSpPr>
          <p:nvPr>
            <p:ph idx="1"/>
          </p:nvPr>
        </p:nvSpPr>
        <p:spPr>
          <a:xfrm>
            <a:off x="838200" y="1940244"/>
            <a:ext cx="10515600" cy="4460556"/>
          </a:xfrm>
        </p:spPr>
        <p:txBody>
          <a:bodyPr/>
          <a:lstStyle/>
          <a:p>
            <a:pPr marL="0" indent="0" algn="just">
              <a:lnSpc>
                <a:spcPct val="100000"/>
              </a:lnSpc>
              <a:spcBef>
                <a:spcPts val="0"/>
              </a:spcBef>
              <a:spcAft>
                <a:spcPts val="0"/>
              </a:spcAft>
              <a:buNone/>
            </a:pPr>
            <a:r>
              <a:rPr lang="cs-CZ" sz="1800" b="1" u="sng" kern="100" dirty="0">
                <a:latin typeface="Arial" panose="020B0604020202020204" pitchFamily="34" charset="0"/>
                <a:ea typeface="Calibri" panose="020F0502020204030204" pitchFamily="34" charset="0"/>
                <a:cs typeface="Arial" panose="020B0604020202020204" pitchFamily="34" charset="0"/>
              </a:rPr>
              <a:t>Dotace</a:t>
            </a:r>
            <a:r>
              <a:rPr lang="cs-CZ" sz="1800" b="1" u="sng" kern="100" dirty="0">
                <a:effectLst/>
                <a:latin typeface="Arial" panose="020B0604020202020204" pitchFamily="34" charset="0"/>
                <a:ea typeface="Calibri" panose="020F0502020204030204" pitchFamily="34" charset="0"/>
                <a:cs typeface="Arial" panose="020B0604020202020204" pitchFamily="34" charset="0"/>
              </a:rPr>
              <a:t> ze státního rozpočtu v oblasti poskytování sociálních služeb s nadregionální či celostátní působností (</a:t>
            </a:r>
            <a:r>
              <a:rPr lang="cs-CZ" sz="1800" b="1" u="sng" kern="100" dirty="0" err="1">
                <a:effectLst/>
                <a:latin typeface="Arial" panose="020B0604020202020204" pitchFamily="34" charset="0"/>
                <a:ea typeface="Calibri" panose="020F0502020204030204" pitchFamily="34" charset="0"/>
                <a:cs typeface="Arial" panose="020B0604020202020204" pitchFamily="34" charset="0"/>
              </a:rPr>
              <a:t>PpB</a:t>
            </a:r>
            <a:r>
              <a:rPr lang="cs-CZ" sz="1800" b="1" u="sng" kern="100" dirty="0">
                <a:effectLst/>
                <a:latin typeface="Arial" panose="020B0604020202020204" pitchFamily="34" charset="0"/>
                <a:ea typeface="Calibri" panose="020F0502020204030204" pitchFamily="34" charset="0"/>
                <a:cs typeface="Arial" panose="020B0604020202020204" pitchFamily="34" charset="0"/>
              </a:rPr>
              <a:t>)</a:t>
            </a:r>
          </a:p>
          <a:p>
            <a:pPr marL="0" indent="0" algn="just">
              <a:lnSpc>
                <a:spcPct val="100000"/>
              </a:lnSpc>
              <a:spcBef>
                <a:spcPts val="0"/>
              </a:spcBef>
              <a:spcAft>
                <a:spcPts val="0"/>
              </a:spcAft>
              <a:buNone/>
            </a:pPr>
            <a:endParaRPr lang="cs-CZ" sz="1800" b="1"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800" kern="100" dirty="0">
                <a:effectLst/>
                <a:latin typeface="Arial" panose="020B0604020202020204" pitchFamily="34" charset="0"/>
                <a:ea typeface="Calibri" panose="020F0502020204030204" pitchFamily="34" charset="0"/>
                <a:cs typeface="Arial" panose="020B0604020202020204" pitchFamily="34" charset="0"/>
              </a:rPr>
              <a:t>Alokace pro rok 2024: 1 521 000 000 Kč, v současné chvíli využito 1 483 090 000 Kč</a:t>
            </a:r>
          </a:p>
          <a:p>
            <a:pPr marL="0" lvl="0" indent="0" algn="just">
              <a:lnSpc>
                <a:spcPct val="100000"/>
              </a:lnSpc>
              <a:spcBef>
                <a:spcPts val="0"/>
              </a:spcBef>
              <a:spcAft>
                <a:spcPts val="0"/>
              </a:spcAft>
              <a:buNone/>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800" b="1" kern="100" dirty="0">
                <a:latin typeface="Arial" panose="020B0604020202020204" pitchFamily="34" charset="0"/>
                <a:ea typeface="Calibri" panose="020F0502020204030204" pitchFamily="34" charset="0"/>
                <a:cs typeface="Arial" panose="020B0604020202020204" pitchFamily="34" charset="0"/>
              </a:rPr>
              <a:t>Alokace pro rok 2025</a:t>
            </a:r>
            <a:r>
              <a:rPr lang="cs-CZ" sz="1800" kern="100" dirty="0">
                <a:latin typeface="Arial" panose="020B0604020202020204" pitchFamily="34" charset="0"/>
                <a:ea typeface="Calibri" panose="020F0502020204030204" pitchFamily="34" charset="0"/>
                <a:cs typeface="Arial" panose="020B0604020202020204" pitchFamily="34" charset="0"/>
              </a:rPr>
              <a:t>: 1 800 000 000 Kč (předběžný příslib)</a:t>
            </a:r>
          </a:p>
          <a:p>
            <a:pPr marL="0" lvl="0" indent="0" algn="just">
              <a:lnSpc>
                <a:spcPct val="100000"/>
              </a:lnSpc>
              <a:spcBef>
                <a:spcPts val="0"/>
              </a:spcBef>
              <a:spcAft>
                <a:spcPts val="0"/>
              </a:spcAft>
              <a:buNone/>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800" kern="100" dirty="0">
                <a:effectLst/>
                <a:latin typeface="Arial" panose="020B0604020202020204" pitchFamily="34" charset="0"/>
                <a:ea typeface="Calibri" panose="020F0502020204030204" pitchFamily="34" charset="0"/>
                <a:cs typeface="Arial" panose="020B0604020202020204" pitchFamily="34" charset="0"/>
              </a:rPr>
              <a:t>V současnosti probíhá úprava  metodiky (podmínky a kritérií pro nastavení sítě sociálních služeb v rámci tohoto programu)</a:t>
            </a:r>
            <a:endParaRPr lang="cs-CZ" sz="1800" kern="100" dirty="0">
              <a:latin typeface="Arial" panose="020B0604020202020204" pitchFamily="34" charset="0"/>
              <a:ea typeface="Calibri" panose="020F0502020204030204" pitchFamily="34" charset="0"/>
              <a:cs typeface="Arial" panose="020B0604020202020204" pitchFamily="34" charset="0"/>
            </a:endParaRPr>
          </a:p>
          <a:p>
            <a:pPr marL="0" lvl="0" indent="0" algn="just">
              <a:lnSpc>
                <a:spcPct val="100000"/>
              </a:lnSpc>
              <a:spcBef>
                <a:spcPts val="0"/>
              </a:spcBef>
              <a:spcAft>
                <a:spcPts val="0"/>
              </a:spcAft>
              <a:buNone/>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800" b="1" kern="100" dirty="0">
                <a:effectLst/>
                <a:latin typeface="Arial" panose="020B0604020202020204" pitchFamily="34" charset="0"/>
                <a:ea typeface="Calibri" panose="020F0502020204030204" pitchFamily="34" charset="0"/>
                <a:cs typeface="Arial" panose="020B0604020202020204" pitchFamily="34" charset="0"/>
              </a:rPr>
              <a:t>Předpokládaný termín vyhlášení dotačního řízení pro rok 2025</a:t>
            </a:r>
            <a:r>
              <a:rPr lang="cs-CZ" sz="1800" kern="100" dirty="0">
                <a:effectLst/>
                <a:latin typeface="Arial" panose="020B0604020202020204" pitchFamily="34" charset="0"/>
                <a:ea typeface="Calibri" panose="020F0502020204030204" pitchFamily="34" charset="0"/>
                <a:cs typeface="Arial" panose="020B0604020202020204" pitchFamily="34" charset="0"/>
              </a:rPr>
              <a:t>: 10/2024</a:t>
            </a:r>
          </a:p>
          <a:p>
            <a:endParaRPr lang="cs-CZ" dirty="0"/>
          </a:p>
        </p:txBody>
      </p:sp>
      <p:pic>
        <p:nvPicPr>
          <p:cNvPr id="6" name="Obrázek 2">
            <a:extLst>
              <a:ext uri="{FF2B5EF4-FFF2-40B4-BE49-F238E27FC236}">
                <a16:creationId xmlns:a16="http://schemas.microsoft.com/office/drawing/2014/main" id="{4152E823-35B3-E58D-DB12-1DA396209A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0"/>
            <a:ext cx="10659291" cy="58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3742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6625BD4-8B6F-F4E6-0EE9-1EAB00D3BC99}"/>
              </a:ext>
            </a:extLst>
          </p:cNvPr>
          <p:cNvSpPr>
            <a:spLocks noGrp="1"/>
          </p:cNvSpPr>
          <p:nvPr>
            <p:ph type="title"/>
          </p:nvPr>
        </p:nvSpPr>
        <p:spPr>
          <a:xfrm>
            <a:off x="838200" y="756284"/>
            <a:ext cx="10420350" cy="934404"/>
          </a:xfrm>
        </p:spPr>
        <p:txBody>
          <a:bodyPr/>
          <a:lstStyle/>
          <a:p>
            <a:r>
              <a:rPr lang="cs-CZ" sz="3200" b="1" dirty="0">
                <a:latin typeface="+mn-lt"/>
                <a:cs typeface="Arial" panose="020B0604020202020204" pitchFamily="34" charset="0"/>
              </a:rPr>
              <a:t>Financování sociálních služeb</a:t>
            </a:r>
            <a:endParaRPr lang="cs-CZ" sz="3200" dirty="0">
              <a:latin typeface="+mn-lt"/>
            </a:endParaRPr>
          </a:p>
        </p:txBody>
      </p:sp>
      <p:sp>
        <p:nvSpPr>
          <p:cNvPr id="3" name="Zástupný obsah 2">
            <a:extLst>
              <a:ext uri="{FF2B5EF4-FFF2-40B4-BE49-F238E27FC236}">
                <a16:creationId xmlns:a16="http://schemas.microsoft.com/office/drawing/2014/main" id="{CA862211-7C25-DA9B-2C8C-85DB8284B85C}"/>
              </a:ext>
            </a:extLst>
          </p:cNvPr>
          <p:cNvSpPr>
            <a:spLocks noGrp="1"/>
          </p:cNvSpPr>
          <p:nvPr>
            <p:ph idx="1"/>
          </p:nvPr>
        </p:nvSpPr>
        <p:spPr/>
        <p:txBody>
          <a:bodyPr/>
          <a:lstStyle/>
          <a:p>
            <a:pPr marL="0" indent="0" algn="just">
              <a:lnSpc>
                <a:spcPct val="106000"/>
              </a:lnSpc>
              <a:spcAft>
                <a:spcPts val="800"/>
              </a:spcAft>
              <a:buNone/>
            </a:pPr>
            <a:r>
              <a:rPr lang="cs-CZ" sz="1800" b="1" u="sng" kern="100" dirty="0">
                <a:effectLst/>
                <a:latin typeface="Arial" panose="020B0604020202020204" pitchFamily="34" charset="0"/>
                <a:ea typeface="Calibri" panose="020F0502020204030204" pitchFamily="34" charset="0"/>
                <a:cs typeface="Arial" panose="020B0604020202020204" pitchFamily="34" charset="0"/>
              </a:rPr>
              <a:t>Mimořádné dotační tituly</a:t>
            </a:r>
          </a:p>
          <a:p>
            <a:pPr algn="just">
              <a:lnSpc>
                <a:spcPct val="106000"/>
              </a:lnSpc>
              <a:spcAft>
                <a:spcPts val="800"/>
              </a:spcAft>
            </a:pPr>
            <a:r>
              <a:rPr lang="cs-CZ" sz="1800" b="1" kern="100" dirty="0">
                <a:effectLst/>
                <a:latin typeface="Arial" panose="020B0604020202020204" pitchFamily="34" charset="0"/>
                <a:ea typeface="Calibri" panose="020F0502020204030204" pitchFamily="34" charset="0"/>
                <a:cs typeface="Arial" panose="020B0604020202020204" pitchFamily="34" charset="0"/>
              </a:rPr>
              <a:t>Oblast A – služby péče pro osoby z Ukrajiny</a:t>
            </a:r>
          </a:p>
          <a:p>
            <a:pPr marL="342900" lvl="0" indent="-342900" algn="just">
              <a:lnSpc>
                <a:spcPct val="100000"/>
              </a:lnSpc>
              <a:spcBef>
                <a:spcPts val="0"/>
              </a:spcBef>
              <a:spcAft>
                <a:spcPts val="0"/>
              </a:spcAft>
              <a:buFont typeface="Symbol" panose="05050102010706020507" pitchFamily="18" charset="2"/>
              <a:buChar char=""/>
            </a:pPr>
            <a:r>
              <a:rPr lang="cs-CZ" sz="1800" kern="100" dirty="0">
                <a:effectLst/>
                <a:latin typeface="Arial" panose="020B0604020202020204" pitchFamily="34" charset="0"/>
                <a:ea typeface="Calibri" panose="020F0502020204030204" pitchFamily="34" charset="0"/>
                <a:cs typeface="Arial" panose="020B0604020202020204" pitchFamily="34" charset="0"/>
              </a:rPr>
              <a:t>Dotační řízení pro rok 2024 vyhlášeno: 15. 7. 2024</a:t>
            </a:r>
          </a:p>
          <a:p>
            <a:pPr marL="0" lvl="0" indent="0" algn="just">
              <a:lnSpc>
                <a:spcPct val="100000"/>
              </a:lnSpc>
              <a:spcBef>
                <a:spcPts val="0"/>
              </a:spcBef>
              <a:spcAft>
                <a:spcPts val="0"/>
              </a:spcAft>
              <a:buNone/>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800" kern="100" dirty="0">
                <a:effectLst/>
                <a:latin typeface="Arial" panose="020B0604020202020204" pitchFamily="34" charset="0"/>
                <a:ea typeface="Calibri" panose="020F0502020204030204" pitchFamily="34" charset="0"/>
                <a:cs typeface="Arial" panose="020B0604020202020204" pitchFamily="34" charset="0"/>
              </a:rPr>
              <a:t>Termín pro předložení žádosti je od vyhlášení výzvy do 31. 10. 2024</a:t>
            </a:r>
          </a:p>
          <a:p>
            <a:pPr marL="0" lvl="0" indent="0" algn="just">
              <a:lnSpc>
                <a:spcPct val="100000"/>
              </a:lnSpc>
              <a:spcBef>
                <a:spcPts val="0"/>
              </a:spcBef>
              <a:spcAft>
                <a:spcPts val="0"/>
              </a:spcAft>
              <a:buNone/>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800" kern="100" dirty="0">
                <a:effectLst/>
                <a:latin typeface="Arial" panose="020B0604020202020204" pitchFamily="34" charset="0"/>
                <a:ea typeface="Calibri" panose="020F0502020204030204" pitchFamily="34" charset="0"/>
                <a:cs typeface="Arial" panose="020B0604020202020204" pitchFamily="34" charset="0"/>
              </a:rPr>
              <a:t>Příjem žádostí, jejich vyhodnocení a přiznávání prostředků dotace probíhá průběžně od data vyhlášení výzvy</a:t>
            </a:r>
          </a:p>
          <a:p>
            <a:endParaRPr lang="cs-CZ" dirty="0"/>
          </a:p>
        </p:txBody>
      </p:sp>
      <p:pic>
        <p:nvPicPr>
          <p:cNvPr id="4" name="Obrázek 2">
            <a:extLst>
              <a:ext uri="{FF2B5EF4-FFF2-40B4-BE49-F238E27FC236}">
                <a16:creationId xmlns:a16="http://schemas.microsoft.com/office/drawing/2014/main" id="{B39C64C7-726A-2546-D914-D688BB7BE2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0"/>
            <a:ext cx="10659291" cy="58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4070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31AC750-D99B-4338-9A6D-C6447565840E}"/>
              </a:ext>
            </a:extLst>
          </p:cNvPr>
          <p:cNvSpPr>
            <a:spLocks noGrp="1"/>
          </p:cNvSpPr>
          <p:nvPr>
            <p:ph type="title"/>
          </p:nvPr>
        </p:nvSpPr>
        <p:spPr>
          <a:xfrm>
            <a:off x="838200" y="845820"/>
            <a:ext cx="10306050" cy="844868"/>
          </a:xfrm>
        </p:spPr>
        <p:txBody>
          <a:bodyPr/>
          <a:lstStyle/>
          <a:p>
            <a:r>
              <a:rPr lang="cs-CZ" sz="3200" b="1" dirty="0">
                <a:latin typeface="+mn-lt"/>
                <a:cs typeface="Arial" panose="020B0604020202020204" pitchFamily="34" charset="0"/>
              </a:rPr>
              <a:t>Financování sociálních služeb</a:t>
            </a:r>
            <a:endParaRPr lang="cs-CZ" sz="3200" dirty="0">
              <a:latin typeface="+mn-lt"/>
            </a:endParaRPr>
          </a:p>
        </p:txBody>
      </p:sp>
      <p:sp>
        <p:nvSpPr>
          <p:cNvPr id="3" name="Zástupný obsah 2">
            <a:extLst>
              <a:ext uri="{FF2B5EF4-FFF2-40B4-BE49-F238E27FC236}">
                <a16:creationId xmlns:a16="http://schemas.microsoft.com/office/drawing/2014/main" id="{C6DA0B3D-9D77-CC50-4632-1815A9746855}"/>
              </a:ext>
            </a:extLst>
          </p:cNvPr>
          <p:cNvSpPr>
            <a:spLocks noGrp="1"/>
          </p:cNvSpPr>
          <p:nvPr>
            <p:ph idx="1"/>
          </p:nvPr>
        </p:nvSpPr>
        <p:spPr/>
        <p:txBody>
          <a:bodyPr/>
          <a:lstStyle/>
          <a:p>
            <a:pPr marL="0" indent="0">
              <a:buNone/>
            </a:pPr>
            <a:r>
              <a:rPr lang="cs-CZ" sz="1800" b="1" u="sng" kern="100" dirty="0">
                <a:effectLst/>
                <a:latin typeface="Arial" panose="020B0604020202020204" pitchFamily="34" charset="0"/>
                <a:ea typeface="Calibri" panose="020F0502020204030204" pitchFamily="34" charset="0"/>
                <a:cs typeface="Arial" panose="020B0604020202020204" pitchFamily="34" charset="0"/>
              </a:rPr>
              <a:t>Mimořádné dotační tituly</a:t>
            </a:r>
          </a:p>
          <a:p>
            <a:pPr marL="0" indent="0">
              <a:lnSpc>
                <a:spcPct val="100000"/>
              </a:lnSpc>
              <a:spcBef>
                <a:spcPts val="0"/>
              </a:spcBef>
              <a:spcAft>
                <a:spcPts val="0"/>
              </a:spcAft>
              <a:buNone/>
            </a:pPr>
            <a:endParaRPr lang="cs-CZ" sz="1800" b="1" u="sng" kern="1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0000"/>
              </a:lnSpc>
              <a:spcBef>
                <a:spcPts val="0"/>
              </a:spcBef>
              <a:spcAft>
                <a:spcPts val="0"/>
              </a:spcAft>
            </a:pPr>
            <a:r>
              <a:rPr lang="cs-CZ" sz="1800" b="1" kern="100" dirty="0">
                <a:effectLst/>
                <a:latin typeface="Arial" panose="020B0604020202020204" pitchFamily="34" charset="0"/>
                <a:ea typeface="Calibri" panose="020F0502020204030204" pitchFamily="34" charset="0"/>
                <a:cs typeface="Arial" panose="020B0604020202020204" pitchFamily="34" charset="0"/>
              </a:rPr>
              <a:t>Oblast B – zajištění péče dle zákona o sociálních službách prostřednictvím terénní sociální služby osobní asistence u osob, jejichž potřeba péče přesahuje více než 80 hodin měsíčně, v situacích snížené úhrady za poskytnutou péči</a:t>
            </a:r>
          </a:p>
          <a:p>
            <a:pPr algn="just">
              <a:lnSpc>
                <a:spcPct val="100000"/>
              </a:lnSpc>
              <a:spcBef>
                <a:spcPts val="0"/>
              </a:spcBef>
              <a:spcAft>
                <a:spcPts val="0"/>
              </a:spcAft>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800" kern="100" dirty="0">
                <a:effectLst/>
                <a:latin typeface="Arial" panose="020B0604020202020204" pitchFamily="34" charset="0"/>
                <a:ea typeface="Calibri" panose="020F0502020204030204" pitchFamily="34" charset="0"/>
                <a:cs typeface="Arial" panose="020B0604020202020204" pitchFamily="34" charset="0"/>
              </a:rPr>
              <a:t>Dotační řízení pro rok 2024 vyhlášeno: 29. 5. 2024</a:t>
            </a:r>
          </a:p>
          <a:p>
            <a:pPr marL="342900" lvl="0" indent="-342900" algn="just">
              <a:lnSpc>
                <a:spcPct val="100000"/>
              </a:lnSpc>
              <a:spcBef>
                <a:spcPts val="0"/>
              </a:spcBef>
              <a:spcAft>
                <a:spcPts val="0"/>
              </a:spcAft>
              <a:buFont typeface="Symbol" panose="05050102010706020507" pitchFamily="18" charset="2"/>
              <a:buChar char=""/>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800" kern="100" dirty="0">
                <a:effectLst/>
                <a:latin typeface="Arial" panose="020B0604020202020204" pitchFamily="34" charset="0"/>
                <a:ea typeface="Calibri" panose="020F0502020204030204" pitchFamily="34" charset="0"/>
                <a:cs typeface="Arial" panose="020B0604020202020204" pitchFamily="34" charset="0"/>
              </a:rPr>
              <a:t>Termín pro předložení žádosti je od vyhlášení výzvy do 15. 11. 2024.</a:t>
            </a:r>
          </a:p>
          <a:p>
            <a:pPr marL="0" lvl="0" indent="0" algn="just">
              <a:lnSpc>
                <a:spcPct val="100000"/>
              </a:lnSpc>
              <a:spcBef>
                <a:spcPts val="0"/>
              </a:spcBef>
              <a:spcAft>
                <a:spcPts val="0"/>
              </a:spcAft>
              <a:buNone/>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800" kern="100" dirty="0">
                <a:effectLst/>
                <a:latin typeface="Arial" panose="020B0604020202020204" pitchFamily="34" charset="0"/>
                <a:ea typeface="Calibri" panose="020F0502020204030204" pitchFamily="34" charset="0"/>
                <a:cs typeface="Arial" panose="020B0604020202020204" pitchFamily="34" charset="0"/>
              </a:rPr>
              <a:t>Příjem žádostí, jejich vyhodnocení a přiznávání prostředků dotace bude probíhá průběžně od data vyhlášení výzvy</a:t>
            </a:r>
          </a:p>
          <a:p>
            <a:endParaRPr lang="cs-CZ" dirty="0"/>
          </a:p>
        </p:txBody>
      </p:sp>
      <p:pic>
        <p:nvPicPr>
          <p:cNvPr id="4" name="Obrázek 2">
            <a:extLst>
              <a:ext uri="{FF2B5EF4-FFF2-40B4-BE49-F238E27FC236}">
                <a16:creationId xmlns:a16="http://schemas.microsoft.com/office/drawing/2014/main" id="{3AC319A1-B34E-B872-170F-3C9DA4396D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0"/>
            <a:ext cx="10659291" cy="58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371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1CC786E-46A6-ABD9-E446-97DB741253DC}"/>
              </a:ext>
            </a:extLst>
          </p:cNvPr>
          <p:cNvSpPr>
            <a:spLocks noGrp="1"/>
          </p:cNvSpPr>
          <p:nvPr>
            <p:ph type="title"/>
          </p:nvPr>
        </p:nvSpPr>
        <p:spPr>
          <a:xfrm>
            <a:off x="838199" y="756283"/>
            <a:ext cx="10386061" cy="1034099"/>
          </a:xfrm>
        </p:spPr>
        <p:txBody>
          <a:bodyPr/>
          <a:lstStyle/>
          <a:p>
            <a:r>
              <a:rPr lang="cs-CZ" sz="3200" b="1" dirty="0">
                <a:latin typeface="+mn-lt"/>
                <a:cs typeface="Arial" panose="020B0604020202020204" pitchFamily="34" charset="0"/>
              </a:rPr>
              <a:t>Financování sociálních služeb</a:t>
            </a:r>
            <a:endParaRPr lang="cs-CZ" sz="3200" dirty="0">
              <a:latin typeface="+mn-lt"/>
            </a:endParaRPr>
          </a:p>
        </p:txBody>
      </p:sp>
      <p:sp>
        <p:nvSpPr>
          <p:cNvPr id="3" name="Zástupný obsah 2">
            <a:extLst>
              <a:ext uri="{FF2B5EF4-FFF2-40B4-BE49-F238E27FC236}">
                <a16:creationId xmlns:a16="http://schemas.microsoft.com/office/drawing/2014/main" id="{B2617B0F-346E-FCF1-0978-F4A3BE5276C6}"/>
              </a:ext>
            </a:extLst>
          </p:cNvPr>
          <p:cNvSpPr>
            <a:spLocks noGrp="1"/>
          </p:cNvSpPr>
          <p:nvPr>
            <p:ph idx="1"/>
          </p:nvPr>
        </p:nvSpPr>
        <p:spPr>
          <a:xfrm>
            <a:off x="838200" y="1590262"/>
            <a:ext cx="10515600" cy="5108712"/>
          </a:xfrm>
        </p:spPr>
        <p:txBody>
          <a:bodyPr/>
          <a:lstStyle/>
          <a:p>
            <a:pPr marL="0" indent="0">
              <a:buNone/>
            </a:pPr>
            <a:r>
              <a:rPr lang="cs-CZ" sz="1800" b="1" u="sng" kern="100" dirty="0">
                <a:effectLst/>
                <a:latin typeface="Arial" panose="020B0604020202020204" pitchFamily="34" charset="0"/>
                <a:ea typeface="Calibri" panose="020F0502020204030204" pitchFamily="34" charset="0"/>
                <a:cs typeface="Arial" panose="020B0604020202020204" pitchFamily="34" charset="0"/>
              </a:rPr>
              <a:t>Mimořádné dotační tituly</a:t>
            </a:r>
          </a:p>
          <a:p>
            <a:pPr marL="0" indent="0">
              <a:buNone/>
            </a:pPr>
            <a:endParaRPr lang="cs-CZ" sz="1800" b="1" u="sng" kern="1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6000"/>
              </a:lnSpc>
              <a:spcAft>
                <a:spcPts val="800"/>
              </a:spcAft>
            </a:pPr>
            <a:r>
              <a:rPr lang="cs-CZ" sz="1800" b="1" kern="100" dirty="0">
                <a:effectLst/>
                <a:latin typeface="Arial" panose="020B0604020202020204" pitchFamily="34" charset="0"/>
                <a:ea typeface="Calibri" panose="020F0502020204030204" pitchFamily="34" charset="0"/>
                <a:cs typeface="Arial" panose="020B0604020202020204" pitchFamily="34" charset="0"/>
              </a:rPr>
              <a:t>Oblast C – mimořádné situace podle § 104 odst. 3 písm. c) zákona o sociálních službách, kterými se rozumí zejména živelní pohroma, požár, ekologická nebo průmyslová havárie, dále poskytování péče o trojčata a vícerčata ze strany pečovatelské služby, případně další mimořádné situace ohrožující dostupnost sociálních služeb pro jejich uživatele</a:t>
            </a:r>
          </a:p>
          <a:p>
            <a:pPr marL="342900" lvl="0" indent="-342900" algn="just">
              <a:lnSpc>
                <a:spcPct val="100000"/>
              </a:lnSpc>
              <a:spcBef>
                <a:spcPts val="0"/>
              </a:spcBef>
              <a:spcAft>
                <a:spcPts val="0"/>
              </a:spcAft>
              <a:buFont typeface="Symbol" panose="05050102010706020507" pitchFamily="18" charset="2"/>
              <a:buChar char=""/>
            </a:pPr>
            <a:r>
              <a:rPr lang="cs-CZ" sz="1600" kern="100" dirty="0">
                <a:effectLst/>
                <a:latin typeface="Arial" panose="020B0604020202020204" pitchFamily="34" charset="0"/>
                <a:ea typeface="Calibri" panose="020F0502020204030204" pitchFamily="34" charset="0"/>
                <a:cs typeface="Arial" panose="020B0604020202020204" pitchFamily="34" charset="0"/>
              </a:rPr>
              <a:t>Dotační řízení pro rok 2024 byl vyhlášeno: 29. 5. 2024</a:t>
            </a:r>
          </a:p>
          <a:p>
            <a:pPr marL="0" lvl="0" indent="0" algn="just">
              <a:lnSpc>
                <a:spcPct val="100000"/>
              </a:lnSpc>
              <a:spcBef>
                <a:spcPts val="0"/>
              </a:spcBef>
              <a:spcAft>
                <a:spcPts val="0"/>
              </a:spcAft>
              <a:buNone/>
            </a:pPr>
            <a:endParaRPr lang="cs-CZ" sz="16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600" kern="100" dirty="0">
                <a:effectLst/>
                <a:latin typeface="Arial" panose="020B0604020202020204" pitchFamily="34" charset="0"/>
                <a:ea typeface="Calibri" panose="020F0502020204030204" pitchFamily="34" charset="0"/>
                <a:cs typeface="Arial" panose="020B0604020202020204" pitchFamily="34" charset="0"/>
              </a:rPr>
              <a:t>Termín pro předložení žádosti je od vyhlášení výzvy</a:t>
            </a:r>
          </a:p>
          <a:p>
            <a:pPr marL="342900" lvl="0" indent="-342900" algn="just">
              <a:lnSpc>
                <a:spcPct val="100000"/>
              </a:lnSpc>
              <a:spcBef>
                <a:spcPts val="0"/>
              </a:spcBef>
              <a:spcAft>
                <a:spcPts val="0"/>
              </a:spcAft>
              <a:buFont typeface="Symbol" panose="05050102010706020507" pitchFamily="18" charset="2"/>
              <a:buChar char=""/>
            </a:pPr>
            <a:endParaRPr lang="cs-CZ" sz="16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600" kern="100" dirty="0">
                <a:effectLst/>
                <a:latin typeface="Arial" panose="020B0604020202020204" pitchFamily="34" charset="0"/>
                <a:ea typeface="Calibri" panose="020F0502020204030204" pitchFamily="34" charset="0"/>
                <a:cs typeface="Arial" panose="020B0604020202020204" pitchFamily="34" charset="0"/>
              </a:rPr>
              <a:t>Příjem žádostí, jejich vyhodnocení a přiznávání prostředků dotace probíhá průběžně od data vyhlášení výzvy</a:t>
            </a:r>
          </a:p>
          <a:p>
            <a:pPr marL="342900" lvl="0" indent="-342900" algn="just">
              <a:lnSpc>
                <a:spcPct val="100000"/>
              </a:lnSpc>
              <a:spcBef>
                <a:spcPts val="0"/>
              </a:spcBef>
              <a:spcAft>
                <a:spcPts val="0"/>
              </a:spcAft>
              <a:buFont typeface="Symbol" panose="05050102010706020507" pitchFamily="18" charset="2"/>
              <a:buChar char=""/>
            </a:pPr>
            <a:endParaRPr lang="cs-CZ" sz="1600" kern="100" dirty="0">
              <a:latin typeface="Arial" panose="020B0604020202020204" pitchFamily="34" charset="0"/>
              <a:ea typeface="Calibri" panose="020F0502020204030204" pitchFamily="34" charset="0"/>
              <a:cs typeface="Arial" panose="020B0604020202020204" pitchFamily="34" charset="0"/>
            </a:endParaRPr>
          </a:p>
          <a:p>
            <a:pPr marL="0" lvl="0" indent="0" algn="just">
              <a:lnSpc>
                <a:spcPct val="100000"/>
              </a:lnSpc>
              <a:spcBef>
                <a:spcPts val="0"/>
              </a:spcBef>
              <a:spcAft>
                <a:spcPts val="0"/>
              </a:spcAft>
              <a:buNone/>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endParaRPr lang="cs-CZ" dirty="0"/>
          </a:p>
        </p:txBody>
      </p:sp>
      <p:pic>
        <p:nvPicPr>
          <p:cNvPr id="4" name="Obrázek 2">
            <a:extLst>
              <a:ext uri="{FF2B5EF4-FFF2-40B4-BE49-F238E27FC236}">
                <a16:creationId xmlns:a16="http://schemas.microsoft.com/office/drawing/2014/main" id="{2DCFB65D-6055-F87B-A5B1-66805885A3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0"/>
            <a:ext cx="10659291" cy="58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0544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Obrázek 2">
            <a:extLst>
              <a:ext uri="{FF2B5EF4-FFF2-40B4-BE49-F238E27FC236}">
                <a16:creationId xmlns:a16="http://schemas.microsoft.com/office/drawing/2014/main" id="{18FEF6F4-207D-C853-1A36-FB4E1E6AC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ovéPole 8">
            <a:extLst>
              <a:ext uri="{FF2B5EF4-FFF2-40B4-BE49-F238E27FC236}">
                <a16:creationId xmlns:a16="http://schemas.microsoft.com/office/drawing/2014/main" id="{8A8A0533-CE63-11AD-1235-A627B7F71980}"/>
              </a:ext>
            </a:extLst>
          </p:cNvPr>
          <p:cNvSpPr txBox="1">
            <a:spLocks noChangeArrowheads="1"/>
          </p:cNvSpPr>
          <p:nvPr/>
        </p:nvSpPr>
        <p:spPr bwMode="auto">
          <a:xfrm>
            <a:off x="806450" y="1055688"/>
            <a:ext cx="71120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cs-CZ" sz="4300" b="1" dirty="0">
                <a:latin typeface="Arial Black" panose="020B0A04020102020204" pitchFamily="34" charset="0"/>
              </a:rPr>
              <a:t>Změnový zákon - sociálně zdravotní pomezí</a:t>
            </a:r>
            <a:endParaRPr lang="cs-CZ" altLang="cs-CZ" sz="4300" b="1" dirty="0">
              <a:latin typeface="Arial Black" panose="020B0A04020102020204" pitchFamily="34" charset="0"/>
              <a:cs typeface="Arial" panose="020B0604020202020204" pitchFamily="34" charset="0"/>
            </a:endParaRPr>
          </a:p>
        </p:txBody>
      </p:sp>
      <p:sp>
        <p:nvSpPr>
          <p:cNvPr id="3076" name="TextovéPole 9">
            <a:extLst>
              <a:ext uri="{FF2B5EF4-FFF2-40B4-BE49-F238E27FC236}">
                <a16:creationId xmlns:a16="http://schemas.microsoft.com/office/drawing/2014/main" id="{89D0E186-FDA7-A978-3634-4EEBAD690DC0}"/>
              </a:ext>
            </a:extLst>
          </p:cNvPr>
          <p:cNvSpPr txBox="1">
            <a:spLocks noChangeArrowheads="1"/>
          </p:cNvSpPr>
          <p:nvPr/>
        </p:nvSpPr>
        <p:spPr bwMode="auto">
          <a:xfrm>
            <a:off x="806450" y="3879850"/>
            <a:ext cx="4851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cs-CZ" altLang="cs-CZ" sz="2200" dirty="0">
              <a:latin typeface="Arial" panose="020B0604020202020204" pitchFamily="34" charset="0"/>
              <a:cs typeface="Arial" panose="020B0604020202020204" pitchFamily="34" charset="0"/>
            </a:endParaRPr>
          </a:p>
        </p:txBody>
      </p:sp>
      <p:sp>
        <p:nvSpPr>
          <p:cNvPr id="3077" name="TextovéPole 8">
            <a:extLst>
              <a:ext uri="{FF2B5EF4-FFF2-40B4-BE49-F238E27FC236}">
                <a16:creationId xmlns:a16="http://schemas.microsoft.com/office/drawing/2014/main" id="{68C24D34-56E2-A6B7-49E0-EBF1898626CD}"/>
              </a:ext>
            </a:extLst>
          </p:cNvPr>
          <p:cNvSpPr txBox="1">
            <a:spLocks noChangeArrowheads="1"/>
          </p:cNvSpPr>
          <p:nvPr/>
        </p:nvSpPr>
        <p:spPr bwMode="auto">
          <a:xfrm>
            <a:off x="806450" y="6413500"/>
            <a:ext cx="23447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cs-CZ" altLang="cs-CZ" sz="1500" dirty="0">
                <a:solidFill>
                  <a:schemeClr val="bg1"/>
                </a:solidFill>
                <a:latin typeface="Arial Black" panose="020B0A04020102020204" pitchFamily="34" charset="0"/>
                <a:cs typeface="Arial" panose="020B0604020202020204" pitchFamily="34" charset="0"/>
              </a:rPr>
              <a:t>www.mpsv.cz</a:t>
            </a:r>
          </a:p>
        </p:txBody>
      </p:sp>
    </p:spTree>
    <p:extLst>
      <p:ext uri="{BB962C8B-B14F-4D97-AF65-F5344CB8AC3E}">
        <p14:creationId xmlns:p14="http://schemas.microsoft.com/office/powerpoint/2010/main" val="2780491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ovéPole 8">
            <a:extLst>
              <a:ext uri="{FF2B5EF4-FFF2-40B4-BE49-F238E27FC236}">
                <a16:creationId xmlns:a16="http://schemas.microsoft.com/office/drawing/2014/main" id="{BC5532B7-360F-6E6A-EA63-B0E2EB31E6FA}"/>
              </a:ext>
            </a:extLst>
          </p:cNvPr>
          <p:cNvSpPr txBox="1">
            <a:spLocks noChangeArrowheads="1"/>
          </p:cNvSpPr>
          <p:nvPr/>
        </p:nvSpPr>
        <p:spPr bwMode="auto">
          <a:xfrm>
            <a:off x="570327" y="1018725"/>
            <a:ext cx="99935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None/>
            </a:pPr>
            <a:r>
              <a:rPr lang="cs-CZ" altLang="cs-CZ" b="1" dirty="0">
                <a:latin typeface="+mn-lt"/>
                <a:cs typeface="Arial" panose="020B0604020202020204" pitchFamily="34" charset="0"/>
              </a:rPr>
              <a:t>Harmonogram přípravy a schvalování</a:t>
            </a:r>
          </a:p>
        </p:txBody>
      </p:sp>
      <p:sp>
        <p:nvSpPr>
          <p:cNvPr id="4099" name="TextovéPole 9">
            <a:extLst>
              <a:ext uri="{FF2B5EF4-FFF2-40B4-BE49-F238E27FC236}">
                <a16:creationId xmlns:a16="http://schemas.microsoft.com/office/drawing/2014/main" id="{6AEB4161-2C07-B6E0-E51B-D6B4710898FA}"/>
              </a:ext>
            </a:extLst>
          </p:cNvPr>
          <p:cNvSpPr txBox="1">
            <a:spLocks noChangeArrowheads="1"/>
          </p:cNvSpPr>
          <p:nvPr/>
        </p:nvSpPr>
        <p:spPr bwMode="auto">
          <a:xfrm>
            <a:off x="570327" y="1893920"/>
            <a:ext cx="10421126" cy="4379148"/>
          </a:xfrm>
          <a:prstGeom prst="rect">
            <a:avLst/>
          </a:prstGeom>
          <a:noFill/>
          <a:ln>
            <a:noFill/>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285750" indent="-285750">
              <a:defRPr/>
            </a:pPr>
            <a:endParaRPr lang="cs-CZ" sz="2000" dirty="0">
              <a:solidFill>
                <a:srgbClr val="000000"/>
              </a:solidFill>
              <a:latin typeface="Ariel black"/>
            </a:endParaRPr>
          </a:p>
          <a:p>
            <a:pPr marL="342900" indent="-342900">
              <a:defRPr/>
            </a:pPr>
            <a:r>
              <a:rPr lang="cs-CZ" altLang="cs-CZ" sz="1800" dirty="0">
                <a:latin typeface="Arial" panose="020B0604020202020204" pitchFamily="34" charset="0"/>
                <a:cs typeface="Arial" panose="020B0604020202020204" pitchFamily="34" charset="0"/>
              </a:rPr>
              <a:t>Nyní v Poslanecké sněmovně po 1. čtení a po projednání ve výborech – sociálním a zdravotním</a:t>
            </a:r>
          </a:p>
          <a:p>
            <a:pPr marL="342900" indent="-342900">
              <a:defRPr/>
            </a:pPr>
            <a:r>
              <a:rPr lang="cs-CZ" altLang="cs-CZ" sz="1800" dirty="0">
                <a:latin typeface="Arial" panose="020B0604020202020204" pitchFamily="34" charset="0"/>
                <a:cs typeface="Arial" panose="020B0604020202020204" pitchFamily="34" charset="0"/>
              </a:rPr>
              <a:t>Ještě se rozhoduje o některých pozměňovacích návrzích</a:t>
            </a:r>
          </a:p>
          <a:p>
            <a:pPr marL="342900" indent="-342900">
              <a:defRPr/>
            </a:pPr>
            <a:r>
              <a:rPr lang="cs-CZ" altLang="cs-CZ" sz="1800" dirty="0">
                <a:latin typeface="Arial" panose="020B0604020202020204" pitchFamily="34" charset="0"/>
                <a:cs typeface="Arial" panose="020B0604020202020204" pitchFamily="34" charset="0"/>
              </a:rPr>
              <a:t>V týdnu od 21.10.2024 proběhne 2. čtení, a pravděpodobně i 3.čtení</a:t>
            </a:r>
          </a:p>
          <a:p>
            <a:pPr marL="342900" indent="-342900">
              <a:defRPr/>
            </a:pPr>
            <a:r>
              <a:rPr lang="cs-CZ" altLang="cs-CZ" sz="1800" dirty="0">
                <a:latin typeface="Arial" panose="020B0604020202020204" pitchFamily="34" charset="0"/>
                <a:cs typeface="Arial" panose="020B0604020202020204" pitchFamily="34" charset="0"/>
              </a:rPr>
              <a:t>Listopad 2024 – projednání v Senátu</a:t>
            </a:r>
          </a:p>
          <a:p>
            <a:pPr marL="342900" indent="-342900">
              <a:defRPr/>
            </a:pPr>
            <a:r>
              <a:rPr lang="cs-CZ" altLang="cs-CZ" sz="1800" dirty="0">
                <a:latin typeface="Arial" panose="020B0604020202020204" pitchFamily="34" charset="0"/>
                <a:cs typeface="Arial" panose="020B0604020202020204" pitchFamily="34" charset="0"/>
              </a:rPr>
              <a:t>Prosinec 2024 – podpis presidenta a uveřejnění ve Sbírce zákonů</a:t>
            </a:r>
          </a:p>
          <a:p>
            <a:pPr marL="342900" indent="-342900">
              <a:defRPr/>
            </a:pPr>
            <a:r>
              <a:rPr lang="cs-CZ" altLang="cs-CZ" sz="1800" dirty="0">
                <a:latin typeface="Arial" panose="020B0604020202020204" pitchFamily="34" charset="0"/>
                <a:cs typeface="Arial" panose="020B0604020202020204" pitchFamily="34" charset="0"/>
              </a:rPr>
              <a:t>Platnost od 1.1.2025</a:t>
            </a:r>
          </a:p>
          <a:p>
            <a:pPr marL="342900" indent="-342900">
              <a:defRPr/>
            </a:pPr>
            <a:r>
              <a:rPr lang="cs-CZ" altLang="cs-CZ" sz="1800" dirty="0">
                <a:latin typeface="Arial" panose="020B0604020202020204" pitchFamily="34" charset="0"/>
                <a:cs typeface="Arial" panose="020B0604020202020204" pitchFamily="34" charset="0"/>
              </a:rPr>
              <a:t>Účinnost od 1.1.2024, v některých ustanoveních odložená:</a:t>
            </a:r>
          </a:p>
          <a:p>
            <a:pPr marL="1085850" lvl="1" indent="-342900">
              <a:defRPr/>
            </a:pPr>
            <a:r>
              <a:rPr lang="cs-CZ" altLang="cs-CZ" sz="1400" dirty="0">
                <a:latin typeface="Arial" panose="020B0604020202020204" pitchFamily="34" charset="0"/>
                <a:cs typeface="Arial" panose="020B0604020202020204" pitchFamily="34" charset="0"/>
              </a:rPr>
              <a:t>U MTS a PS – od 1.12.2026, resp. Od 1.1.2026</a:t>
            </a:r>
          </a:p>
          <a:p>
            <a:pPr marL="1085850" lvl="1" indent="-342900">
              <a:defRPr/>
            </a:pPr>
            <a:r>
              <a:rPr lang="cs-CZ" altLang="cs-CZ" sz="1400" dirty="0">
                <a:latin typeface="Arial" panose="020B0604020202020204" pitchFamily="34" charset="0"/>
                <a:cs typeface="Arial" panose="020B0604020202020204" pitchFamily="34" charset="0"/>
              </a:rPr>
              <a:t>Zrušení § 52 od 2029</a:t>
            </a:r>
          </a:p>
          <a:p>
            <a:pPr marL="1085850" lvl="1" indent="-342900">
              <a:defRPr/>
            </a:pPr>
            <a:endParaRPr lang="cs-CZ" altLang="cs-CZ" sz="1400" dirty="0">
              <a:latin typeface="Arial" panose="020B0604020202020204" pitchFamily="34" charset="0"/>
              <a:cs typeface="Arial" panose="020B0604020202020204" pitchFamily="34" charset="0"/>
            </a:endParaRPr>
          </a:p>
          <a:p>
            <a:pPr marL="342900" indent="-342900">
              <a:defRPr/>
            </a:pPr>
            <a:endParaRPr lang="cs-CZ" altLang="cs-CZ" sz="1800" dirty="0">
              <a:latin typeface="Arial" panose="020B0604020202020204" pitchFamily="34" charset="0"/>
              <a:cs typeface="Arial" panose="020B0604020202020204" pitchFamily="34" charset="0"/>
            </a:endParaRPr>
          </a:p>
          <a:p>
            <a:pPr marL="285750" indent="-285750" eaLnBrk="1" hangingPunct="1">
              <a:lnSpc>
                <a:spcPct val="100000"/>
              </a:lnSpc>
              <a:spcBef>
                <a:spcPct val="0"/>
              </a:spcBef>
              <a:defRPr/>
            </a:pPr>
            <a:endParaRPr lang="cs-CZ" altLang="cs-CZ" sz="1400" dirty="0">
              <a:latin typeface="Arial" panose="020B0604020202020204" pitchFamily="34" charset="0"/>
              <a:cs typeface="Arial" panose="020B0604020202020204" pitchFamily="34" charset="0"/>
            </a:endParaRPr>
          </a:p>
        </p:txBody>
      </p:sp>
      <p:sp>
        <p:nvSpPr>
          <p:cNvPr id="6148" name="Zástupný symbol pro číslo snímku 5">
            <a:extLst>
              <a:ext uri="{FF2B5EF4-FFF2-40B4-BE49-F238E27FC236}">
                <a16:creationId xmlns:a16="http://schemas.microsoft.com/office/drawing/2014/main" id="{4D973B1F-D41B-0F69-EAE3-CC4A8D993B09}"/>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5D16CFF7-22F7-4361-8467-5752A1B677EC}"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15</a:t>
            </a:fld>
            <a:endParaRPr lang="cs-CZ" altLang="cs-CZ" sz="1000" dirty="0">
              <a:solidFill>
                <a:srgbClr val="898989"/>
              </a:solidFill>
              <a:latin typeface="Arial Black" panose="020B0A04020102020204" pitchFamily="34" charset="0"/>
            </a:endParaRPr>
          </a:p>
        </p:txBody>
      </p:sp>
      <p:pic>
        <p:nvPicPr>
          <p:cNvPr id="6149" name="Obrázek 2">
            <a:extLst>
              <a:ext uri="{FF2B5EF4-FFF2-40B4-BE49-F238E27FC236}">
                <a16:creationId xmlns:a16="http://schemas.microsoft.com/office/drawing/2014/main" id="{0C12B45C-F0AF-AA1A-13B9-85DD552279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2480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ovéPole 8">
            <a:extLst>
              <a:ext uri="{FF2B5EF4-FFF2-40B4-BE49-F238E27FC236}">
                <a16:creationId xmlns:a16="http://schemas.microsoft.com/office/drawing/2014/main" id="{8ED3B834-7556-38EE-9CA4-7A898B3AADA8}"/>
              </a:ext>
            </a:extLst>
          </p:cNvPr>
          <p:cNvSpPr txBox="1">
            <a:spLocks noChangeArrowheads="1"/>
          </p:cNvSpPr>
          <p:nvPr/>
        </p:nvSpPr>
        <p:spPr bwMode="auto">
          <a:xfrm>
            <a:off x="0" y="1322715"/>
            <a:ext cx="107146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cs-CZ" altLang="cs-CZ" b="1" dirty="0">
                <a:latin typeface="+mn-lt"/>
                <a:cs typeface="Arial" panose="020B0604020202020204" pitchFamily="34" charset="0"/>
              </a:rPr>
              <a:t>Sociálně zdravotní služby</a:t>
            </a:r>
          </a:p>
        </p:txBody>
      </p:sp>
      <p:sp>
        <p:nvSpPr>
          <p:cNvPr id="7172" name="Zástupný symbol pro číslo snímku 5">
            <a:extLst>
              <a:ext uri="{FF2B5EF4-FFF2-40B4-BE49-F238E27FC236}">
                <a16:creationId xmlns:a16="http://schemas.microsoft.com/office/drawing/2014/main" id="{96DBB171-E13B-2880-C87E-B12AE55BB915}"/>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727B6D13-5B00-455E-888A-98756037CFF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16</a:t>
            </a:fld>
            <a:endParaRPr lang="cs-CZ" altLang="cs-CZ" sz="1000" dirty="0">
              <a:solidFill>
                <a:srgbClr val="898989"/>
              </a:solidFill>
              <a:latin typeface="Arial Black" panose="020B0A04020102020204" pitchFamily="34" charset="0"/>
            </a:endParaRPr>
          </a:p>
        </p:txBody>
      </p:sp>
      <p:pic>
        <p:nvPicPr>
          <p:cNvPr id="7173" name="Obrázek 2">
            <a:extLst>
              <a:ext uri="{FF2B5EF4-FFF2-40B4-BE49-F238E27FC236}">
                <a16:creationId xmlns:a16="http://schemas.microsoft.com/office/drawing/2014/main" id="{64A817F3-984F-FA06-AFAF-0E892FF2E0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181" name="TextovéPole 9">
            <a:extLst>
              <a:ext uri="{FF2B5EF4-FFF2-40B4-BE49-F238E27FC236}">
                <a16:creationId xmlns:a16="http://schemas.microsoft.com/office/drawing/2014/main" id="{EF47180A-F2C0-1752-43E5-CA53B35696F3}"/>
              </a:ext>
            </a:extLst>
          </p:cNvPr>
          <p:cNvGraphicFramePr/>
          <p:nvPr/>
        </p:nvGraphicFramePr>
        <p:xfrm>
          <a:off x="47015" y="1353527"/>
          <a:ext cx="9004300" cy="3689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 name="TextovéPole 9">
            <a:extLst>
              <a:ext uri="{FF2B5EF4-FFF2-40B4-BE49-F238E27FC236}">
                <a16:creationId xmlns:a16="http://schemas.microsoft.com/office/drawing/2014/main" id="{E4375409-CE77-EB67-9177-8254C75AF930}"/>
              </a:ext>
            </a:extLst>
          </p:cNvPr>
          <p:cNvGraphicFramePr/>
          <p:nvPr>
            <p:extLst>
              <p:ext uri="{D42A27DB-BD31-4B8C-83A1-F6EECF244321}">
                <p14:modId xmlns:p14="http://schemas.microsoft.com/office/powerpoint/2010/main" val="2692233869"/>
              </p:ext>
            </p:extLst>
          </p:nvPr>
        </p:nvGraphicFramePr>
        <p:xfrm>
          <a:off x="1134836" y="1584325"/>
          <a:ext cx="9004300" cy="36893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807642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ovéPole 8">
            <a:extLst>
              <a:ext uri="{FF2B5EF4-FFF2-40B4-BE49-F238E27FC236}">
                <a16:creationId xmlns:a16="http://schemas.microsoft.com/office/drawing/2014/main" id="{7523F89A-8462-01A3-CD1E-A549AE2E5726}"/>
              </a:ext>
            </a:extLst>
          </p:cNvPr>
          <p:cNvSpPr txBox="1">
            <a:spLocks noChangeArrowheads="1"/>
          </p:cNvSpPr>
          <p:nvPr/>
        </p:nvSpPr>
        <p:spPr bwMode="auto">
          <a:xfrm>
            <a:off x="0" y="1044231"/>
            <a:ext cx="1067557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altLang="cs-CZ" b="1" dirty="0">
                <a:latin typeface="+mn-lt"/>
                <a:cs typeface="Arial" panose="020B0604020202020204" pitchFamily="34" charset="0"/>
              </a:rPr>
              <a:t>Sociálně zdravotní služby</a:t>
            </a:r>
          </a:p>
        </p:txBody>
      </p:sp>
      <p:sp>
        <p:nvSpPr>
          <p:cNvPr id="7171" name="TextovéPole 9">
            <a:extLst>
              <a:ext uri="{FF2B5EF4-FFF2-40B4-BE49-F238E27FC236}">
                <a16:creationId xmlns:a16="http://schemas.microsoft.com/office/drawing/2014/main" id="{4C75C58A-0467-6F18-B8E1-E2A6DF21F76B}"/>
              </a:ext>
            </a:extLst>
          </p:cNvPr>
          <p:cNvSpPr txBox="1">
            <a:spLocks noChangeArrowheads="1"/>
          </p:cNvSpPr>
          <p:nvPr/>
        </p:nvSpPr>
        <p:spPr bwMode="auto">
          <a:xfrm>
            <a:off x="758214" y="1873240"/>
            <a:ext cx="10675571" cy="3416320"/>
          </a:xfrm>
          <a:prstGeom prst="rect">
            <a:avLst/>
          </a:prstGeom>
          <a:noFill/>
          <a:ln>
            <a:noFill/>
          </a:ln>
        </p:spPr>
        <p:txBody>
          <a:bodyPr wrap="square" lIns="91440" tIns="45720" rIns="91440" bIns="45720" anchor="t">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indent="0" eaLnBrk="1" hangingPunct="1">
              <a:lnSpc>
                <a:spcPct val="100000"/>
              </a:lnSpc>
              <a:spcBef>
                <a:spcPct val="0"/>
              </a:spcBef>
              <a:buNone/>
              <a:defRPr/>
            </a:pPr>
            <a:r>
              <a:rPr lang="cs-CZ" sz="1800" dirty="0">
                <a:solidFill>
                  <a:srgbClr val="000000"/>
                </a:solidFill>
                <a:effectLst/>
                <a:latin typeface="Arial" panose="020B0604020202020204" pitchFamily="34" charset="0"/>
                <a:ea typeface="Yu Mincho" panose="02020400000000000000" pitchFamily="18" charset="-128"/>
                <a:cs typeface="Arial" panose="020B0604020202020204" pitchFamily="34" charset="0"/>
              </a:rPr>
              <a:t>Sociálně zdravotní služby lze poskytovat v</a:t>
            </a:r>
          </a:p>
          <a:p>
            <a:pPr marL="0" indent="0" eaLnBrk="1" hangingPunct="1">
              <a:lnSpc>
                <a:spcPct val="100000"/>
              </a:lnSpc>
              <a:spcBef>
                <a:spcPct val="0"/>
              </a:spcBef>
              <a:buNone/>
              <a:defRPr/>
            </a:pPr>
            <a:endParaRPr lang="cs-CZ" sz="1800" dirty="0">
              <a:solidFill>
                <a:srgbClr val="000000"/>
              </a:solidFill>
              <a:effectLst/>
              <a:latin typeface="Arial" panose="020B0604020202020204" pitchFamily="34" charset="0"/>
              <a:ea typeface="Yu Mincho" panose="02020400000000000000" pitchFamily="18" charset="-128"/>
              <a:cs typeface="Arial" panose="020B0604020202020204" pitchFamily="34" charset="0"/>
            </a:endParaRPr>
          </a:p>
          <a:p>
            <a:pPr marL="0" indent="0" eaLnBrk="1" hangingPunct="1">
              <a:lnSpc>
                <a:spcPct val="100000"/>
              </a:lnSpc>
              <a:spcBef>
                <a:spcPct val="0"/>
              </a:spcBef>
              <a:buNone/>
              <a:defRPr/>
            </a:pPr>
            <a:r>
              <a:rPr lang="cs-CZ" sz="1800" dirty="0">
                <a:solidFill>
                  <a:srgbClr val="000000"/>
                </a:solidFill>
                <a:latin typeface="Arial" panose="020B0604020202020204" pitchFamily="34" charset="0"/>
                <a:ea typeface="Yu Mincho" panose="02020400000000000000" pitchFamily="18" charset="-128"/>
                <a:cs typeface="Arial" panose="020B0604020202020204" pitchFamily="34" charset="0"/>
              </a:rPr>
              <a:t>- </a:t>
            </a:r>
            <a:r>
              <a:rPr lang="cs-CZ" sz="1800" dirty="0">
                <a:solidFill>
                  <a:srgbClr val="000000"/>
                </a:solidFill>
                <a:effectLst/>
                <a:latin typeface="Arial" panose="020B0604020202020204" pitchFamily="34" charset="0"/>
                <a:ea typeface="Yu Mincho" panose="02020400000000000000" pitchFamily="18" charset="-128"/>
                <a:cs typeface="Arial" panose="020B0604020202020204" pitchFamily="34" charset="0"/>
              </a:rPr>
              <a:t>centrech denních služeb;</a:t>
            </a:r>
          </a:p>
          <a:p>
            <a:pPr marL="0" indent="0" eaLnBrk="1" hangingPunct="1">
              <a:lnSpc>
                <a:spcPct val="100000"/>
              </a:lnSpc>
              <a:spcBef>
                <a:spcPct val="0"/>
              </a:spcBef>
              <a:buNone/>
              <a:defRPr/>
            </a:pPr>
            <a:r>
              <a:rPr lang="cs-CZ" sz="1800" dirty="0">
                <a:solidFill>
                  <a:srgbClr val="000000"/>
                </a:solidFill>
                <a:latin typeface="Arial" panose="020B0604020202020204" pitchFamily="34" charset="0"/>
                <a:ea typeface="Yu Mincho" panose="02020400000000000000" pitchFamily="18" charset="-128"/>
                <a:cs typeface="Arial" panose="020B0604020202020204" pitchFamily="34" charset="0"/>
              </a:rPr>
              <a:t>- </a:t>
            </a:r>
            <a:r>
              <a:rPr lang="cs-CZ" sz="1800" dirty="0">
                <a:solidFill>
                  <a:srgbClr val="000000"/>
                </a:solidFill>
                <a:effectLst/>
                <a:latin typeface="Arial" panose="020B0604020202020204" pitchFamily="34" charset="0"/>
                <a:ea typeface="Yu Mincho" panose="02020400000000000000" pitchFamily="18" charset="-128"/>
                <a:cs typeface="Arial" panose="020B0604020202020204" pitchFamily="34" charset="0"/>
              </a:rPr>
              <a:t>denních stacionářích;</a:t>
            </a:r>
          </a:p>
          <a:p>
            <a:pPr marL="0" indent="0" eaLnBrk="1" hangingPunct="1">
              <a:lnSpc>
                <a:spcPct val="100000"/>
              </a:lnSpc>
              <a:spcBef>
                <a:spcPct val="0"/>
              </a:spcBef>
              <a:buNone/>
              <a:defRPr/>
            </a:pPr>
            <a:r>
              <a:rPr lang="cs-CZ" sz="1800" dirty="0">
                <a:solidFill>
                  <a:srgbClr val="000000"/>
                </a:solidFill>
                <a:latin typeface="Arial" panose="020B0604020202020204" pitchFamily="34" charset="0"/>
                <a:ea typeface="Yu Mincho" panose="02020400000000000000" pitchFamily="18" charset="-128"/>
                <a:cs typeface="Arial" panose="020B0604020202020204" pitchFamily="34" charset="0"/>
              </a:rPr>
              <a:t>- </a:t>
            </a:r>
            <a:r>
              <a:rPr lang="cs-CZ" sz="1800" dirty="0">
                <a:solidFill>
                  <a:srgbClr val="000000"/>
                </a:solidFill>
                <a:effectLst/>
                <a:latin typeface="Arial" panose="020B0604020202020204" pitchFamily="34" charset="0"/>
                <a:ea typeface="Yu Mincho" panose="02020400000000000000" pitchFamily="18" charset="-128"/>
                <a:cs typeface="Arial" panose="020B0604020202020204" pitchFamily="34" charset="0"/>
              </a:rPr>
              <a:t>týdenních stacionářích;</a:t>
            </a:r>
          </a:p>
          <a:p>
            <a:pPr marL="0" indent="0" eaLnBrk="1" hangingPunct="1">
              <a:lnSpc>
                <a:spcPct val="100000"/>
              </a:lnSpc>
              <a:spcBef>
                <a:spcPct val="0"/>
              </a:spcBef>
              <a:buNone/>
              <a:defRPr/>
            </a:pPr>
            <a:r>
              <a:rPr lang="cs-CZ" sz="1800" dirty="0">
                <a:solidFill>
                  <a:srgbClr val="000000"/>
                </a:solidFill>
                <a:latin typeface="Arial" panose="020B0604020202020204" pitchFamily="34" charset="0"/>
                <a:ea typeface="Yu Mincho" panose="02020400000000000000" pitchFamily="18" charset="-128"/>
                <a:cs typeface="Arial" panose="020B0604020202020204" pitchFamily="34" charset="0"/>
              </a:rPr>
              <a:t>- </a:t>
            </a:r>
            <a:r>
              <a:rPr lang="cs-CZ" sz="1800" dirty="0">
                <a:solidFill>
                  <a:srgbClr val="000000"/>
                </a:solidFill>
                <a:effectLst/>
                <a:latin typeface="Arial" panose="020B0604020202020204" pitchFamily="34" charset="0"/>
                <a:ea typeface="Yu Mincho" panose="02020400000000000000" pitchFamily="18" charset="-128"/>
                <a:cs typeface="Arial" panose="020B0604020202020204" pitchFamily="34" charset="0"/>
              </a:rPr>
              <a:t>domovech pro osoby se zdravotním postižením;</a:t>
            </a:r>
          </a:p>
          <a:p>
            <a:pPr marL="0" indent="0" eaLnBrk="1" hangingPunct="1">
              <a:lnSpc>
                <a:spcPct val="100000"/>
              </a:lnSpc>
              <a:spcBef>
                <a:spcPct val="0"/>
              </a:spcBef>
              <a:buNone/>
              <a:defRPr/>
            </a:pPr>
            <a:r>
              <a:rPr lang="cs-CZ" sz="1800" dirty="0">
                <a:solidFill>
                  <a:srgbClr val="000000"/>
                </a:solidFill>
                <a:latin typeface="Arial" panose="020B0604020202020204" pitchFamily="34" charset="0"/>
                <a:ea typeface="Yu Mincho" panose="02020400000000000000" pitchFamily="18" charset="-128"/>
                <a:cs typeface="Arial" panose="020B0604020202020204" pitchFamily="34" charset="0"/>
              </a:rPr>
              <a:t>- </a:t>
            </a:r>
            <a:r>
              <a:rPr lang="cs-CZ" sz="1800" dirty="0">
                <a:solidFill>
                  <a:srgbClr val="000000"/>
                </a:solidFill>
                <a:effectLst/>
                <a:latin typeface="Arial" panose="020B0604020202020204" pitchFamily="34" charset="0"/>
                <a:ea typeface="Yu Mincho" panose="02020400000000000000" pitchFamily="18" charset="-128"/>
                <a:cs typeface="Arial" panose="020B0604020202020204" pitchFamily="34" charset="0"/>
              </a:rPr>
              <a:t>domovech pro seniory, domovech se zvláštním režimem;</a:t>
            </a:r>
          </a:p>
          <a:p>
            <a:pPr marL="0" indent="0" eaLnBrk="1" hangingPunct="1">
              <a:lnSpc>
                <a:spcPct val="100000"/>
              </a:lnSpc>
              <a:spcBef>
                <a:spcPct val="0"/>
              </a:spcBef>
              <a:buNone/>
              <a:defRPr/>
            </a:pPr>
            <a:r>
              <a:rPr lang="cs-CZ" sz="1800" dirty="0">
                <a:solidFill>
                  <a:srgbClr val="000000"/>
                </a:solidFill>
                <a:latin typeface="Arial" panose="020B0604020202020204" pitchFamily="34" charset="0"/>
                <a:ea typeface="Yu Mincho" panose="02020400000000000000" pitchFamily="18" charset="-128"/>
                <a:cs typeface="Arial" panose="020B0604020202020204" pitchFamily="34" charset="0"/>
              </a:rPr>
              <a:t>- </a:t>
            </a:r>
            <a:r>
              <a:rPr lang="cs-CZ" sz="1800" dirty="0">
                <a:solidFill>
                  <a:srgbClr val="000000"/>
                </a:solidFill>
                <a:effectLst/>
                <a:latin typeface="Arial" panose="020B0604020202020204" pitchFamily="34" charset="0"/>
                <a:ea typeface="Yu Mincho" panose="02020400000000000000" pitchFamily="18" charset="-128"/>
                <a:cs typeface="Arial" panose="020B0604020202020204" pitchFamily="34" charset="0"/>
              </a:rPr>
              <a:t>centrech duševního zdraví;</a:t>
            </a:r>
          </a:p>
          <a:p>
            <a:pPr marL="0" indent="0" eaLnBrk="1" hangingPunct="1">
              <a:lnSpc>
                <a:spcPct val="100000"/>
              </a:lnSpc>
              <a:spcBef>
                <a:spcPct val="0"/>
              </a:spcBef>
              <a:buNone/>
              <a:defRPr/>
            </a:pPr>
            <a:r>
              <a:rPr lang="cs-CZ" sz="1800" dirty="0">
                <a:solidFill>
                  <a:srgbClr val="000000"/>
                </a:solidFill>
                <a:latin typeface="Arial" panose="020B0604020202020204" pitchFamily="34" charset="0"/>
                <a:ea typeface="Yu Mincho" panose="02020400000000000000" pitchFamily="18" charset="-128"/>
                <a:cs typeface="Arial" panose="020B0604020202020204" pitchFamily="34" charset="0"/>
              </a:rPr>
              <a:t>- </a:t>
            </a:r>
            <a:r>
              <a:rPr lang="cs-CZ" sz="1800" dirty="0">
                <a:solidFill>
                  <a:srgbClr val="000000"/>
                </a:solidFill>
                <a:effectLst/>
                <a:latin typeface="Arial" panose="020B0604020202020204" pitchFamily="34" charset="0"/>
                <a:ea typeface="Yu Mincho" panose="02020400000000000000" pitchFamily="18" charset="-128"/>
                <a:cs typeface="Arial" panose="020B0604020202020204" pitchFamily="34" charset="0"/>
              </a:rPr>
              <a:t>v zařízeních odlehčovacích služeb, </a:t>
            </a:r>
          </a:p>
          <a:p>
            <a:pPr marL="0" indent="0" eaLnBrk="1" hangingPunct="1">
              <a:lnSpc>
                <a:spcPct val="100000"/>
              </a:lnSpc>
              <a:spcBef>
                <a:spcPct val="0"/>
              </a:spcBef>
              <a:buNone/>
              <a:defRPr/>
            </a:pPr>
            <a:endParaRPr lang="cs-CZ" sz="1800" dirty="0">
              <a:solidFill>
                <a:srgbClr val="000000"/>
              </a:solidFill>
              <a:latin typeface="Arial" panose="020B0604020202020204" pitchFamily="34" charset="0"/>
              <a:ea typeface="Yu Mincho" panose="02020400000000000000" pitchFamily="18" charset="-128"/>
              <a:cs typeface="Arial" panose="020B0604020202020204" pitchFamily="34" charset="0"/>
            </a:endParaRPr>
          </a:p>
          <a:p>
            <a:pPr marL="0" indent="0" algn="just" eaLnBrk="1" hangingPunct="1">
              <a:lnSpc>
                <a:spcPct val="100000"/>
              </a:lnSpc>
              <a:spcBef>
                <a:spcPct val="0"/>
              </a:spcBef>
              <a:buNone/>
              <a:defRPr/>
            </a:pPr>
            <a:r>
              <a:rPr lang="cs-CZ" sz="1800" dirty="0">
                <a:solidFill>
                  <a:srgbClr val="000000"/>
                </a:solidFill>
                <a:effectLst/>
                <a:latin typeface="Arial" panose="020B0604020202020204" pitchFamily="34" charset="0"/>
                <a:ea typeface="Yu Mincho" panose="02020400000000000000" pitchFamily="18" charset="-128"/>
                <a:cs typeface="Arial" panose="020B0604020202020204" pitchFamily="34" charset="0"/>
              </a:rPr>
              <a:t>a to na základě oprávnění k poskytování uvedené sociální služby a zároveň oprávnění k poskytování zdravotních služeb podle zákona o zdravotních službách.</a:t>
            </a:r>
            <a:endParaRPr lang="cs-CZ" altLang="cs-CZ" sz="1800" dirty="0">
              <a:latin typeface="Arial" panose="020B0604020202020204" pitchFamily="34" charset="0"/>
              <a:cs typeface="Arial" panose="020B0604020202020204" pitchFamily="34" charset="0"/>
            </a:endParaRPr>
          </a:p>
        </p:txBody>
      </p:sp>
      <p:sp>
        <p:nvSpPr>
          <p:cNvPr id="8196" name="Zástupný symbol pro číslo snímku 5">
            <a:extLst>
              <a:ext uri="{FF2B5EF4-FFF2-40B4-BE49-F238E27FC236}">
                <a16:creationId xmlns:a16="http://schemas.microsoft.com/office/drawing/2014/main" id="{065CD38E-8F3D-B5A0-5C3C-B7D77004F1ED}"/>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23A1B914-D1D9-4859-BE89-059634A87E2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17</a:t>
            </a:fld>
            <a:endParaRPr lang="cs-CZ" altLang="cs-CZ" sz="1000" dirty="0">
              <a:solidFill>
                <a:srgbClr val="898989"/>
              </a:solidFill>
              <a:latin typeface="Arial Black" panose="020B0A04020102020204" pitchFamily="34" charset="0"/>
            </a:endParaRPr>
          </a:p>
        </p:txBody>
      </p:sp>
      <p:pic>
        <p:nvPicPr>
          <p:cNvPr id="8197" name="Obrázek 2">
            <a:extLst>
              <a:ext uri="{FF2B5EF4-FFF2-40B4-BE49-F238E27FC236}">
                <a16:creationId xmlns:a16="http://schemas.microsoft.com/office/drawing/2014/main" id="{6988FEEC-91DE-C032-8ABC-F159F98E5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0434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ovéPole 8">
            <a:extLst>
              <a:ext uri="{FF2B5EF4-FFF2-40B4-BE49-F238E27FC236}">
                <a16:creationId xmlns:a16="http://schemas.microsoft.com/office/drawing/2014/main" id="{7523F89A-8462-01A3-CD1E-A549AE2E5726}"/>
              </a:ext>
            </a:extLst>
          </p:cNvPr>
          <p:cNvSpPr txBox="1">
            <a:spLocks noChangeArrowheads="1"/>
          </p:cNvSpPr>
          <p:nvPr/>
        </p:nvSpPr>
        <p:spPr bwMode="auto">
          <a:xfrm>
            <a:off x="306622" y="986790"/>
            <a:ext cx="108634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b="1" dirty="0"/>
              <a:t>Zajištění sociálně zdravotních služeb dle zákona o sociálních službách</a:t>
            </a:r>
            <a:endParaRPr lang="cs-CZ" altLang="cs-CZ" b="1" dirty="0">
              <a:latin typeface="Arial Black" panose="020B0A04020102020204" pitchFamily="34" charset="0"/>
              <a:cs typeface="Arial" panose="020B0604020202020204" pitchFamily="34" charset="0"/>
            </a:endParaRPr>
          </a:p>
        </p:txBody>
      </p:sp>
      <p:sp>
        <p:nvSpPr>
          <p:cNvPr id="7171" name="TextovéPole 9">
            <a:extLst>
              <a:ext uri="{FF2B5EF4-FFF2-40B4-BE49-F238E27FC236}">
                <a16:creationId xmlns:a16="http://schemas.microsoft.com/office/drawing/2014/main" id="{4C75C58A-0467-6F18-B8E1-E2A6DF21F76B}"/>
              </a:ext>
            </a:extLst>
          </p:cNvPr>
          <p:cNvSpPr txBox="1">
            <a:spLocks noChangeArrowheads="1"/>
          </p:cNvSpPr>
          <p:nvPr/>
        </p:nvSpPr>
        <p:spPr bwMode="auto">
          <a:xfrm>
            <a:off x="623183" y="1591280"/>
            <a:ext cx="8823778" cy="5488682"/>
          </a:xfrm>
          <a:prstGeom prst="rect">
            <a:avLst/>
          </a:prstGeom>
          <a:noFill/>
          <a:ln>
            <a:noFill/>
          </a:ln>
        </p:spPr>
        <p:txBody>
          <a:bodyPr wrap="square" lIns="91440" tIns="45720" rIns="91440" bIns="45720" anchor="t">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50000"/>
              </a:lnSpc>
            </a:pPr>
            <a:endParaRPr lang="cs-CZ" sz="1800" dirty="0">
              <a:latin typeface="Arial" panose="020B0604020202020204" pitchFamily="34" charset="0"/>
              <a:cs typeface="Arial" panose="020B0604020202020204" pitchFamily="34" charset="0"/>
            </a:endParaRPr>
          </a:p>
          <a:p>
            <a:pPr>
              <a:lnSpc>
                <a:spcPct val="150000"/>
              </a:lnSpc>
            </a:pPr>
            <a:r>
              <a:rPr lang="cs-CZ" sz="1800" dirty="0">
                <a:latin typeface="Arial" panose="020B0604020202020204" pitchFamily="34" charset="0"/>
                <a:cs typeface="Arial" panose="020B0604020202020204" pitchFamily="34" charset="0"/>
              </a:rPr>
              <a:t>Vlastními zaměstnanci v odbornosti 913</a:t>
            </a:r>
          </a:p>
          <a:p>
            <a:pPr>
              <a:lnSpc>
                <a:spcPct val="150000"/>
              </a:lnSpc>
            </a:pPr>
            <a:r>
              <a:rPr lang="cs-CZ" sz="1800" dirty="0">
                <a:latin typeface="Arial" panose="020B0604020202020204" pitchFamily="34" charset="0"/>
                <a:cs typeface="Arial" panose="020B0604020202020204" pitchFamily="34" charset="0"/>
              </a:rPr>
              <a:t>Domácí péčí v odbornosti 925</a:t>
            </a:r>
          </a:p>
          <a:p>
            <a:pPr>
              <a:lnSpc>
                <a:spcPct val="150000"/>
              </a:lnSpc>
            </a:pPr>
            <a:r>
              <a:rPr lang="cs-CZ" sz="1800" dirty="0">
                <a:latin typeface="Arial" panose="020B0604020202020204" pitchFamily="34" charset="0"/>
                <a:cs typeface="Arial" panose="020B0604020202020204" pitchFamily="34" charset="0"/>
              </a:rPr>
              <a:t>Oslovením zdravotních pojišťoven</a:t>
            </a:r>
          </a:p>
          <a:p>
            <a:pPr>
              <a:lnSpc>
                <a:spcPct val="150000"/>
              </a:lnSpc>
            </a:pPr>
            <a:endParaRPr lang="cs-CZ" sz="1800" dirty="0">
              <a:latin typeface="Arial" panose="020B0604020202020204" pitchFamily="34" charset="0"/>
              <a:cs typeface="Arial" panose="020B0604020202020204" pitchFamily="34" charset="0"/>
            </a:endParaRPr>
          </a:p>
          <a:p>
            <a:pPr marL="0" indent="0">
              <a:lnSpc>
                <a:spcPct val="150000"/>
              </a:lnSpc>
              <a:buNone/>
              <a:tabLst>
                <a:tab pos="540385" algn="l"/>
              </a:tabLst>
            </a:pPr>
            <a:r>
              <a:rPr lang="cs-CZ" sz="1800" b="1" dirty="0">
                <a:latin typeface="Arial" panose="020B0604020202020204" pitchFamily="34" charset="0"/>
                <a:cs typeface="Arial" panose="020B0604020202020204" pitchFamily="34" charset="0"/>
              </a:rPr>
              <a:t>K odbornosti 913</a:t>
            </a:r>
          </a:p>
          <a:p>
            <a:pPr>
              <a:lnSpc>
                <a:spcPct val="150000"/>
              </a:lnSpc>
            </a:pPr>
            <a:r>
              <a:rPr lang="cs-CZ" sz="1800" dirty="0">
                <a:latin typeface="Arial" panose="020B0604020202020204" pitchFamily="34" charset="0"/>
                <a:cs typeface="Arial" panose="020B0604020202020204" pitchFamily="34" charset="0"/>
              </a:rPr>
              <a:t>Zůstává kontraktační povinnost.</a:t>
            </a:r>
          </a:p>
          <a:p>
            <a:pPr>
              <a:lnSpc>
                <a:spcPct val="150000"/>
              </a:lnSpc>
            </a:pPr>
            <a:r>
              <a:rPr lang="cs-CZ" sz="1800" dirty="0">
                <a:latin typeface="Arial" panose="020B0604020202020204" pitchFamily="34" charset="0"/>
                <a:cs typeface="Arial" panose="020B0604020202020204" pitchFamily="34" charset="0"/>
              </a:rPr>
              <a:t>Pojišťovna  je oprávněná při opakovaném závažném porušení smlouvy od ní odstoupit a tři roky ji s daným poskytovatelem neuzavřít. </a:t>
            </a:r>
          </a:p>
          <a:p>
            <a:pPr>
              <a:lnSpc>
                <a:spcPct val="150000"/>
              </a:lnSpc>
            </a:pPr>
            <a:endParaRPr lang="cs-CZ" sz="1800" dirty="0">
              <a:latin typeface="Arial" panose="020B0604020202020204" pitchFamily="34" charset="0"/>
              <a:cs typeface="Arial" panose="020B0604020202020204" pitchFamily="34"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8196" name="Zástupný symbol pro číslo snímku 5">
            <a:extLst>
              <a:ext uri="{FF2B5EF4-FFF2-40B4-BE49-F238E27FC236}">
                <a16:creationId xmlns:a16="http://schemas.microsoft.com/office/drawing/2014/main" id="{065CD38E-8F3D-B5A0-5C3C-B7D77004F1ED}"/>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23A1B914-D1D9-4859-BE89-059634A87E2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18</a:t>
            </a:fld>
            <a:endParaRPr lang="cs-CZ" altLang="cs-CZ" sz="1000" dirty="0">
              <a:solidFill>
                <a:srgbClr val="898989"/>
              </a:solidFill>
              <a:latin typeface="Arial Black" panose="020B0A04020102020204" pitchFamily="34" charset="0"/>
            </a:endParaRPr>
          </a:p>
        </p:txBody>
      </p:sp>
      <p:pic>
        <p:nvPicPr>
          <p:cNvPr id="8197" name="Obrázek 2">
            <a:extLst>
              <a:ext uri="{FF2B5EF4-FFF2-40B4-BE49-F238E27FC236}">
                <a16:creationId xmlns:a16="http://schemas.microsoft.com/office/drawing/2014/main" id="{6988FEEC-91DE-C032-8ABC-F159F98E5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5905"/>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7451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ovéPole 8">
            <a:extLst>
              <a:ext uri="{FF2B5EF4-FFF2-40B4-BE49-F238E27FC236}">
                <a16:creationId xmlns:a16="http://schemas.microsoft.com/office/drawing/2014/main" id="{7523F89A-8462-01A3-CD1E-A549AE2E5726}"/>
              </a:ext>
            </a:extLst>
          </p:cNvPr>
          <p:cNvSpPr txBox="1">
            <a:spLocks noChangeArrowheads="1"/>
          </p:cNvSpPr>
          <p:nvPr/>
        </p:nvSpPr>
        <p:spPr bwMode="auto">
          <a:xfrm>
            <a:off x="89365" y="1154645"/>
            <a:ext cx="106462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b="1" dirty="0"/>
              <a:t>Vybrané povinnosti  poskytovatele</a:t>
            </a:r>
            <a:endParaRPr lang="cs-CZ" altLang="cs-CZ" b="1" dirty="0">
              <a:latin typeface="Arial Black" panose="020B0A04020102020204" pitchFamily="34" charset="0"/>
              <a:cs typeface="Arial" panose="020B0604020202020204" pitchFamily="34" charset="0"/>
            </a:endParaRPr>
          </a:p>
        </p:txBody>
      </p:sp>
      <p:sp>
        <p:nvSpPr>
          <p:cNvPr id="7171" name="TextovéPole 9">
            <a:extLst>
              <a:ext uri="{FF2B5EF4-FFF2-40B4-BE49-F238E27FC236}">
                <a16:creationId xmlns:a16="http://schemas.microsoft.com/office/drawing/2014/main" id="{4C75C58A-0467-6F18-B8E1-E2A6DF21F76B}"/>
              </a:ext>
            </a:extLst>
          </p:cNvPr>
          <p:cNvSpPr txBox="1">
            <a:spLocks noChangeArrowheads="1"/>
          </p:cNvSpPr>
          <p:nvPr/>
        </p:nvSpPr>
        <p:spPr bwMode="auto">
          <a:xfrm>
            <a:off x="874642" y="1677865"/>
            <a:ext cx="10237305" cy="2576667"/>
          </a:xfrm>
          <a:prstGeom prst="rect">
            <a:avLst/>
          </a:prstGeom>
          <a:noFill/>
          <a:ln>
            <a:noFill/>
          </a:ln>
        </p:spPr>
        <p:txBody>
          <a:bodyPr wrap="square" lIns="91440" tIns="45720" rIns="91440" bIns="45720" anchor="t">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endParaRPr lang="cs-CZ" sz="1800" dirty="0">
              <a:latin typeface="Arial" panose="020B0604020202020204" pitchFamily="34" charset="0"/>
              <a:cs typeface="Arial" panose="020B0604020202020204" pitchFamily="34" charset="0"/>
            </a:endParaRPr>
          </a:p>
          <a:p>
            <a:r>
              <a:rPr lang="cs-CZ" sz="1800" dirty="0">
                <a:latin typeface="Arial" panose="020B0604020202020204" pitchFamily="34" charset="0"/>
                <a:cs typeface="Arial" panose="020B0604020202020204" pitchFamily="34" charset="0"/>
              </a:rPr>
              <a:t>Získat oprávnění k poskytování zdravotních služeb (nutnost podat žádost do 30. 9. 2026).</a:t>
            </a:r>
          </a:p>
          <a:p>
            <a:endParaRPr lang="cs-CZ" sz="1800" dirty="0">
              <a:latin typeface="Arial" panose="020B0604020202020204" pitchFamily="34" charset="0"/>
              <a:cs typeface="Arial" panose="020B0604020202020204" pitchFamily="34" charset="0"/>
            </a:endParaRPr>
          </a:p>
          <a:p>
            <a:pPr algn="just"/>
            <a:r>
              <a:rPr lang="cs-CZ" sz="1800" dirty="0">
                <a:latin typeface="Arial" panose="020B0604020202020204" pitchFamily="34" charset="0"/>
                <a:cs typeface="Arial" panose="020B0604020202020204" pitchFamily="34" charset="0"/>
              </a:rPr>
              <a:t>Dodržet minimální personální standard</a:t>
            </a:r>
          </a:p>
          <a:p>
            <a:endParaRPr lang="cs-CZ" sz="1800" dirty="0">
              <a:latin typeface="Arial" panose="020B0604020202020204" pitchFamily="34" charset="0"/>
              <a:cs typeface="Arial" panose="020B0604020202020204" pitchFamily="34" charset="0"/>
            </a:endParaRPr>
          </a:p>
          <a:p>
            <a:pPr algn="just"/>
            <a:r>
              <a:rPr lang="cs-CZ" sz="1800" dirty="0">
                <a:latin typeface="Arial" panose="020B0604020202020204" pitchFamily="34" charset="0"/>
                <a:cs typeface="Arial" panose="020B0604020202020204" pitchFamily="34" charset="0"/>
              </a:rPr>
              <a:t>Dodržet minimální materiálně technický standard (přechodné období/odložená účinnost)</a:t>
            </a:r>
          </a:p>
          <a:p>
            <a:pPr marL="400050" lvl="1" indent="-342900" algn="just">
              <a:lnSpc>
                <a:spcPct val="107000"/>
              </a:lnSpc>
              <a:buFont typeface="Arial"/>
              <a:defRPr/>
            </a:pPr>
            <a:endParaRPr lang="cs-CZ" altLang="cs-CZ" sz="1800" dirty="0">
              <a:solidFill>
                <a:srgbClr val="222222"/>
              </a:solidFill>
              <a:latin typeface="Ariel black "/>
              <a:cs typeface="Calibri"/>
            </a:endParaRPr>
          </a:p>
        </p:txBody>
      </p:sp>
      <p:sp>
        <p:nvSpPr>
          <p:cNvPr id="8196" name="Zástupný symbol pro číslo snímku 5">
            <a:extLst>
              <a:ext uri="{FF2B5EF4-FFF2-40B4-BE49-F238E27FC236}">
                <a16:creationId xmlns:a16="http://schemas.microsoft.com/office/drawing/2014/main" id="{065CD38E-8F3D-B5A0-5C3C-B7D77004F1ED}"/>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23A1B914-D1D9-4859-BE89-059634A87E2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19</a:t>
            </a:fld>
            <a:endParaRPr lang="cs-CZ" altLang="cs-CZ" sz="1000" dirty="0">
              <a:solidFill>
                <a:srgbClr val="898989"/>
              </a:solidFill>
              <a:latin typeface="Arial Black" panose="020B0A04020102020204" pitchFamily="34" charset="0"/>
            </a:endParaRPr>
          </a:p>
        </p:txBody>
      </p:sp>
      <p:pic>
        <p:nvPicPr>
          <p:cNvPr id="8197" name="Obrázek 2">
            <a:extLst>
              <a:ext uri="{FF2B5EF4-FFF2-40B4-BE49-F238E27FC236}">
                <a16:creationId xmlns:a16="http://schemas.microsoft.com/office/drawing/2014/main" id="{6988FEEC-91DE-C032-8ABC-F159F98E5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1558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ovéPole 8">
            <a:extLst>
              <a:ext uri="{FF2B5EF4-FFF2-40B4-BE49-F238E27FC236}">
                <a16:creationId xmlns:a16="http://schemas.microsoft.com/office/drawing/2014/main" id="{7523F89A-8462-01A3-CD1E-A549AE2E5726}"/>
              </a:ext>
            </a:extLst>
          </p:cNvPr>
          <p:cNvSpPr txBox="1">
            <a:spLocks noChangeArrowheads="1"/>
          </p:cNvSpPr>
          <p:nvPr/>
        </p:nvSpPr>
        <p:spPr bwMode="auto">
          <a:xfrm>
            <a:off x="0" y="871700"/>
            <a:ext cx="112239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altLang="cs-CZ" dirty="0">
                <a:latin typeface="Arial Black" panose="020B0A04020102020204" pitchFamily="34" charset="0"/>
                <a:cs typeface="Arial" panose="020B0604020202020204" pitchFamily="34" charset="0"/>
              </a:rPr>
              <a:t>Poslanecká novela zákona o sociálních službách </a:t>
            </a:r>
          </a:p>
        </p:txBody>
      </p:sp>
      <p:sp>
        <p:nvSpPr>
          <p:cNvPr id="7171" name="TextovéPole 9">
            <a:extLst>
              <a:ext uri="{FF2B5EF4-FFF2-40B4-BE49-F238E27FC236}">
                <a16:creationId xmlns:a16="http://schemas.microsoft.com/office/drawing/2014/main" id="{4C75C58A-0467-6F18-B8E1-E2A6DF21F76B}"/>
              </a:ext>
            </a:extLst>
          </p:cNvPr>
          <p:cNvSpPr txBox="1">
            <a:spLocks noChangeArrowheads="1"/>
          </p:cNvSpPr>
          <p:nvPr/>
        </p:nvSpPr>
        <p:spPr bwMode="auto">
          <a:xfrm>
            <a:off x="857251" y="1599870"/>
            <a:ext cx="10618470" cy="3151760"/>
          </a:xfrm>
          <a:prstGeom prst="rect">
            <a:avLst/>
          </a:prstGeom>
          <a:noFill/>
          <a:ln>
            <a:noFill/>
          </a:ln>
        </p:spPr>
        <p:txBody>
          <a:bodyPr wrap="square" lIns="91440" tIns="45720" rIns="91440" bIns="45720" anchor="t">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indent="0" algn="just">
              <a:lnSpc>
                <a:spcPct val="107000"/>
              </a:lnSpc>
              <a:spcBef>
                <a:spcPts val="600"/>
              </a:spcBef>
              <a:spcAft>
                <a:spcPts val="800"/>
              </a:spcAft>
              <a:buNone/>
              <a:tabLst>
                <a:tab pos="540385" algn="l"/>
              </a:tabLst>
            </a:pPr>
            <a:r>
              <a:rPr lang="cs-CZ" sz="1800" b="1" kern="1800" dirty="0">
                <a:solidFill>
                  <a:srgbClr val="000000"/>
                </a:solidFill>
                <a:latin typeface="Arial" panose="020B0604020202020204" pitchFamily="34" charset="0"/>
                <a:ea typeface="Yu Mincho" panose="02020400000000000000" pitchFamily="18" charset="-128"/>
                <a:cs typeface="Arial" panose="020B0604020202020204" pitchFamily="34" charset="0"/>
              </a:rPr>
              <a:t>Tematicky se týká zejména:</a:t>
            </a:r>
          </a:p>
          <a:p>
            <a:pPr lvl="0" algn="just">
              <a:lnSpc>
                <a:spcPct val="107000"/>
              </a:lnSpc>
              <a:spcAft>
                <a:spcPts val="300"/>
              </a:spcAft>
            </a:pPr>
            <a:r>
              <a:rPr lang="cs-CZ" sz="1800" kern="1800" dirty="0">
                <a:solidFill>
                  <a:srgbClr val="000000"/>
                </a:solidFill>
                <a:latin typeface="Arial" panose="020B0604020202020204" pitchFamily="34" charset="0"/>
                <a:ea typeface="Times New Roman" panose="02020603050405020304" pitchFamily="18" charset="0"/>
                <a:cs typeface="Arial" panose="020B0604020202020204" pitchFamily="34" charset="0"/>
              </a:rPr>
              <a:t>d</a:t>
            </a:r>
            <a:r>
              <a:rPr lang="cs-CZ" sz="1800"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oplnění základní zásady zákona spočívající v upřednostnění takových forem poskytování sociálních služeb, které podporují setrvání osoby v jejím přirozeném sociálním prostředí;</a:t>
            </a:r>
            <a:endParaRPr lang="cs-CZ" sz="1800" kern="100" dirty="0">
              <a:effectLst/>
              <a:latin typeface="Arial" panose="020B0604020202020204" pitchFamily="34" charset="0"/>
              <a:ea typeface="Times New Roman" panose="02020603050405020304" pitchFamily="18" charset="0"/>
              <a:cs typeface="Arial" panose="020B0604020202020204" pitchFamily="34" charset="0"/>
            </a:endParaRPr>
          </a:p>
          <a:p>
            <a:pPr lvl="0" algn="just">
              <a:lnSpc>
                <a:spcPct val="107000"/>
              </a:lnSpc>
              <a:spcAft>
                <a:spcPts val="300"/>
              </a:spcAft>
            </a:pPr>
            <a:r>
              <a:rPr lang="cs-CZ" sz="1800"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rozšíření zařízení sociálních služeb o zařízení odlehčovacích služeb, pracoviště pečovatelské služby, kontaktní centra;</a:t>
            </a:r>
            <a:endParaRPr lang="cs-CZ" sz="1800" kern="100" dirty="0">
              <a:effectLst/>
              <a:latin typeface="Arial" panose="020B0604020202020204" pitchFamily="34" charset="0"/>
              <a:ea typeface="Times New Roman" panose="02020603050405020304" pitchFamily="18" charset="0"/>
              <a:cs typeface="Arial" panose="020B0604020202020204" pitchFamily="34" charset="0"/>
            </a:endParaRPr>
          </a:p>
          <a:p>
            <a:pPr lvl="0" algn="just">
              <a:lnSpc>
                <a:spcPct val="107000"/>
              </a:lnSpc>
              <a:spcAft>
                <a:spcPts val="300"/>
              </a:spcAft>
            </a:pPr>
            <a:r>
              <a:rPr lang="cs-CZ" sz="1800" kern="1800" dirty="0">
                <a:solidFill>
                  <a:srgbClr val="000000"/>
                </a:solidFill>
                <a:latin typeface="Arial" panose="020B0604020202020204" pitchFamily="34" charset="0"/>
                <a:ea typeface="Times New Roman" panose="02020603050405020304" pitchFamily="18" charset="0"/>
                <a:cs typeface="Arial" panose="020B0604020202020204" pitchFamily="34" charset="0"/>
              </a:rPr>
              <a:t>d</a:t>
            </a:r>
            <a:r>
              <a:rPr lang="cs-CZ" sz="1800"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efinice pečující osoby;</a:t>
            </a:r>
          </a:p>
          <a:p>
            <a:pPr lvl="0" algn="just">
              <a:lnSpc>
                <a:spcPct val="107000"/>
              </a:lnSpc>
              <a:spcAft>
                <a:spcPts val="300"/>
              </a:spcAft>
            </a:pPr>
            <a:r>
              <a:rPr lang="cs-CZ" sz="1800" kern="1800" dirty="0">
                <a:solidFill>
                  <a:srgbClr val="000000"/>
                </a:solidFill>
                <a:latin typeface="Arial" panose="020B0604020202020204" pitchFamily="34" charset="0"/>
                <a:ea typeface="Times New Roman" panose="02020603050405020304" pitchFamily="18" charset="0"/>
                <a:cs typeface="Arial" panose="020B0604020202020204" pitchFamily="34" charset="0"/>
              </a:rPr>
              <a:t>r</a:t>
            </a:r>
            <a:r>
              <a:rPr lang="cs-CZ" sz="1800"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ozšíření činností sociálního poradenství směrem k pečujícím osobám.</a:t>
            </a:r>
            <a:endParaRPr lang="cs-CZ" sz="1800" dirty="0">
              <a:effectLst/>
              <a:latin typeface="Arial" panose="020B0604020202020204" pitchFamily="34" charset="0"/>
              <a:ea typeface="Yu Mincho" panose="02020400000000000000" pitchFamily="18" charset="-128"/>
              <a:cs typeface="Arial" panose="020B0604020202020204" pitchFamily="34"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8196" name="Zástupný symbol pro číslo snímku 5">
            <a:extLst>
              <a:ext uri="{FF2B5EF4-FFF2-40B4-BE49-F238E27FC236}">
                <a16:creationId xmlns:a16="http://schemas.microsoft.com/office/drawing/2014/main" id="{065CD38E-8F3D-B5A0-5C3C-B7D77004F1ED}"/>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23A1B914-D1D9-4859-BE89-059634A87E2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2</a:t>
            </a:fld>
            <a:endParaRPr lang="cs-CZ" altLang="cs-CZ" sz="1000" dirty="0">
              <a:solidFill>
                <a:srgbClr val="898989"/>
              </a:solidFill>
              <a:latin typeface="Arial Black" panose="020B0A04020102020204" pitchFamily="34" charset="0"/>
            </a:endParaRPr>
          </a:p>
        </p:txBody>
      </p:sp>
      <p:pic>
        <p:nvPicPr>
          <p:cNvPr id="8197" name="Obrázek 2">
            <a:extLst>
              <a:ext uri="{FF2B5EF4-FFF2-40B4-BE49-F238E27FC236}">
                <a16:creationId xmlns:a16="http://schemas.microsoft.com/office/drawing/2014/main" id="{6988FEEC-91DE-C032-8ABC-F159F98E5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72385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ovéPole 8">
            <a:extLst>
              <a:ext uri="{FF2B5EF4-FFF2-40B4-BE49-F238E27FC236}">
                <a16:creationId xmlns:a16="http://schemas.microsoft.com/office/drawing/2014/main" id="{7523F89A-8462-01A3-CD1E-A549AE2E5726}"/>
              </a:ext>
            </a:extLst>
          </p:cNvPr>
          <p:cNvSpPr txBox="1">
            <a:spLocks noChangeArrowheads="1"/>
          </p:cNvSpPr>
          <p:nvPr/>
        </p:nvSpPr>
        <p:spPr bwMode="auto">
          <a:xfrm>
            <a:off x="0" y="1203960"/>
            <a:ext cx="1067557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b="1" dirty="0"/>
              <a:t>Povinnost pro poskytovatele</a:t>
            </a:r>
            <a:endParaRPr lang="cs-CZ" altLang="cs-CZ" b="1" dirty="0">
              <a:latin typeface="Arial Black" panose="020B0A04020102020204" pitchFamily="34" charset="0"/>
              <a:cs typeface="Arial" panose="020B0604020202020204" pitchFamily="34" charset="0"/>
            </a:endParaRPr>
          </a:p>
        </p:txBody>
      </p:sp>
      <p:sp>
        <p:nvSpPr>
          <p:cNvPr id="7171" name="TextovéPole 9">
            <a:extLst>
              <a:ext uri="{FF2B5EF4-FFF2-40B4-BE49-F238E27FC236}">
                <a16:creationId xmlns:a16="http://schemas.microsoft.com/office/drawing/2014/main" id="{4C75C58A-0467-6F18-B8E1-E2A6DF21F76B}"/>
              </a:ext>
            </a:extLst>
          </p:cNvPr>
          <p:cNvSpPr txBox="1">
            <a:spLocks noChangeArrowheads="1"/>
          </p:cNvSpPr>
          <p:nvPr/>
        </p:nvSpPr>
        <p:spPr bwMode="auto">
          <a:xfrm>
            <a:off x="874643" y="1638788"/>
            <a:ext cx="10366513" cy="2565831"/>
          </a:xfrm>
          <a:prstGeom prst="rect">
            <a:avLst/>
          </a:prstGeom>
          <a:noFill/>
          <a:ln>
            <a:noFill/>
          </a:ln>
        </p:spPr>
        <p:txBody>
          <a:bodyPr wrap="square" lIns="91440" tIns="45720" rIns="91440" bIns="45720" anchor="t">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indent="0">
              <a:buNone/>
            </a:pPr>
            <a:endParaRPr lang="cs-CZ" sz="1800" dirty="0">
              <a:latin typeface="Arial" panose="020B0604020202020204" pitchFamily="34" charset="0"/>
              <a:ea typeface="Yu Mincho" panose="02020400000000000000" pitchFamily="18" charset="-128"/>
              <a:cs typeface="Arial" panose="020B0604020202020204" pitchFamily="34" charset="0"/>
            </a:endParaRPr>
          </a:p>
          <a:p>
            <a:pPr marL="0" indent="0">
              <a:buNone/>
            </a:pPr>
            <a:endParaRPr lang="cs-CZ" sz="1800" dirty="0">
              <a:latin typeface="Arial" panose="020B0604020202020204" pitchFamily="34" charset="0"/>
              <a:ea typeface="Yu Mincho" panose="02020400000000000000" pitchFamily="18" charset="-128"/>
              <a:cs typeface="Arial" panose="020B0604020202020204" pitchFamily="34" charset="0"/>
            </a:endParaRPr>
          </a:p>
          <a:p>
            <a:pPr marL="0" indent="0" algn="just">
              <a:buNone/>
            </a:pPr>
            <a:r>
              <a:rPr lang="cs-CZ" sz="1800" dirty="0">
                <a:latin typeface="Arial" panose="020B0604020202020204" pitchFamily="34" charset="0"/>
                <a:ea typeface="Yu Mincho" panose="02020400000000000000" pitchFamily="18" charset="-128"/>
                <a:cs typeface="Arial" panose="020B0604020202020204" pitchFamily="34" charset="0"/>
              </a:rPr>
              <a:t>P</a:t>
            </a:r>
            <a:r>
              <a:rPr lang="cs-CZ" sz="1800" dirty="0">
                <a:effectLst/>
                <a:latin typeface="Arial" panose="020B0604020202020204" pitchFamily="34" charset="0"/>
                <a:ea typeface="Yu Mincho" panose="02020400000000000000" pitchFamily="18" charset="-128"/>
                <a:cs typeface="Arial" panose="020B0604020202020204" pitchFamily="34" charset="0"/>
              </a:rPr>
              <a:t>opis realizace poskytování sociálních služeb, který v případě poskytování sociálně zdravotních služeb musí obsahovat též popis koordinace poskytování sociální a zdravotní péče</a:t>
            </a:r>
            <a:r>
              <a:rPr lang="cs-CZ" sz="1800" dirty="0">
                <a:latin typeface="Arial" panose="020B0604020202020204" pitchFamily="34" charset="0"/>
                <a:ea typeface="Yu Mincho" panose="02020400000000000000" pitchFamily="18" charset="-128"/>
                <a:cs typeface="Arial" panose="020B0604020202020204" pitchFamily="34" charset="0"/>
              </a:rPr>
              <a:t>.</a:t>
            </a:r>
            <a:endParaRPr lang="cs-CZ" sz="1800" dirty="0">
              <a:effectLst/>
              <a:latin typeface="Arial" panose="020B0604020202020204" pitchFamily="34" charset="0"/>
              <a:ea typeface="Yu Mincho" panose="02020400000000000000" pitchFamily="18" charset="-128"/>
              <a:cs typeface="Arial" panose="020B0604020202020204" pitchFamily="34" charset="0"/>
            </a:endParaRPr>
          </a:p>
          <a:p>
            <a:pPr marL="0" indent="0">
              <a:buNone/>
            </a:pPr>
            <a:endParaRPr lang="cs-CZ" sz="1800" dirty="0">
              <a:latin typeface="Arial" panose="020B0604020202020204" pitchFamily="34" charset="0"/>
              <a:ea typeface="Yu Mincho" panose="02020400000000000000" pitchFamily="18" charset="-128"/>
              <a:cs typeface="Arial" panose="020B0604020202020204" pitchFamily="34" charset="0"/>
            </a:endParaRPr>
          </a:p>
          <a:p>
            <a:pPr marL="0" indent="0">
              <a:buNone/>
            </a:pPr>
            <a:r>
              <a:rPr lang="cs-CZ"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Povinnost</a:t>
            </a:r>
            <a:r>
              <a:rPr lang="cs-CZ"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zpracovat a zveřejnit vnitřní pravidla pro podávání a vyřizování stížností a podle těchto pravidel postupovat.</a:t>
            </a:r>
            <a:endParaRPr lang="cs-CZ" sz="1800" dirty="0">
              <a:effectLst/>
              <a:latin typeface="Arial" panose="020B0604020202020204" pitchFamily="34" charset="0"/>
              <a:ea typeface="Yu Mincho" panose="02020400000000000000" pitchFamily="18" charset="-128"/>
              <a:cs typeface="Arial" panose="020B0604020202020204" pitchFamily="34"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8196" name="Zástupný symbol pro číslo snímku 5">
            <a:extLst>
              <a:ext uri="{FF2B5EF4-FFF2-40B4-BE49-F238E27FC236}">
                <a16:creationId xmlns:a16="http://schemas.microsoft.com/office/drawing/2014/main" id="{065CD38E-8F3D-B5A0-5C3C-B7D77004F1ED}"/>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23A1B914-D1D9-4859-BE89-059634A87E2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20</a:t>
            </a:fld>
            <a:endParaRPr lang="cs-CZ" altLang="cs-CZ" sz="1000" dirty="0">
              <a:solidFill>
                <a:srgbClr val="898989"/>
              </a:solidFill>
              <a:latin typeface="Arial Black" panose="020B0A04020102020204" pitchFamily="34" charset="0"/>
            </a:endParaRPr>
          </a:p>
        </p:txBody>
      </p:sp>
      <p:pic>
        <p:nvPicPr>
          <p:cNvPr id="8197" name="Obrázek 2">
            <a:extLst>
              <a:ext uri="{FF2B5EF4-FFF2-40B4-BE49-F238E27FC236}">
                <a16:creationId xmlns:a16="http://schemas.microsoft.com/office/drawing/2014/main" id="{6988FEEC-91DE-C032-8ABC-F159F98E5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7687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165AFF0-DCEF-8C92-02EF-9BD9EB5FCE72}"/>
              </a:ext>
            </a:extLst>
          </p:cNvPr>
          <p:cNvSpPr>
            <a:spLocks noGrp="1"/>
          </p:cNvSpPr>
          <p:nvPr>
            <p:ph type="title"/>
          </p:nvPr>
        </p:nvSpPr>
        <p:spPr>
          <a:xfrm>
            <a:off x="838200" y="891540"/>
            <a:ext cx="10374630" cy="799148"/>
          </a:xfrm>
        </p:spPr>
        <p:txBody>
          <a:bodyPr/>
          <a:lstStyle/>
          <a:p>
            <a:pPr algn="ctr"/>
            <a:r>
              <a:rPr lang="cs-CZ" sz="2800" dirty="0">
                <a:latin typeface="Arial Black" panose="020B0A04020102020204" pitchFamily="34" charset="0"/>
                <a:ea typeface="+mn-ea"/>
                <a:cs typeface="Arial" panose="020B0604020202020204" pitchFamily="34" charset="0"/>
              </a:rPr>
              <a:t>Stížnostní mechanismus § 99 a (tzv. změnový zákon)</a:t>
            </a:r>
          </a:p>
        </p:txBody>
      </p:sp>
      <p:sp>
        <p:nvSpPr>
          <p:cNvPr id="3" name="Zástupný obsah 2">
            <a:extLst>
              <a:ext uri="{FF2B5EF4-FFF2-40B4-BE49-F238E27FC236}">
                <a16:creationId xmlns:a16="http://schemas.microsoft.com/office/drawing/2014/main" id="{EE2DDB44-D345-1E7C-98BE-6431ECFAA51E}"/>
              </a:ext>
            </a:extLst>
          </p:cNvPr>
          <p:cNvSpPr>
            <a:spLocks noGrp="1"/>
          </p:cNvSpPr>
          <p:nvPr>
            <p:ph idx="1"/>
          </p:nvPr>
        </p:nvSpPr>
        <p:spPr/>
        <p:txBody>
          <a:bodyPr/>
          <a:lstStyle/>
          <a:p>
            <a:pPr marL="0" indent="0">
              <a:lnSpc>
                <a:spcPct val="107000"/>
              </a:lnSpc>
              <a:spcAft>
                <a:spcPts val="800"/>
              </a:spcAft>
              <a:buNone/>
            </a:pPr>
            <a:r>
              <a:rPr lang="cs-CZ"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 Na poskytování sociálních služeb může podat stížnost</a:t>
            </a:r>
            <a:endParaRPr lang="cs-CZ"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cs-CZ"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osoba, které je nebo byla poskytována sociální služba,</a:t>
            </a:r>
            <a:endParaRPr lang="cs-CZ"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cs-CZ"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 zákonný zástupce, opatrovník nebo podpůrce osoby, které je nebo byla poskytována sociální služba,</a:t>
            </a:r>
            <a:endParaRPr lang="cs-CZ"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cs-CZ"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 osoba blízká, nemůže-li stížnost podat osoba, které je nebo byla sociální služba poskytována, s ohledem na svůj zdravotní stav nebo proto, že zemřela,</a:t>
            </a:r>
            <a:endParaRPr lang="cs-CZ"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cs-CZ"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 osoba zmocněná osobou, které je nebo byla poskytována sociální služba, </a:t>
            </a:r>
            <a:endParaRPr lang="cs-CZ"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cs-CZ"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 člen domácnosti osoby, které je nebo byla poskytována sociální služba, oprávněný k zastupování této osoby podle občanského zákoníku, nebo</a:t>
            </a:r>
            <a:endParaRPr lang="cs-CZ"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cs-CZ"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 zaměstnanec poskytovatele sociálních služeb</a:t>
            </a:r>
            <a:endParaRPr lang="cs-CZ"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6000"/>
              </a:lnSpc>
              <a:spcAft>
                <a:spcPts val="800"/>
              </a:spcAft>
              <a:buNone/>
            </a:pPr>
            <a:endParaRPr lang="cs-CZ" dirty="0"/>
          </a:p>
        </p:txBody>
      </p:sp>
      <p:pic>
        <p:nvPicPr>
          <p:cNvPr id="4" name="Obrázek 2">
            <a:extLst>
              <a:ext uri="{FF2B5EF4-FFF2-40B4-BE49-F238E27FC236}">
                <a16:creationId xmlns:a16="http://schemas.microsoft.com/office/drawing/2014/main" id="{DBDD21B0-A313-C52E-6CD4-0C3F77359F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95524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165AFF0-DCEF-8C92-02EF-9BD9EB5FCE72}"/>
              </a:ext>
            </a:extLst>
          </p:cNvPr>
          <p:cNvSpPr>
            <a:spLocks noGrp="1"/>
          </p:cNvSpPr>
          <p:nvPr>
            <p:ph type="title"/>
          </p:nvPr>
        </p:nvSpPr>
        <p:spPr/>
        <p:txBody>
          <a:bodyPr/>
          <a:lstStyle/>
          <a:p>
            <a:pPr algn="ctr"/>
            <a:r>
              <a:rPr lang="cs-CZ" sz="2800" dirty="0">
                <a:latin typeface="Arial Black" panose="020B0A04020102020204" pitchFamily="34" charset="0"/>
                <a:ea typeface="+mn-ea"/>
                <a:cs typeface="Arial" panose="020B0604020202020204" pitchFamily="34" charset="0"/>
              </a:rPr>
              <a:t>Stížnostní mechanismus § 99a</a:t>
            </a:r>
          </a:p>
        </p:txBody>
      </p:sp>
      <p:sp>
        <p:nvSpPr>
          <p:cNvPr id="3" name="Zástupný obsah 2">
            <a:extLst>
              <a:ext uri="{FF2B5EF4-FFF2-40B4-BE49-F238E27FC236}">
                <a16:creationId xmlns:a16="http://schemas.microsoft.com/office/drawing/2014/main" id="{EE2DDB44-D345-1E7C-98BE-6431ECFAA51E}"/>
              </a:ext>
            </a:extLst>
          </p:cNvPr>
          <p:cNvSpPr>
            <a:spLocks noGrp="1"/>
          </p:cNvSpPr>
          <p:nvPr>
            <p:ph idx="1"/>
          </p:nvPr>
        </p:nvSpPr>
        <p:spPr>
          <a:xfrm>
            <a:off x="524107" y="1326995"/>
            <a:ext cx="10829693" cy="4849968"/>
          </a:xfrm>
        </p:spPr>
        <p:txBody>
          <a:bodyPr/>
          <a:lstStyle/>
          <a:p>
            <a:pPr indent="0" algn="just">
              <a:lnSpc>
                <a:spcPct val="107000"/>
              </a:lnSpc>
              <a:spcAft>
                <a:spcPts val="800"/>
              </a:spcAft>
              <a:buNone/>
            </a:pPr>
            <a:r>
              <a:rPr lang="cs-CZ"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 </a:t>
            </a:r>
            <a:r>
              <a:rPr lang="cs-CZ" sz="18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Stížnost se podává poskytovateli sociálních služeb, proti kterému směřuje, a to ve lhůtě 1 roku ode dne, kdy nastala skutečnost, která je předmětem stížnosti. Podání stížnosti nesmí být stěžovateli, nebo osobě, které je nebo byla poskytována sociální služba, jíž se stížnost týká, a která není zároveň stěžovatelem, na újmu.</a:t>
            </a:r>
            <a:endParaRPr lang="cs-CZ" sz="1800" kern="100" dirty="0">
              <a:latin typeface="Arial" panose="020B0604020202020204" pitchFamily="34" charset="0"/>
              <a:ea typeface="Calibri" panose="020F0502020204030204" pitchFamily="34" charset="0"/>
              <a:cs typeface="Arial" panose="020B0604020202020204" pitchFamily="34" charset="0"/>
            </a:endParaRPr>
          </a:p>
          <a:p>
            <a:pPr indent="0" algn="just">
              <a:lnSpc>
                <a:spcPct val="107000"/>
              </a:lnSpc>
              <a:spcAft>
                <a:spcPts val="800"/>
              </a:spcAft>
              <a:buNone/>
            </a:pPr>
            <a:r>
              <a:rPr lang="cs-CZ" sz="18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 Poskytovatel sociálních služeb je povinen </a:t>
            </a: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0" indent="0" algn="just">
              <a:lnSpc>
                <a:spcPct val="107000"/>
              </a:lnSpc>
              <a:spcAft>
                <a:spcPts val="800"/>
              </a:spcAft>
              <a:buNone/>
            </a:pPr>
            <a:r>
              <a:rPr lang="cs-CZ" sz="18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 vyřídit stížnost do 30 dnů ode dne, kdy mu byla doručena; tuto lhůtu může poskytovatel sociálních služeb v odůvodněných případech prodloužit o dalších 30 dnů; o prodloužení lhůty a důvodech jejího prodloužení je povinen informovat stěžovatele,</a:t>
            </a: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0" indent="0" algn="just">
              <a:lnSpc>
                <a:spcPct val="107000"/>
              </a:lnSpc>
              <a:spcAft>
                <a:spcPts val="800"/>
              </a:spcAft>
              <a:buNone/>
            </a:pPr>
            <a:r>
              <a:rPr lang="cs-CZ" sz="18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 písemně informovat stěžovatele o způsobu vyřízení stížnosti,</a:t>
            </a: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0" indent="0" algn="just">
              <a:lnSpc>
                <a:spcPct val="107000"/>
              </a:lnSpc>
              <a:spcAft>
                <a:spcPts val="800"/>
              </a:spcAft>
              <a:buNone/>
            </a:pPr>
            <a:r>
              <a:rPr lang="cs-CZ" sz="18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 vést písemnou evidenci o podaných stížnostech a způsobu jejich vyřízení a </a:t>
            </a: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0" indent="0" algn="just">
              <a:lnSpc>
                <a:spcPct val="107000"/>
              </a:lnSpc>
              <a:spcAft>
                <a:spcPts val="800"/>
              </a:spcAft>
              <a:buNone/>
            </a:pPr>
            <a:r>
              <a:rPr lang="cs-CZ" sz="18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 umožnit stěžovateli nahlížet do dokumentace, kterou vede o stížnosti, a pořizovat z ní kopie nebo výpisy.</a:t>
            </a: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0" indent="0" algn="just">
              <a:lnSpc>
                <a:spcPct val="106000"/>
              </a:lnSpc>
              <a:spcAft>
                <a:spcPts val="800"/>
              </a:spcAft>
              <a:buNone/>
            </a:pPr>
            <a:endParaRPr lang="cs-CZ" dirty="0"/>
          </a:p>
        </p:txBody>
      </p:sp>
      <p:pic>
        <p:nvPicPr>
          <p:cNvPr id="4" name="Obrázek 2">
            <a:extLst>
              <a:ext uri="{FF2B5EF4-FFF2-40B4-BE49-F238E27FC236}">
                <a16:creationId xmlns:a16="http://schemas.microsoft.com/office/drawing/2014/main" id="{DBDD21B0-A313-C52E-6CD4-0C3F77359F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41186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165AFF0-DCEF-8C92-02EF-9BD9EB5FCE72}"/>
              </a:ext>
            </a:extLst>
          </p:cNvPr>
          <p:cNvSpPr>
            <a:spLocks noGrp="1"/>
          </p:cNvSpPr>
          <p:nvPr>
            <p:ph type="title"/>
          </p:nvPr>
        </p:nvSpPr>
        <p:spPr/>
        <p:txBody>
          <a:bodyPr/>
          <a:lstStyle/>
          <a:p>
            <a:pPr algn="ctr"/>
            <a:r>
              <a:rPr lang="cs-CZ" sz="2800" dirty="0">
                <a:latin typeface="Arial Black" panose="020B0A04020102020204" pitchFamily="34" charset="0"/>
                <a:ea typeface="+mn-ea"/>
                <a:cs typeface="Arial" panose="020B0604020202020204" pitchFamily="34" charset="0"/>
              </a:rPr>
              <a:t>Stížnostní mechanismus § 99b</a:t>
            </a:r>
          </a:p>
        </p:txBody>
      </p:sp>
      <p:sp>
        <p:nvSpPr>
          <p:cNvPr id="3" name="Zástupný obsah 2">
            <a:extLst>
              <a:ext uri="{FF2B5EF4-FFF2-40B4-BE49-F238E27FC236}">
                <a16:creationId xmlns:a16="http://schemas.microsoft.com/office/drawing/2014/main" id="{EE2DDB44-D345-1E7C-98BE-6431ECFAA51E}"/>
              </a:ext>
            </a:extLst>
          </p:cNvPr>
          <p:cNvSpPr>
            <a:spLocks noGrp="1"/>
          </p:cNvSpPr>
          <p:nvPr>
            <p:ph idx="1"/>
          </p:nvPr>
        </p:nvSpPr>
        <p:spPr>
          <a:xfrm>
            <a:off x="524107" y="1326995"/>
            <a:ext cx="10829693" cy="4849968"/>
          </a:xfrm>
        </p:spPr>
        <p:txBody>
          <a:bodyPr/>
          <a:lstStyle/>
          <a:p>
            <a:pPr indent="0" algn="just">
              <a:lnSpc>
                <a:spcPct val="107000"/>
              </a:lnSpc>
              <a:spcAft>
                <a:spcPts val="800"/>
              </a:spcAft>
              <a:buNone/>
            </a:pPr>
            <a:r>
              <a:rPr lang="cs-CZ" sz="18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 Nesouhlasí-li stěžovatel s vyřízením stížnosti podle § 99a nebo nebyla-li stížnost vyřízena ve stanovené lhůtě, může ve lhůtě 60 dnů ode dne doručení informace o způsobu jejího vyřízení nebo od uplynutí stanovené lhůty požádat ministerstvo o prověření vyřízení této stížnosti; v žádosti stěžovatel uvede důvod, proč žádá o prověření vyřízení stížnosti. </a:t>
            </a: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indent="0" algn="just">
              <a:lnSpc>
                <a:spcPct val="107000"/>
              </a:lnSpc>
              <a:spcAft>
                <a:spcPts val="800"/>
              </a:spcAft>
              <a:buNone/>
            </a:pPr>
            <a:r>
              <a:rPr lang="cs-CZ" sz="18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Ministerstvo na žádost stěžovatele vyřízení stížnosti prověří. Poskytovatel sociálních služeb je povinen poskytnout ministerstvu součinnost při prověření vyřízení stížnosti. </a:t>
            </a: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indent="0" algn="just">
              <a:lnSpc>
                <a:spcPct val="107000"/>
              </a:lnSpc>
              <a:spcAft>
                <a:spcPts val="800"/>
              </a:spcAft>
              <a:buNone/>
            </a:pPr>
            <a:r>
              <a:rPr lang="cs-CZ" sz="18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 Při prověření vyřízení stížnosti je ministerstvo oprávněno vyžádat si vyjádření orgánů veřejné správy, popřípadě fyzických a právnických osob, jejichž činnost souvisí s poskytováním sociální služby. Tyto orgány a osoby jsou povinny na základě žádosti ministerstva a v jím stanovené lhůtě vyjádření poskytnout.</a:t>
            </a: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indent="0" algn="just">
              <a:lnSpc>
                <a:spcPct val="107000"/>
              </a:lnSpc>
              <a:spcAft>
                <a:spcPts val="800"/>
              </a:spcAft>
              <a:buNone/>
            </a:pPr>
            <a:r>
              <a:rPr lang="cs-CZ" sz="18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 Ministerstvo žádost o prověření vyřízení stížnosti odloží, jestliže je zjevně neopodstatněná, jde o stížnost ve věci, která již byla ministerstvem prověřena, nebo o opakovanou žádost, která neobsahuje nové skutečnosti. Tuto informaci ministerstvo sdělí písemně stěžovateli.</a:t>
            </a: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0" indent="0" algn="just">
              <a:lnSpc>
                <a:spcPct val="106000"/>
              </a:lnSpc>
              <a:spcAft>
                <a:spcPts val="800"/>
              </a:spcAft>
              <a:buNone/>
            </a:pPr>
            <a:endParaRPr lang="cs-CZ" dirty="0"/>
          </a:p>
        </p:txBody>
      </p:sp>
      <p:pic>
        <p:nvPicPr>
          <p:cNvPr id="4" name="Obrázek 2">
            <a:extLst>
              <a:ext uri="{FF2B5EF4-FFF2-40B4-BE49-F238E27FC236}">
                <a16:creationId xmlns:a16="http://schemas.microsoft.com/office/drawing/2014/main" id="{DBDD21B0-A313-C52E-6CD4-0C3F77359F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70301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ovéPole 8">
            <a:extLst>
              <a:ext uri="{FF2B5EF4-FFF2-40B4-BE49-F238E27FC236}">
                <a16:creationId xmlns:a16="http://schemas.microsoft.com/office/drawing/2014/main" id="{7523F89A-8462-01A3-CD1E-A549AE2E5726}"/>
              </a:ext>
            </a:extLst>
          </p:cNvPr>
          <p:cNvSpPr txBox="1">
            <a:spLocks noChangeArrowheads="1"/>
          </p:cNvSpPr>
          <p:nvPr/>
        </p:nvSpPr>
        <p:spPr bwMode="auto">
          <a:xfrm>
            <a:off x="471126" y="1133310"/>
            <a:ext cx="101502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altLang="cs-CZ" dirty="0">
                <a:latin typeface="Arial Black" panose="020B0A04020102020204" pitchFamily="34" charset="0"/>
                <a:cs typeface="Arial" panose="020B0604020202020204" pitchFamily="34" charset="0"/>
              </a:rPr>
              <a:t>Koordinace – spolupráce - mlčenlivost</a:t>
            </a:r>
          </a:p>
        </p:txBody>
      </p:sp>
      <p:sp>
        <p:nvSpPr>
          <p:cNvPr id="7171" name="TextovéPole 9">
            <a:extLst>
              <a:ext uri="{FF2B5EF4-FFF2-40B4-BE49-F238E27FC236}">
                <a16:creationId xmlns:a16="http://schemas.microsoft.com/office/drawing/2014/main" id="{4C75C58A-0467-6F18-B8E1-E2A6DF21F76B}"/>
              </a:ext>
            </a:extLst>
          </p:cNvPr>
          <p:cNvSpPr txBox="1">
            <a:spLocks noChangeArrowheads="1"/>
          </p:cNvSpPr>
          <p:nvPr/>
        </p:nvSpPr>
        <p:spPr bwMode="auto">
          <a:xfrm>
            <a:off x="874643" y="2123090"/>
            <a:ext cx="10318873" cy="2379819"/>
          </a:xfrm>
          <a:prstGeom prst="rect">
            <a:avLst/>
          </a:prstGeom>
          <a:noFill/>
          <a:ln>
            <a:noFill/>
          </a:ln>
        </p:spPr>
        <p:txBody>
          <a:bodyPr wrap="square" lIns="91440" tIns="45720" rIns="91440" bIns="45720" anchor="t">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indent="0" algn="just">
              <a:lnSpc>
                <a:spcPct val="150000"/>
              </a:lnSpc>
              <a:buNone/>
            </a:pPr>
            <a:r>
              <a:rPr lang="cs-CZ" sz="1800" dirty="0">
                <a:effectLst/>
                <a:latin typeface="Arial" panose="020B0604020202020204" pitchFamily="34" charset="0"/>
                <a:ea typeface="Yu Mincho" panose="02020400000000000000" pitchFamily="18" charset="-128"/>
                <a:cs typeface="Arial" panose="020B0604020202020204" pitchFamily="34" charset="0"/>
              </a:rPr>
              <a:t>Za porušení povinnosti mlčenlivosti se nepovažuje sdílení údajů týkajících se osob, kterým jsou poskytovány sociálně zdravotní služby a pracovníky v sociálních službách se zdravotnickými pracovníky, v jejichž vzájemné koordinaci jsou tyto služby poskytovány, a to v nezbytném rozsahu pro jejich poskytování.</a:t>
            </a:r>
            <a:endParaRPr lang="cs-CZ" sz="1800" dirty="0">
              <a:latin typeface="Arial" panose="020B0604020202020204" pitchFamily="34" charset="0"/>
              <a:cs typeface="Arial" panose="020B0604020202020204" pitchFamily="34" charset="0"/>
            </a:endParaRPr>
          </a:p>
          <a:p>
            <a:pPr marL="0" indent="0" algn="ctr">
              <a:lnSpc>
                <a:spcPct val="107000"/>
              </a:lnSpc>
              <a:spcBef>
                <a:spcPts val="600"/>
              </a:spcBef>
              <a:spcAft>
                <a:spcPts val="800"/>
              </a:spcAft>
              <a:buNone/>
              <a:tabLst>
                <a:tab pos="540385" algn="l"/>
              </a:tabLst>
            </a:pPr>
            <a:endParaRPr lang="cs-CZ" sz="1400" dirty="0">
              <a:effectLst/>
              <a:latin typeface="Calibri" panose="020F0502020204030204" pitchFamily="34" charset="0"/>
              <a:ea typeface="Yu Mincho" panose="02020400000000000000" pitchFamily="18" charset="-128"/>
              <a:cs typeface="Times New Roman" panose="02020603050405020304" pitchFamily="18"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8196" name="Zástupný symbol pro číslo snímku 5">
            <a:extLst>
              <a:ext uri="{FF2B5EF4-FFF2-40B4-BE49-F238E27FC236}">
                <a16:creationId xmlns:a16="http://schemas.microsoft.com/office/drawing/2014/main" id="{065CD38E-8F3D-B5A0-5C3C-B7D77004F1ED}"/>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23A1B914-D1D9-4859-BE89-059634A87E2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24</a:t>
            </a:fld>
            <a:endParaRPr lang="cs-CZ" altLang="cs-CZ" sz="1000" dirty="0">
              <a:solidFill>
                <a:srgbClr val="898989"/>
              </a:solidFill>
              <a:latin typeface="Arial Black" panose="020B0A04020102020204" pitchFamily="34" charset="0"/>
            </a:endParaRPr>
          </a:p>
        </p:txBody>
      </p:sp>
      <p:pic>
        <p:nvPicPr>
          <p:cNvPr id="8197" name="Obrázek 2">
            <a:extLst>
              <a:ext uri="{FF2B5EF4-FFF2-40B4-BE49-F238E27FC236}">
                <a16:creationId xmlns:a16="http://schemas.microsoft.com/office/drawing/2014/main" id="{6988FEEC-91DE-C032-8ABC-F159F98E5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73933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ovéPole 8">
            <a:extLst>
              <a:ext uri="{FF2B5EF4-FFF2-40B4-BE49-F238E27FC236}">
                <a16:creationId xmlns:a16="http://schemas.microsoft.com/office/drawing/2014/main" id="{7523F89A-8462-01A3-CD1E-A549AE2E5726}"/>
              </a:ext>
            </a:extLst>
          </p:cNvPr>
          <p:cNvSpPr txBox="1">
            <a:spLocks noChangeArrowheads="1"/>
          </p:cNvSpPr>
          <p:nvPr/>
        </p:nvSpPr>
        <p:spPr bwMode="auto">
          <a:xfrm>
            <a:off x="493986" y="1133310"/>
            <a:ext cx="101502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altLang="cs-CZ" dirty="0">
                <a:latin typeface="Arial Black" panose="020B0A04020102020204" pitchFamily="34" charset="0"/>
                <a:cs typeface="Arial" panose="020B0604020202020204" pitchFamily="34" charset="0"/>
              </a:rPr>
              <a:t>Změny ve standardech kvality</a:t>
            </a:r>
          </a:p>
        </p:txBody>
      </p:sp>
      <p:sp>
        <p:nvSpPr>
          <p:cNvPr id="7171" name="TextovéPole 9">
            <a:extLst>
              <a:ext uri="{FF2B5EF4-FFF2-40B4-BE49-F238E27FC236}">
                <a16:creationId xmlns:a16="http://schemas.microsoft.com/office/drawing/2014/main" id="{4C75C58A-0467-6F18-B8E1-E2A6DF21F76B}"/>
              </a:ext>
            </a:extLst>
          </p:cNvPr>
          <p:cNvSpPr txBox="1">
            <a:spLocks noChangeArrowheads="1"/>
          </p:cNvSpPr>
          <p:nvPr/>
        </p:nvSpPr>
        <p:spPr bwMode="auto">
          <a:xfrm>
            <a:off x="944217" y="2123090"/>
            <a:ext cx="10249299" cy="1836400"/>
          </a:xfrm>
          <a:prstGeom prst="rect">
            <a:avLst/>
          </a:prstGeom>
          <a:noFill/>
          <a:ln>
            <a:noFill/>
          </a:ln>
        </p:spPr>
        <p:txBody>
          <a:bodyPr wrap="square" lIns="91440" tIns="45720" rIns="91440" bIns="45720" anchor="t">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indent="0">
              <a:lnSpc>
                <a:spcPct val="150000"/>
              </a:lnSpc>
              <a:spcBef>
                <a:spcPts val="600"/>
              </a:spcBef>
              <a:spcAft>
                <a:spcPts val="800"/>
              </a:spcAft>
              <a:buNone/>
              <a:tabLst>
                <a:tab pos="540385" algn="l"/>
              </a:tabLst>
            </a:pPr>
            <a:r>
              <a:rPr lang="cs-CZ" sz="1800" dirty="0">
                <a:latin typeface="Arial" panose="020B0604020202020204" pitchFamily="34" charset="0"/>
                <a:ea typeface="Yu Mincho" panose="02020400000000000000" pitchFamily="18" charset="-128"/>
                <a:cs typeface="Arial" panose="020B0604020202020204" pitchFamily="34" charset="0"/>
              </a:rPr>
              <a:t>Dochází ke změně v souvislosti se stížnostním mechanismem ve standardu 7.</a:t>
            </a:r>
          </a:p>
          <a:p>
            <a:pPr marL="0" indent="0">
              <a:lnSpc>
                <a:spcPct val="150000"/>
              </a:lnSpc>
              <a:spcBef>
                <a:spcPts val="600"/>
              </a:spcBef>
              <a:spcAft>
                <a:spcPts val="800"/>
              </a:spcAft>
              <a:buNone/>
              <a:tabLst>
                <a:tab pos="540385" algn="l"/>
              </a:tabLst>
            </a:pPr>
            <a:r>
              <a:rPr lang="cs-CZ" sz="1800" dirty="0">
                <a:latin typeface="Arial" panose="020B0604020202020204" pitchFamily="34" charset="0"/>
                <a:ea typeface="Yu Mincho" panose="02020400000000000000" pitchFamily="18" charset="-128"/>
                <a:cs typeface="Arial" panose="020B0604020202020204" pitchFamily="34" charset="0"/>
              </a:rPr>
              <a:t>Dochází k větší proměně ve standardu 15. Rozšířené sledování kvality poskytovatelem. Vychází z rámců § 2 zákona o sociálních službách. </a:t>
            </a: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8196" name="Zástupný symbol pro číslo snímku 5">
            <a:extLst>
              <a:ext uri="{FF2B5EF4-FFF2-40B4-BE49-F238E27FC236}">
                <a16:creationId xmlns:a16="http://schemas.microsoft.com/office/drawing/2014/main" id="{065CD38E-8F3D-B5A0-5C3C-B7D77004F1ED}"/>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23A1B914-D1D9-4859-BE89-059634A87E2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25</a:t>
            </a:fld>
            <a:endParaRPr lang="cs-CZ" altLang="cs-CZ" sz="1000" dirty="0">
              <a:solidFill>
                <a:srgbClr val="898989"/>
              </a:solidFill>
              <a:latin typeface="Arial Black" panose="020B0A04020102020204" pitchFamily="34" charset="0"/>
            </a:endParaRPr>
          </a:p>
        </p:txBody>
      </p:sp>
      <p:pic>
        <p:nvPicPr>
          <p:cNvPr id="8197" name="Obrázek 2">
            <a:extLst>
              <a:ext uri="{FF2B5EF4-FFF2-40B4-BE49-F238E27FC236}">
                <a16:creationId xmlns:a16="http://schemas.microsoft.com/office/drawing/2014/main" id="{6988FEEC-91DE-C032-8ABC-F159F98E5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97443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ovéPole 8">
            <a:extLst>
              <a:ext uri="{FF2B5EF4-FFF2-40B4-BE49-F238E27FC236}">
                <a16:creationId xmlns:a16="http://schemas.microsoft.com/office/drawing/2014/main" id="{7523F89A-8462-01A3-CD1E-A549AE2E5726}"/>
              </a:ext>
            </a:extLst>
          </p:cNvPr>
          <p:cNvSpPr txBox="1">
            <a:spLocks noChangeArrowheads="1"/>
          </p:cNvSpPr>
          <p:nvPr/>
        </p:nvSpPr>
        <p:spPr bwMode="auto">
          <a:xfrm>
            <a:off x="647990" y="2905780"/>
            <a:ext cx="10150202" cy="1493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None/>
            </a:pPr>
            <a:r>
              <a:rPr lang="cs-CZ" altLang="cs-CZ" sz="3200" dirty="0">
                <a:latin typeface="Arial Black" panose="020B0A04020102020204" pitchFamily="34" charset="0"/>
                <a:cs typeface="Arial" panose="020B0604020202020204" pitchFamily="34" charset="0"/>
              </a:rPr>
              <a:t>Vládní novela zákona </a:t>
            </a:r>
          </a:p>
          <a:p>
            <a:pPr algn="ctr" eaLnBrk="1" hangingPunct="1">
              <a:lnSpc>
                <a:spcPct val="150000"/>
              </a:lnSpc>
              <a:spcBef>
                <a:spcPct val="0"/>
              </a:spcBef>
              <a:buNone/>
            </a:pPr>
            <a:r>
              <a:rPr lang="cs-CZ" altLang="cs-CZ" sz="3200" dirty="0">
                <a:latin typeface="Arial Black" panose="020B0A04020102020204" pitchFamily="34" charset="0"/>
                <a:cs typeface="Arial" panose="020B0604020202020204" pitchFamily="34" charset="0"/>
              </a:rPr>
              <a:t>o sociálních službách</a:t>
            </a:r>
          </a:p>
        </p:txBody>
      </p:sp>
      <p:sp>
        <p:nvSpPr>
          <p:cNvPr id="8196" name="Zástupný symbol pro číslo snímku 5">
            <a:extLst>
              <a:ext uri="{FF2B5EF4-FFF2-40B4-BE49-F238E27FC236}">
                <a16:creationId xmlns:a16="http://schemas.microsoft.com/office/drawing/2014/main" id="{065CD38E-8F3D-B5A0-5C3C-B7D77004F1ED}"/>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23A1B914-D1D9-4859-BE89-059634A87E2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26</a:t>
            </a:fld>
            <a:endParaRPr lang="cs-CZ" altLang="cs-CZ" sz="1000">
              <a:solidFill>
                <a:srgbClr val="898989"/>
              </a:solidFill>
              <a:latin typeface="Arial Black" panose="020B0A04020102020204" pitchFamily="34" charset="0"/>
            </a:endParaRPr>
          </a:p>
        </p:txBody>
      </p:sp>
      <p:pic>
        <p:nvPicPr>
          <p:cNvPr id="8197" name="Obrázek 2">
            <a:extLst>
              <a:ext uri="{FF2B5EF4-FFF2-40B4-BE49-F238E27FC236}">
                <a16:creationId xmlns:a16="http://schemas.microsoft.com/office/drawing/2014/main" id="{6988FEEC-91DE-C032-8ABC-F159F98E5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92900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ovéPole 8">
            <a:extLst>
              <a:ext uri="{FF2B5EF4-FFF2-40B4-BE49-F238E27FC236}">
                <a16:creationId xmlns:a16="http://schemas.microsoft.com/office/drawing/2014/main" id="{BC5532B7-360F-6E6A-EA63-B0E2EB31E6FA}"/>
              </a:ext>
            </a:extLst>
          </p:cNvPr>
          <p:cNvSpPr txBox="1">
            <a:spLocks noChangeArrowheads="1"/>
          </p:cNvSpPr>
          <p:nvPr/>
        </p:nvSpPr>
        <p:spPr bwMode="auto">
          <a:xfrm>
            <a:off x="616225" y="902835"/>
            <a:ext cx="9375499"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None/>
            </a:pPr>
            <a:r>
              <a:rPr lang="cs-CZ" altLang="cs-CZ" sz="2500" dirty="0">
                <a:latin typeface="Arial Black"/>
                <a:cs typeface="Arial"/>
              </a:rPr>
              <a:t>Hlavní problémy současného stavu</a:t>
            </a:r>
            <a:endParaRPr lang="cs-CZ" altLang="cs-CZ" sz="2500" dirty="0">
              <a:latin typeface="Arial Black" panose="020B0A04020102020204" pitchFamily="34" charset="0"/>
              <a:cs typeface="Arial" panose="020B0604020202020204" pitchFamily="34" charset="0"/>
            </a:endParaRPr>
          </a:p>
        </p:txBody>
      </p:sp>
      <p:sp>
        <p:nvSpPr>
          <p:cNvPr id="4099" name="TextovéPole 9">
            <a:extLst>
              <a:ext uri="{FF2B5EF4-FFF2-40B4-BE49-F238E27FC236}">
                <a16:creationId xmlns:a16="http://schemas.microsoft.com/office/drawing/2014/main" id="{6AEB4161-2C07-B6E0-E51B-D6B4710898FA}"/>
              </a:ext>
            </a:extLst>
          </p:cNvPr>
          <p:cNvSpPr txBox="1">
            <a:spLocks noChangeArrowheads="1"/>
          </p:cNvSpPr>
          <p:nvPr/>
        </p:nvSpPr>
        <p:spPr bwMode="auto">
          <a:xfrm>
            <a:off x="715617" y="1141362"/>
            <a:ext cx="8855298" cy="5166543"/>
          </a:xfrm>
          <a:prstGeom prst="rect">
            <a:avLst/>
          </a:prstGeom>
          <a:noFill/>
          <a:ln>
            <a:noFill/>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285750" indent="-285750">
              <a:defRPr/>
            </a:pPr>
            <a:endParaRPr lang="cs-CZ" sz="2000" dirty="0">
              <a:solidFill>
                <a:srgbClr val="000000"/>
              </a:solidFill>
              <a:latin typeface="Ariel black"/>
            </a:endParaRPr>
          </a:p>
          <a:p>
            <a:pPr marL="285750" indent="-285750">
              <a:defRPr/>
            </a:pPr>
            <a:r>
              <a:rPr lang="cs-CZ" sz="1800" dirty="0">
                <a:solidFill>
                  <a:srgbClr val="000000"/>
                </a:solidFill>
                <a:latin typeface="Arial" panose="020B0604020202020204" pitchFamily="34" charset="0"/>
                <a:cs typeface="Arial" panose="020B0604020202020204" pitchFamily="34" charset="0"/>
              </a:rPr>
              <a:t>Nedostatečný systém sociální práce na úrovni obce. </a:t>
            </a:r>
          </a:p>
          <a:p>
            <a:pPr marL="285750" indent="-285750">
              <a:defRPr/>
            </a:pPr>
            <a:r>
              <a:rPr lang="cs-CZ" sz="1800" dirty="0">
                <a:solidFill>
                  <a:srgbClr val="000000"/>
                </a:solidFill>
                <a:latin typeface="Arial" panose="020B0604020202020204" pitchFamily="34" charset="0"/>
                <a:cs typeface="Arial" panose="020B0604020202020204" pitchFamily="34" charset="0"/>
              </a:rPr>
              <a:t>Nedostatečný sběr dat a management kvality a dostupnosti. </a:t>
            </a:r>
          </a:p>
          <a:p>
            <a:pPr marL="285750" indent="-285750">
              <a:defRPr/>
            </a:pPr>
            <a:r>
              <a:rPr lang="cs-CZ" sz="1800" dirty="0">
                <a:solidFill>
                  <a:srgbClr val="000000"/>
                </a:solidFill>
                <a:latin typeface="Arial" panose="020B0604020202020204" pitchFamily="34" charset="0"/>
                <a:cs typeface="Arial" panose="020B0604020202020204" pitchFamily="34" charset="0"/>
              </a:rPr>
              <a:t>Neefektivní řízení, plánování a financování nabídky sociálních služeb, neefektivní využití a řízení dostupných zdrojů</a:t>
            </a:r>
          </a:p>
          <a:p>
            <a:pPr marL="457200" lvl="2" indent="0">
              <a:spcBef>
                <a:spcPts val="1000"/>
              </a:spcBef>
              <a:buNone/>
              <a:defRPr/>
            </a:pPr>
            <a:r>
              <a:rPr lang="cs-CZ" sz="1800" dirty="0">
                <a:solidFill>
                  <a:srgbClr val="000000"/>
                </a:solidFill>
                <a:latin typeface="Arial" panose="020B0604020202020204" pitchFamily="34" charset="0"/>
                <a:cs typeface="Arial" panose="020B0604020202020204" pitchFamily="34" charset="0"/>
              </a:rPr>
              <a:t>- regionálně roztříštěné řízení a hodnocení potřebnosti nabídky soc. služeb.</a:t>
            </a:r>
          </a:p>
          <a:p>
            <a:pPr marL="285750" indent="-285750">
              <a:defRPr/>
            </a:pPr>
            <a:r>
              <a:rPr lang="cs-CZ" sz="1800" dirty="0">
                <a:solidFill>
                  <a:srgbClr val="000000"/>
                </a:solidFill>
                <a:latin typeface="Arial" panose="020B0604020202020204" pitchFamily="34" charset="0"/>
                <a:cs typeface="Arial" panose="020B0604020202020204" pitchFamily="34" charset="0"/>
              </a:rPr>
              <a:t>Neodpovědnost za výsledek a nedostatečná koordinace a komunikace uvnitř systému.</a:t>
            </a:r>
          </a:p>
          <a:p>
            <a:pPr algn="just">
              <a:lnSpc>
                <a:spcPct val="100000"/>
              </a:lnSpc>
              <a:spcAft>
                <a:spcPts val="800"/>
              </a:spcAft>
              <a:buFont typeface="Arial" panose="020B0604020202020204" pitchFamily="34" charset="0"/>
              <a:buNone/>
              <a:defRPr/>
            </a:pPr>
            <a:r>
              <a:rPr lang="cs-CZ" sz="2500" b="1" dirty="0">
                <a:latin typeface="Arial Black"/>
                <a:cs typeface="Arial"/>
              </a:rPr>
              <a:t>Důsledkem jsou</a:t>
            </a:r>
          </a:p>
          <a:p>
            <a:pPr marL="285750" lvl="1">
              <a:lnSpc>
                <a:spcPct val="100000"/>
              </a:lnSpc>
              <a:spcBef>
                <a:spcPts val="1000"/>
              </a:spcBef>
              <a:defRPr/>
            </a:pPr>
            <a:r>
              <a:rPr lang="cs-CZ" sz="1800" dirty="0">
                <a:latin typeface="Arial" panose="020B0604020202020204" pitchFamily="34" charset="0"/>
                <a:cs typeface="Arial" panose="020B0604020202020204" pitchFamily="34" charset="0"/>
              </a:rPr>
              <a:t>pro klienta – nedostatečná dostupnost nebo kvalita sociálních služeb,</a:t>
            </a:r>
          </a:p>
          <a:p>
            <a:pPr marL="285750" lvl="1">
              <a:lnSpc>
                <a:spcPct val="100000"/>
              </a:lnSpc>
              <a:spcBef>
                <a:spcPts val="1000"/>
              </a:spcBef>
              <a:defRPr/>
            </a:pPr>
            <a:r>
              <a:rPr lang="cs-CZ" sz="1800" dirty="0">
                <a:latin typeface="Arial" panose="020B0604020202020204" pitchFamily="34" charset="0"/>
                <a:cs typeface="Arial" panose="020B0604020202020204" pitchFamily="34" charset="0"/>
              </a:rPr>
              <a:t>pro stát – nepřehledné a zvyšující se rozpočtové náklady kvůli neefektivitě a dopadům na životy klientů.</a:t>
            </a:r>
          </a:p>
          <a:p>
            <a:pPr eaLnBrk="1" hangingPunct="1">
              <a:lnSpc>
                <a:spcPct val="100000"/>
              </a:lnSpc>
              <a:spcBef>
                <a:spcPct val="0"/>
              </a:spcBef>
              <a:buFont typeface="Arial" panose="020B0604020202020204" pitchFamily="34" charset="0"/>
              <a:buNone/>
              <a:defRPr/>
            </a:pPr>
            <a:endParaRPr lang="cs-CZ" altLang="cs-CZ" sz="2000" dirty="0">
              <a:latin typeface="Arial" panose="020B0604020202020204" pitchFamily="34" charset="0"/>
              <a:cs typeface="Calibri" panose="020F0502020204030204" pitchFamily="34"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6148" name="Zástupný symbol pro číslo snímku 5">
            <a:extLst>
              <a:ext uri="{FF2B5EF4-FFF2-40B4-BE49-F238E27FC236}">
                <a16:creationId xmlns:a16="http://schemas.microsoft.com/office/drawing/2014/main" id="{4D973B1F-D41B-0F69-EAE3-CC4A8D993B09}"/>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5D16CFF7-22F7-4361-8467-5752A1B677EC}"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27</a:t>
            </a:fld>
            <a:endParaRPr lang="cs-CZ" altLang="cs-CZ" sz="1000">
              <a:solidFill>
                <a:srgbClr val="898989"/>
              </a:solidFill>
              <a:latin typeface="Arial Black" panose="020B0A04020102020204" pitchFamily="34" charset="0"/>
            </a:endParaRPr>
          </a:p>
        </p:txBody>
      </p:sp>
      <p:pic>
        <p:nvPicPr>
          <p:cNvPr id="6149" name="Obrázek 2">
            <a:extLst>
              <a:ext uri="{FF2B5EF4-FFF2-40B4-BE49-F238E27FC236}">
                <a16:creationId xmlns:a16="http://schemas.microsoft.com/office/drawing/2014/main" id="{0C12B45C-F0AF-AA1A-13B9-85DD552279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ovéPole 8">
            <a:extLst>
              <a:ext uri="{FF2B5EF4-FFF2-40B4-BE49-F238E27FC236}">
                <a16:creationId xmlns:a16="http://schemas.microsoft.com/office/drawing/2014/main" id="{8ED3B834-7556-38EE-9CA4-7A898B3AADA8}"/>
              </a:ext>
            </a:extLst>
          </p:cNvPr>
          <p:cNvSpPr txBox="1">
            <a:spLocks noChangeArrowheads="1"/>
          </p:cNvSpPr>
          <p:nvPr/>
        </p:nvSpPr>
        <p:spPr bwMode="auto">
          <a:xfrm>
            <a:off x="1043609" y="909712"/>
            <a:ext cx="971805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cs-CZ" altLang="cs-CZ" sz="2500" dirty="0">
                <a:latin typeface="Arial Black" panose="020B0A04020102020204" pitchFamily="34" charset="0"/>
                <a:cs typeface="Arial" panose="020B0604020202020204" pitchFamily="34" charset="0"/>
              </a:rPr>
              <a:t>Základní principy navrhovaných změn</a:t>
            </a:r>
          </a:p>
        </p:txBody>
      </p:sp>
      <p:sp>
        <p:nvSpPr>
          <p:cNvPr id="7172" name="Zástupný symbol pro číslo snímku 5">
            <a:extLst>
              <a:ext uri="{FF2B5EF4-FFF2-40B4-BE49-F238E27FC236}">
                <a16:creationId xmlns:a16="http://schemas.microsoft.com/office/drawing/2014/main" id="{96DBB171-E13B-2880-C87E-B12AE55BB915}"/>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727B6D13-5B00-455E-888A-98756037CFF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28</a:t>
            </a:fld>
            <a:endParaRPr lang="cs-CZ" altLang="cs-CZ" sz="1000">
              <a:solidFill>
                <a:srgbClr val="898989"/>
              </a:solidFill>
              <a:latin typeface="Arial Black" panose="020B0A04020102020204" pitchFamily="34" charset="0"/>
            </a:endParaRPr>
          </a:p>
        </p:txBody>
      </p:sp>
      <p:pic>
        <p:nvPicPr>
          <p:cNvPr id="7173" name="Obrázek 2">
            <a:extLst>
              <a:ext uri="{FF2B5EF4-FFF2-40B4-BE49-F238E27FC236}">
                <a16:creationId xmlns:a16="http://schemas.microsoft.com/office/drawing/2014/main" id="{64A817F3-984F-FA06-AFAF-0E892FF2E0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181" name="TextovéPole 9">
            <a:extLst>
              <a:ext uri="{FF2B5EF4-FFF2-40B4-BE49-F238E27FC236}">
                <a16:creationId xmlns:a16="http://schemas.microsoft.com/office/drawing/2014/main" id="{EF47180A-F2C0-1752-43E5-CA53B35696F3}"/>
              </a:ext>
            </a:extLst>
          </p:cNvPr>
          <p:cNvGraphicFramePr/>
          <p:nvPr>
            <p:extLst>
              <p:ext uri="{D42A27DB-BD31-4B8C-83A1-F6EECF244321}">
                <p14:modId xmlns:p14="http://schemas.microsoft.com/office/powerpoint/2010/main" val="921306886"/>
              </p:ext>
            </p:extLst>
          </p:nvPr>
        </p:nvGraphicFramePr>
        <p:xfrm>
          <a:off x="1043609" y="1797124"/>
          <a:ext cx="9004300" cy="3689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ovéPole 8">
            <a:extLst>
              <a:ext uri="{FF2B5EF4-FFF2-40B4-BE49-F238E27FC236}">
                <a16:creationId xmlns:a16="http://schemas.microsoft.com/office/drawing/2014/main" id="{BC5532B7-360F-6E6A-EA63-B0E2EB31E6FA}"/>
              </a:ext>
            </a:extLst>
          </p:cNvPr>
          <p:cNvSpPr txBox="1">
            <a:spLocks noChangeArrowheads="1"/>
          </p:cNvSpPr>
          <p:nvPr/>
        </p:nvSpPr>
        <p:spPr bwMode="auto">
          <a:xfrm>
            <a:off x="564218" y="952871"/>
            <a:ext cx="942750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None/>
            </a:pPr>
            <a:r>
              <a:rPr lang="cs-CZ" altLang="cs-CZ" sz="2500" dirty="0">
                <a:latin typeface="Arial Black"/>
                <a:cs typeface="Arial"/>
              </a:rPr>
              <a:t>Financování sociálních služeb</a:t>
            </a:r>
            <a:endParaRPr lang="cs-CZ" altLang="cs-CZ" sz="2500" dirty="0">
              <a:latin typeface="Arial Black" panose="020B0A04020102020204" pitchFamily="34" charset="0"/>
              <a:cs typeface="Arial" panose="020B0604020202020204" pitchFamily="34" charset="0"/>
            </a:endParaRPr>
          </a:p>
        </p:txBody>
      </p:sp>
      <p:sp>
        <p:nvSpPr>
          <p:cNvPr id="4099" name="TextovéPole 9">
            <a:extLst>
              <a:ext uri="{FF2B5EF4-FFF2-40B4-BE49-F238E27FC236}">
                <a16:creationId xmlns:a16="http://schemas.microsoft.com/office/drawing/2014/main" id="{6AEB4161-2C07-B6E0-E51B-D6B4710898FA}"/>
              </a:ext>
            </a:extLst>
          </p:cNvPr>
          <p:cNvSpPr txBox="1">
            <a:spLocks noChangeArrowheads="1"/>
          </p:cNvSpPr>
          <p:nvPr/>
        </p:nvSpPr>
        <p:spPr bwMode="auto">
          <a:xfrm>
            <a:off x="564218" y="1614308"/>
            <a:ext cx="11288691" cy="4746941"/>
          </a:xfrm>
          <a:prstGeom prst="rect">
            <a:avLst/>
          </a:prstGeom>
          <a:noFill/>
          <a:ln>
            <a:noFill/>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indent="0">
              <a:buNone/>
            </a:pPr>
            <a:r>
              <a:rPr lang="cs-CZ" sz="1800" dirty="0">
                <a:solidFill>
                  <a:srgbClr val="000000"/>
                </a:solidFill>
                <a:latin typeface="Arial" panose="020B0604020202020204" pitchFamily="34" charset="0"/>
                <a:cs typeface="Arial" panose="020B0604020202020204" pitchFamily="34" charset="0"/>
              </a:rPr>
              <a:t>Mělo by vycházet ze skutečně sebraných potřeb v jednotlivých regionech (kraj v samostatné působnosti zpracovává na základě analýz potřeb zjištěných obecními úřady obcí s rozšířenou působností a na základě vlastní činnosti střednědobý plán rozvoje soc. služeb).</a:t>
            </a:r>
          </a:p>
          <a:p>
            <a:pPr marL="0" indent="0">
              <a:buNone/>
            </a:pPr>
            <a:r>
              <a:rPr lang="cs-CZ" sz="1800" dirty="0">
                <a:solidFill>
                  <a:srgbClr val="000000"/>
                </a:solidFill>
                <a:latin typeface="Arial" panose="020B0604020202020204" pitchFamily="34" charset="0"/>
                <a:cs typeface="Arial" panose="020B0604020202020204" pitchFamily="34" charset="0"/>
              </a:rPr>
              <a:t>Financování by mělo mít přímou souvislost s krajskými strategiemi a národní strategií, jejichž období bude pětileté (+ výhled na dalších pět let).</a:t>
            </a:r>
          </a:p>
          <a:p>
            <a:pPr>
              <a:buNone/>
            </a:pPr>
            <a:r>
              <a:rPr lang="cs-CZ" sz="1800" dirty="0">
                <a:solidFill>
                  <a:srgbClr val="000000"/>
                </a:solidFill>
                <a:latin typeface="Arial" panose="020B0604020202020204" pitchFamily="34" charset="0"/>
                <a:cs typeface="Arial" panose="020B0604020202020204" pitchFamily="34" charset="0"/>
              </a:rPr>
              <a:t>Pokud vláda přijme národní strategii, určí zároveň svým usnesením výši alokace finančních prostředků na jednotlivé roky se zohledněním meziroční valorizace ve výši míry roční inflace zveřejněné ČSÚ, přičemž celkový objem prostředků na sociální služby v roce následujícím nesmí být nižší než v roce předchozím.</a:t>
            </a:r>
          </a:p>
          <a:p>
            <a:pPr>
              <a:buNone/>
            </a:pPr>
            <a:r>
              <a:rPr lang="cs-CZ" sz="1800" dirty="0">
                <a:solidFill>
                  <a:srgbClr val="000000"/>
                </a:solidFill>
                <a:latin typeface="Arial" panose="020B0604020202020204" pitchFamily="34" charset="0"/>
                <a:cs typeface="Arial" panose="020B0604020202020204" pitchFamily="34" charset="0"/>
              </a:rPr>
              <a:t>Na zajištění provozních nákladů sociálních služeb zařazených do sítí sociálních služeb krajů se podílejí: státní rozpočet, rozpočty územních samosprávných celků (obce a kraje).</a:t>
            </a:r>
          </a:p>
          <a:p>
            <a:pPr>
              <a:buNone/>
            </a:pPr>
            <a:r>
              <a:rPr lang="cs-CZ" sz="1800" dirty="0">
                <a:solidFill>
                  <a:srgbClr val="000000"/>
                </a:solidFill>
                <a:latin typeface="Arial" panose="020B0604020202020204" pitchFamily="34" charset="0"/>
                <a:cs typeface="Arial" panose="020B0604020202020204" pitchFamily="34" charset="0"/>
              </a:rPr>
              <a:t>Dotace je vypočtena v závislosti na jednotce výkonu dle druhu poskytované sociální služby. Způsob výpočtu spoluúčasti státu na financování sociálních služeb je určen prováděcí vyhláškou.</a:t>
            </a:r>
          </a:p>
          <a:p>
            <a:pPr marL="0" indent="0">
              <a:buNone/>
            </a:pPr>
            <a:r>
              <a:rPr lang="cs-CZ" sz="1800" dirty="0">
                <a:solidFill>
                  <a:srgbClr val="000000"/>
                </a:solidFill>
                <a:latin typeface="Arial" panose="020B0604020202020204" pitchFamily="34" charset="0"/>
                <a:cs typeface="Arial" panose="020B0604020202020204" pitchFamily="34" charset="0"/>
              </a:rPr>
              <a:t>Celkově předpoklad větší předvídatelnosti a stability systému jak pro krajské sítě, tak pro síť B (nadregionální/celostátní služby).</a:t>
            </a:r>
          </a:p>
          <a:p>
            <a:pPr eaLnBrk="1" hangingPunct="1">
              <a:lnSpc>
                <a:spcPct val="100000"/>
              </a:lnSpc>
              <a:spcBef>
                <a:spcPct val="0"/>
              </a:spcBef>
              <a:buFont typeface="Arial" panose="020B0604020202020204" pitchFamily="34" charset="0"/>
              <a:buNone/>
              <a:defRPr/>
            </a:pPr>
            <a:endParaRPr lang="cs-CZ" altLang="cs-CZ" sz="2000" dirty="0">
              <a:latin typeface="Arial" panose="020B0604020202020204" pitchFamily="34" charset="0"/>
              <a:cs typeface="Calibri" panose="020F0502020204030204" pitchFamily="34"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6148" name="Zástupný symbol pro číslo snímku 5">
            <a:extLst>
              <a:ext uri="{FF2B5EF4-FFF2-40B4-BE49-F238E27FC236}">
                <a16:creationId xmlns:a16="http://schemas.microsoft.com/office/drawing/2014/main" id="{4D973B1F-D41B-0F69-EAE3-CC4A8D993B09}"/>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5D16CFF7-22F7-4361-8467-5752A1B677EC}"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29</a:t>
            </a:fld>
            <a:endParaRPr lang="cs-CZ" altLang="cs-CZ" sz="1000">
              <a:solidFill>
                <a:srgbClr val="898989"/>
              </a:solidFill>
              <a:latin typeface="Arial Black" panose="020B0A04020102020204" pitchFamily="34" charset="0"/>
            </a:endParaRPr>
          </a:p>
        </p:txBody>
      </p:sp>
      <p:pic>
        <p:nvPicPr>
          <p:cNvPr id="6149" name="Obrázek 2">
            <a:extLst>
              <a:ext uri="{FF2B5EF4-FFF2-40B4-BE49-F238E27FC236}">
                <a16:creationId xmlns:a16="http://schemas.microsoft.com/office/drawing/2014/main" id="{0C12B45C-F0AF-AA1A-13B9-85DD552279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2917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9CA99FE7-997F-2106-CCBF-283177F6D9AE}"/>
              </a:ext>
            </a:extLst>
          </p:cNvPr>
          <p:cNvSpPr>
            <a:spLocks noGrp="1"/>
          </p:cNvSpPr>
          <p:nvPr>
            <p:ph idx="1"/>
          </p:nvPr>
        </p:nvSpPr>
        <p:spPr>
          <a:xfrm>
            <a:off x="838200" y="1771649"/>
            <a:ext cx="10515600" cy="3993833"/>
          </a:xfrm>
        </p:spPr>
        <p:txBody>
          <a:bodyPr/>
          <a:lstStyle/>
          <a:p>
            <a:pPr marL="0" indent="0" algn="just">
              <a:buNone/>
            </a:pPr>
            <a:r>
              <a:rPr lang="cs-CZ" sz="1800" b="1" dirty="0">
                <a:latin typeface="Arial" panose="020B0604020202020204" pitchFamily="34" charset="0"/>
                <a:cs typeface="Arial" panose="020B0604020202020204" pitchFamily="34" charset="0"/>
              </a:rPr>
              <a:t>Pečující osoba</a:t>
            </a:r>
          </a:p>
          <a:p>
            <a:pPr algn="just"/>
            <a:r>
              <a:rPr lang="cs-CZ" sz="1800" dirty="0">
                <a:latin typeface="Arial" panose="020B0604020202020204" pitchFamily="34" charset="0"/>
                <a:cs typeface="Arial" panose="020B0604020202020204" pitchFamily="34" charset="0"/>
              </a:rPr>
              <a:t>osoba blízká uvedená v žádosti o příspěvek na péči poskytující pomoc osobě před přiznáním příspěvku na péči,</a:t>
            </a:r>
          </a:p>
          <a:p>
            <a:pPr algn="just"/>
            <a:r>
              <a:rPr lang="cs-CZ" sz="1800" dirty="0">
                <a:latin typeface="Arial" panose="020B0604020202020204" pitchFamily="34" charset="0"/>
                <a:cs typeface="Arial" panose="020B0604020202020204" pitchFamily="34" charset="0"/>
              </a:rPr>
              <a:t>osoba blízká poskytující pomoc osobě, jíž byl přiznán příspěvek na péči, </a:t>
            </a:r>
          </a:p>
          <a:p>
            <a:pPr algn="just"/>
            <a:r>
              <a:rPr lang="cs-CZ" sz="1800" dirty="0">
                <a:latin typeface="Arial" panose="020B0604020202020204" pitchFamily="34" charset="0"/>
                <a:cs typeface="Arial" panose="020B0604020202020204" pitchFamily="34" charset="0"/>
              </a:rPr>
              <a:t>osoba, které je vypláceno dlouhodobé ošetřovné z nemocenského pojištění z důvodu péče o osobu potřebující poskytování dlouhodobé péče v domácím prostředí,</a:t>
            </a:r>
          </a:p>
          <a:p>
            <a:pPr algn="just"/>
            <a:r>
              <a:rPr lang="cs-CZ" sz="1800" dirty="0">
                <a:latin typeface="Arial" panose="020B0604020202020204" pitchFamily="34" charset="0"/>
                <a:cs typeface="Arial" panose="020B0604020202020204" pitchFamily="34" charset="0"/>
              </a:rPr>
              <a:t> osoba, jíž bylo vyplácení dlouhodobého ošetřovného ukončeno, ale nadále pečuje o osobu vyžadující péči v domácím prostředí, </a:t>
            </a:r>
          </a:p>
          <a:p>
            <a:pPr algn="just"/>
            <a:r>
              <a:rPr lang="cs-CZ" sz="1800" dirty="0">
                <a:latin typeface="Arial" panose="020B0604020202020204" pitchFamily="34" charset="0"/>
                <a:cs typeface="Arial" panose="020B0604020202020204" pitchFamily="34" charset="0"/>
              </a:rPr>
              <a:t>osoba poskytující péči osobě, která spadá do cílové skupiny poskytované služby.</a:t>
            </a:r>
          </a:p>
        </p:txBody>
      </p:sp>
      <p:pic>
        <p:nvPicPr>
          <p:cNvPr id="4" name="Obrázek 2">
            <a:extLst>
              <a:ext uri="{FF2B5EF4-FFF2-40B4-BE49-F238E27FC236}">
                <a16:creationId xmlns:a16="http://schemas.microsoft.com/office/drawing/2014/main" id="{E190C541-3AFA-7937-39C9-1C518A9BEA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ovéPole 8">
            <a:extLst>
              <a:ext uri="{FF2B5EF4-FFF2-40B4-BE49-F238E27FC236}">
                <a16:creationId xmlns:a16="http://schemas.microsoft.com/office/drawing/2014/main" id="{9C7B4DF3-5E37-26C9-C3D3-283CFCD5FF50}"/>
              </a:ext>
            </a:extLst>
          </p:cNvPr>
          <p:cNvSpPr txBox="1">
            <a:spLocks noChangeArrowheads="1"/>
          </p:cNvSpPr>
          <p:nvPr/>
        </p:nvSpPr>
        <p:spPr bwMode="auto">
          <a:xfrm>
            <a:off x="0" y="901719"/>
            <a:ext cx="1117110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altLang="cs-CZ" dirty="0">
                <a:latin typeface="Arial Black" panose="020B0A04020102020204" pitchFamily="34" charset="0"/>
                <a:cs typeface="Arial" panose="020B0604020202020204" pitchFamily="34" charset="0"/>
              </a:rPr>
              <a:t>Poslanecká novela zákona o sociálních službách </a:t>
            </a:r>
          </a:p>
        </p:txBody>
      </p:sp>
    </p:spTree>
    <p:extLst>
      <p:ext uri="{BB962C8B-B14F-4D97-AF65-F5344CB8AC3E}">
        <p14:creationId xmlns:p14="http://schemas.microsoft.com/office/powerpoint/2010/main" val="18665389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ovéPole 8">
            <a:extLst>
              <a:ext uri="{FF2B5EF4-FFF2-40B4-BE49-F238E27FC236}">
                <a16:creationId xmlns:a16="http://schemas.microsoft.com/office/drawing/2014/main" id="{BC5532B7-360F-6E6A-EA63-B0E2EB31E6FA}"/>
              </a:ext>
            </a:extLst>
          </p:cNvPr>
          <p:cNvSpPr txBox="1">
            <a:spLocks noChangeArrowheads="1"/>
          </p:cNvSpPr>
          <p:nvPr/>
        </p:nvSpPr>
        <p:spPr bwMode="auto">
          <a:xfrm>
            <a:off x="602816" y="974727"/>
            <a:ext cx="909623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None/>
            </a:pPr>
            <a:r>
              <a:rPr lang="cs-CZ" altLang="cs-CZ" sz="2500" dirty="0">
                <a:latin typeface="Arial Black"/>
                <a:cs typeface="Arial"/>
              </a:rPr>
              <a:t>Osobní asistence</a:t>
            </a:r>
            <a:endParaRPr lang="cs-CZ" altLang="cs-CZ" sz="2500" dirty="0">
              <a:latin typeface="Arial Black" panose="020B0A04020102020204" pitchFamily="34" charset="0"/>
              <a:cs typeface="Arial" panose="020B0604020202020204" pitchFamily="34" charset="0"/>
            </a:endParaRPr>
          </a:p>
        </p:txBody>
      </p:sp>
      <p:sp>
        <p:nvSpPr>
          <p:cNvPr id="4099" name="TextovéPole 9">
            <a:extLst>
              <a:ext uri="{FF2B5EF4-FFF2-40B4-BE49-F238E27FC236}">
                <a16:creationId xmlns:a16="http://schemas.microsoft.com/office/drawing/2014/main" id="{6AEB4161-2C07-B6E0-E51B-D6B4710898FA}"/>
              </a:ext>
            </a:extLst>
          </p:cNvPr>
          <p:cNvSpPr txBox="1">
            <a:spLocks noChangeArrowheads="1"/>
          </p:cNvSpPr>
          <p:nvPr/>
        </p:nvSpPr>
        <p:spPr bwMode="auto">
          <a:xfrm>
            <a:off x="602816" y="1656471"/>
            <a:ext cx="10438247" cy="3784626"/>
          </a:xfrm>
          <a:prstGeom prst="rect">
            <a:avLst/>
          </a:prstGeom>
          <a:noFill/>
          <a:ln>
            <a:noFill/>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indent="0">
              <a:buNone/>
            </a:pPr>
            <a:endParaRPr lang="cs-CZ" sz="2000" dirty="0"/>
          </a:p>
          <a:p>
            <a:pPr marL="0" indent="0">
              <a:buNone/>
            </a:pPr>
            <a:r>
              <a:rPr lang="cs-CZ" sz="1800" dirty="0">
                <a:solidFill>
                  <a:srgbClr val="000000"/>
                </a:solidFill>
                <a:latin typeface="Arial" panose="020B0604020202020204" pitchFamily="34" charset="0"/>
                <a:cs typeface="Arial" panose="020B0604020202020204" pitchFamily="34" charset="0"/>
              </a:rPr>
              <a:t>Součástí vládní novely by měla být i inovace v osobní asistenci pro cílovou skupinu lidí, kteří potřebují zvýšenou pozornost při naplňování jejich potřeb. Inovativní systém se teprve utváří.</a:t>
            </a:r>
          </a:p>
          <a:p>
            <a:pPr marL="0" indent="0">
              <a:buNone/>
            </a:pPr>
            <a:endParaRPr lang="cs-CZ" sz="1800" dirty="0">
              <a:solidFill>
                <a:srgbClr val="000000"/>
              </a:solidFill>
              <a:latin typeface="Arial" panose="020B0604020202020204" pitchFamily="34" charset="0"/>
              <a:cs typeface="Arial" panose="020B0604020202020204" pitchFamily="34" charset="0"/>
            </a:endParaRPr>
          </a:p>
          <a:p>
            <a:pPr marL="0" indent="0">
              <a:buNone/>
            </a:pPr>
            <a:endParaRPr lang="cs-CZ" sz="1800" dirty="0">
              <a:solidFill>
                <a:srgbClr val="000000"/>
              </a:solidFill>
              <a:latin typeface="Arial" panose="020B0604020202020204" pitchFamily="34" charset="0"/>
              <a:cs typeface="Arial" panose="020B0604020202020204" pitchFamily="34" charset="0"/>
            </a:endParaRPr>
          </a:p>
          <a:p>
            <a:pPr marL="0" indent="0">
              <a:buNone/>
            </a:pPr>
            <a:endParaRPr lang="cs-CZ" sz="1800" dirty="0">
              <a:solidFill>
                <a:srgbClr val="000000"/>
              </a:solidFill>
              <a:latin typeface="Arial" panose="020B0604020202020204" pitchFamily="34" charset="0"/>
              <a:cs typeface="Arial" panose="020B0604020202020204" pitchFamily="34" charset="0"/>
            </a:endParaRPr>
          </a:p>
          <a:p>
            <a:pPr marL="0" indent="0">
              <a:buNone/>
            </a:pPr>
            <a:endParaRPr lang="cs-CZ" sz="1800" dirty="0">
              <a:solidFill>
                <a:srgbClr val="000000"/>
              </a:solidFill>
              <a:latin typeface="Arial" panose="020B0604020202020204" pitchFamily="34" charset="0"/>
              <a:cs typeface="Arial" panose="020B0604020202020204" pitchFamily="34" charset="0"/>
            </a:endParaRPr>
          </a:p>
          <a:p>
            <a:pPr marL="0" indent="0">
              <a:buNone/>
            </a:pPr>
            <a:r>
              <a:rPr lang="cs-CZ" sz="1800" dirty="0">
                <a:solidFill>
                  <a:srgbClr val="000000"/>
                </a:solidFill>
                <a:latin typeface="Arial" panose="020B0604020202020204" pitchFamily="34" charset="0"/>
                <a:cs typeface="Arial" panose="020B0604020202020204" pitchFamily="34" charset="0"/>
              </a:rPr>
              <a:t>Vládní novela by měla být účinná k 1. 1. 2026</a:t>
            </a:r>
          </a:p>
          <a:p>
            <a:pPr marL="0" indent="0">
              <a:buNone/>
            </a:pPr>
            <a:r>
              <a:rPr lang="cs-CZ" sz="1800" dirty="0">
                <a:solidFill>
                  <a:srgbClr val="000000"/>
                </a:solidFill>
                <a:latin typeface="Arial" panose="020B0604020202020204" pitchFamily="34" charset="0"/>
                <a:cs typeface="Arial" panose="020B0604020202020204" pitchFamily="34" charset="0"/>
              </a:rPr>
              <a:t>Řada ustanovení s odloženou účinností (navázána na IT systém).</a:t>
            </a:r>
          </a:p>
          <a:p>
            <a:pPr eaLnBrk="1" hangingPunct="1">
              <a:lnSpc>
                <a:spcPct val="100000"/>
              </a:lnSpc>
              <a:spcBef>
                <a:spcPct val="0"/>
              </a:spcBef>
              <a:buFont typeface="Arial" panose="020B0604020202020204" pitchFamily="34" charset="0"/>
              <a:buNone/>
              <a:defRPr/>
            </a:pPr>
            <a:endParaRPr lang="cs-CZ" altLang="cs-CZ" sz="2000" dirty="0">
              <a:latin typeface="Arial" panose="020B0604020202020204" pitchFamily="34" charset="0"/>
              <a:cs typeface="Calibri" panose="020F0502020204030204" pitchFamily="34"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6148" name="Zástupný symbol pro číslo snímku 5">
            <a:extLst>
              <a:ext uri="{FF2B5EF4-FFF2-40B4-BE49-F238E27FC236}">
                <a16:creationId xmlns:a16="http://schemas.microsoft.com/office/drawing/2014/main" id="{4D973B1F-D41B-0F69-EAE3-CC4A8D993B09}"/>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5D16CFF7-22F7-4361-8467-5752A1B677EC}"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30</a:t>
            </a:fld>
            <a:endParaRPr lang="cs-CZ" altLang="cs-CZ" sz="1000">
              <a:solidFill>
                <a:srgbClr val="898989"/>
              </a:solidFill>
              <a:latin typeface="Arial Black" panose="020B0A04020102020204" pitchFamily="34" charset="0"/>
            </a:endParaRPr>
          </a:p>
        </p:txBody>
      </p:sp>
      <p:pic>
        <p:nvPicPr>
          <p:cNvPr id="6149" name="Obrázek 2">
            <a:extLst>
              <a:ext uri="{FF2B5EF4-FFF2-40B4-BE49-F238E27FC236}">
                <a16:creationId xmlns:a16="http://schemas.microsoft.com/office/drawing/2014/main" id="{0C12B45C-F0AF-AA1A-13B9-85DD552279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84058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Obrázek 2">
            <a:extLst>
              <a:ext uri="{FF2B5EF4-FFF2-40B4-BE49-F238E27FC236}">
                <a16:creationId xmlns:a16="http://schemas.microsoft.com/office/drawing/2014/main" id="{18FEF6F4-207D-C853-1A36-FB4E1E6AC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ovéPole 8">
            <a:extLst>
              <a:ext uri="{FF2B5EF4-FFF2-40B4-BE49-F238E27FC236}">
                <a16:creationId xmlns:a16="http://schemas.microsoft.com/office/drawing/2014/main" id="{8A8A0533-CE63-11AD-1235-A627B7F71980}"/>
              </a:ext>
            </a:extLst>
          </p:cNvPr>
          <p:cNvSpPr txBox="1">
            <a:spLocks noChangeArrowheads="1"/>
          </p:cNvSpPr>
          <p:nvPr/>
        </p:nvSpPr>
        <p:spPr bwMode="auto">
          <a:xfrm>
            <a:off x="806450" y="1055688"/>
            <a:ext cx="7112000" cy="273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cs-CZ" altLang="cs-CZ" sz="4300" dirty="0">
                <a:latin typeface="Arial Black" panose="020B0A04020102020204" pitchFamily="34" charset="0"/>
                <a:cs typeface="Arial" panose="020B0604020202020204" pitchFamily="34" charset="0"/>
              </a:rPr>
              <a:t>Zákon o sociálních pracovnících</a:t>
            </a:r>
          </a:p>
          <a:p>
            <a:pPr algn="ctr" eaLnBrk="1" hangingPunct="1">
              <a:lnSpc>
                <a:spcPct val="100000"/>
              </a:lnSpc>
              <a:spcBef>
                <a:spcPct val="0"/>
              </a:spcBef>
              <a:buFontTx/>
              <a:buNone/>
            </a:pPr>
            <a:r>
              <a:rPr lang="cs-CZ" altLang="cs-CZ" sz="4300" dirty="0">
                <a:latin typeface="Arial Black" panose="020B0A04020102020204" pitchFamily="34" charset="0"/>
                <a:cs typeface="Arial" panose="020B0604020202020204" pitchFamily="34" charset="0"/>
              </a:rPr>
              <a:t>aneb</a:t>
            </a:r>
          </a:p>
          <a:p>
            <a:pPr algn="ctr" eaLnBrk="1" hangingPunct="1">
              <a:lnSpc>
                <a:spcPct val="100000"/>
              </a:lnSpc>
              <a:spcBef>
                <a:spcPct val="0"/>
              </a:spcBef>
              <a:buFontTx/>
              <a:buNone/>
            </a:pPr>
            <a:r>
              <a:rPr lang="cs-CZ" altLang="cs-CZ" sz="4300" dirty="0">
                <a:latin typeface="Arial Black" panose="020B0A04020102020204" pitchFamily="34" charset="0"/>
                <a:cs typeface="Arial" panose="020B0604020202020204" pitchFamily="34" charset="0"/>
              </a:rPr>
              <a:t>„Profesní zákon“</a:t>
            </a:r>
          </a:p>
        </p:txBody>
      </p:sp>
      <p:sp>
        <p:nvSpPr>
          <p:cNvPr id="3076" name="TextovéPole 9">
            <a:extLst>
              <a:ext uri="{FF2B5EF4-FFF2-40B4-BE49-F238E27FC236}">
                <a16:creationId xmlns:a16="http://schemas.microsoft.com/office/drawing/2014/main" id="{89D0E186-FDA7-A978-3634-4EEBAD690DC0}"/>
              </a:ext>
            </a:extLst>
          </p:cNvPr>
          <p:cNvSpPr txBox="1">
            <a:spLocks noChangeArrowheads="1"/>
          </p:cNvSpPr>
          <p:nvPr/>
        </p:nvSpPr>
        <p:spPr bwMode="auto">
          <a:xfrm>
            <a:off x="806450" y="3879850"/>
            <a:ext cx="4851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cs-CZ" altLang="cs-CZ" sz="2200">
              <a:latin typeface="Arial" panose="020B0604020202020204" pitchFamily="34" charset="0"/>
              <a:cs typeface="Arial" panose="020B0604020202020204" pitchFamily="34" charset="0"/>
            </a:endParaRPr>
          </a:p>
        </p:txBody>
      </p:sp>
      <p:sp>
        <p:nvSpPr>
          <p:cNvPr id="3077" name="TextovéPole 8">
            <a:extLst>
              <a:ext uri="{FF2B5EF4-FFF2-40B4-BE49-F238E27FC236}">
                <a16:creationId xmlns:a16="http://schemas.microsoft.com/office/drawing/2014/main" id="{68C24D34-56E2-A6B7-49E0-EBF1898626CD}"/>
              </a:ext>
            </a:extLst>
          </p:cNvPr>
          <p:cNvSpPr txBox="1">
            <a:spLocks noChangeArrowheads="1"/>
          </p:cNvSpPr>
          <p:nvPr/>
        </p:nvSpPr>
        <p:spPr bwMode="auto">
          <a:xfrm>
            <a:off x="806450" y="6413500"/>
            <a:ext cx="23447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cs-CZ" altLang="cs-CZ" sz="1500">
                <a:solidFill>
                  <a:schemeClr val="bg1"/>
                </a:solidFill>
                <a:latin typeface="Arial Black" panose="020B0A04020102020204" pitchFamily="34" charset="0"/>
                <a:cs typeface="Arial" panose="020B0604020202020204" pitchFamily="34" charset="0"/>
              </a:rPr>
              <a:t>www.mpsv.cz</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8">
            <a:extLst>
              <a:ext uri="{FF2B5EF4-FFF2-40B4-BE49-F238E27FC236}">
                <a16:creationId xmlns:a16="http://schemas.microsoft.com/office/drawing/2014/main" id="{EC3A4A27-80BA-7109-FF3B-7CF211ABAF8A}"/>
              </a:ext>
            </a:extLst>
          </p:cNvPr>
          <p:cNvSpPr txBox="1">
            <a:spLocks noChangeArrowheads="1"/>
          </p:cNvSpPr>
          <p:nvPr/>
        </p:nvSpPr>
        <p:spPr bwMode="auto">
          <a:xfrm>
            <a:off x="695739" y="846102"/>
            <a:ext cx="929598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cs-CZ" altLang="cs-CZ" sz="2500" dirty="0">
                <a:latin typeface="Arial Black" panose="020B0A04020102020204" pitchFamily="34" charset="0"/>
                <a:cs typeface="Arial" panose="020B0604020202020204" pitchFamily="34" charset="0"/>
              </a:rPr>
              <a:t>Zdůvodnění a cíle zákona</a:t>
            </a:r>
          </a:p>
        </p:txBody>
      </p:sp>
      <p:sp>
        <p:nvSpPr>
          <p:cNvPr id="4099" name="TextovéPole 9">
            <a:extLst>
              <a:ext uri="{FF2B5EF4-FFF2-40B4-BE49-F238E27FC236}">
                <a16:creationId xmlns:a16="http://schemas.microsoft.com/office/drawing/2014/main" id="{4FC1E0FA-D6B4-9330-87C9-EDD40B77C90D}"/>
              </a:ext>
            </a:extLst>
          </p:cNvPr>
          <p:cNvSpPr txBox="1">
            <a:spLocks noChangeArrowheads="1"/>
          </p:cNvSpPr>
          <p:nvPr/>
        </p:nvSpPr>
        <p:spPr bwMode="auto">
          <a:xfrm>
            <a:off x="785191" y="1084629"/>
            <a:ext cx="8862047" cy="5862118"/>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285750" indent="-285750">
              <a:defRPr/>
            </a:pPr>
            <a:endParaRPr lang="cs-CZ" sz="2200" dirty="0">
              <a:solidFill>
                <a:srgbClr val="000000"/>
              </a:solidFill>
              <a:latin typeface="Ariel black"/>
            </a:endParaRPr>
          </a:p>
          <a:p>
            <a:pPr marL="285750" indent="-285750">
              <a:defRPr/>
            </a:pPr>
            <a:r>
              <a:rPr lang="cs-CZ" sz="1800" dirty="0">
                <a:solidFill>
                  <a:srgbClr val="000000"/>
                </a:solidFill>
                <a:latin typeface="Arial" panose="020B0604020202020204" pitchFamily="34" charset="0"/>
                <a:cs typeface="Arial" panose="020B0604020202020204" pitchFamily="34" charset="0"/>
              </a:rPr>
              <a:t>Dlouhodobá snaha o ukotvení a vznik „střešního zákona“ pro sociální pracovníky.</a:t>
            </a:r>
          </a:p>
          <a:p>
            <a:pPr marL="285750" indent="-285750" algn="just">
              <a:defRPr/>
            </a:pPr>
            <a:r>
              <a:rPr lang="cs-CZ" sz="1800" dirty="0">
                <a:solidFill>
                  <a:srgbClr val="000000"/>
                </a:solidFill>
                <a:latin typeface="Arial" panose="020B0604020202020204" pitchFamily="34" charset="0"/>
                <a:cs typeface="Arial" panose="020B0604020202020204" pitchFamily="34" charset="0"/>
              </a:rPr>
              <a:t>Aplikuje jednotný rámec podmínek pro zajištění sociální podpory ve všech oblastech státem garantované sociální ochrany. </a:t>
            </a:r>
          </a:p>
          <a:p>
            <a:pPr marL="285750" indent="-285750">
              <a:defRPr/>
            </a:pPr>
            <a:r>
              <a:rPr lang="cs-CZ" sz="1800" dirty="0">
                <a:solidFill>
                  <a:srgbClr val="000000"/>
                </a:solidFill>
                <a:latin typeface="Arial" panose="020B0604020202020204" pitchFamily="34" charset="0"/>
                <a:ea typeface="Calibri" panose="020F0502020204030204" pitchFamily="34" charset="0"/>
                <a:cs typeface="Arial" panose="020B0604020202020204" pitchFamily="34" charset="0"/>
              </a:rPr>
              <a:t>Reflektuje potřebu garance hodnot a principů sociální práce.</a:t>
            </a:r>
          </a:p>
          <a:p>
            <a:pPr marL="285750" indent="-285750">
              <a:defRPr/>
            </a:pPr>
            <a:r>
              <a:rPr lang="cs-CZ" sz="1800" dirty="0">
                <a:solidFill>
                  <a:srgbClr val="000000"/>
                </a:solidFill>
                <a:latin typeface="Arial" panose="020B0604020202020204" pitchFamily="34" charset="0"/>
                <a:ea typeface="Calibri" panose="020F0502020204030204" pitchFamily="34" charset="0"/>
                <a:cs typeface="Arial" panose="020B0604020202020204" pitchFamily="34" charset="0"/>
              </a:rPr>
              <a:t>Jasně definuje kdo je sociálním pracovníkem vykonávajícím sociální práci.</a:t>
            </a:r>
          </a:p>
          <a:p>
            <a:pPr marL="285750" indent="-285750" algn="just">
              <a:defRPr/>
            </a:pPr>
            <a:r>
              <a:rPr lang="cs-CZ" sz="1800" dirty="0">
                <a:solidFill>
                  <a:srgbClr val="000000"/>
                </a:solidFill>
                <a:latin typeface="Arial" panose="020B0604020202020204" pitchFamily="34" charset="0"/>
                <a:ea typeface="Calibri" panose="020F0502020204030204" pitchFamily="34" charset="0"/>
                <a:cs typeface="Arial" panose="020B0604020202020204" pitchFamily="34" charset="0"/>
              </a:rPr>
              <a:t>Ukotvuje roli sociálního pracovníka jako odborného pracovníka disponujícího nástroji a kompetencemi pro zvyšování kvality života osob sociálně vyloučených či sociálním vyloučením ohrožených. </a:t>
            </a:r>
          </a:p>
          <a:p>
            <a:pPr marL="285750" indent="-285750" algn="just">
              <a:defRPr/>
            </a:pPr>
            <a:r>
              <a:rPr lang="cs-CZ" sz="1800" dirty="0">
                <a:solidFill>
                  <a:srgbClr val="000000"/>
                </a:solidFill>
                <a:latin typeface="Arial" panose="020B0604020202020204" pitchFamily="34" charset="0"/>
                <a:ea typeface="Calibri" panose="020F0502020204030204" pitchFamily="34" charset="0"/>
                <a:cs typeface="Arial" panose="020B0604020202020204" pitchFamily="34" charset="0"/>
              </a:rPr>
              <a:t>Definuje sociální práci.</a:t>
            </a:r>
          </a:p>
          <a:p>
            <a:pPr marL="285750" indent="-285750">
              <a:defRPr/>
            </a:pPr>
            <a:r>
              <a:rPr lang="cs-CZ" sz="1800" dirty="0">
                <a:solidFill>
                  <a:srgbClr val="000000"/>
                </a:solidFill>
                <a:latin typeface="Arial" panose="020B0604020202020204" pitchFamily="34" charset="0"/>
                <a:ea typeface="Calibri" panose="020F0502020204030204" pitchFamily="34" charset="0"/>
                <a:cs typeface="Arial" panose="020B0604020202020204" pitchFamily="34" charset="0"/>
              </a:rPr>
              <a:t>Dotkne se necelých 18 000 sociálních pracovníků.</a:t>
            </a:r>
          </a:p>
          <a:p>
            <a:pPr>
              <a:buNone/>
              <a:defRPr/>
            </a:pPr>
            <a:endParaRPr lang="cs-CZ" sz="2200" dirty="0">
              <a:solidFill>
                <a:srgbClr val="000000"/>
              </a:solidFill>
              <a:latin typeface="Ariel black"/>
              <a:ea typeface="Calibri" panose="020F0502020204030204" pitchFamily="34" charset="0"/>
              <a:cs typeface="Times New Roman" panose="02020603050405020304" pitchFamily="18" charset="0"/>
            </a:endParaRPr>
          </a:p>
          <a:p>
            <a:pPr>
              <a:buFont typeface="Arial" panose="020B0604020202020204" pitchFamily="34" charset="0"/>
              <a:buNone/>
              <a:defRPr/>
            </a:pPr>
            <a:endParaRPr lang="cs-CZ" sz="2200" dirty="0">
              <a:solidFill>
                <a:srgbClr val="000000"/>
              </a:solidFill>
              <a:latin typeface="Ariel black"/>
              <a:ea typeface="Calibri" panose="020F0502020204030204" pitchFamily="34" charset="0"/>
              <a:cs typeface="Times New Roman" panose="02020603050405020304" pitchFamily="18" charset="0"/>
            </a:endParaRPr>
          </a:p>
          <a:p>
            <a:pPr marL="285750" indent="-285750">
              <a:defRPr/>
            </a:pPr>
            <a:endParaRPr lang="cs-CZ" sz="2200" dirty="0">
              <a:latin typeface="Ariel black"/>
              <a:ea typeface="Calibri" panose="020F0502020204030204" pitchFamily="34" charset="0"/>
              <a:cs typeface="Times New Roman" panose="02020603050405020304" pitchFamily="18" charset="0"/>
            </a:endParaRPr>
          </a:p>
          <a:p>
            <a:pPr algn="just">
              <a:lnSpc>
                <a:spcPct val="107000"/>
              </a:lnSpc>
              <a:spcAft>
                <a:spcPts val="800"/>
              </a:spcAft>
              <a:buFont typeface="Arial" panose="020B0604020202020204" pitchFamily="34" charset="0"/>
              <a:buNone/>
              <a:defRPr/>
            </a:pPr>
            <a:endParaRPr lang="cs-CZ" sz="2000" b="1" dirty="0">
              <a:latin typeface="Ariel black"/>
              <a:ea typeface="Calibri" panose="020F0502020204030204" pitchFamily="34" charset="0"/>
              <a:cs typeface="Times New Roman" panose="02020603050405020304" pitchFamily="18"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4100" name="Zástupný symbol pro číslo snímku 5">
            <a:extLst>
              <a:ext uri="{FF2B5EF4-FFF2-40B4-BE49-F238E27FC236}">
                <a16:creationId xmlns:a16="http://schemas.microsoft.com/office/drawing/2014/main" id="{7E7C9875-CA0B-8AFD-3FBC-31185AB3FB76}"/>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AD32D613-EB90-4C8E-8062-BC659A4E9910}"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32</a:t>
            </a:fld>
            <a:endParaRPr lang="cs-CZ" altLang="cs-CZ" sz="1000">
              <a:solidFill>
                <a:srgbClr val="898989"/>
              </a:solidFill>
              <a:latin typeface="Arial Black" panose="020B0A04020102020204" pitchFamily="34" charset="0"/>
            </a:endParaRPr>
          </a:p>
        </p:txBody>
      </p:sp>
      <p:pic>
        <p:nvPicPr>
          <p:cNvPr id="4101" name="Obrázek 2">
            <a:extLst>
              <a:ext uri="{FF2B5EF4-FFF2-40B4-BE49-F238E27FC236}">
                <a16:creationId xmlns:a16="http://schemas.microsoft.com/office/drawing/2014/main" id="{24B884E1-2A91-EEE6-B794-84877BA04B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A127FBC-781E-468B-B083-A1520260B788}"/>
              </a:ext>
            </a:extLst>
          </p:cNvPr>
          <p:cNvSpPr>
            <a:spLocks noGrp="1"/>
          </p:cNvSpPr>
          <p:nvPr>
            <p:ph type="title"/>
          </p:nvPr>
        </p:nvSpPr>
        <p:spPr>
          <a:xfrm>
            <a:off x="907120" y="613631"/>
            <a:ext cx="10446680" cy="1077057"/>
          </a:xfrm>
        </p:spPr>
        <p:txBody>
          <a:bodyPr/>
          <a:lstStyle/>
          <a:p>
            <a:pPr>
              <a:defRPr/>
            </a:pPr>
            <a:r>
              <a:rPr lang="cs-CZ" altLang="cs-CZ" sz="2500" dirty="0">
                <a:latin typeface="Arial Black" panose="020B0A04020102020204" pitchFamily="34" charset="0"/>
                <a:cs typeface="Arial" panose="020B0604020202020204" pitchFamily="34" charset="0"/>
              </a:rPr>
              <a:t>Rozložení sociálních pracovníků v jednotlivých oblastech</a:t>
            </a:r>
            <a:br>
              <a:rPr lang="cs-CZ" altLang="cs-CZ" sz="2500" dirty="0">
                <a:latin typeface="Arial Black" panose="020B0A04020102020204" pitchFamily="34" charset="0"/>
                <a:cs typeface="Arial" panose="020B0604020202020204" pitchFamily="34" charset="0"/>
              </a:rPr>
            </a:br>
            <a:endParaRPr lang="cs-CZ" sz="2500" dirty="0">
              <a:latin typeface="Arial Black" panose="020B0A04020102020204" pitchFamily="34" charset="0"/>
              <a:ea typeface="+mn-ea"/>
              <a:cs typeface="Arial" panose="020B0604020202020204" pitchFamily="34" charset="0"/>
            </a:endParaRPr>
          </a:p>
        </p:txBody>
      </p:sp>
      <p:pic>
        <p:nvPicPr>
          <p:cNvPr id="5124" name="Obrázek 2">
            <a:extLst>
              <a:ext uri="{FF2B5EF4-FFF2-40B4-BE49-F238E27FC236}">
                <a16:creationId xmlns:a16="http://schemas.microsoft.com/office/drawing/2014/main" id="{7B075236-DF41-C42D-EF3C-135197A715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Zástupný obsah 3" descr="C:\Users\zapletalo\AppData\Local\Microsoft\Windows\INetCache\Content.MSO\12A47D67.tmp">
            <a:extLst>
              <a:ext uri="{FF2B5EF4-FFF2-40B4-BE49-F238E27FC236}">
                <a16:creationId xmlns:a16="http://schemas.microsoft.com/office/drawing/2014/main" id="{391278C6-9A01-ED04-56C8-7C12FE9B8F9A}"/>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907120" y="1280381"/>
            <a:ext cx="8852699" cy="5478411"/>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ovéPole 8">
            <a:extLst>
              <a:ext uri="{FF2B5EF4-FFF2-40B4-BE49-F238E27FC236}">
                <a16:creationId xmlns:a16="http://schemas.microsoft.com/office/drawing/2014/main" id="{BC5532B7-360F-6E6A-EA63-B0E2EB31E6FA}"/>
              </a:ext>
            </a:extLst>
          </p:cNvPr>
          <p:cNvSpPr txBox="1">
            <a:spLocks noChangeArrowheads="1"/>
          </p:cNvSpPr>
          <p:nvPr/>
        </p:nvSpPr>
        <p:spPr bwMode="auto">
          <a:xfrm>
            <a:off x="755373" y="664308"/>
            <a:ext cx="9236351"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None/>
            </a:pPr>
            <a:r>
              <a:rPr lang="cs-CZ" altLang="cs-CZ" sz="2500" dirty="0">
                <a:latin typeface="Arial Black"/>
                <a:cs typeface="Arial"/>
              </a:rPr>
              <a:t>Pozitivní i negativní vymezení sociální práce</a:t>
            </a:r>
            <a:endParaRPr lang="cs-CZ" altLang="cs-CZ" sz="2500" dirty="0">
              <a:latin typeface="Arial Black" panose="020B0A04020102020204" pitchFamily="34" charset="0"/>
              <a:cs typeface="Arial" panose="020B0604020202020204" pitchFamily="34" charset="0"/>
            </a:endParaRPr>
          </a:p>
        </p:txBody>
      </p:sp>
      <p:sp>
        <p:nvSpPr>
          <p:cNvPr id="4099" name="TextovéPole 9">
            <a:extLst>
              <a:ext uri="{FF2B5EF4-FFF2-40B4-BE49-F238E27FC236}">
                <a16:creationId xmlns:a16="http://schemas.microsoft.com/office/drawing/2014/main" id="{6AEB4161-2C07-B6E0-E51B-D6B4710898FA}"/>
              </a:ext>
            </a:extLst>
          </p:cNvPr>
          <p:cNvSpPr txBox="1">
            <a:spLocks noChangeArrowheads="1"/>
          </p:cNvSpPr>
          <p:nvPr/>
        </p:nvSpPr>
        <p:spPr bwMode="auto">
          <a:xfrm>
            <a:off x="755374" y="1141362"/>
            <a:ext cx="8815541" cy="5496376"/>
          </a:xfrm>
          <a:prstGeom prst="rect">
            <a:avLst/>
          </a:prstGeom>
          <a:noFill/>
          <a:ln>
            <a:noFill/>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285750" indent="-285750">
              <a:defRPr/>
            </a:pPr>
            <a:endParaRPr lang="cs-CZ" sz="2000" dirty="0">
              <a:solidFill>
                <a:srgbClr val="000000"/>
              </a:solidFill>
              <a:latin typeface="Arial" panose="020B0604020202020204" pitchFamily="34" charset="0"/>
              <a:cs typeface="Arial" panose="020B0604020202020204" pitchFamily="34" charset="0"/>
            </a:endParaRPr>
          </a:p>
          <a:p>
            <a:pPr marL="285750" indent="-285750">
              <a:defRPr/>
            </a:pPr>
            <a:r>
              <a:rPr lang="cs-CZ"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Definice sociální práce</a:t>
            </a:r>
          </a:p>
          <a:p>
            <a:pPr marL="1028700" lvl="1" algn="just">
              <a:defRPr/>
            </a:pPr>
            <a:r>
              <a:rPr lang="cs-CZ" sz="1400" dirty="0">
                <a:solidFill>
                  <a:srgbClr val="000000"/>
                </a:solidFill>
                <a:latin typeface="Arial" panose="020B0604020202020204" pitchFamily="34" charset="0"/>
                <a:ea typeface="Calibri" panose="020F0502020204030204" pitchFamily="34" charset="0"/>
                <a:cs typeface="Arial" panose="020B0604020202020204" pitchFamily="34" charset="0"/>
              </a:rPr>
              <a:t>K</a:t>
            </a:r>
            <a:r>
              <a:rPr lang="cs-CZ"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omplexní odborná činnost založená na principu ochrany důstojnosti člověka zaměřená na podporu jednotlivcům, skupinám či komunitám zlepšit, obnovit a zachovat schopnost participace jednotlivců, skupin a komunit a na tvorbu společenských podmínek příznivých pro tento cíl. Sociální práce je založena na profesionálních a etických hodnotách.</a:t>
            </a:r>
          </a:p>
          <a:p>
            <a:pPr marL="1028700" lvl="1" algn="just">
              <a:defRPr/>
            </a:pPr>
            <a:r>
              <a:rPr lang="cs-CZ"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komplexní činnosti, jejímž cílem je </a:t>
            </a:r>
            <a:r>
              <a:rPr lang="cs-CZ"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zvyšovat nebo stabilizovat kvalitu života osob ohrožených nepříznivou životní situací, činnosti, jež na všech úrovních směřují k vyšší sociální soudržnosti a optimálnímu fungování společnost</a:t>
            </a:r>
            <a:r>
              <a:rPr lang="cs-CZ"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i tak, aby byly vyrovnávány příležitosti těchto osob, zejména</a:t>
            </a:r>
            <a:r>
              <a:rPr lang="cs-CZ"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 sociální a sociálně-právní poradenství, sociálně – terapeutickou činnost, analytická, metodická a koncepční činnost v sociální oblasti, odborné činnosti v oblasti sociální prevence, depistážní činnost, poskytování krizové pomoci, sociální poradenství a sociální rehabilitace,  sociální šetření, sociálně-terapeutické činnosti, zjišťování potřeb obyvatel obce a kraje a koordinace poskytování sociální práce a sociálních služeb a vyhodnocování výše uvedených činností, depistážní činnost a zjišťování potřeb, výkon sociálního šetření a činnosti  poradenské, analytické, metodické, koordinační a koncepční</a:t>
            </a:r>
            <a:r>
              <a:rPr lang="cs-CZ"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endParaRPr lang="cs-CZ" sz="1400" dirty="0">
              <a:effectLst/>
              <a:latin typeface="Arial" panose="020B0604020202020204" pitchFamily="34" charset="0"/>
              <a:ea typeface="Calibri" panose="020F0502020204030204" pitchFamily="34" charset="0"/>
              <a:cs typeface="Arial" panose="020B0604020202020204" pitchFamily="34" charset="0"/>
            </a:endParaRPr>
          </a:p>
          <a:p>
            <a:pPr marL="1028700" lvl="1" algn="just">
              <a:defRPr/>
            </a:pPr>
            <a:endParaRPr lang="cs-CZ" sz="1800" dirty="0">
              <a:effectLst/>
              <a:latin typeface="Arial" panose="020B0604020202020204" pitchFamily="34" charset="0"/>
              <a:ea typeface="Calibri" panose="020F0502020204030204" pitchFamily="34" charset="0"/>
              <a:cs typeface="Arial" panose="020B0604020202020204" pitchFamily="34" charset="0"/>
            </a:endParaRPr>
          </a:p>
          <a:p>
            <a:pPr marL="285750" indent="-285750" algn="just">
              <a:defRPr/>
            </a:pPr>
            <a:r>
              <a:rPr lang="cs-CZ"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Za sociální práci se nepovažuje výkon pouze dílčích činností uvedených v předchozím odstavci jako např. jednotlivé úkony</a:t>
            </a:r>
            <a:r>
              <a:rPr lang="cs-CZ"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cs-CZ"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dluhového poradenství či humanitární pomoc bez další návaznosti. </a:t>
            </a:r>
            <a:endParaRPr lang="cs-CZ" sz="1800" dirty="0">
              <a:effectLst/>
              <a:latin typeface="Arial" panose="020B0604020202020204" pitchFamily="34" charset="0"/>
              <a:ea typeface="Calibri" panose="020F0502020204030204" pitchFamily="34" charset="0"/>
              <a:cs typeface="Arial" panose="020B0604020202020204" pitchFamily="34" charset="0"/>
            </a:endParaRPr>
          </a:p>
          <a:p>
            <a:pPr eaLnBrk="1" hangingPunct="1">
              <a:lnSpc>
                <a:spcPct val="100000"/>
              </a:lnSpc>
              <a:spcBef>
                <a:spcPct val="0"/>
              </a:spcBef>
              <a:buFont typeface="Arial" panose="020B0604020202020204" pitchFamily="34" charset="0"/>
              <a:buNone/>
              <a:defRPr/>
            </a:pPr>
            <a:endParaRPr lang="cs-CZ" altLang="cs-CZ" sz="2000" dirty="0">
              <a:latin typeface="Arial" panose="020B0604020202020204" pitchFamily="34" charset="0"/>
              <a:cs typeface="Calibri" panose="020F0502020204030204" pitchFamily="34"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6148" name="Zástupný symbol pro číslo snímku 5">
            <a:extLst>
              <a:ext uri="{FF2B5EF4-FFF2-40B4-BE49-F238E27FC236}">
                <a16:creationId xmlns:a16="http://schemas.microsoft.com/office/drawing/2014/main" id="{4D973B1F-D41B-0F69-EAE3-CC4A8D993B09}"/>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5D16CFF7-22F7-4361-8467-5752A1B677EC}"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34</a:t>
            </a:fld>
            <a:endParaRPr lang="cs-CZ" altLang="cs-CZ" sz="1000">
              <a:solidFill>
                <a:srgbClr val="898989"/>
              </a:solidFill>
              <a:latin typeface="Arial Black" panose="020B0A04020102020204" pitchFamily="34" charset="0"/>
            </a:endParaRPr>
          </a:p>
        </p:txBody>
      </p:sp>
      <p:pic>
        <p:nvPicPr>
          <p:cNvPr id="6149" name="Obrázek 2">
            <a:extLst>
              <a:ext uri="{FF2B5EF4-FFF2-40B4-BE49-F238E27FC236}">
                <a16:creationId xmlns:a16="http://schemas.microsoft.com/office/drawing/2014/main" id="{0C12B45C-F0AF-AA1A-13B9-85DD552279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72108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ovéPole 8">
            <a:extLst>
              <a:ext uri="{FF2B5EF4-FFF2-40B4-BE49-F238E27FC236}">
                <a16:creationId xmlns:a16="http://schemas.microsoft.com/office/drawing/2014/main" id="{BC5532B7-360F-6E6A-EA63-B0E2EB31E6FA}"/>
              </a:ext>
            </a:extLst>
          </p:cNvPr>
          <p:cNvSpPr txBox="1">
            <a:spLocks noChangeArrowheads="1"/>
          </p:cNvSpPr>
          <p:nvPr/>
        </p:nvSpPr>
        <p:spPr bwMode="auto">
          <a:xfrm>
            <a:off x="755373" y="664308"/>
            <a:ext cx="988595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None/>
            </a:pPr>
            <a:r>
              <a:rPr lang="cs-CZ" altLang="cs-CZ" sz="2500" dirty="0">
                <a:latin typeface="Arial Black"/>
                <a:cs typeface="Arial"/>
              </a:rPr>
              <a:t>Role Ministerstva práce a sociálních věcí v rámci ZSS</a:t>
            </a:r>
            <a:endParaRPr lang="cs-CZ" altLang="cs-CZ" sz="2500" dirty="0">
              <a:latin typeface="Arial Black" panose="020B0A04020102020204" pitchFamily="34" charset="0"/>
              <a:cs typeface="Arial" panose="020B0604020202020204" pitchFamily="34" charset="0"/>
            </a:endParaRPr>
          </a:p>
        </p:txBody>
      </p:sp>
      <p:sp>
        <p:nvSpPr>
          <p:cNvPr id="4099" name="TextovéPole 9">
            <a:extLst>
              <a:ext uri="{FF2B5EF4-FFF2-40B4-BE49-F238E27FC236}">
                <a16:creationId xmlns:a16="http://schemas.microsoft.com/office/drawing/2014/main" id="{6AEB4161-2C07-B6E0-E51B-D6B4710898FA}"/>
              </a:ext>
            </a:extLst>
          </p:cNvPr>
          <p:cNvSpPr txBox="1">
            <a:spLocks noChangeArrowheads="1"/>
          </p:cNvSpPr>
          <p:nvPr/>
        </p:nvSpPr>
        <p:spPr bwMode="auto">
          <a:xfrm>
            <a:off x="755373" y="1467270"/>
            <a:ext cx="8815541" cy="4504823"/>
          </a:xfrm>
          <a:prstGeom prst="rect">
            <a:avLst/>
          </a:prstGeom>
          <a:noFill/>
          <a:ln>
            <a:noFill/>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285750" indent="-285750">
              <a:defRPr/>
            </a:pPr>
            <a:r>
              <a:rPr lang="cs-CZ"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Vede registr sociálních pracovníků</a:t>
            </a:r>
          </a:p>
          <a:p>
            <a:pPr marL="1028700" lvl="1" algn="just">
              <a:defRPr/>
            </a:pPr>
            <a:r>
              <a:rPr lang="cs-CZ" sz="1400" dirty="0">
                <a:solidFill>
                  <a:srgbClr val="000000"/>
                </a:solidFill>
                <a:cs typeface="Calibri" panose="020F0502020204030204" pitchFamily="34" charset="0"/>
              </a:rPr>
              <a:t>Na internetových stránkách ministerstva budou zveřejňovány základní informace z tohoto informačního systému</a:t>
            </a:r>
          </a:p>
          <a:p>
            <a:pPr marL="1028700" lvl="1" algn="just">
              <a:defRPr/>
            </a:pPr>
            <a:r>
              <a:rPr lang="cs-CZ" sz="1400" dirty="0">
                <a:solidFill>
                  <a:srgbClr val="000000"/>
                </a:solidFill>
                <a:cs typeface="Calibri" panose="020F0502020204030204" pitchFamily="34" charset="0"/>
              </a:rPr>
              <a:t>Základní statistické údaje o počtech a struktuře zapsaných sociálních pracovníků.</a:t>
            </a:r>
          </a:p>
          <a:p>
            <a:pPr marL="1028700" lvl="1" algn="just">
              <a:defRPr/>
            </a:pPr>
            <a:r>
              <a:rPr lang="cs-CZ" sz="1400" dirty="0">
                <a:solidFill>
                  <a:srgbClr val="000000"/>
                </a:solidFill>
                <a:cs typeface="Calibri" panose="020F0502020204030204" pitchFamily="34" charset="0"/>
              </a:rPr>
              <a:t>Zapsání fyzické osoby do registru sociálních pracovníků je podmínkou pro výkon povolání sociálního pracovníka.</a:t>
            </a:r>
          </a:p>
          <a:p>
            <a:pPr marL="1028700" lvl="1" algn="just">
              <a:defRPr/>
            </a:pPr>
            <a:r>
              <a:rPr lang="cs-CZ" sz="1400" dirty="0">
                <a:solidFill>
                  <a:srgbClr val="000000"/>
                </a:solidFill>
                <a:cs typeface="Calibri" panose="020F0502020204030204" pitchFamily="34" charset="0"/>
              </a:rPr>
              <a:t>Do registru sociálních pracovníků se zapisují následující údaje:</a:t>
            </a:r>
          </a:p>
          <a:p>
            <a:pPr marL="1428750" lvl="2" algn="just">
              <a:defRPr/>
            </a:pPr>
            <a:r>
              <a:rPr lang="cs-CZ" sz="1000" dirty="0">
                <a:solidFill>
                  <a:srgbClr val="000000"/>
                </a:solidFill>
                <a:cs typeface="Calibri" panose="020F0502020204030204" pitchFamily="34" charset="0"/>
              </a:rPr>
              <a:t>Jméno, příjmení, tituly fyzické osoby</a:t>
            </a:r>
          </a:p>
          <a:p>
            <a:pPr marL="1428750" lvl="2" algn="just">
              <a:defRPr/>
            </a:pPr>
            <a:r>
              <a:rPr lang="cs-CZ" sz="1000" dirty="0">
                <a:solidFill>
                  <a:srgbClr val="000000"/>
                </a:solidFill>
                <a:cs typeface="Calibri" panose="020F0502020204030204" pitchFamily="34" charset="0"/>
              </a:rPr>
              <a:t>Datum narození</a:t>
            </a:r>
          </a:p>
          <a:p>
            <a:pPr marL="1428750" lvl="2" algn="just">
              <a:defRPr/>
            </a:pPr>
            <a:r>
              <a:rPr lang="cs-CZ" sz="1000" dirty="0">
                <a:solidFill>
                  <a:srgbClr val="000000"/>
                </a:solidFill>
                <a:cs typeface="Calibri" panose="020F0502020204030204" pitchFamily="34" charset="0"/>
              </a:rPr>
              <a:t>Trvalé bydliště fyzické osoby</a:t>
            </a:r>
          </a:p>
          <a:p>
            <a:pPr marL="1428750" lvl="2" algn="just">
              <a:defRPr/>
            </a:pPr>
            <a:r>
              <a:rPr lang="cs-CZ" sz="1000" dirty="0">
                <a:solidFill>
                  <a:srgbClr val="000000"/>
                </a:solidFill>
                <a:cs typeface="Calibri" panose="020F0502020204030204" pitchFamily="34" charset="0"/>
              </a:rPr>
              <a:t>Údaje o absolvování vzdělání, kterým fyzická osoba získala odbornou způsobilost pro výkon povolání sociálního pracovníka.</a:t>
            </a:r>
          </a:p>
          <a:p>
            <a:pPr marL="1428750" lvl="2" algn="just">
              <a:defRPr/>
            </a:pPr>
            <a:r>
              <a:rPr lang="cs-CZ" sz="1000" dirty="0">
                <a:solidFill>
                  <a:srgbClr val="000000"/>
                </a:solidFill>
                <a:cs typeface="Calibri" panose="020F0502020204030204" pitchFamily="34" charset="0"/>
              </a:rPr>
              <a:t>Údaje o zaměstnavateli, případně informace o výkonu samostatné výdělečné činnosti</a:t>
            </a:r>
          </a:p>
          <a:p>
            <a:pPr marL="1428750" lvl="2" algn="just">
              <a:defRPr/>
            </a:pPr>
            <a:r>
              <a:rPr lang="cs-CZ" sz="1000" dirty="0">
                <a:solidFill>
                  <a:srgbClr val="000000"/>
                </a:solidFill>
                <a:cs typeface="Calibri" panose="020F0502020204030204" pitchFamily="34" charset="0"/>
              </a:rPr>
              <a:t>Údaje o dalším vzdělávání sociálního pracovníka</a:t>
            </a:r>
            <a:endParaRPr lang="cs-CZ" sz="2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285750" indent="-285750">
              <a:defRPr/>
            </a:pPr>
            <a:r>
              <a:rPr lang="cs-CZ" sz="1800" dirty="0">
                <a:solidFill>
                  <a:srgbClr val="000000"/>
                </a:solidFill>
                <a:latin typeface="Arial" panose="020B0604020202020204" pitchFamily="34" charset="0"/>
                <a:ea typeface="Calibri" panose="020F0502020204030204" pitchFamily="34" charset="0"/>
                <a:cs typeface="Arial" panose="020B0604020202020204" pitchFamily="34" charset="0"/>
              </a:rPr>
              <a:t>Zřizuje poradní orgán pro výkon sociální práce</a:t>
            </a:r>
          </a:p>
          <a:p>
            <a:pPr marL="285750" indent="-285750">
              <a:defRPr/>
            </a:pPr>
            <a:r>
              <a:rPr lang="cs-CZ"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Stanovuje minimální standardy pro výkon sociální práce vycházející z etického kodexu sociálního pracovníka</a:t>
            </a:r>
          </a:p>
          <a:p>
            <a:pPr eaLnBrk="1" hangingPunct="1">
              <a:lnSpc>
                <a:spcPct val="100000"/>
              </a:lnSpc>
              <a:spcBef>
                <a:spcPct val="0"/>
              </a:spcBef>
              <a:buFont typeface="Arial" panose="020B0604020202020204" pitchFamily="34" charset="0"/>
              <a:buNone/>
              <a:defRPr/>
            </a:pPr>
            <a:endParaRPr lang="cs-CZ" altLang="cs-CZ" sz="2000" dirty="0">
              <a:latin typeface="Arial" panose="020B0604020202020204" pitchFamily="34" charset="0"/>
              <a:cs typeface="Calibri" panose="020F0502020204030204" pitchFamily="34"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6148" name="Zástupný symbol pro číslo snímku 5">
            <a:extLst>
              <a:ext uri="{FF2B5EF4-FFF2-40B4-BE49-F238E27FC236}">
                <a16:creationId xmlns:a16="http://schemas.microsoft.com/office/drawing/2014/main" id="{4D973B1F-D41B-0F69-EAE3-CC4A8D993B09}"/>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5D16CFF7-22F7-4361-8467-5752A1B677EC}"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35</a:t>
            </a:fld>
            <a:endParaRPr lang="cs-CZ" altLang="cs-CZ" sz="1000">
              <a:solidFill>
                <a:srgbClr val="898989"/>
              </a:solidFill>
              <a:latin typeface="Arial Black" panose="020B0A04020102020204" pitchFamily="34" charset="0"/>
            </a:endParaRPr>
          </a:p>
        </p:txBody>
      </p:sp>
      <p:pic>
        <p:nvPicPr>
          <p:cNvPr id="6149" name="Obrázek 2">
            <a:extLst>
              <a:ext uri="{FF2B5EF4-FFF2-40B4-BE49-F238E27FC236}">
                <a16:creationId xmlns:a16="http://schemas.microsoft.com/office/drawing/2014/main" id="{0C12B45C-F0AF-AA1A-13B9-85DD552279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9271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ovéPole 8">
            <a:extLst>
              <a:ext uri="{FF2B5EF4-FFF2-40B4-BE49-F238E27FC236}">
                <a16:creationId xmlns:a16="http://schemas.microsoft.com/office/drawing/2014/main" id="{BC5532B7-360F-6E6A-EA63-B0E2EB31E6FA}"/>
              </a:ext>
            </a:extLst>
          </p:cNvPr>
          <p:cNvSpPr txBox="1">
            <a:spLocks noChangeArrowheads="1"/>
          </p:cNvSpPr>
          <p:nvPr/>
        </p:nvSpPr>
        <p:spPr bwMode="auto">
          <a:xfrm>
            <a:off x="725556" y="664308"/>
            <a:ext cx="10212953"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None/>
            </a:pPr>
            <a:r>
              <a:rPr lang="cs-CZ" altLang="cs-CZ" sz="2500" dirty="0">
                <a:latin typeface="Arial Black"/>
                <a:cs typeface="Arial"/>
              </a:rPr>
              <a:t>Způsobilost k výkonu povolání sociálního pracovníka</a:t>
            </a:r>
            <a:endParaRPr lang="cs-CZ" altLang="cs-CZ" sz="2500" dirty="0">
              <a:latin typeface="Arial Black" panose="020B0A04020102020204" pitchFamily="34" charset="0"/>
              <a:cs typeface="Arial" panose="020B0604020202020204" pitchFamily="34" charset="0"/>
            </a:endParaRPr>
          </a:p>
        </p:txBody>
      </p:sp>
      <p:sp>
        <p:nvSpPr>
          <p:cNvPr id="4099" name="TextovéPole 9">
            <a:extLst>
              <a:ext uri="{FF2B5EF4-FFF2-40B4-BE49-F238E27FC236}">
                <a16:creationId xmlns:a16="http://schemas.microsoft.com/office/drawing/2014/main" id="{6AEB4161-2C07-B6E0-E51B-D6B4710898FA}"/>
              </a:ext>
            </a:extLst>
          </p:cNvPr>
          <p:cNvSpPr txBox="1">
            <a:spLocks noChangeArrowheads="1"/>
          </p:cNvSpPr>
          <p:nvPr/>
        </p:nvSpPr>
        <p:spPr bwMode="auto">
          <a:xfrm>
            <a:off x="725557" y="1331058"/>
            <a:ext cx="8784203" cy="5254259"/>
          </a:xfrm>
          <a:prstGeom prst="rect">
            <a:avLst/>
          </a:prstGeom>
          <a:noFill/>
          <a:ln>
            <a:noFill/>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285750" indent="-285750">
              <a:defRPr/>
            </a:pPr>
            <a:r>
              <a:rPr lang="cs-CZ" sz="1800" dirty="0">
                <a:solidFill>
                  <a:srgbClr val="000000"/>
                </a:solidFill>
                <a:latin typeface="Arial" panose="020B0604020202020204" pitchFamily="34" charset="0"/>
                <a:ea typeface="Calibri" panose="020F0502020204030204" pitchFamily="34" charset="0"/>
                <a:cs typeface="Arial" panose="020B0604020202020204" pitchFamily="34" charset="0"/>
              </a:rPr>
              <a:t>P</a:t>
            </a:r>
            <a:r>
              <a:rPr lang="cs-CZ"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lná svéprávnost, bezúhonnost, zdravotní způsobilost a odborná způsobilost</a:t>
            </a:r>
          </a:p>
          <a:p>
            <a:pPr marL="285750" indent="-285750">
              <a:defRPr/>
            </a:pPr>
            <a:r>
              <a:rPr lang="cs-CZ" sz="1800" dirty="0">
                <a:effectLst/>
                <a:latin typeface="Arial" panose="020B0604020202020204" pitchFamily="34" charset="0"/>
                <a:ea typeface="Calibri" panose="020F0502020204030204" pitchFamily="34" charset="0"/>
                <a:cs typeface="Arial" panose="020B0604020202020204" pitchFamily="34" charset="0"/>
              </a:rPr>
              <a:t>Odborně způsobilá je k výkonu povolání sociálního pracovníka fyzická osoba, která</a:t>
            </a:r>
          </a:p>
          <a:p>
            <a:pPr marL="1028700" lvl="1" algn="just">
              <a:defRPr/>
            </a:pPr>
            <a:r>
              <a:rPr lang="cs-CZ" sz="1400" dirty="0">
                <a:solidFill>
                  <a:srgbClr val="000000"/>
                </a:solidFill>
                <a:cs typeface="Calibri" panose="020F0502020204030204" pitchFamily="34" charset="0"/>
              </a:rPr>
              <a:t>získala vyšší odborné vzdělání získané absolvováním vzdělávacího programu akreditovaného podle zvláštního právního předpisu v oborech vzdělání zaměřených na sociální práci a sociální pedagogiku, sociální a humanitární práci, sociální práci, sociálně právní činnost, charitní a sociální činnost nebo</a:t>
            </a:r>
          </a:p>
          <a:p>
            <a:pPr marL="1028700" lvl="1" algn="just">
              <a:defRPr/>
            </a:pPr>
            <a:r>
              <a:rPr lang="cs-CZ" sz="1400" dirty="0">
                <a:solidFill>
                  <a:srgbClr val="000000"/>
                </a:solidFill>
                <a:cs typeface="Calibri" panose="020F0502020204030204" pitchFamily="34" charset="0"/>
              </a:rPr>
              <a:t>získala vysokoškolské vzdělání absolvováním bakalářského, magisterského nebo doktorského studijního programu v oblasti vzdělávání sociální práce.</a:t>
            </a:r>
          </a:p>
          <a:p>
            <a:pPr marL="285750" lvl="0" indent="-285750">
              <a:defRPr/>
            </a:pPr>
            <a:r>
              <a:rPr lang="cs-CZ" sz="1800" dirty="0">
                <a:latin typeface="Arial" panose="020B0604020202020204" pitchFamily="34" charset="0"/>
                <a:cs typeface="Arial" panose="020B0604020202020204" pitchFamily="34" charset="0"/>
              </a:rPr>
              <a:t>Odborně způsobilá k výkonu povolání sociálního pracovníka je dále fyzická osoba, která</a:t>
            </a:r>
          </a:p>
          <a:p>
            <a:pPr marL="1028700" lvl="1" algn="just">
              <a:defRPr/>
            </a:pPr>
            <a:r>
              <a:rPr lang="cs-CZ" sz="1400" dirty="0">
                <a:solidFill>
                  <a:srgbClr val="000000"/>
                </a:solidFill>
                <a:cs typeface="Calibri" panose="020F0502020204030204" pitchFamily="34" charset="0"/>
              </a:rPr>
              <a:t>získala vyšší odborné vzdělání absolvováním vzdělávacího programu akreditovaného podle zvláštního právního předpisu v oborech vzdělání zaměřených na sociální pedagogiku, speciální pedagogiku nebo pedagogiku nebo</a:t>
            </a:r>
          </a:p>
          <a:p>
            <a:pPr marL="1028700" lvl="1" algn="just">
              <a:defRPr/>
            </a:pPr>
            <a:r>
              <a:rPr lang="cs-CZ" sz="1400" dirty="0">
                <a:solidFill>
                  <a:srgbClr val="000000"/>
                </a:solidFill>
                <a:cs typeface="Calibri" panose="020F0502020204030204" pitchFamily="34" charset="0"/>
              </a:rPr>
              <a:t>získala vysokoškolské vzdělání absolvováním bakalářského, magisterského nebo doktorského studijního programu v oblasti vzdělávání neučitelská pedagogika,</a:t>
            </a:r>
          </a:p>
          <a:p>
            <a:pPr marL="1028700" lvl="1" algn="just">
              <a:defRPr/>
            </a:pPr>
            <a:r>
              <a:rPr lang="cs-CZ" sz="1400" dirty="0">
                <a:solidFill>
                  <a:srgbClr val="000000"/>
                </a:solidFill>
                <a:cs typeface="Calibri" panose="020F0502020204030204" pitchFamily="34" charset="0"/>
              </a:rPr>
              <a:t>pokud zároveň absolvovala do 3 let kvalifikační studium sociální práce v rámci programu celoživotního vzdělávání na vysoké škole. </a:t>
            </a:r>
            <a:r>
              <a:rPr lang="cs-CZ" sz="2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cs-CZ" sz="2000" b="1" dirty="0">
              <a:latin typeface="Ariel black"/>
              <a:ea typeface="Calibri" panose="020F0502020204030204" pitchFamily="34" charset="0"/>
              <a:cs typeface="Times New Roman" panose="02020603050405020304" pitchFamily="18" charset="0"/>
            </a:endParaRPr>
          </a:p>
          <a:p>
            <a:pPr marL="285750" indent="-285750">
              <a:defRPr/>
            </a:pPr>
            <a:r>
              <a:rPr lang="cs-CZ" sz="1800" dirty="0">
                <a:latin typeface="Arial" panose="020B0604020202020204" pitchFamily="34" charset="0"/>
                <a:cs typeface="Arial" panose="020B0604020202020204" pitchFamily="34" charset="0"/>
              </a:rPr>
              <a:t>Osoba samostatně výdělečně činná splňující podmínky odborné způsobilosti</a:t>
            </a:r>
          </a:p>
          <a:p>
            <a:pPr eaLnBrk="1" hangingPunct="1">
              <a:lnSpc>
                <a:spcPct val="100000"/>
              </a:lnSpc>
              <a:spcBef>
                <a:spcPct val="0"/>
              </a:spcBef>
              <a:buFont typeface="Arial" panose="020B0604020202020204" pitchFamily="34" charset="0"/>
              <a:buNone/>
              <a:defRPr/>
            </a:pPr>
            <a:endParaRPr lang="cs-CZ" altLang="cs-CZ" sz="2000" dirty="0">
              <a:latin typeface="Arial" panose="020B0604020202020204" pitchFamily="34" charset="0"/>
              <a:cs typeface="Calibri" panose="020F0502020204030204" pitchFamily="34"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6148" name="Zástupný symbol pro číslo snímku 5">
            <a:extLst>
              <a:ext uri="{FF2B5EF4-FFF2-40B4-BE49-F238E27FC236}">
                <a16:creationId xmlns:a16="http://schemas.microsoft.com/office/drawing/2014/main" id="{4D973B1F-D41B-0F69-EAE3-CC4A8D993B09}"/>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5D16CFF7-22F7-4361-8467-5752A1B677EC}"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36</a:t>
            </a:fld>
            <a:endParaRPr lang="cs-CZ" altLang="cs-CZ" sz="1000">
              <a:solidFill>
                <a:srgbClr val="898989"/>
              </a:solidFill>
              <a:latin typeface="Arial Black" panose="020B0A04020102020204" pitchFamily="34" charset="0"/>
            </a:endParaRPr>
          </a:p>
        </p:txBody>
      </p:sp>
      <p:pic>
        <p:nvPicPr>
          <p:cNvPr id="6149" name="Obrázek 2">
            <a:extLst>
              <a:ext uri="{FF2B5EF4-FFF2-40B4-BE49-F238E27FC236}">
                <a16:creationId xmlns:a16="http://schemas.microsoft.com/office/drawing/2014/main" id="{0C12B45C-F0AF-AA1A-13B9-85DD552279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14435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ovéPole 8">
            <a:extLst>
              <a:ext uri="{FF2B5EF4-FFF2-40B4-BE49-F238E27FC236}">
                <a16:creationId xmlns:a16="http://schemas.microsoft.com/office/drawing/2014/main" id="{BC5532B7-360F-6E6A-EA63-B0E2EB31E6FA}"/>
              </a:ext>
            </a:extLst>
          </p:cNvPr>
          <p:cNvSpPr txBox="1">
            <a:spLocks noChangeArrowheads="1"/>
          </p:cNvSpPr>
          <p:nvPr/>
        </p:nvSpPr>
        <p:spPr bwMode="auto">
          <a:xfrm>
            <a:off x="812027" y="1007208"/>
            <a:ext cx="9267999"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None/>
            </a:pPr>
            <a:r>
              <a:rPr lang="cs-CZ" altLang="cs-CZ" sz="2500" dirty="0">
                <a:latin typeface="Arial Black"/>
                <a:cs typeface="Arial"/>
              </a:rPr>
              <a:t>Další vzdělávání a supervize</a:t>
            </a:r>
            <a:endParaRPr lang="cs-CZ" altLang="cs-CZ" sz="2500" dirty="0">
              <a:latin typeface="Arial Black" panose="020B0A04020102020204" pitchFamily="34" charset="0"/>
              <a:cs typeface="Arial" panose="020B0604020202020204" pitchFamily="34" charset="0"/>
            </a:endParaRPr>
          </a:p>
        </p:txBody>
      </p:sp>
      <p:sp>
        <p:nvSpPr>
          <p:cNvPr id="4099" name="TextovéPole 9">
            <a:extLst>
              <a:ext uri="{FF2B5EF4-FFF2-40B4-BE49-F238E27FC236}">
                <a16:creationId xmlns:a16="http://schemas.microsoft.com/office/drawing/2014/main" id="{6AEB4161-2C07-B6E0-E51B-D6B4710898FA}"/>
              </a:ext>
            </a:extLst>
          </p:cNvPr>
          <p:cNvSpPr txBox="1">
            <a:spLocks noChangeArrowheads="1"/>
          </p:cNvSpPr>
          <p:nvPr/>
        </p:nvSpPr>
        <p:spPr bwMode="auto">
          <a:xfrm>
            <a:off x="795130" y="1634490"/>
            <a:ext cx="9103250" cy="3431709"/>
          </a:xfrm>
          <a:prstGeom prst="rect">
            <a:avLst/>
          </a:prstGeom>
          <a:noFill/>
          <a:ln>
            <a:noFill/>
          </a:ln>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285750" indent="-285750">
              <a:defRPr/>
            </a:pPr>
            <a:endParaRPr lang="cs-CZ" sz="2000" dirty="0">
              <a:solidFill>
                <a:srgbClr val="000000"/>
              </a:solidFill>
              <a:latin typeface="Ariel black"/>
            </a:endParaRPr>
          </a:p>
          <a:p>
            <a:pPr marL="285750" indent="-285750" algn="just">
              <a:defRPr/>
            </a:pPr>
            <a:r>
              <a:rPr lang="cs-CZ"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Mírná změna systému vzdělávání v podobě 72 hodin za 3 (místo 24 ročně) </a:t>
            </a:r>
            <a:br>
              <a:rPr lang="cs-CZ"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cs-CZ"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s povinností splnění alespoň 8 hodin za kalendářní rok.</a:t>
            </a:r>
          </a:p>
          <a:p>
            <a:pPr marL="285750" indent="-285750">
              <a:defRPr/>
            </a:pPr>
            <a:r>
              <a:rPr lang="cs-CZ" sz="1800" dirty="0">
                <a:solidFill>
                  <a:srgbClr val="000000"/>
                </a:solidFill>
                <a:latin typeface="Arial" panose="020B0604020202020204" pitchFamily="34" charset="0"/>
                <a:cs typeface="Arial" panose="020B0604020202020204" pitchFamily="34" charset="0"/>
              </a:rPr>
              <a:t>Zaměstnavatel je povinen zajistit a uhradit sociálnímu pracovníkovi supervizi v rozsahu nejméně 8 hodin za rok </a:t>
            </a:r>
          </a:p>
          <a:p>
            <a:pPr>
              <a:buNone/>
              <a:defRPr/>
            </a:pPr>
            <a:endParaRPr lang="cs-CZ" sz="2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buNone/>
              <a:defRPr/>
            </a:pPr>
            <a:r>
              <a:rPr lang="cs-CZ" sz="2400" dirty="0">
                <a:solidFill>
                  <a:srgbClr val="000000"/>
                </a:solidFill>
                <a:latin typeface="Arial Black"/>
                <a:ea typeface="Calibri" panose="020F0502020204030204" pitchFamily="34" charset="0"/>
                <a:cs typeface="Arial"/>
              </a:rPr>
              <a:t>Aktuální stav a účinnost</a:t>
            </a:r>
          </a:p>
          <a:p>
            <a:pPr>
              <a:buNone/>
              <a:defRPr/>
            </a:pP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p>
            <a:pPr marL="285750" lvl="1">
              <a:spcBef>
                <a:spcPts val="1000"/>
              </a:spcBef>
              <a:defRPr/>
            </a:pPr>
            <a:r>
              <a:rPr lang="cs-CZ" sz="1800" dirty="0">
                <a:solidFill>
                  <a:srgbClr val="000000"/>
                </a:solidFill>
                <a:latin typeface="Arial" panose="020B0604020202020204" pitchFamily="34" charset="0"/>
                <a:cs typeface="Arial" panose="020B0604020202020204" pitchFamily="34" charset="0"/>
              </a:rPr>
              <a:t>Účinnost zákona se navrhuje od 1.1.2026. </a:t>
            </a:r>
            <a:endParaRPr lang="cs-CZ" altLang="cs-CZ" sz="1800" dirty="0">
              <a:solidFill>
                <a:srgbClr val="000000"/>
              </a:solidFill>
              <a:latin typeface="Arial" panose="020B0604020202020204" pitchFamily="34" charset="0"/>
              <a:cs typeface="Arial" panose="020B0604020202020204" pitchFamily="34" charset="0"/>
            </a:endParaRPr>
          </a:p>
          <a:p>
            <a:pPr eaLnBrk="1" hangingPunct="1">
              <a:lnSpc>
                <a:spcPct val="100000"/>
              </a:lnSpc>
              <a:spcBef>
                <a:spcPct val="0"/>
              </a:spcBef>
              <a:buFont typeface="Wingdings" panose="05000000000000000000" pitchFamily="2" charset="2"/>
              <a:buChar char="q"/>
              <a:defRPr/>
            </a:pPr>
            <a:endParaRPr lang="cs-CZ" altLang="cs-CZ" sz="1400" dirty="0">
              <a:latin typeface="Arial" panose="020B0604020202020204" pitchFamily="34" charset="0"/>
              <a:cs typeface="Arial" panose="020B0604020202020204" pitchFamily="34" charset="0"/>
            </a:endParaRPr>
          </a:p>
        </p:txBody>
      </p:sp>
      <p:sp>
        <p:nvSpPr>
          <p:cNvPr id="6148" name="Zástupný symbol pro číslo snímku 5">
            <a:extLst>
              <a:ext uri="{FF2B5EF4-FFF2-40B4-BE49-F238E27FC236}">
                <a16:creationId xmlns:a16="http://schemas.microsoft.com/office/drawing/2014/main" id="{4D973B1F-D41B-0F69-EAE3-CC4A8D993B09}"/>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5D16CFF7-22F7-4361-8467-5752A1B677EC}"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37</a:t>
            </a:fld>
            <a:endParaRPr lang="cs-CZ" altLang="cs-CZ" sz="1000">
              <a:solidFill>
                <a:srgbClr val="898989"/>
              </a:solidFill>
              <a:latin typeface="Arial Black" panose="020B0A04020102020204" pitchFamily="34" charset="0"/>
            </a:endParaRPr>
          </a:p>
        </p:txBody>
      </p:sp>
      <p:pic>
        <p:nvPicPr>
          <p:cNvPr id="6149" name="Obrázek 2">
            <a:extLst>
              <a:ext uri="{FF2B5EF4-FFF2-40B4-BE49-F238E27FC236}">
                <a16:creationId xmlns:a16="http://schemas.microsoft.com/office/drawing/2014/main" id="{0C12B45C-F0AF-AA1A-13B9-85DD552279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86109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C24413-2DE9-4B5F-AEDA-C03CDC818348}"/>
              </a:ext>
            </a:extLst>
          </p:cNvPr>
          <p:cNvSpPr>
            <a:spLocks noGrp="1"/>
          </p:cNvSpPr>
          <p:nvPr>
            <p:ph type="ctrTitle"/>
          </p:nvPr>
        </p:nvSpPr>
        <p:spPr>
          <a:xfrm>
            <a:off x="1171575" y="3645692"/>
            <a:ext cx="9144000" cy="1909763"/>
          </a:xfrm>
        </p:spPr>
        <p:txBody>
          <a:bodyPr>
            <a:normAutofit/>
          </a:bodyPr>
          <a:lstStyle/>
          <a:p>
            <a:br>
              <a:rPr lang="cs-CZ" b="1" dirty="0"/>
            </a:br>
            <a:endParaRPr lang="cs-CZ" b="1" dirty="0"/>
          </a:p>
        </p:txBody>
      </p:sp>
      <p:sp>
        <p:nvSpPr>
          <p:cNvPr id="8" name="Podnadpis 7">
            <a:extLst>
              <a:ext uri="{FF2B5EF4-FFF2-40B4-BE49-F238E27FC236}">
                <a16:creationId xmlns:a16="http://schemas.microsoft.com/office/drawing/2014/main" id="{B04241D5-AD7B-43DA-8341-CB820C416209}"/>
              </a:ext>
            </a:extLst>
          </p:cNvPr>
          <p:cNvSpPr>
            <a:spLocks noGrp="1"/>
          </p:cNvSpPr>
          <p:nvPr>
            <p:ph type="subTitle" idx="1"/>
          </p:nvPr>
        </p:nvSpPr>
        <p:spPr>
          <a:xfrm>
            <a:off x="1524000" y="4405762"/>
            <a:ext cx="9144000" cy="1979141"/>
          </a:xfrm>
        </p:spPr>
        <p:txBody>
          <a:bodyPr/>
          <a:lstStyle/>
          <a:p>
            <a:endParaRPr lang="cs-CZ" dirty="0"/>
          </a:p>
          <a:p>
            <a:pPr algn="l"/>
            <a:r>
              <a:rPr lang="cs-CZ" b="1" dirty="0">
                <a:solidFill>
                  <a:schemeClr val="accent1">
                    <a:lumMod val="75000"/>
                  </a:schemeClr>
                </a:solidFill>
              </a:rPr>
              <a:t>           		</a:t>
            </a:r>
          </a:p>
        </p:txBody>
      </p:sp>
      <p:sp>
        <p:nvSpPr>
          <p:cNvPr id="6" name="Obdélník 5">
            <a:extLst>
              <a:ext uri="{FF2B5EF4-FFF2-40B4-BE49-F238E27FC236}">
                <a16:creationId xmlns:a16="http://schemas.microsoft.com/office/drawing/2014/main" id="{87B9A624-8E3A-40E0-9AFB-5D35AE22C656}"/>
              </a:ext>
            </a:extLst>
          </p:cNvPr>
          <p:cNvSpPr/>
          <p:nvPr/>
        </p:nvSpPr>
        <p:spPr>
          <a:xfrm>
            <a:off x="1524001" y="1695361"/>
            <a:ext cx="9144000" cy="3693319"/>
          </a:xfrm>
          <a:prstGeom prst="rect">
            <a:avLst/>
          </a:prstGeom>
        </p:spPr>
        <p:txBody>
          <a:bodyPr wrap="square">
            <a:spAutoFit/>
          </a:bodyPr>
          <a:lstStyle/>
          <a:p>
            <a:pPr algn="ctr"/>
            <a:endParaRPr lang="cs-CZ" sz="3200" b="1" dirty="0"/>
          </a:p>
          <a:p>
            <a:pPr algn="ctr"/>
            <a:endParaRPr lang="cs-CZ" sz="3200" b="1" dirty="0"/>
          </a:p>
          <a:p>
            <a:pPr algn="ctr"/>
            <a:endParaRPr lang="cs-CZ" sz="3200" dirty="0"/>
          </a:p>
          <a:p>
            <a:pPr algn="ctr"/>
            <a:r>
              <a:rPr lang="cs-CZ" sz="4800" b="1" dirty="0">
                <a:solidFill>
                  <a:schemeClr val="accent1">
                    <a:lumMod val="75000"/>
                  </a:schemeClr>
                </a:solidFill>
                <a:latin typeface="Calibri" panose="020F0502020204030204" pitchFamily="34" charset="0"/>
                <a:cs typeface="Calibri" panose="020F0502020204030204" pitchFamily="34" charset="0"/>
              </a:rPr>
              <a:t>Národní plán obnovy </a:t>
            </a:r>
          </a:p>
          <a:p>
            <a:pPr algn="ctr"/>
            <a:endParaRPr lang="cs-CZ" sz="3600" b="1" dirty="0">
              <a:solidFill>
                <a:schemeClr val="accent1">
                  <a:lumMod val="75000"/>
                </a:schemeClr>
              </a:solidFill>
            </a:endParaRPr>
          </a:p>
          <a:p>
            <a:pPr algn="l"/>
            <a:endParaRPr lang="cs-CZ" sz="1800" b="0" i="0" u="none" strike="noStrike" baseline="0" dirty="0">
              <a:solidFill>
                <a:srgbClr val="000000"/>
              </a:solidFill>
              <a:latin typeface="Calibri" panose="020F0502020204030204" pitchFamily="34" charset="0"/>
            </a:endParaRPr>
          </a:p>
          <a:p>
            <a:pPr algn="ctr"/>
            <a:r>
              <a:rPr lang="cs-CZ" sz="3600" b="1" i="0" u="none" strike="noStrike" baseline="0" dirty="0">
                <a:solidFill>
                  <a:schemeClr val="accent1">
                    <a:lumMod val="75000"/>
                  </a:schemeClr>
                </a:solidFill>
                <a:latin typeface="Calibri" panose="020F0502020204030204" pitchFamily="34" charset="0"/>
              </a:rPr>
              <a:t> </a:t>
            </a:r>
            <a:endParaRPr lang="cs-CZ" sz="3200" dirty="0"/>
          </a:p>
        </p:txBody>
      </p:sp>
      <p:pic>
        <p:nvPicPr>
          <p:cNvPr id="3" name="Obrázek 2">
            <a:extLst>
              <a:ext uri="{FF2B5EF4-FFF2-40B4-BE49-F238E27FC236}">
                <a16:creationId xmlns:a16="http://schemas.microsoft.com/office/drawing/2014/main" id="{83B56F04-5900-052F-91DC-7AB3B8466FF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404006"/>
            <a:ext cx="10510650" cy="1018393"/>
          </a:xfrm>
          <a:prstGeom prst="rect">
            <a:avLst/>
          </a:prstGeom>
        </p:spPr>
      </p:pic>
    </p:spTree>
    <p:extLst>
      <p:ext uri="{BB962C8B-B14F-4D97-AF65-F5344CB8AC3E}">
        <p14:creationId xmlns:p14="http://schemas.microsoft.com/office/powerpoint/2010/main" val="9960053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513708" y="1390363"/>
            <a:ext cx="11202042" cy="1069405"/>
          </a:xfrm>
          <a:solidFill>
            <a:schemeClr val="accent1">
              <a:lumMod val="75000"/>
            </a:schemeClr>
          </a:solidFill>
          <a:ln>
            <a:solidFill>
              <a:schemeClr val="accent1">
                <a:lumMod val="20000"/>
                <a:lumOff val="80000"/>
              </a:schemeClr>
            </a:solidFill>
          </a:ln>
        </p:spPr>
        <p:txBody>
          <a:bodyPr>
            <a:normAutofit fontScale="90000"/>
          </a:bodyPr>
          <a:lstStyle/>
          <a:p>
            <a:pPr algn="ctr"/>
            <a:r>
              <a:rPr lang="cs-CZ" sz="6000" b="1" dirty="0">
                <a:solidFill>
                  <a:schemeClr val="bg1"/>
                </a:solidFill>
              </a:rPr>
              <a:t>Ukončené výzvy sociální infrastruktury</a:t>
            </a:r>
            <a:endParaRPr lang="cs-CZ" sz="4000" dirty="0">
              <a:solidFill>
                <a:schemeClr val="bg1"/>
              </a:solidFill>
              <a:highlight>
                <a:srgbClr val="FFFF00"/>
              </a:highlight>
            </a:endParaRP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1990725" y="2527329"/>
            <a:ext cx="9725025" cy="4174881"/>
          </a:xfrm>
        </p:spPr>
        <p:txBody>
          <a:bodyPr>
            <a:normAutofit/>
          </a:bodyPr>
          <a:lstStyle/>
          <a:p>
            <a:r>
              <a:rPr lang="cs-CZ" sz="2400" b="1" dirty="0">
                <a:solidFill>
                  <a:schemeClr val="accent1">
                    <a:lumMod val="75000"/>
                  </a:schemeClr>
                </a:solidFill>
                <a:latin typeface="Calibri" panose="020F0502020204030204" pitchFamily="34" charset="0"/>
                <a:cs typeface="Calibri" panose="020F0502020204030204" pitchFamily="34" charset="0"/>
              </a:rPr>
              <a:t>Zvyšování kapacit nepobytových služeb péče</a:t>
            </a:r>
          </a:p>
          <a:p>
            <a:r>
              <a:rPr lang="cs-CZ" sz="2400" b="1" dirty="0">
                <a:solidFill>
                  <a:schemeClr val="accent1">
                    <a:lumMod val="75000"/>
                  </a:schemeClr>
                </a:solidFill>
                <a:latin typeface="Calibri" panose="020F0502020204030204" pitchFamily="34" charset="0"/>
                <a:cs typeface="Calibri" panose="020F0502020204030204" pitchFamily="34" charset="0"/>
              </a:rPr>
              <a:t>Modernizace a rozvoj pobytových služeb sociální péče </a:t>
            </a:r>
          </a:p>
          <a:p>
            <a:r>
              <a:rPr lang="cs-CZ" sz="2400" b="1" dirty="0">
                <a:solidFill>
                  <a:schemeClr val="accent1">
                    <a:lumMod val="75000"/>
                  </a:schemeClr>
                </a:solidFill>
                <a:latin typeface="Calibri" panose="020F0502020204030204" pitchFamily="34" charset="0"/>
                <a:cs typeface="Calibri" panose="020F0502020204030204" pitchFamily="34" charset="0"/>
              </a:rPr>
              <a:t>Zvyšování kapacit služeb sociálního poradenství a služeb sociální prevence</a:t>
            </a:r>
            <a:endParaRPr lang="cs-CZ" dirty="0">
              <a:solidFill>
                <a:schemeClr val="accent1">
                  <a:lumMod val="75000"/>
                </a:schemeClr>
              </a:solidFill>
            </a:endParaRPr>
          </a:p>
          <a:p>
            <a:pPr marL="0" indent="0">
              <a:lnSpc>
                <a:spcPct val="130000"/>
              </a:lnSpc>
              <a:spcBef>
                <a:spcPts val="0"/>
              </a:spcBef>
              <a:buNone/>
            </a:pPr>
            <a:endParaRPr kumimoji="0" lang="cs-CZ" b="0" i="0" u="none" strike="noStrike" kern="1200" cap="none" spc="0" normalizeH="0" baseline="0" noProof="0" dirty="0">
              <a:ln>
                <a:noFill/>
              </a:ln>
              <a:solidFill>
                <a:schemeClr val="accent1">
                  <a:lumMod val="75000"/>
                </a:schemeClr>
              </a:solidFill>
              <a:effectLst/>
              <a:uLnTx/>
              <a:uFillTx/>
              <a:ea typeface="+mn-ea"/>
              <a:cs typeface="+mn-cs"/>
            </a:endParaRPr>
          </a:p>
          <a:p>
            <a:pPr marL="0" indent="0">
              <a:lnSpc>
                <a:spcPct val="130000"/>
              </a:lnSpc>
              <a:spcBef>
                <a:spcPts val="0"/>
              </a:spcBef>
              <a:buNone/>
            </a:pPr>
            <a:r>
              <a:rPr kumimoji="0" lang="cs-CZ" b="0" i="0" u="none" strike="noStrike" kern="1200" cap="none" spc="0" normalizeH="0" baseline="0" noProof="0" dirty="0">
                <a:ln>
                  <a:noFill/>
                </a:ln>
                <a:solidFill>
                  <a:schemeClr val="accent1">
                    <a:lumMod val="75000"/>
                  </a:schemeClr>
                </a:solidFill>
                <a:effectLst/>
                <a:uLnTx/>
                <a:uFillTx/>
                <a:ea typeface="+mn-ea"/>
                <a:cs typeface="+mn-cs"/>
              </a:rPr>
              <a:t>Celkem  bylo předloženo 257 projektů v hodnotě 9,4 mld. Kč. </a:t>
            </a:r>
          </a:p>
          <a:p>
            <a:pPr marL="0" indent="0">
              <a:lnSpc>
                <a:spcPct val="130000"/>
              </a:lnSpc>
              <a:spcBef>
                <a:spcPts val="0"/>
              </a:spcBef>
              <a:buNone/>
            </a:pPr>
            <a:r>
              <a:rPr kumimoji="0" lang="cs-CZ" b="0" i="0" u="none" strike="noStrike" kern="1200" cap="none" spc="0" normalizeH="0" baseline="0" noProof="0" dirty="0">
                <a:ln>
                  <a:noFill/>
                </a:ln>
                <a:solidFill>
                  <a:schemeClr val="accent1">
                    <a:lumMod val="75000"/>
                  </a:schemeClr>
                </a:solidFill>
                <a:effectLst/>
                <a:uLnTx/>
                <a:uFillTx/>
                <a:ea typeface="+mn-ea"/>
                <a:cs typeface="+mn-cs"/>
              </a:rPr>
              <a:t>Alokace v rámci NPO je tedy v současné době zcela vyčerpána .</a:t>
            </a:r>
            <a:endParaRPr lang="cs-CZ" dirty="0">
              <a:solidFill>
                <a:schemeClr val="accent1">
                  <a:lumMod val="75000"/>
                </a:schemeClr>
              </a:solidFill>
              <a:highlight>
                <a:srgbClr val="FFFF00"/>
              </a:highlight>
            </a:endParaRPr>
          </a:p>
          <a:p>
            <a:pPr lvl="0"/>
            <a:endParaRPr lang="cs-CZ" sz="1700" i="1" dirty="0">
              <a:solidFill>
                <a:schemeClr val="accent1">
                  <a:lumMod val="75000"/>
                </a:schemeClr>
              </a:solidFill>
              <a:highlight>
                <a:srgbClr val="FFFF00"/>
              </a:highlight>
            </a:endParaRPr>
          </a:p>
          <a:p>
            <a:endParaRPr lang="cs-CZ" sz="4400" dirty="0">
              <a:solidFill>
                <a:schemeClr val="accent1">
                  <a:lumMod val="75000"/>
                </a:schemeClr>
              </a:solidFill>
              <a:highlight>
                <a:srgbClr val="FFFF00"/>
              </a:highlight>
            </a:endParaRPr>
          </a:p>
        </p:txBody>
      </p:sp>
      <p:pic>
        <p:nvPicPr>
          <p:cNvPr id="6" name="Obrázek 5">
            <a:extLst>
              <a:ext uri="{FF2B5EF4-FFF2-40B4-BE49-F238E27FC236}">
                <a16:creationId xmlns:a16="http://schemas.microsoft.com/office/drawing/2014/main" id="{C90A681F-859C-918E-B3CA-5AB64CDC528A}"/>
              </a:ext>
              <a:ext uri="{C183D7F6-B498-43B3-948B-1728B52AA6E4}">
                <adec:decorative xmlns:adec="http://schemas.microsoft.com/office/drawing/2017/decorative" val="1"/>
              </a:ext>
            </a:extLst>
          </p:cNvPr>
          <p:cNvPicPr>
            <a:picLocks noChangeAspect="1"/>
          </p:cNvPicPr>
          <p:nvPr/>
        </p:nvPicPr>
        <p:blipFill>
          <a:blip r:embed="rId2">
            <a:duotone>
              <a:schemeClr val="accent1">
                <a:shade val="45000"/>
                <a:satMod val="135000"/>
              </a:schemeClr>
              <a:prstClr val="white"/>
            </a:duotone>
          </a:blip>
          <a:stretch>
            <a:fillRect/>
          </a:stretch>
        </p:blipFill>
        <p:spPr>
          <a:xfrm>
            <a:off x="476250" y="3829050"/>
            <a:ext cx="1445651" cy="1842622"/>
          </a:xfrm>
          <a:prstGeom prst="rect">
            <a:avLst/>
          </a:prstGeom>
        </p:spPr>
      </p:pic>
      <p:pic>
        <p:nvPicPr>
          <p:cNvPr id="8" name="Obrázek 7">
            <a:extLst>
              <a:ext uri="{FF2B5EF4-FFF2-40B4-BE49-F238E27FC236}">
                <a16:creationId xmlns:a16="http://schemas.microsoft.com/office/drawing/2014/main" id="{39AC0E88-3D67-59E8-FE47-EA8FE60122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675" y="246994"/>
            <a:ext cx="10510650" cy="1018393"/>
          </a:xfrm>
          <a:prstGeom prst="rect">
            <a:avLst/>
          </a:prstGeom>
        </p:spPr>
      </p:pic>
    </p:spTree>
    <p:extLst>
      <p:ext uri="{BB962C8B-B14F-4D97-AF65-F5344CB8AC3E}">
        <p14:creationId xmlns:p14="http://schemas.microsoft.com/office/powerpoint/2010/main" val="2103312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ovéPole 8">
            <a:extLst>
              <a:ext uri="{FF2B5EF4-FFF2-40B4-BE49-F238E27FC236}">
                <a16:creationId xmlns:a16="http://schemas.microsoft.com/office/drawing/2014/main" id="{7523F89A-8462-01A3-CD1E-A549AE2E5726}"/>
              </a:ext>
            </a:extLst>
          </p:cNvPr>
          <p:cNvSpPr txBox="1">
            <a:spLocks noChangeArrowheads="1"/>
          </p:cNvSpPr>
          <p:nvPr/>
        </p:nvSpPr>
        <p:spPr bwMode="auto">
          <a:xfrm>
            <a:off x="-320040" y="915811"/>
            <a:ext cx="114911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altLang="cs-CZ" dirty="0">
                <a:latin typeface="Arial Black" panose="020B0A04020102020204" pitchFamily="34" charset="0"/>
                <a:cs typeface="Arial" panose="020B0604020202020204" pitchFamily="34" charset="0"/>
              </a:rPr>
              <a:t>Poslanecká novela zákona o sociálních službách </a:t>
            </a:r>
          </a:p>
        </p:txBody>
      </p:sp>
      <p:sp>
        <p:nvSpPr>
          <p:cNvPr id="7171" name="TextovéPole 9">
            <a:extLst>
              <a:ext uri="{FF2B5EF4-FFF2-40B4-BE49-F238E27FC236}">
                <a16:creationId xmlns:a16="http://schemas.microsoft.com/office/drawing/2014/main" id="{4C75C58A-0467-6F18-B8E1-E2A6DF21F76B}"/>
              </a:ext>
            </a:extLst>
          </p:cNvPr>
          <p:cNvSpPr txBox="1">
            <a:spLocks noChangeArrowheads="1"/>
          </p:cNvSpPr>
          <p:nvPr/>
        </p:nvSpPr>
        <p:spPr bwMode="auto">
          <a:xfrm>
            <a:off x="628650" y="1545574"/>
            <a:ext cx="10972800" cy="5032532"/>
          </a:xfrm>
          <a:prstGeom prst="rect">
            <a:avLst/>
          </a:prstGeom>
          <a:noFill/>
          <a:ln>
            <a:noFill/>
          </a:ln>
        </p:spPr>
        <p:txBody>
          <a:bodyPr wrap="square" lIns="91440" tIns="45720" rIns="91440" bIns="45720" anchor="t">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lvl="0" algn="just">
              <a:lnSpc>
                <a:spcPct val="107000"/>
              </a:lnSpc>
              <a:spcAft>
                <a:spcPts val="300"/>
              </a:spcAft>
            </a:pPr>
            <a:r>
              <a:rPr lang="cs-CZ" sz="1800"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rozšíření základních činností u vybraných druhů sociálních služeb (osobní asistence, pečovatelská služba, odlehčovací služba, denní stacionář) směrem k pečujícím osobám a dále rozšíření základních činností u sociální služby azylový dům, kde se rovněž rozšiřuje cílová skupina, které je možné tuto službu poskytnout, a to o osoby, které s ohledem na závislost na návykových látkách aktuálně nedokážou abstinovat, a osobám, které pro potřeby doléčení přechodně vyžadují klid na lůžku, avšak jejich zdravotní stav již nevyžaduje hospitalizaci;</a:t>
            </a:r>
            <a:endParaRPr lang="cs-CZ" sz="1800" kern="100" dirty="0">
              <a:effectLst/>
              <a:latin typeface="Arial" panose="020B0604020202020204" pitchFamily="34" charset="0"/>
              <a:ea typeface="Times New Roman" panose="02020603050405020304" pitchFamily="18" charset="0"/>
              <a:cs typeface="Arial" panose="020B0604020202020204" pitchFamily="34" charset="0"/>
            </a:endParaRPr>
          </a:p>
          <a:p>
            <a:pPr lvl="0" algn="just">
              <a:lnSpc>
                <a:spcPct val="107000"/>
              </a:lnSpc>
              <a:spcAft>
                <a:spcPts val="300"/>
              </a:spcAft>
            </a:pPr>
            <a:r>
              <a:rPr lang="cs-CZ" sz="1800" kern="1800" dirty="0">
                <a:latin typeface="Arial" panose="020B0604020202020204" pitchFamily="34" charset="0"/>
                <a:ea typeface="Times New Roman" panose="02020603050405020304" pitchFamily="18" charset="0"/>
                <a:cs typeface="Arial" panose="020B0604020202020204" pitchFamily="34" charset="0"/>
              </a:rPr>
              <a:t>ú</a:t>
            </a:r>
            <a:r>
              <a:rPr lang="cs-CZ" sz="1800" kern="1800" dirty="0">
                <a:effectLst/>
                <a:latin typeface="Arial" panose="020B0604020202020204" pitchFamily="34" charset="0"/>
                <a:ea typeface="Times New Roman" panose="02020603050405020304" pitchFamily="18" charset="0"/>
                <a:cs typeface="Arial" panose="020B0604020202020204" pitchFamily="34" charset="0"/>
              </a:rPr>
              <a:t>pravy bezúhonnosti;</a:t>
            </a:r>
            <a:endParaRPr lang="cs-CZ" sz="1800" kern="100" dirty="0">
              <a:effectLst/>
              <a:latin typeface="Arial" panose="020B0604020202020204" pitchFamily="34" charset="0"/>
              <a:ea typeface="Times New Roman" panose="02020603050405020304" pitchFamily="18" charset="0"/>
              <a:cs typeface="Arial" panose="020B0604020202020204" pitchFamily="34" charset="0"/>
            </a:endParaRPr>
          </a:p>
          <a:p>
            <a:pPr lvl="0" algn="just">
              <a:lnSpc>
                <a:spcPct val="107000"/>
              </a:lnSpc>
              <a:spcAft>
                <a:spcPts val="300"/>
              </a:spcAft>
            </a:pPr>
            <a:r>
              <a:rPr lang="cs-CZ" sz="1800" kern="1800" dirty="0">
                <a:solidFill>
                  <a:srgbClr val="000000"/>
                </a:solidFill>
                <a:latin typeface="Arial" panose="020B0604020202020204" pitchFamily="34" charset="0"/>
                <a:ea typeface="Times New Roman" panose="02020603050405020304" pitchFamily="18" charset="0"/>
                <a:cs typeface="Arial" panose="020B0604020202020204" pitchFamily="34" charset="0"/>
              </a:rPr>
              <a:t>d</a:t>
            </a:r>
            <a:r>
              <a:rPr lang="cs-CZ" sz="1800"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oplnění působnosti ORP při zajišťování sociálních služeb (zjišťování a informování KÚ o poskytování sociálních služeb bez oprávnění);</a:t>
            </a:r>
            <a:endParaRPr lang="cs-CZ" sz="1800" kern="100" dirty="0">
              <a:effectLst/>
              <a:latin typeface="Arial" panose="020B0604020202020204" pitchFamily="34" charset="0"/>
              <a:ea typeface="Times New Roman" panose="02020603050405020304" pitchFamily="18" charset="0"/>
              <a:cs typeface="Arial" panose="020B0604020202020204" pitchFamily="34" charset="0"/>
            </a:endParaRPr>
          </a:p>
          <a:p>
            <a:pPr lvl="0" algn="just">
              <a:lnSpc>
                <a:spcPct val="107000"/>
              </a:lnSpc>
              <a:spcAft>
                <a:spcPts val="300"/>
              </a:spcAft>
            </a:pPr>
            <a:r>
              <a:rPr lang="cs-CZ" sz="1800" kern="1800" dirty="0">
                <a:solidFill>
                  <a:srgbClr val="000000"/>
                </a:solidFill>
                <a:latin typeface="Arial" panose="020B0604020202020204" pitchFamily="34" charset="0"/>
                <a:ea typeface="Times New Roman" panose="02020603050405020304" pitchFamily="18" charset="0"/>
                <a:cs typeface="Arial" panose="020B0604020202020204" pitchFamily="34" charset="0"/>
              </a:rPr>
              <a:t>v</a:t>
            </a:r>
            <a:r>
              <a:rPr lang="cs-CZ" sz="1800"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znik sítě sociálních služeb s celostátním nebo nadregionálním charakterem (s odloženou účinností od 1. 1. 2026);</a:t>
            </a:r>
            <a:endParaRPr lang="cs-CZ" sz="1800" kern="100" dirty="0">
              <a:effectLst/>
              <a:latin typeface="Arial" panose="020B0604020202020204" pitchFamily="34" charset="0"/>
              <a:ea typeface="Times New Roman" panose="02020603050405020304" pitchFamily="18" charset="0"/>
              <a:cs typeface="Arial" panose="020B0604020202020204" pitchFamily="34" charset="0"/>
            </a:endParaRPr>
          </a:p>
          <a:p>
            <a:pPr lvl="0" algn="just">
              <a:lnSpc>
                <a:spcPct val="107000"/>
              </a:lnSpc>
              <a:spcAft>
                <a:spcPts val="300"/>
              </a:spcAft>
            </a:pPr>
            <a:r>
              <a:rPr lang="cs-CZ" sz="1800" kern="1800" dirty="0">
                <a:latin typeface="Arial" panose="020B0604020202020204" pitchFamily="34" charset="0"/>
                <a:ea typeface="Times New Roman" panose="02020603050405020304" pitchFamily="18" charset="0"/>
                <a:cs typeface="Arial" panose="020B0604020202020204" pitchFamily="34" charset="0"/>
              </a:rPr>
              <a:t>n</a:t>
            </a:r>
            <a:r>
              <a:rPr lang="cs-CZ" sz="1800" kern="1800" dirty="0">
                <a:effectLst/>
                <a:latin typeface="Arial" panose="020B0604020202020204" pitchFamily="34" charset="0"/>
                <a:ea typeface="Times New Roman" panose="02020603050405020304" pitchFamily="18" charset="0"/>
                <a:cs typeface="Arial" panose="020B0604020202020204" pitchFamily="34" charset="0"/>
              </a:rPr>
              <a:t>avýšení přestupku z původních 50 tis. na 100 tis.;</a:t>
            </a:r>
            <a:endParaRPr lang="cs-CZ" sz="1800" kern="100" dirty="0">
              <a:effectLst/>
              <a:latin typeface="Arial" panose="020B0604020202020204" pitchFamily="34" charset="0"/>
              <a:ea typeface="Times New Roman" panose="02020603050405020304" pitchFamily="18" charset="0"/>
              <a:cs typeface="Arial" panose="020B0604020202020204" pitchFamily="34" charset="0"/>
            </a:endParaRPr>
          </a:p>
          <a:p>
            <a:pPr lvl="0" algn="just">
              <a:lnSpc>
                <a:spcPct val="107000"/>
              </a:lnSpc>
              <a:spcAft>
                <a:spcPts val="300"/>
              </a:spcAft>
            </a:pPr>
            <a:r>
              <a:rPr lang="cs-CZ" sz="1800"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rozsah dalšího vzdělávání ze strany zaměstnavatele – úprava sledovaného období.</a:t>
            </a:r>
            <a:endParaRPr lang="cs-CZ" sz="1800" kern="100" dirty="0">
              <a:effectLst/>
              <a:latin typeface="Arial" panose="020B0604020202020204" pitchFamily="34" charset="0"/>
              <a:ea typeface="Times New Roman" panose="02020603050405020304" pitchFamily="18" charset="0"/>
              <a:cs typeface="Arial" panose="020B0604020202020204" pitchFamily="34" charset="0"/>
            </a:endParaRPr>
          </a:p>
          <a:p>
            <a:pPr marL="0" indent="0" eaLnBrk="1" hangingPunct="1">
              <a:lnSpc>
                <a:spcPct val="100000"/>
              </a:lnSpc>
              <a:spcBef>
                <a:spcPct val="0"/>
              </a:spcBef>
              <a:buNone/>
              <a:defRPr/>
            </a:pPr>
            <a:endParaRPr lang="cs-CZ" altLang="cs-CZ" sz="1400" dirty="0">
              <a:latin typeface="Arial" panose="020B0604020202020204" pitchFamily="34" charset="0"/>
              <a:cs typeface="Arial" panose="020B0604020202020204" pitchFamily="34" charset="0"/>
            </a:endParaRPr>
          </a:p>
        </p:txBody>
      </p:sp>
      <p:sp>
        <p:nvSpPr>
          <p:cNvPr id="8196" name="Zástupný symbol pro číslo snímku 5">
            <a:extLst>
              <a:ext uri="{FF2B5EF4-FFF2-40B4-BE49-F238E27FC236}">
                <a16:creationId xmlns:a16="http://schemas.microsoft.com/office/drawing/2014/main" id="{065CD38E-8F3D-B5A0-5C3C-B7D77004F1ED}"/>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23A1B914-D1D9-4859-BE89-059634A87E2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4</a:t>
            </a:fld>
            <a:endParaRPr lang="cs-CZ" altLang="cs-CZ" sz="1000" dirty="0">
              <a:solidFill>
                <a:srgbClr val="898989"/>
              </a:solidFill>
              <a:latin typeface="Arial Black" panose="020B0A04020102020204" pitchFamily="34" charset="0"/>
            </a:endParaRPr>
          </a:p>
        </p:txBody>
      </p:sp>
      <p:pic>
        <p:nvPicPr>
          <p:cNvPr id="8197" name="Obrázek 2">
            <a:extLst>
              <a:ext uri="{FF2B5EF4-FFF2-40B4-BE49-F238E27FC236}">
                <a16:creationId xmlns:a16="http://schemas.microsoft.com/office/drawing/2014/main" id="{6988FEEC-91DE-C032-8ABC-F159F98E5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93128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513708" y="1390363"/>
            <a:ext cx="11202042" cy="1069405"/>
          </a:xfrm>
          <a:solidFill>
            <a:schemeClr val="accent1">
              <a:lumMod val="75000"/>
            </a:schemeClr>
          </a:solidFill>
          <a:ln>
            <a:solidFill>
              <a:schemeClr val="accent1">
                <a:lumMod val="20000"/>
                <a:lumOff val="80000"/>
              </a:schemeClr>
            </a:solidFill>
          </a:ln>
        </p:spPr>
        <p:txBody>
          <a:bodyPr>
            <a:normAutofit/>
          </a:bodyPr>
          <a:lstStyle/>
          <a:p>
            <a:pPr algn="ctr"/>
            <a:r>
              <a:rPr lang="cs-CZ" sz="6000" b="1" dirty="0">
                <a:solidFill>
                  <a:schemeClr val="bg1"/>
                </a:solidFill>
              </a:rPr>
              <a:t>Plánované výzvy</a:t>
            </a:r>
            <a:endParaRPr lang="cs-CZ" sz="4000" dirty="0">
              <a:solidFill>
                <a:schemeClr val="bg1"/>
              </a:solidFill>
              <a:highlight>
                <a:srgbClr val="FFFF00"/>
              </a:highlight>
            </a:endParaRP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1990725" y="2527329"/>
            <a:ext cx="9725025" cy="4174881"/>
          </a:xfrm>
        </p:spPr>
        <p:txBody>
          <a:bodyPr>
            <a:normAutofit fontScale="77500" lnSpcReduction="20000"/>
          </a:bodyPr>
          <a:lstStyle/>
          <a:p>
            <a:pPr marL="0" indent="0">
              <a:buNone/>
            </a:pPr>
            <a:endParaRPr lang="cs-CZ" dirty="0">
              <a:solidFill>
                <a:schemeClr val="accent1">
                  <a:lumMod val="75000"/>
                </a:schemeClr>
              </a:solidFill>
            </a:endParaRPr>
          </a:p>
          <a:p>
            <a:pPr marL="0" indent="0">
              <a:buNone/>
            </a:pPr>
            <a:r>
              <a:rPr lang="cs-CZ" sz="3600" dirty="0">
                <a:solidFill>
                  <a:schemeClr val="accent1">
                    <a:lumMod val="75000"/>
                  </a:schemeClr>
                </a:solidFill>
                <a:latin typeface="Calibri" panose="020F0502020204030204" pitchFamily="34" charset="0"/>
                <a:cs typeface="Calibri" panose="020F0502020204030204" pitchFamily="34" charset="0"/>
              </a:rPr>
              <a:t>V současné době jsme v jednání s EK o možném navýšení finančních prostředků. </a:t>
            </a:r>
          </a:p>
          <a:p>
            <a:pPr marL="0" indent="0">
              <a:buNone/>
            </a:pPr>
            <a:r>
              <a:rPr lang="cs-CZ" sz="3600" b="1" dirty="0">
                <a:solidFill>
                  <a:schemeClr val="accent1">
                    <a:lumMod val="75000"/>
                  </a:schemeClr>
                </a:solidFill>
                <a:latin typeface="Calibri" panose="020F0502020204030204" pitchFamily="34" charset="0"/>
                <a:cs typeface="Calibri" panose="020F0502020204030204" pitchFamily="34" charset="0"/>
              </a:rPr>
              <a:t>Předpokládáme, že bude původní alokace navýšena o 877 mil. Kč, což umožní vzniknout dalším cca 24 zařízením. </a:t>
            </a:r>
          </a:p>
          <a:p>
            <a:pPr marL="0" indent="0">
              <a:buNone/>
            </a:pPr>
            <a:r>
              <a:rPr lang="cs-CZ" sz="3600" dirty="0">
                <a:solidFill>
                  <a:schemeClr val="accent1">
                    <a:lumMod val="75000"/>
                  </a:schemeClr>
                </a:solidFill>
                <a:latin typeface="Calibri" panose="020F0502020204030204" pitchFamily="34" charset="0"/>
                <a:cs typeface="Calibri" panose="020F0502020204030204" pitchFamily="34" charset="0"/>
              </a:rPr>
              <a:t>S vyhlášením výzev musíme počkat na odsouhlasení Evropské komise, které očekáváme v listopadu.</a:t>
            </a:r>
          </a:p>
          <a:p>
            <a:pPr marL="0" indent="0">
              <a:buNone/>
            </a:pPr>
            <a:r>
              <a:rPr lang="cs-CZ" sz="3600" b="1" dirty="0">
                <a:solidFill>
                  <a:schemeClr val="accent1">
                    <a:lumMod val="75000"/>
                  </a:schemeClr>
                </a:solidFill>
                <a:latin typeface="Calibri" panose="020F0502020204030204" pitchFamily="34" charset="0"/>
                <a:cs typeface="Calibri" panose="020F0502020204030204" pitchFamily="34" charset="0"/>
              </a:rPr>
              <a:t>Jedná se o výzvy: </a:t>
            </a:r>
          </a:p>
          <a:p>
            <a:r>
              <a:rPr lang="cs-CZ" sz="3600" dirty="0">
                <a:solidFill>
                  <a:schemeClr val="accent1">
                    <a:lumMod val="75000"/>
                  </a:schemeClr>
                </a:solidFill>
                <a:latin typeface="Calibri" panose="020F0502020204030204" pitchFamily="34" charset="0"/>
                <a:cs typeface="Calibri" panose="020F0502020204030204" pitchFamily="34" charset="0"/>
              </a:rPr>
              <a:t>Zvyšování kapacit sociálního poradenství, sociální prevence a nepobytových služeb péče</a:t>
            </a:r>
          </a:p>
          <a:p>
            <a:r>
              <a:rPr lang="cs-CZ" sz="3600" dirty="0">
                <a:solidFill>
                  <a:schemeClr val="accent1">
                    <a:lumMod val="75000"/>
                  </a:schemeClr>
                </a:solidFill>
                <a:latin typeface="Calibri" panose="020F0502020204030204" pitchFamily="34" charset="0"/>
                <a:cs typeface="Calibri" panose="020F0502020204030204" pitchFamily="34" charset="0"/>
              </a:rPr>
              <a:t>Modernizace a rozvoj pobytových služeb sociální péče II</a:t>
            </a:r>
          </a:p>
          <a:p>
            <a:pPr marL="0" indent="0">
              <a:buNone/>
            </a:pPr>
            <a:endParaRPr lang="cs-CZ" sz="3600" b="1" dirty="0">
              <a:solidFill>
                <a:schemeClr val="accent1">
                  <a:lumMod val="75000"/>
                </a:schemeClr>
              </a:solidFill>
              <a:latin typeface="Calibri" panose="020F0502020204030204" pitchFamily="34" charset="0"/>
              <a:cs typeface="Calibri" panose="020F0502020204030204" pitchFamily="34" charset="0"/>
            </a:endParaRPr>
          </a:p>
          <a:p>
            <a:pPr marL="0" indent="0">
              <a:buNone/>
            </a:pPr>
            <a:endParaRPr lang="cs-CZ" dirty="0">
              <a:solidFill>
                <a:schemeClr val="accent1">
                  <a:lumMod val="75000"/>
                </a:schemeClr>
              </a:solidFill>
            </a:endParaRPr>
          </a:p>
          <a:p>
            <a:pPr algn="l"/>
            <a:endParaRPr lang="cs-CZ" dirty="0">
              <a:solidFill>
                <a:schemeClr val="accent1">
                  <a:lumMod val="75000"/>
                </a:schemeClr>
              </a:solidFill>
            </a:endParaRPr>
          </a:p>
          <a:p>
            <a:pPr marL="0">
              <a:lnSpc>
                <a:spcPct val="130000"/>
              </a:lnSpc>
              <a:spcBef>
                <a:spcPts val="0"/>
              </a:spcBef>
            </a:pPr>
            <a:endParaRPr lang="cs-CZ" sz="3600" dirty="0">
              <a:solidFill>
                <a:schemeClr val="accent1">
                  <a:lumMod val="75000"/>
                </a:schemeClr>
              </a:solidFill>
              <a:highlight>
                <a:srgbClr val="FFFF00"/>
              </a:highlight>
            </a:endParaRPr>
          </a:p>
          <a:p>
            <a:pPr lvl="0"/>
            <a:endParaRPr lang="cs-CZ" sz="1700" i="1" dirty="0">
              <a:solidFill>
                <a:schemeClr val="accent1">
                  <a:lumMod val="75000"/>
                </a:schemeClr>
              </a:solidFill>
              <a:highlight>
                <a:srgbClr val="FFFF00"/>
              </a:highlight>
            </a:endParaRPr>
          </a:p>
          <a:p>
            <a:endParaRPr lang="cs-CZ" sz="4400" dirty="0">
              <a:solidFill>
                <a:schemeClr val="accent1">
                  <a:lumMod val="75000"/>
                </a:schemeClr>
              </a:solidFill>
              <a:highlight>
                <a:srgbClr val="FFFF00"/>
              </a:highlight>
            </a:endParaRPr>
          </a:p>
        </p:txBody>
      </p:sp>
      <p:pic>
        <p:nvPicPr>
          <p:cNvPr id="6" name="Obrázek 5">
            <a:extLst>
              <a:ext uri="{FF2B5EF4-FFF2-40B4-BE49-F238E27FC236}">
                <a16:creationId xmlns:a16="http://schemas.microsoft.com/office/drawing/2014/main" id="{C90A681F-859C-918E-B3CA-5AB64CDC528A}"/>
              </a:ext>
              <a:ext uri="{C183D7F6-B498-43B3-948B-1728B52AA6E4}">
                <adec:decorative xmlns:adec="http://schemas.microsoft.com/office/drawing/2017/decorative" val="1"/>
              </a:ext>
            </a:extLst>
          </p:cNvPr>
          <p:cNvPicPr>
            <a:picLocks noChangeAspect="1"/>
          </p:cNvPicPr>
          <p:nvPr/>
        </p:nvPicPr>
        <p:blipFill>
          <a:blip r:embed="rId2">
            <a:duotone>
              <a:schemeClr val="accent1">
                <a:shade val="45000"/>
                <a:satMod val="135000"/>
              </a:schemeClr>
              <a:prstClr val="white"/>
            </a:duotone>
          </a:blip>
          <a:stretch>
            <a:fillRect/>
          </a:stretch>
        </p:blipFill>
        <p:spPr>
          <a:xfrm>
            <a:off x="476250" y="3829050"/>
            <a:ext cx="1445651" cy="1842622"/>
          </a:xfrm>
          <a:prstGeom prst="rect">
            <a:avLst/>
          </a:prstGeom>
        </p:spPr>
      </p:pic>
      <p:pic>
        <p:nvPicPr>
          <p:cNvPr id="8" name="Obrázek 7">
            <a:extLst>
              <a:ext uri="{FF2B5EF4-FFF2-40B4-BE49-F238E27FC236}">
                <a16:creationId xmlns:a16="http://schemas.microsoft.com/office/drawing/2014/main" id="{39AC0E88-3D67-59E8-FE47-EA8FE60122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675" y="246994"/>
            <a:ext cx="10510650" cy="1018393"/>
          </a:xfrm>
          <a:prstGeom prst="rect">
            <a:avLst/>
          </a:prstGeom>
        </p:spPr>
      </p:pic>
    </p:spTree>
    <p:extLst>
      <p:ext uri="{BB962C8B-B14F-4D97-AF65-F5344CB8AC3E}">
        <p14:creationId xmlns:p14="http://schemas.microsoft.com/office/powerpoint/2010/main" val="36538598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566974" y="1111814"/>
            <a:ext cx="11202042" cy="1069405"/>
          </a:xfrm>
          <a:solidFill>
            <a:schemeClr val="accent1">
              <a:lumMod val="75000"/>
            </a:schemeClr>
          </a:solidFill>
          <a:ln>
            <a:solidFill>
              <a:schemeClr val="accent1">
                <a:lumMod val="20000"/>
                <a:lumOff val="80000"/>
              </a:schemeClr>
            </a:solidFill>
          </a:ln>
        </p:spPr>
        <p:txBody>
          <a:bodyPr>
            <a:normAutofit/>
          </a:bodyPr>
          <a:lstStyle/>
          <a:p>
            <a:pPr algn="ctr"/>
            <a:r>
              <a:rPr lang="cs-CZ" sz="2800" b="1" dirty="0">
                <a:solidFill>
                  <a:schemeClr val="bg1"/>
                </a:solidFill>
              </a:rPr>
              <a:t>Zvyšování kapacit sociálního poradenství, sociální prevence a nepobytových služeb péče</a:t>
            </a: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566974" y="2435539"/>
            <a:ext cx="11444513" cy="4068661"/>
          </a:xfrm>
        </p:spPr>
        <p:txBody>
          <a:bodyPr>
            <a:noAutofit/>
          </a:bodyPr>
          <a:lstStyle/>
          <a:p>
            <a:r>
              <a:rPr lang="cs-CZ" sz="3000" b="1" dirty="0">
                <a:solidFill>
                  <a:schemeClr val="accent1">
                    <a:lumMod val="75000"/>
                  </a:schemeClr>
                </a:solidFill>
              </a:rPr>
              <a:t>Číslo výzvy</a:t>
            </a:r>
            <a:r>
              <a:rPr lang="cs-CZ" sz="3000" dirty="0">
                <a:solidFill>
                  <a:schemeClr val="accent1">
                    <a:lumMod val="75000"/>
                  </a:schemeClr>
                </a:solidFill>
              </a:rPr>
              <a:t>: 31_24_140</a:t>
            </a:r>
          </a:p>
          <a:p>
            <a:r>
              <a:rPr lang="cs-CZ" sz="3000" b="1" dirty="0">
                <a:solidFill>
                  <a:schemeClr val="accent1">
                    <a:lumMod val="75000"/>
                  </a:schemeClr>
                </a:solidFill>
              </a:rPr>
              <a:t>Cíl</a:t>
            </a:r>
            <a:r>
              <a:rPr lang="cs-CZ" sz="3000" dirty="0">
                <a:solidFill>
                  <a:schemeClr val="accent1">
                    <a:lumMod val="75000"/>
                  </a:schemeClr>
                </a:solidFill>
              </a:rPr>
              <a:t>:  podpořit navýšení kapacit ambulantních a terénních služeb    	 	sociální péče</a:t>
            </a:r>
          </a:p>
          <a:p>
            <a:pPr marL="0" indent="0">
              <a:buNone/>
            </a:pPr>
            <a:r>
              <a:rPr lang="cs-CZ" sz="3000" dirty="0">
                <a:solidFill>
                  <a:schemeClr val="accent1">
                    <a:lumMod val="75000"/>
                  </a:schemeClr>
                </a:solidFill>
              </a:rPr>
              <a:t>          podpořit činnost služeb sociálního poradenství a sociální prevence </a:t>
            </a:r>
          </a:p>
          <a:p>
            <a:r>
              <a:rPr lang="cs-CZ" sz="3000" dirty="0">
                <a:solidFill>
                  <a:schemeClr val="accent1">
                    <a:lumMod val="75000"/>
                  </a:schemeClr>
                </a:solidFill>
              </a:rPr>
              <a:t>Průběžná, jednokolová  </a:t>
            </a:r>
          </a:p>
          <a:p>
            <a:pPr marL="0">
              <a:lnSpc>
                <a:spcPct val="130000"/>
              </a:lnSpc>
              <a:spcBef>
                <a:spcPts val="0"/>
              </a:spcBef>
            </a:pPr>
            <a:r>
              <a:rPr lang="cs-CZ" sz="3000" dirty="0">
                <a:solidFill>
                  <a:schemeClr val="accent1">
                    <a:lumMod val="75000"/>
                  </a:schemeClr>
                </a:solidFill>
              </a:rPr>
              <a:t>Alokace: cca 400 mil. Kč</a:t>
            </a:r>
          </a:p>
          <a:p>
            <a:r>
              <a:rPr lang="cs-CZ" sz="3000" dirty="0">
                <a:solidFill>
                  <a:schemeClr val="accent1">
                    <a:lumMod val="75000"/>
                  </a:schemeClr>
                </a:solidFill>
              </a:rPr>
              <a:t>Plánované vyhlášení:  3.Q 2024</a:t>
            </a:r>
          </a:p>
          <a:p>
            <a:r>
              <a:rPr lang="cs-CZ" sz="3000" dirty="0">
                <a:solidFill>
                  <a:schemeClr val="accent1">
                    <a:lumMod val="75000"/>
                  </a:schemeClr>
                </a:solidFill>
              </a:rPr>
              <a:t>Nejzazší datum pro ukončení fyzické realizace: 31. 5. 2026</a:t>
            </a:r>
          </a:p>
        </p:txBody>
      </p:sp>
      <p:pic>
        <p:nvPicPr>
          <p:cNvPr id="6" name="Obrázek 5">
            <a:extLst>
              <a:ext uri="{FF2B5EF4-FFF2-40B4-BE49-F238E27FC236}">
                <a16:creationId xmlns:a16="http://schemas.microsoft.com/office/drawing/2014/main" id="{CA58F912-6880-8736-A105-CF48677867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71510"/>
            <a:ext cx="10510650" cy="1018393"/>
          </a:xfrm>
          <a:prstGeom prst="rect">
            <a:avLst/>
          </a:prstGeom>
        </p:spPr>
      </p:pic>
    </p:spTree>
    <p:extLst>
      <p:ext uri="{BB962C8B-B14F-4D97-AF65-F5344CB8AC3E}">
        <p14:creationId xmlns:p14="http://schemas.microsoft.com/office/powerpoint/2010/main" val="13864752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489585" y="1355090"/>
            <a:ext cx="11202042" cy="1323876"/>
          </a:xfrm>
          <a:solidFill>
            <a:schemeClr val="accent1">
              <a:lumMod val="75000"/>
            </a:schemeClr>
          </a:solidFill>
          <a:ln>
            <a:solidFill>
              <a:schemeClr val="accent1">
                <a:lumMod val="20000"/>
                <a:lumOff val="80000"/>
              </a:schemeClr>
            </a:solidFill>
          </a:ln>
        </p:spPr>
        <p:txBody>
          <a:bodyPr>
            <a:normAutofit/>
          </a:bodyPr>
          <a:lstStyle/>
          <a:p>
            <a:pPr algn="ctr"/>
            <a:r>
              <a:rPr lang="cs-CZ" sz="3200" b="1" dirty="0">
                <a:solidFill>
                  <a:schemeClr val="bg1"/>
                </a:solidFill>
              </a:rPr>
              <a:t>Zvyšování kapacit sociálního poradenství, sociální prevence a nepobytových služeb péče - </a:t>
            </a:r>
            <a:r>
              <a:rPr lang="cs-CZ" sz="3200" dirty="0">
                <a:solidFill>
                  <a:schemeClr val="bg1"/>
                </a:solidFill>
              </a:rPr>
              <a:t>Podporované aktivity</a:t>
            </a:r>
            <a:endParaRPr lang="cs-CZ" sz="1800" dirty="0">
              <a:solidFill>
                <a:schemeClr val="bg1"/>
              </a:solidFill>
              <a:highlight>
                <a:srgbClr val="FFFF00"/>
              </a:highlight>
            </a:endParaRP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489585" y="3429000"/>
            <a:ext cx="11212830" cy="2868950"/>
          </a:xfrm>
        </p:spPr>
        <p:txBody>
          <a:bodyPr>
            <a:normAutofit/>
          </a:bodyPr>
          <a:lstStyle/>
          <a:p>
            <a:pPr algn="just"/>
            <a:r>
              <a:rPr lang="cs-CZ" sz="3200" dirty="0">
                <a:solidFill>
                  <a:schemeClr val="accent1">
                    <a:lumMod val="75000"/>
                  </a:schemeClr>
                </a:solidFill>
              </a:rPr>
              <a:t>nákup nemovitostí, včetně pozemků</a:t>
            </a:r>
          </a:p>
          <a:p>
            <a:pPr algn="just"/>
            <a:r>
              <a:rPr lang="cs-CZ" sz="3200" dirty="0">
                <a:solidFill>
                  <a:schemeClr val="accent1">
                    <a:lumMod val="75000"/>
                  </a:schemeClr>
                </a:solidFill>
              </a:rPr>
              <a:t>výstavba, rekonstrukce a úpravy zařízení a zázemí pro  poskytování sociálních služeb</a:t>
            </a:r>
          </a:p>
          <a:p>
            <a:pPr marL="0" indent="0">
              <a:buNone/>
            </a:pPr>
            <a:endParaRPr lang="cs-CZ" sz="1800" b="1" dirty="0">
              <a:effectLst/>
              <a:latin typeface="Calibri" panose="020F0502020204030204" pitchFamily="34" charset="0"/>
              <a:ea typeface="Calibri" panose="020F0502020204030204" pitchFamily="34" charset="0"/>
            </a:endParaRPr>
          </a:p>
          <a:p>
            <a:pPr marL="0" marR="144145" indent="0" algn="just">
              <a:lnSpc>
                <a:spcPct val="160000"/>
              </a:lnSpc>
              <a:buNone/>
            </a:pPr>
            <a:endParaRPr lang="cs-CZ" sz="2400" dirty="0">
              <a:solidFill>
                <a:schemeClr val="accent1">
                  <a:lumMod val="75000"/>
                </a:schemeClr>
              </a:solidFill>
            </a:endParaRPr>
          </a:p>
          <a:p>
            <a:pPr lvl="0"/>
            <a:endParaRPr lang="cs-CZ" sz="1700" i="1" dirty="0">
              <a:solidFill>
                <a:schemeClr val="accent1">
                  <a:lumMod val="75000"/>
                </a:schemeClr>
              </a:solidFill>
              <a:highlight>
                <a:srgbClr val="FFFF00"/>
              </a:highlight>
            </a:endParaRPr>
          </a:p>
          <a:p>
            <a:endParaRPr lang="cs-CZ" sz="4400" dirty="0">
              <a:solidFill>
                <a:schemeClr val="accent1">
                  <a:lumMod val="75000"/>
                </a:schemeClr>
              </a:solidFill>
              <a:highlight>
                <a:srgbClr val="FFFF00"/>
              </a:highlight>
            </a:endParaRPr>
          </a:p>
        </p:txBody>
      </p:sp>
      <p:pic>
        <p:nvPicPr>
          <p:cNvPr id="6" name="Obrázek 5">
            <a:extLst>
              <a:ext uri="{FF2B5EF4-FFF2-40B4-BE49-F238E27FC236}">
                <a16:creationId xmlns:a16="http://schemas.microsoft.com/office/drawing/2014/main" id="{36FA05A9-0051-9AD5-88DF-D43C1CF3C21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221827"/>
            <a:ext cx="10510650" cy="1018393"/>
          </a:xfrm>
          <a:prstGeom prst="rect">
            <a:avLst/>
          </a:prstGeom>
        </p:spPr>
      </p:pic>
    </p:spTree>
    <p:extLst>
      <p:ext uri="{BB962C8B-B14F-4D97-AF65-F5344CB8AC3E}">
        <p14:creationId xmlns:p14="http://schemas.microsoft.com/office/powerpoint/2010/main" val="9217813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489585" y="1207364"/>
            <a:ext cx="11212830" cy="1233996"/>
          </a:xfrm>
          <a:solidFill>
            <a:schemeClr val="accent1">
              <a:lumMod val="75000"/>
            </a:schemeClr>
          </a:solidFill>
          <a:ln>
            <a:solidFill>
              <a:schemeClr val="accent1">
                <a:lumMod val="20000"/>
                <a:lumOff val="80000"/>
              </a:schemeClr>
            </a:solidFill>
          </a:ln>
        </p:spPr>
        <p:txBody>
          <a:bodyPr>
            <a:normAutofit/>
          </a:bodyPr>
          <a:lstStyle/>
          <a:p>
            <a:pPr algn="ctr"/>
            <a:r>
              <a:rPr lang="cs-CZ" sz="3200" b="1" dirty="0">
                <a:solidFill>
                  <a:schemeClr val="bg1"/>
                </a:solidFill>
              </a:rPr>
              <a:t>Zvyšování kapacit sociálního poradenství, sociální prevence a nepobytových služeb péče - F</a:t>
            </a:r>
            <a:r>
              <a:rPr lang="cs-CZ" sz="3200" dirty="0">
                <a:solidFill>
                  <a:schemeClr val="bg1"/>
                </a:solidFill>
              </a:rPr>
              <a:t>inancování</a:t>
            </a: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511031" y="2750481"/>
            <a:ext cx="11212830" cy="3581208"/>
          </a:xfrm>
        </p:spPr>
        <p:txBody>
          <a:bodyPr>
            <a:normAutofit/>
          </a:bodyPr>
          <a:lstStyle/>
          <a:p>
            <a:pPr marL="0">
              <a:lnSpc>
                <a:spcPct val="130000"/>
              </a:lnSpc>
              <a:spcBef>
                <a:spcPts val="0"/>
              </a:spcBef>
            </a:pPr>
            <a:r>
              <a:rPr lang="cs-CZ" sz="3200" dirty="0">
                <a:solidFill>
                  <a:schemeClr val="accent1">
                    <a:lumMod val="75000"/>
                  </a:schemeClr>
                </a:solidFill>
                <a:latin typeface="Calibri" panose="020F0502020204030204" pitchFamily="34" charset="0"/>
                <a:cs typeface="Calibri" panose="020F0502020204030204" pitchFamily="34" charset="0"/>
              </a:rPr>
              <a:t>Výše dotace na projekt:  1 mil. – cca 30 mil. Kč </a:t>
            </a:r>
          </a:p>
          <a:p>
            <a:pPr marL="0">
              <a:lnSpc>
                <a:spcPct val="130000"/>
              </a:lnSpc>
              <a:spcBef>
                <a:spcPts val="0"/>
              </a:spcBef>
            </a:pPr>
            <a:r>
              <a:rPr lang="cs-CZ" sz="3200" dirty="0">
                <a:solidFill>
                  <a:schemeClr val="accent1">
                    <a:lumMod val="75000"/>
                  </a:schemeClr>
                </a:solidFill>
                <a:latin typeface="Calibri" panose="020F0502020204030204" pitchFamily="34" charset="0"/>
                <a:cs typeface="Calibri" panose="020F0502020204030204" pitchFamily="34" charset="0"/>
              </a:rPr>
              <a:t>DPH není uznatelný výdaj </a:t>
            </a:r>
          </a:p>
          <a:p>
            <a:pPr marL="0">
              <a:lnSpc>
                <a:spcPct val="130000"/>
              </a:lnSpc>
              <a:spcBef>
                <a:spcPts val="0"/>
              </a:spcBef>
            </a:pPr>
            <a:r>
              <a:rPr lang="cs-CZ" sz="3200" dirty="0">
                <a:solidFill>
                  <a:schemeClr val="accent1">
                    <a:lumMod val="75000"/>
                  </a:schemeClr>
                </a:solidFill>
                <a:latin typeface="Calibri" panose="020F0502020204030204" pitchFamily="34" charset="0"/>
                <a:cs typeface="Calibri" panose="020F0502020204030204" pitchFamily="34" charset="0"/>
              </a:rPr>
              <a:t>Financování: 100 % schválených způsobilých výdajů</a:t>
            </a:r>
          </a:p>
          <a:p>
            <a:pPr marL="0">
              <a:lnSpc>
                <a:spcPct val="130000"/>
              </a:lnSpc>
              <a:spcBef>
                <a:spcPts val="0"/>
              </a:spcBef>
            </a:pPr>
            <a:r>
              <a:rPr lang="cs-CZ" sz="3200" dirty="0">
                <a:solidFill>
                  <a:schemeClr val="accent1">
                    <a:lumMod val="75000"/>
                  </a:schemeClr>
                </a:solidFill>
                <a:latin typeface="Calibri" panose="020F0502020204030204" pitchFamily="34" charset="0"/>
                <a:cs typeface="Calibri" panose="020F0502020204030204" pitchFamily="34" charset="0"/>
              </a:rPr>
              <a:t>Ex post financování a  kombinované ex post financování</a:t>
            </a:r>
          </a:p>
          <a:p>
            <a:pPr marL="0">
              <a:lnSpc>
                <a:spcPct val="130000"/>
              </a:lnSpc>
              <a:spcBef>
                <a:spcPts val="0"/>
              </a:spcBef>
            </a:pPr>
            <a:r>
              <a:rPr lang="cs-CZ" sz="3200" dirty="0">
                <a:solidFill>
                  <a:schemeClr val="accent1">
                    <a:lumMod val="75000"/>
                  </a:schemeClr>
                </a:solidFill>
                <a:latin typeface="Calibri" panose="020F0502020204030204" pitchFamily="34" charset="0"/>
                <a:cs typeface="Calibri" panose="020F0502020204030204" pitchFamily="34" charset="0"/>
              </a:rPr>
              <a:t>Udržitelnost: 10 let</a:t>
            </a:r>
          </a:p>
        </p:txBody>
      </p:sp>
      <p:pic>
        <p:nvPicPr>
          <p:cNvPr id="7" name="Obrázek 6">
            <a:extLst>
              <a:ext uri="{FF2B5EF4-FFF2-40B4-BE49-F238E27FC236}">
                <a16:creationId xmlns:a16="http://schemas.microsoft.com/office/drawing/2014/main" id="{C50E4AB3-320A-1FD9-A527-D6F764C4A1D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108454"/>
            <a:ext cx="10510650" cy="1018393"/>
          </a:xfrm>
          <a:prstGeom prst="rect">
            <a:avLst/>
          </a:prstGeom>
        </p:spPr>
      </p:pic>
    </p:spTree>
    <p:extLst>
      <p:ext uri="{BB962C8B-B14F-4D97-AF65-F5344CB8AC3E}">
        <p14:creationId xmlns:p14="http://schemas.microsoft.com/office/powerpoint/2010/main" val="39970298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489585" y="1025392"/>
            <a:ext cx="11212830" cy="1151992"/>
          </a:xfrm>
          <a:solidFill>
            <a:schemeClr val="accent1">
              <a:lumMod val="75000"/>
            </a:schemeClr>
          </a:solidFill>
          <a:ln>
            <a:solidFill>
              <a:schemeClr val="accent1">
                <a:lumMod val="20000"/>
                <a:lumOff val="80000"/>
              </a:schemeClr>
            </a:solidFill>
          </a:ln>
        </p:spPr>
        <p:txBody>
          <a:bodyPr>
            <a:normAutofit/>
          </a:bodyPr>
          <a:lstStyle/>
          <a:p>
            <a:pPr algn="ctr"/>
            <a:r>
              <a:rPr lang="cs-CZ" sz="3200" b="1" dirty="0">
                <a:solidFill>
                  <a:schemeClr val="bg1"/>
                </a:solidFill>
              </a:rPr>
              <a:t>Zvyšování kapacit sociálního poradenství, sociální prevence a nepobytových služeb péče - Z</a:t>
            </a:r>
            <a:r>
              <a:rPr lang="cs-CZ" sz="3200" dirty="0">
                <a:solidFill>
                  <a:schemeClr val="bg1"/>
                </a:solidFill>
              </a:rPr>
              <a:t>působilé výdaje</a:t>
            </a: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489585" y="2345739"/>
            <a:ext cx="11212830" cy="4484534"/>
          </a:xfrm>
        </p:spPr>
        <p:txBody>
          <a:bodyPr>
            <a:normAutofit fontScale="92500" lnSpcReduction="10000"/>
          </a:bodyPr>
          <a:lstStyle/>
          <a:p>
            <a:pPr marL="0" indent="0" algn="just">
              <a:buNone/>
            </a:pPr>
            <a:r>
              <a:rPr lang="cs-CZ" sz="3200" b="1" dirty="0">
                <a:solidFill>
                  <a:schemeClr val="accent1">
                    <a:lumMod val="75000"/>
                  </a:schemeClr>
                </a:solidFill>
                <a:latin typeface="Calibri" panose="020F0502020204030204" pitchFamily="34" charset="0"/>
                <a:cs typeface="Calibri" panose="020F0502020204030204" pitchFamily="34" charset="0"/>
              </a:rPr>
              <a:t>Hlavní způsobilé výdaje: </a:t>
            </a:r>
            <a:r>
              <a:rPr lang="cs-CZ" sz="3200" dirty="0">
                <a:solidFill>
                  <a:schemeClr val="accent1">
                    <a:lumMod val="75000"/>
                  </a:schemeClr>
                </a:solidFill>
                <a:latin typeface="Calibri" panose="020F0502020204030204" pitchFamily="34" charset="0"/>
                <a:cs typeface="Calibri" panose="020F0502020204030204" pitchFamily="34" charset="0"/>
              </a:rPr>
              <a:t>musí obsahovat každý projekt</a:t>
            </a:r>
          </a:p>
          <a:p>
            <a:pPr marL="342900" marR="144145" lvl="0" indent="-342900" algn="just">
              <a:spcBef>
                <a:spcPts val="600"/>
              </a:spcBef>
              <a:spcAft>
                <a:spcPts val="600"/>
              </a:spcAft>
              <a:buFont typeface="Wingdings" panose="05000000000000000000" pitchFamily="2" charset="2"/>
              <a:buChar char=""/>
              <a:tabLst>
                <a:tab pos="723265" algn="l"/>
              </a:tabLst>
            </a:pPr>
            <a:r>
              <a:rPr lang="cs-CZ" sz="2200" dirty="0">
                <a:solidFill>
                  <a:schemeClr val="accent1">
                    <a:lumMod val="75000"/>
                  </a:schemeClr>
                </a:solidFill>
                <a:latin typeface="Calibri" panose="020F0502020204030204" pitchFamily="34" charset="0"/>
                <a:cs typeface="Calibri" panose="020F0502020204030204" pitchFamily="34" charset="0"/>
              </a:rPr>
              <a:t>výstavby, přístavby, nástavby nových budov sloužících k poskytování registrovaných sociálních služeb;</a:t>
            </a:r>
          </a:p>
          <a:p>
            <a:pPr marL="342900" marR="144145" indent="-342900" algn="just">
              <a:spcBef>
                <a:spcPts val="600"/>
              </a:spcBef>
              <a:spcAft>
                <a:spcPts val="600"/>
              </a:spcAft>
              <a:buFont typeface="Wingdings" panose="05000000000000000000" pitchFamily="2" charset="2"/>
              <a:buChar char=""/>
              <a:tabLst>
                <a:tab pos="723265" algn="l"/>
              </a:tabLst>
            </a:pPr>
            <a:r>
              <a:rPr lang="cs-CZ" sz="2200" dirty="0">
                <a:solidFill>
                  <a:schemeClr val="accent1">
                    <a:lumMod val="75000"/>
                  </a:schemeClr>
                </a:solidFill>
                <a:latin typeface="Calibri" panose="020F0502020204030204" pitchFamily="34" charset="0"/>
                <a:cs typeface="Calibri" panose="020F0502020204030204" pitchFamily="34" charset="0"/>
              </a:rPr>
              <a:t>stavební úpravy (rekonstrukce, modernizace apod.) stávajících budov sloužících k poskytování registrovaných  sociálních služeb, dojde-li po jejich realizaci k navýšení kapacity sociální služby;</a:t>
            </a:r>
          </a:p>
          <a:p>
            <a:pPr marL="342900" marR="144145" indent="-342900" algn="just">
              <a:spcBef>
                <a:spcPts val="600"/>
              </a:spcBef>
              <a:spcAft>
                <a:spcPts val="600"/>
              </a:spcAft>
              <a:buFont typeface="Wingdings" panose="05000000000000000000" pitchFamily="2" charset="2"/>
              <a:buChar char=""/>
              <a:tabLst>
                <a:tab pos="723265" algn="l"/>
              </a:tabLst>
            </a:pPr>
            <a:r>
              <a:rPr lang="cs-CZ" sz="2200" dirty="0">
                <a:solidFill>
                  <a:schemeClr val="accent1">
                    <a:lumMod val="75000"/>
                  </a:schemeClr>
                </a:solidFill>
                <a:latin typeface="Calibri" panose="020F0502020204030204" pitchFamily="34" charset="0"/>
                <a:cs typeface="Calibri" panose="020F0502020204030204" pitchFamily="34" charset="0"/>
              </a:rPr>
              <a:t>administrativní zázemí/kanceláře, včetně jejich vybavení pro výkon sociální služby;</a:t>
            </a:r>
          </a:p>
          <a:p>
            <a:pPr marL="342900" marR="144145" indent="-342900" algn="just">
              <a:spcBef>
                <a:spcPts val="600"/>
              </a:spcBef>
              <a:spcAft>
                <a:spcPts val="600"/>
              </a:spcAft>
              <a:buFont typeface="Wingdings" panose="05000000000000000000" pitchFamily="2" charset="2"/>
              <a:buChar char=""/>
              <a:tabLst>
                <a:tab pos="723265" algn="l"/>
              </a:tabLst>
            </a:pPr>
            <a:r>
              <a:rPr lang="cs-CZ" sz="2200" dirty="0">
                <a:solidFill>
                  <a:schemeClr val="accent1">
                    <a:lumMod val="75000"/>
                  </a:schemeClr>
                </a:solidFill>
                <a:latin typeface="Calibri" panose="020F0502020204030204" pitchFamily="34" charset="0"/>
                <a:cs typeface="Calibri" panose="020F0502020204030204" pitchFamily="34" charset="0"/>
              </a:rPr>
              <a:t>vybudování a stavební úpravy souvisejících inženýrských sítí;</a:t>
            </a:r>
          </a:p>
          <a:p>
            <a:pPr marL="342900" marR="144145" indent="-342900" algn="just">
              <a:spcBef>
                <a:spcPts val="600"/>
              </a:spcBef>
              <a:spcAft>
                <a:spcPts val="600"/>
              </a:spcAft>
              <a:buFont typeface="Wingdings" panose="05000000000000000000" pitchFamily="2" charset="2"/>
              <a:buChar char=""/>
              <a:tabLst>
                <a:tab pos="723265" algn="l"/>
              </a:tabLst>
            </a:pPr>
            <a:r>
              <a:rPr lang="cs-CZ" sz="2200" dirty="0">
                <a:solidFill>
                  <a:schemeClr val="accent1">
                    <a:lumMod val="75000"/>
                  </a:schemeClr>
                </a:solidFill>
                <a:latin typeface="Calibri" panose="020F0502020204030204" pitchFamily="34" charset="0"/>
                <a:cs typeface="Calibri" panose="020F0502020204030204" pitchFamily="34" charset="0"/>
              </a:rPr>
              <a:t>demolice původního objektu a budov na pozemku objektu;</a:t>
            </a:r>
          </a:p>
          <a:p>
            <a:pPr marL="342900" marR="144145" indent="-342900" algn="just">
              <a:lnSpc>
                <a:spcPct val="70000"/>
              </a:lnSpc>
              <a:spcBef>
                <a:spcPts val="600"/>
              </a:spcBef>
              <a:spcAft>
                <a:spcPts val="600"/>
              </a:spcAft>
              <a:buFont typeface="Wingdings" panose="05000000000000000000" pitchFamily="2" charset="2"/>
              <a:buChar char=""/>
              <a:tabLst>
                <a:tab pos="723265" algn="l"/>
              </a:tabLst>
            </a:pPr>
            <a:r>
              <a:rPr lang="cs-CZ" sz="2200" dirty="0">
                <a:solidFill>
                  <a:schemeClr val="accent1">
                    <a:lumMod val="75000"/>
                  </a:schemeClr>
                </a:solidFill>
                <a:latin typeface="Calibri" panose="020F0502020204030204" pitchFamily="34" charset="0"/>
                <a:cs typeface="Calibri" panose="020F0502020204030204" pitchFamily="34" charset="0"/>
              </a:rPr>
              <a:t>systémy protipožární ochrany; pořízení bezpečnostních prvků a zařízení;</a:t>
            </a:r>
          </a:p>
          <a:p>
            <a:pPr marL="342900" marR="144145" lvl="0" indent="-342900" algn="just">
              <a:lnSpc>
                <a:spcPct val="70000"/>
              </a:lnSpc>
              <a:spcBef>
                <a:spcPts val="600"/>
              </a:spcBef>
              <a:spcAft>
                <a:spcPts val="600"/>
              </a:spcAft>
              <a:buFont typeface="Wingdings" panose="05000000000000000000" pitchFamily="2" charset="2"/>
              <a:buChar char=""/>
              <a:tabLst>
                <a:tab pos="723265" algn="l"/>
              </a:tabLst>
            </a:pPr>
            <a:r>
              <a:rPr lang="cs-CZ" sz="2200" dirty="0">
                <a:solidFill>
                  <a:schemeClr val="accent1">
                    <a:lumMod val="75000"/>
                  </a:schemeClr>
                </a:solidFill>
                <a:latin typeface="Calibri" panose="020F0502020204030204" pitchFamily="34" charset="0"/>
                <a:cs typeface="Calibri" panose="020F0502020204030204" pitchFamily="34" charset="0"/>
              </a:rPr>
              <a:t>výdaje vázané na energetické úspory;</a:t>
            </a:r>
          </a:p>
          <a:p>
            <a:pPr marL="342900" marR="144145" indent="-342900" algn="just">
              <a:lnSpc>
                <a:spcPct val="70000"/>
              </a:lnSpc>
              <a:spcBef>
                <a:spcPts val="600"/>
              </a:spcBef>
              <a:spcAft>
                <a:spcPts val="600"/>
              </a:spcAft>
              <a:buFont typeface="Wingdings" panose="05000000000000000000" pitchFamily="2" charset="2"/>
              <a:buChar char=""/>
              <a:tabLst>
                <a:tab pos="723265" algn="l"/>
              </a:tabLst>
            </a:pPr>
            <a:r>
              <a:rPr lang="cs-CZ" sz="2200" dirty="0">
                <a:solidFill>
                  <a:schemeClr val="accent1">
                    <a:lumMod val="75000"/>
                  </a:schemeClr>
                </a:solidFill>
                <a:latin typeface="Calibri" panose="020F0502020204030204" pitchFamily="34" charset="0"/>
                <a:cs typeface="Calibri" panose="020F0502020204030204" pitchFamily="34" charset="0"/>
              </a:rPr>
              <a:t>nákup pozemku (celého nebo jeho části) určeného pro výstavbu nové stavby, která bude sloužit poskytování sociálních služeb;</a:t>
            </a:r>
          </a:p>
          <a:p>
            <a:pPr marL="342900" marR="144145" lvl="0" indent="-342900" algn="just">
              <a:lnSpc>
                <a:spcPct val="70000"/>
              </a:lnSpc>
              <a:spcBef>
                <a:spcPts val="600"/>
              </a:spcBef>
              <a:spcAft>
                <a:spcPts val="600"/>
              </a:spcAft>
              <a:buFont typeface="Wingdings" panose="05000000000000000000" pitchFamily="2" charset="2"/>
              <a:buChar char=""/>
              <a:tabLst>
                <a:tab pos="723265" algn="l"/>
              </a:tabLst>
            </a:pPr>
            <a:r>
              <a:rPr lang="cs-CZ" sz="2200" dirty="0">
                <a:solidFill>
                  <a:schemeClr val="accent1">
                    <a:lumMod val="75000"/>
                  </a:schemeClr>
                </a:solidFill>
                <a:latin typeface="Calibri" panose="020F0502020204030204" pitchFamily="34" charset="0"/>
                <a:cs typeface="Calibri" panose="020F0502020204030204" pitchFamily="34" charset="0"/>
              </a:rPr>
              <a:t>nákup práva stavby.</a:t>
            </a:r>
          </a:p>
          <a:p>
            <a:pPr marL="342900" marR="144145" indent="-342900">
              <a:spcBef>
                <a:spcPts val="600"/>
              </a:spcBef>
              <a:spcAft>
                <a:spcPts val="600"/>
              </a:spcAft>
              <a:buFont typeface="Wingdings" panose="05000000000000000000" pitchFamily="2" charset="2"/>
              <a:buChar char=""/>
              <a:tabLst>
                <a:tab pos="723265" algn="l"/>
              </a:tabLst>
            </a:pPr>
            <a:endParaRPr lang="cs-CZ" sz="2200" dirty="0">
              <a:latin typeface="Calibri" panose="020F0502020204030204" pitchFamily="34" charset="0"/>
              <a:cs typeface="Calibri" panose="020F0502020204030204" pitchFamily="34" charset="0"/>
            </a:endParaRPr>
          </a:p>
        </p:txBody>
      </p:sp>
      <p:pic>
        <p:nvPicPr>
          <p:cNvPr id="7" name="Obrázek 6">
            <a:extLst>
              <a:ext uri="{FF2B5EF4-FFF2-40B4-BE49-F238E27FC236}">
                <a16:creationId xmlns:a16="http://schemas.microsoft.com/office/drawing/2014/main" id="{A86D8B52-38AD-F6FC-32E6-5AF0A33DEF4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2378"/>
            <a:ext cx="10510650" cy="1018393"/>
          </a:xfrm>
          <a:prstGeom prst="rect">
            <a:avLst/>
          </a:prstGeom>
        </p:spPr>
      </p:pic>
    </p:spTree>
    <p:extLst>
      <p:ext uri="{BB962C8B-B14F-4D97-AF65-F5344CB8AC3E}">
        <p14:creationId xmlns:p14="http://schemas.microsoft.com/office/powerpoint/2010/main" val="17027878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393576" y="1136648"/>
            <a:ext cx="11212830" cy="1325563"/>
          </a:xfrm>
          <a:solidFill>
            <a:schemeClr val="accent1">
              <a:lumMod val="75000"/>
            </a:schemeClr>
          </a:solidFill>
          <a:ln>
            <a:solidFill>
              <a:schemeClr val="accent1">
                <a:lumMod val="20000"/>
                <a:lumOff val="80000"/>
              </a:schemeClr>
            </a:solidFill>
          </a:ln>
        </p:spPr>
        <p:txBody>
          <a:bodyPr>
            <a:normAutofit/>
          </a:bodyPr>
          <a:lstStyle/>
          <a:p>
            <a:pPr algn="ctr"/>
            <a:r>
              <a:rPr lang="cs-CZ" sz="3200" b="1" dirty="0">
                <a:solidFill>
                  <a:schemeClr val="bg1"/>
                </a:solidFill>
              </a:rPr>
              <a:t>Zvyšování kapacit sociálního poradenství, sociální prevence a nepobytových služeb péče - Z</a:t>
            </a:r>
            <a:r>
              <a:rPr lang="cs-CZ" sz="3200" dirty="0">
                <a:solidFill>
                  <a:schemeClr val="bg1"/>
                </a:solidFill>
              </a:rPr>
              <a:t>působilé výdaje</a:t>
            </a: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393576" y="2527328"/>
            <a:ext cx="11212830" cy="4174881"/>
          </a:xfrm>
        </p:spPr>
        <p:txBody>
          <a:bodyPr>
            <a:normAutofit/>
          </a:bodyPr>
          <a:lstStyle/>
          <a:p>
            <a:pPr marL="0" indent="0" algn="just">
              <a:buNone/>
            </a:pPr>
            <a:r>
              <a:rPr lang="cs-CZ" b="1" dirty="0">
                <a:solidFill>
                  <a:schemeClr val="accent1">
                    <a:lumMod val="75000"/>
                  </a:schemeClr>
                </a:solidFill>
                <a:latin typeface="Calibri" panose="020F0502020204030204" pitchFamily="34" charset="0"/>
                <a:cs typeface="Calibri" panose="020F0502020204030204" pitchFamily="34" charset="0"/>
              </a:rPr>
              <a:t>Vedlejší</a:t>
            </a:r>
            <a:r>
              <a:rPr lang="cs-CZ" dirty="0">
                <a:solidFill>
                  <a:schemeClr val="accent1">
                    <a:lumMod val="75000"/>
                  </a:schemeClr>
                </a:solidFill>
                <a:latin typeface="Calibri" panose="020F0502020204030204" pitchFamily="34" charset="0"/>
                <a:cs typeface="Calibri" panose="020F0502020204030204" pitchFamily="34" charset="0"/>
              </a:rPr>
              <a:t> </a:t>
            </a:r>
            <a:r>
              <a:rPr lang="cs-CZ" b="1" dirty="0">
                <a:solidFill>
                  <a:schemeClr val="accent1">
                    <a:lumMod val="75000"/>
                  </a:schemeClr>
                </a:solidFill>
                <a:latin typeface="Calibri" panose="020F0502020204030204" pitchFamily="34" charset="0"/>
                <a:cs typeface="Calibri" panose="020F0502020204030204" pitchFamily="34" charset="0"/>
              </a:rPr>
              <a:t>způsobilé výdaje</a:t>
            </a:r>
            <a:r>
              <a:rPr lang="cs-CZ" dirty="0">
                <a:solidFill>
                  <a:schemeClr val="accent1">
                    <a:lumMod val="75000"/>
                  </a:schemeClr>
                </a:solidFill>
                <a:latin typeface="Calibri" panose="020F0502020204030204" pitchFamily="34" charset="0"/>
                <a:cs typeface="Calibri" panose="020F0502020204030204" pitchFamily="34" charset="0"/>
              </a:rPr>
              <a:t>: </a:t>
            </a:r>
            <a:r>
              <a:rPr lang="cs-CZ" sz="2600" dirty="0">
                <a:solidFill>
                  <a:schemeClr val="accent1">
                    <a:lumMod val="75000"/>
                  </a:schemeClr>
                </a:solidFill>
                <a:latin typeface="Calibri" panose="020F0502020204030204" pitchFamily="34" charset="0"/>
                <a:cs typeface="Calibri" panose="020F0502020204030204" pitchFamily="34" charset="0"/>
              </a:rPr>
              <a:t> pouze za předpokladu realizace aktivit vymezených   v hlavních způsobilých výdajích, nesmí v úhrnu přesáhnout 20 % výše celkových způsobilých výdajů. </a:t>
            </a:r>
          </a:p>
          <a:p>
            <a:pPr marL="342900" marR="144145" lvl="0" indent="-342900" algn="just">
              <a:lnSpc>
                <a:spcPct val="100000"/>
              </a:lnSpc>
              <a:spcBef>
                <a:spcPts val="600"/>
              </a:spcBef>
              <a:spcAft>
                <a:spcPts val="600"/>
              </a:spcAft>
              <a:buFont typeface="Wingdings" panose="05000000000000000000" pitchFamily="2" charset="2"/>
              <a:buChar char=""/>
              <a:tabLst>
                <a:tab pos="723265" algn="l"/>
              </a:tabLst>
            </a:pPr>
            <a:r>
              <a:rPr lang="cs-CZ" sz="20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pořízení vybavení pro zajištění provozu zařízení s odůvodněnou vazbou na poskytování sociálních služeb </a:t>
            </a:r>
          </a:p>
          <a:p>
            <a:pPr marL="342900" marR="144145" lvl="0" indent="-342900" algn="just">
              <a:lnSpc>
                <a:spcPct val="100000"/>
              </a:lnSpc>
              <a:spcBef>
                <a:spcPts val="600"/>
              </a:spcBef>
              <a:spcAft>
                <a:spcPts val="600"/>
              </a:spcAft>
              <a:buFont typeface="Wingdings" panose="05000000000000000000" pitchFamily="2" charset="2"/>
              <a:buChar char=""/>
              <a:tabLst>
                <a:tab pos="723265" algn="l"/>
              </a:tabLst>
            </a:pPr>
            <a:r>
              <a:rPr lang="cs-CZ" sz="20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kompenzační a zdravotnické pomůcky pro výkon přímé práce s klientem, a to ve vztahu ke kapacitě sociální služby;</a:t>
            </a:r>
          </a:p>
          <a:p>
            <a:pPr marL="342900" marR="144145" indent="-342900" algn="just">
              <a:lnSpc>
                <a:spcPct val="100000"/>
              </a:lnSpc>
              <a:spcBef>
                <a:spcPts val="600"/>
              </a:spcBef>
              <a:spcAft>
                <a:spcPts val="600"/>
              </a:spcAft>
              <a:buFont typeface="Wingdings" panose="05000000000000000000" pitchFamily="2" charset="2"/>
              <a:buChar char=""/>
              <a:tabLst>
                <a:tab pos="723265" algn="l"/>
              </a:tabLst>
            </a:pPr>
            <a:r>
              <a:rPr lang="cs-CZ" sz="20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pořízení asistenčních a </a:t>
            </a:r>
            <a:r>
              <a:rPr lang="cs-CZ" sz="2000" dirty="0" err="1">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asistivních</a:t>
            </a:r>
            <a:r>
              <a:rPr lang="cs-CZ" sz="20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 technologií;</a:t>
            </a:r>
          </a:p>
          <a:p>
            <a:pPr marL="342900" marR="144145" indent="-342900" algn="just">
              <a:lnSpc>
                <a:spcPct val="100000"/>
              </a:lnSpc>
              <a:spcBef>
                <a:spcPts val="600"/>
              </a:spcBef>
              <a:spcAft>
                <a:spcPts val="600"/>
              </a:spcAft>
              <a:buFont typeface="Wingdings" panose="05000000000000000000" pitchFamily="2" charset="2"/>
              <a:buChar char=""/>
              <a:tabLst>
                <a:tab pos="723265" algn="l"/>
              </a:tabLst>
            </a:pPr>
            <a:r>
              <a:rPr lang="cs-CZ" sz="2000" dirty="0">
                <a:solidFill>
                  <a:schemeClr val="accent1">
                    <a:lumMod val="75000"/>
                  </a:schemeClr>
                </a:solidFill>
                <a:effectLst/>
                <a:latin typeface="Calibri" panose="020F0502020204030204" pitchFamily="34" charset="0"/>
                <a:ea typeface="Calibri" panose="020F0502020204030204" pitchFamily="34" charset="0"/>
                <a:cs typeface="Calibri" panose="020F0502020204030204" pitchFamily="34" charset="0"/>
              </a:rPr>
              <a:t>projektová dokumentace</a:t>
            </a:r>
          </a:p>
          <a:p>
            <a:pPr marL="342900" marR="144145" indent="-342900" algn="just">
              <a:lnSpc>
                <a:spcPct val="100000"/>
              </a:lnSpc>
              <a:spcBef>
                <a:spcPts val="600"/>
              </a:spcBef>
              <a:spcAft>
                <a:spcPts val="600"/>
              </a:spcAft>
              <a:buFont typeface="Wingdings" panose="05000000000000000000" pitchFamily="2" charset="2"/>
              <a:buChar char=""/>
              <a:tabLst>
                <a:tab pos="723265" algn="l"/>
              </a:tabLst>
            </a:pPr>
            <a:r>
              <a:rPr lang="cs-CZ" sz="2000" dirty="0">
                <a:solidFill>
                  <a:schemeClr val="accent1">
                    <a:lumMod val="75000"/>
                  </a:schemeClr>
                </a:solidFill>
                <a:latin typeface="Calibri" panose="020F0502020204030204" pitchFamily="34" charset="0"/>
                <a:cs typeface="Calibri" panose="020F0502020204030204" pitchFamily="34" charset="0"/>
              </a:rPr>
              <a:t>zabezpečení výstavby, povinná publicita.</a:t>
            </a:r>
          </a:p>
          <a:p>
            <a:pPr marL="342900" marR="144145" indent="-342900">
              <a:lnSpc>
                <a:spcPct val="100000"/>
              </a:lnSpc>
              <a:spcBef>
                <a:spcPts val="600"/>
              </a:spcBef>
              <a:spcAft>
                <a:spcPts val="600"/>
              </a:spcAft>
              <a:buFont typeface="Wingdings" panose="05000000000000000000" pitchFamily="2" charset="2"/>
              <a:buChar char=""/>
              <a:tabLst>
                <a:tab pos="723265" algn="l"/>
              </a:tabLst>
            </a:pPr>
            <a:endParaRPr lang="cs-CZ" sz="2000" dirty="0">
              <a:effectLst/>
              <a:latin typeface="Calibri" panose="020F0502020204030204" pitchFamily="34" charset="0"/>
              <a:ea typeface="Calibri" panose="020F0502020204030204" pitchFamily="34" charset="0"/>
            </a:endParaRPr>
          </a:p>
          <a:p>
            <a:pPr marL="342900" marR="144145" lvl="0" indent="-342900">
              <a:spcBef>
                <a:spcPts val="600"/>
              </a:spcBef>
              <a:spcAft>
                <a:spcPts val="600"/>
              </a:spcAft>
              <a:buFont typeface="Wingdings" panose="05000000000000000000" pitchFamily="2" charset="2"/>
              <a:buChar char=""/>
              <a:tabLst>
                <a:tab pos="723265" algn="l"/>
              </a:tabLst>
            </a:pPr>
            <a:endParaRPr lang="cs-CZ" sz="2000" dirty="0">
              <a:effectLst/>
              <a:latin typeface="Calibri" panose="020F0502020204030204" pitchFamily="34" charset="0"/>
              <a:ea typeface="Calibri" panose="020F0502020204030204" pitchFamily="34" charset="0"/>
            </a:endParaRPr>
          </a:p>
        </p:txBody>
      </p:sp>
      <p:pic>
        <p:nvPicPr>
          <p:cNvPr id="7" name="Obrázek 6">
            <a:extLst>
              <a:ext uri="{FF2B5EF4-FFF2-40B4-BE49-F238E27FC236}">
                <a16:creationId xmlns:a16="http://schemas.microsoft.com/office/drawing/2014/main" id="{8ACC4661-12F8-A79F-9DA4-CCF75A3F8F6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108454"/>
            <a:ext cx="10510650" cy="1018393"/>
          </a:xfrm>
          <a:prstGeom prst="rect">
            <a:avLst/>
          </a:prstGeom>
        </p:spPr>
      </p:pic>
    </p:spTree>
    <p:extLst>
      <p:ext uri="{BB962C8B-B14F-4D97-AF65-F5344CB8AC3E}">
        <p14:creationId xmlns:p14="http://schemas.microsoft.com/office/powerpoint/2010/main" val="2949805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524496" y="1218347"/>
            <a:ext cx="11202042" cy="823518"/>
          </a:xfrm>
          <a:solidFill>
            <a:schemeClr val="accent1">
              <a:lumMod val="75000"/>
            </a:schemeClr>
          </a:solidFill>
          <a:ln>
            <a:solidFill>
              <a:schemeClr val="accent1">
                <a:lumMod val="20000"/>
                <a:lumOff val="80000"/>
              </a:schemeClr>
            </a:solidFill>
          </a:ln>
        </p:spPr>
        <p:txBody>
          <a:bodyPr>
            <a:normAutofit/>
          </a:bodyPr>
          <a:lstStyle/>
          <a:p>
            <a:pPr algn="ctr"/>
            <a:r>
              <a:rPr lang="cs-CZ" sz="3200" b="1" dirty="0">
                <a:solidFill>
                  <a:schemeClr val="bg1"/>
                </a:solidFill>
              </a:rPr>
              <a:t>Modernizace a rozvoj pobytových služeb sociální péče II</a:t>
            </a: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502920" y="2334439"/>
            <a:ext cx="11212830" cy="4311257"/>
          </a:xfrm>
        </p:spPr>
        <p:txBody>
          <a:bodyPr>
            <a:normAutofit/>
          </a:bodyPr>
          <a:lstStyle/>
          <a:p>
            <a:pPr algn="just"/>
            <a:r>
              <a:rPr lang="cs-CZ" b="1" dirty="0">
                <a:solidFill>
                  <a:schemeClr val="accent1">
                    <a:lumMod val="75000"/>
                  </a:schemeClr>
                </a:solidFill>
              </a:rPr>
              <a:t>Číslo výzvy: </a:t>
            </a:r>
            <a:r>
              <a:rPr lang="cs-CZ" dirty="0">
                <a:solidFill>
                  <a:schemeClr val="accent1">
                    <a:lumMod val="75000"/>
                  </a:schemeClr>
                </a:solidFill>
              </a:rPr>
              <a:t>31_24_138</a:t>
            </a:r>
          </a:p>
          <a:p>
            <a:pPr algn="just"/>
            <a:r>
              <a:rPr lang="cs-CZ" b="1" dirty="0">
                <a:solidFill>
                  <a:schemeClr val="accent1">
                    <a:lumMod val="75000"/>
                  </a:schemeClr>
                </a:solidFill>
              </a:rPr>
              <a:t>Cíl</a:t>
            </a:r>
            <a:r>
              <a:rPr lang="cs-CZ" dirty="0">
                <a:solidFill>
                  <a:schemeClr val="accent1">
                    <a:lumMod val="75000"/>
                  </a:schemeClr>
                </a:solidFill>
              </a:rPr>
              <a:t>: podpořit vznik nebo navýšení kapacity pobytových zařízení sociálních služeb, jejichž klienti jsou zcela odkázáni na pomoc nebo na dlouhodobou intenzivní péči.</a:t>
            </a:r>
          </a:p>
          <a:p>
            <a:pPr algn="just"/>
            <a:r>
              <a:rPr lang="cs-CZ" dirty="0">
                <a:solidFill>
                  <a:schemeClr val="accent1">
                    <a:lumMod val="75000"/>
                  </a:schemeClr>
                </a:solidFill>
              </a:rPr>
              <a:t>Průběžná, jednokolová  </a:t>
            </a:r>
          </a:p>
          <a:p>
            <a:pPr marL="0" algn="just">
              <a:lnSpc>
                <a:spcPct val="130000"/>
              </a:lnSpc>
              <a:spcBef>
                <a:spcPts val="0"/>
              </a:spcBef>
            </a:pPr>
            <a:r>
              <a:rPr lang="cs-CZ" dirty="0">
                <a:solidFill>
                  <a:schemeClr val="accent1">
                    <a:lumMod val="75000"/>
                  </a:schemeClr>
                </a:solidFill>
              </a:rPr>
              <a:t>alokace: cca 400 mil. Kč</a:t>
            </a:r>
          </a:p>
          <a:p>
            <a:pPr marL="0" algn="just">
              <a:lnSpc>
                <a:spcPct val="130000"/>
              </a:lnSpc>
              <a:spcBef>
                <a:spcPts val="0"/>
              </a:spcBef>
            </a:pPr>
            <a:r>
              <a:rPr lang="cs-CZ" dirty="0">
                <a:solidFill>
                  <a:schemeClr val="accent1">
                    <a:lumMod val="75000"/>
                  </a:schemeClr>
                </a:solidFill>
              </a:rPr>
              <a:t>Plánované vyhlášení:  3Q 2024</a:t>
            </a:r>
          </a:p>
          <a:p>
            <a:pPr marL="0" algn="just">
              <a:lnSpc>
                <a:spcPct val="130000"/>
              </a:lnSpc>
              <a:spcBef>
                <a:spcPts val="0"/>
              </a:spcBef>
            </a:pPr>
            <a:r>
              <a:rPr lang="cs-CZ" dirty="0">
                <a:solidFill>
                  <a:schemeClr val="accent1">
                    <a:lumMod val="75000"/>
                  </a:schemeClr>
                </a:solidFill>
              </a:rPr>
              <a:t>nejzazší datum pro ukončení fyzické realizace: 31. 5. 2026</a:t>
            </a:r>
          </a:p>
          <a:p>
            <a:pPr marL="0" indent="0">
              <a:buNone/>
            </a:pPr>
            <a:endParaRPr lang="cs-CZ" sz="2400" dirty="0">
              <a:solidFill>
                <a:schemeClr val="accent1">
                  <a:lumMod val="75000"/>
                </a:schemeClr>
              </a:solidFill>
            </a:endParaRPr>
          </a:p>
          <a:p>
            <a:pPr lvl="0"/>
            <a:endParaRPr lang="cs-CZ" sz="1700" i="1" dirty="0">
              <a:solidFill>
                <a:schemeClr val="accent1">
                  <a:lumMod val="75000"/>
                </a:schemeClr>
              </a:solidFill>
              <a:highlight>
                <a:srgbClr val="FFFF00"/>
              </a:highlight>
            </a:endParaRPr>
          </a:p>
          <a:p>
            <a:endParaRPr lang="cs-CZ" sz="4400" dirty="0">
              <a:solidFill>
                <a:schemeClr val="accent1">
                  <a:lumMod val="75000"/>
                </a:schemeClr>
              </a:solidFill>
              <a:highlight>
                <a:srgbClr val="FFFF00"/>
              </a:highlight>
            </a:endParaRPr>
          </a:p>
        </p:txBody>
      </p:sp>
      <p:pic>
        <p:nvPicPr>
          <p:cNvPr id="6" name="Obrázek 5">
            <a:extLst>
              <a:ext uri="{FF2B5EF4-FFF2-40B4-BE49-F238E27FC236}">
                <a16:creationId xmlns:a16="http://schemas.microsoft.com/office/drawing/2014/main" id="{37BB1B38-8EA2-1642-33D5-48CB5BB57B2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108454"/>
            <a:ext cx="10510650" cy="1018393"/>
          </a:xfrm>
          <a:prstGeom prst="rect">
            <a:avLst/>
          </a:prstGeom>
        </p:spPr>
      </p:pic>
    </p:spTree>
    <p:extLst>
      <p:ext uri="{BB962C8B-B14F-4D97-AF65-F5344CB8AC3E}">
        <p14:creationId xmlns:p14="http://schemas.microsoft.com/office/powerpoint/2010/main" val="15479394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535284" y="1032268"/>
            <a:ext cx="11202042" cy="988029"/>
          </a:xfrm>
          <a:solidFill>
            <a:schemeClr val="accent1">
              <a:lumMod val="75000"/>
            </a:schemeClr>
          </a:solidFill>
          <a:ln>
            <a:solidFill>
              <a:schemeClr val="accent1">
                <a:lumMod val="20000"/>
                <a:lumOff val="80000"/>
              </a:schemeClr>
            </a:solidFill>
          </a:ln>
        </p:spPr>
        <p:txBody>
          <a:bodyPr>
            <a:normAutofit/>
          </a:bodyPr>
          <a:lstStyle/>
          <a:p>
            <a:pPr algn="ctr"/>
            <a:r>
              <a:rPr lang="cs-CZ" sz="3200" b="1" dirty="0">
                <a:solidFill>
                  <a:schemeClr val="bg1"/>
                </a:solidFill>
              </a:rPr>
              <a:t>Modernizace a rozvoj pobytových služeb sociální péče II</a:t>
            </a:r>
            <a:br>
              <a:rPr lang="cs-CZ" sz="3200" dirty="0">
                <a:solidFill>
                  <a:schemeClr val="bg1"/>
                </a:solidFill>
                <a:effectLst/>
                <a:latin typeface="Calibri" panose="020F0502020204030204" pitchFamily="34" charset="0"/>
                <a:ea typeface="Calibri" panose="020F0502020204030204" pitchFamily="34" charset="0"/>
              </a:rPr>
            </a:br>
            <a:r>
              <a:rPr lang="cs-CZ" sz="3200" dirty="0">
                <a:solidFill>
                  <a:schemeClr val="bg1"/>
                </a:solidFill>
                <a:effectLst/>
                <a:latin typeface="Calibri" panose="020F0502020204030204" pitchFamily="34" charset="0"/>
                <a:ea typeface="Calibri" panose="020F0502020204030204" pitchFamily="34" charset="0"/>
              </a:rPr>
              <a:t>P</a:t>
            </a:r>
            <a:r>
              <a:rPr lang="cs-CZ" sz="3200" dirty="0">
                <a:solidFill>
                  <a:schemeClr val="bg1"/>
                </a:solidFill>
              </a:rPr>
              <a:t>odporované aktivity</a:t>
            </a:r>
            <a:endParaRPr lang="cs-CZ" sz="1800" dirty="0">
              <a:solidFill>
                <a:schemeClr val="bg1"/>
              </a:solidFill>
              <a:highlight>
                <a:srgbClr val="FFFF00"/>
              </a:highlight>
            </a:endParaRP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524496" y="2646947"/>
            <a:ext cx="11212830" cy="3178785"/>
          </a:xfrm>
        </p:spPr>
        <p:txBody>
          <a:bodyPr>
            <a:normAutofit/>
          </a:bodyPr>
          <a:lstStyle/>
          <a:p>
            <a:pPr algn="just"/>
            <a:r>
              <a:rPr lang="cs-CZ" sz="3600" dirty="0">
                <a:solidFill>
                  <a:schemeClr val="accent1">
                    <a:lumMod val="75000"/>
                  </a:schemeClr>
                </a:solidFill>
                <a:latin typeface="Calibri" panose="020F0502020204030204" pitchFamily="34" charset="0"/>
                <a:cs typeface="Calibri" panose="020F0502020204030204" pitchFamily="34" charset="0"/>
              </a:rPr>
              <a:t>nákup nemovitostí včetně pozemků </a:t>
            </a:r>
          </a:p>
          <a:p>
            <a:pPr algn="just"/>
            <a:r>
              <a:rPr lang="cs-CZ" sz="3600" dirty="0">
                <a:solidFill>
                  <a:schemeClr val="accent1">
                    <a:lumMod val="75000"/>
                  </a:schemeClr>
                </a:solidFill>
                <a:latin typeface="Calibri" panose="020F0502020204030204" pitchFamily="34" charset="0"/>
                <a:cs typeface="Calibri" panose="020F0502020204030204" pitchFamily="34" charset="0"/>
              </a:rPr>
              <a:t>výstavba, rekonstrukce a úpravy nemovitostí určených pro poskytování sociální služby</a:t>
            </a:r>
          </a:p>
          <a:p>
            <a:pPr marL="800100" marR="144145" lvl="1" indent="-342900" algn="just">
              <a:spcBef>
                <a:spcPts val="600"/>
              </a:spcBef>
              <a:spcAft>
                <a:spcPts val="600"/>
              </a:spcAft>
              <a:buFont typeface="Wingdings" panose="05000000000000000000" pitchFamily="2" charset="2"/>
              <a:buChar char=""/>
            </a:pPr>
            <a:endParaRPr lang="cs-CZ" sz="2400" dirty="0">
              <a:solidFill>
                <a:schemeClr val="accent1">
                  <a:lumMod val="75000"/>
                </a:schemeClr>
              </a:solidFill>
              <a:highlight>
                <a:srgbClr val="FFFF00"/>
              </a:highlight>
            </a:endParaRPr>
          </a:p>
          <a:p>
            <a:pPr lvl="0"/>
            <a:endParaRPr lang="cs-CZ" sz="1700" i="1" dirty="0">
              <a:solidFill>
                <a:schemeClr val="accent1">
                  <a:lumMod val="75000"/>
                </a:schemeClr>
              </a:solidFill>
              <a:highlight>
                <a:srgbClr val="FFFF00"/>
              </a:highlight>
            </a:endParaRPr>
          </a:p>
          <a:p>
            <a:endParaRPr lang="cs-CZ" sz="4400" dirty="0">
              <a:solidFill>
                <a:schemeClr val="accent1">
                  <a:lumMod val="75000"/>
                </a:schemeClr>
              </a:solidFill>
              <a:highlight>
                <a:srgbClr val="FFFF00"/>
              </a:highlight>
            </a:endParaRPr>
          </a:p>
        </p:txBody>
      </p:sp>
      <p:pic>
        <p:nvPicPr>
          <p:cNvPr id="6" name="Obrázek 5">
            <a:extLst>
              <a:ext uri="{FF2B5EF4-FFF2-40B4-BE49-F238E27FC236}">
                <a16:creationId xmlns:a16="http://schemas.microsoft.com/office/drawing/2014/main" id="{9EE613C6-B3BB-430A-2ECC-EAA4A2F1B2A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2378"/>
            <a:ext cx="10510650" cy="1018393"/>
          </a:xfrm>
          <a:prstGeom prst="rect">
            <a:avLst/>
          </a:prstGeom>
        </p:spPr>
      </p:pic>
    </p:spTree>
    <p:extLst>
      <p:ext uri="{BB962C8B-B14F-4D97-AF65-F5344CB8AC3E}">
        <p14:creationId xmlns:p14="http://schemas.microsoft.com/office/powerpoint/2010/main" val="26828031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502920" y="1116756"/>
            <a:ext cx="11212830" cy="1134237"/>
          </a:xfrm>
          <a:solidFill>
            <a:schemeClr val="accent1">
              <a:lumMod val="75000"/>
            </a:schemeClr>
          </a:solidFill>
          <a:ln>
            <a:solidFill>
              <a:schemeClr val="accent1">
                <a:lumMod val="20000"/>
                <a:lumOff val="80000"/>
              </a:schemeClr>
            </a:solidFill>
          </a:ln>
        </p:spPr>
        <p:txBody>
          <a:bodyPr>
            <a:normAutofit/>
          </a:bodyPr>
          <a:lstStyle/>
          <a:p>
            <a:pPr algn="ctr"/>
            <a:r>
              <a:rPr lang="cs-CZ" sz="3200" b="1" dirty="0">
                <a:solidFill>
                  <a:schemeClr val="bg1"/>
                </a:solidFill>
              </a:rPr>
              <a:t>Modernizace a rozvoj pobytových služeb sociální péče II</a:t>
            </a:r>
            <a:br>
              <a:rPr lang="cs-CZ" sz="3200" dirty="0">
                <a:solidFill>
                  <a:schemeClr val="bg1"/>
                </a:solidFill>
                <a:effectLst/>
                <a:latin typeface="Calibri" panose="020F0502020204030204" pitchFamily="34" charset="0"/>
                <a:ea typeface="Calibri" panose="020F0502020204030204" pitchFamily="34" charset="0"/>
              </a:rPr>
            </a:br>
            <a:r>
              <a:rPr lang="cs-CZ" sz="3200" dirty="0">
                <a:solidFill>
                  <a:schemeClr val="bg1"/>
                </a:solidFill>
              </a:rPr>
              <a:t>Financování</a:t>
            </a: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502920" y="2273747"/>
            <a:ext cx="11212830" cy="4348195"/>
          </a:xfrm>
        </p:spPr>
        <p:txBody>
          <a:bodyPr>
            <a:normAutofit lnSpcReduction="10000"/>
          </a:bodyPr>
          <a:lstStyle/>
          <a:p>
            <a:pPr marL="0" indent="0">
              <a:lnSpc>
                <a:spcPct val="130000"/>
              </a:lnSpc>
              <a:spcBef>
                <a:spcPts val="0"/>
              </a:spcBef>
              <a:buNone/>
            </a:pPr>
            <a:endParaRPr lang="cs-CZ" sz="2000" dirty="0">
              <a:solidFill>
                <a:schemeClr val="accent1">
                  <a:lumMod val="75000"/>
                </a:schemeClr>
              </a:solidFill>
              <a:latin typeface="Calibri" panose="020F0502020204030204" pitchFamily="34" charset="0"/>
            </a:endParaRPr>
          </a:p>
          <a:p>
            <a:pPr marL="0">
              <a:lnSpc>
                <a:spcPct val="130000"/>
              </a:lnSpc>
              <a:spcBef>
                <a:spcPts val="0"/>
              </a:spcBef>
            </a:pPr>
            <a:endParaRPr lang="cs-CZ" sz="2000" dirty="0">
              <a:solidFill>
                <a:schemeClr val="accent1">
                  <a:lumMod val="75000"/>
                </a:schemeClr>
              </a:solidFill>
              <a:latin typeface="Calibri" panose="020F0502020204030204" pitchFamily="34" charset="0"/>
            </a:endParaRPr>
          </a:p>
          <a:p>
            <a:pPr marL="0">
              <a:lnSpc>
                <a:spcPct val="130000"/>
              </a:lnSpc>
              <a:spcBef>
                <a:spcPts val="0"/>
              </a:spcBef>
            </a:pPr>
            <a:r>
              <a:rPr lang="cs-CZ" sz="3600" dirty="0">
                <a:solidFill>
                  <a:schemeClr val="accent1">
                    <a:lumMod val="75000"/>
                  </a:schemeClr>
                </a:solidFill>
                <a:latin typeface="Calibri" panose="020F0502020204030204" pitchFamily="34" charset="0"/>
                <a:cs typeface="Calibri" panose="020F0502020204030204" pitchFamily="34" charset="0"/>
              </a:rPr>
              <a:t>Výše dotace na projekt:  5 mil. – cca 35 mil. Kč </a:t>
            </a:r>
          </a:p>
          <a:p>
            <a:pPr marL="0">
              <a:lnSpc>
                <a:spcPct val="130000"/>
              </a:lnSpc>
              <a:spcBef>
                <a:spcPts val="0"/>
              </a:spcBef>
            </a:pPr>
            <a:r>
              <a:rPr lang="cs-CZ" sz="3600" dirty="0">
                <a:solidFill>
                  <a:schemeClr val="accent1">
                    <a:lumMod val="75000"/>
                  </a:schemeClr>
                </a:solidFill>
                <a:latin typeface="Calibri" panose="020F0502020204030204" pitchFamily="34" charset="0"/>
                <a:cs typeface="Calibri" panose="020F0502020204030204" pitchFamily="34" charset="0"/>
              </a:rPr>
              <a:t> DPH není uznatelný výdaj</a:t>
            </a:r>
          </a:p>
          <a:p>
            <a:pPr marL="0">
              <a:lnSpc>
                <a:spcPct val="130000"/>
              </a:lnSpc>
              <a:spcBef>
                <a:spcPts val="0"/>
              </a:spcBef>
            </a:pPr>
            <a:r>
              <a:rPr lang="cs-CZ" sz="3600" dirty="0">
                <a:solidFill>
                  <a:schemeClr val="accent1">
                    <a:lumMod val="75000"/>
                  </a:schemeClr>
                </a:solidFill>
                <a:latin typeface="Calibri" panose="020F0502020204030204" pitchFamily="34" charset="0"/>
                <a:cs typeface="Calibri" panose="020F0502020204030204" pitchFamily="34" charset="0"/>
              </a:rPr>
              <a:t>100 % schválených způsobilých výdajů</a:t>
            </a:r>
          </a:p>
          <a:p>
            <a:pPr marL="0">
              <a:lnSpc>
                <a:spcPct val="130000"/>
              </a:lnSpc>
              <a:spcBef>
                <a:spcPts val="0"/>
              </a:spcBef>
            </a:pPr>
            <a:r>
              <a:rPr lang="cs-CZ" sz="3600" dirty="0">
                <a:solidFill>
                  <a:schemeClr val="accent1">
                    <a:lumMod val="75000"/>
                  </a:schemeClr>
                </a:solidFill>
                <a:latin typeface="Calibri" panose="020F0502020204030204" pitchFamily="34" charset="0"/>
                <a:cs typeface="Calibri" panose="020F0502020204030204" pitchFamily="34" charset="0"/>
              </a:rPr>
              <a:t>Ex post financování, kombinované ex post financování</a:t>
            </a:r>
          </a:p>
          <a:p>
            <a:pPr marL="0">
              <a:lnSpc>
                <a:spcPct val="130000"/>
              </a:lnSpc>
              <a:spcBef>
                <a:spcPts val="0"/>
              </a:spcBef>
            </a:pPr>
            <a:r>
              <a:rPr lang="cs-CZ" sz="3600" dirty="0">
                <a:solidFill>
                  <a:schemeClr val="accent1">
                    <a:lumMod val="75000"/>
                  </a:schemeClr>
                </a:solidFill>
                <a:latin typeface="Calibri" panose="020F0502020204030204" pitchFamily="34" charset="0"/>
                <a:cs typeface="Calibri" panose="020F0502020204030204" pitchFamily="34" charset="0"/>
              </a:rPr>
              <a:t>Udržitelnost: 10 let</a:t>
            </a:r>
          </a:p>
        </p:txBody>
      </p:sp>
      <p:pic>
        <p:nvPicPr>
          <p:cNvPr id="7" name="Obrázek 6">
            <a:extLst>
              <a:ext uri="{FF2B5EF4-FFF2-40B4-BE49-F238E27FC236}">
                <a16:creationId xmlns:a16="http://schemas.microsoft.com/office/drawing/2014/main" id="{83AEDC1C-ECBB-989E-5BC4-8CFB6F6B4A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89982"/>
            <a:ext cx="10510650" cy="1018393"/>
          </a:xfrm>
          <a:prstGeom prst="rect">
            <a:avLst/>
          </a:prstGeom>
        </p:spPr>
      </p:pic>
    </p:spTree>
    <p:extLst>
      <p:ext uri="{BB962C8B-B14F-4D97-AF65-F5344CB8AC3E}">
        <p14:creationId xmlns:p14="http://schemas.microsoft.com/office/powerpoint/2010/main" val="1722090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582819" y="1040793"/>
            <a:ext cx="11212830" cy="1223014"/>
          </a:xfrm>
          <a:solidFill>
            <a:schemeClr val="accent1">
              <a:lumMod val="75000"/>
            </a:schemeClr>
          </a:solidFill>
          <a:ln>
            <a:solidFill>
              <a:schemeClr val="accent1">
                <a:lumMod val="20000"/>
                <a:lumOff val="80000"/>
              </a:schemeClr>
            </a:solidFill>
          </a:ln>
        </p:spPr>
        <p:txBody>
          <a:bodyPr>
            <a:normAutofit/>
          </a:bodyPr>
          <a:lstStyle/>
          <a:p>
            <a:pPr algn="ctr"/>
            <a:r>
              <a:rPr lang="cs-CZ" sz="3200" b="1" dirty="0">
                <a:solidFill>
                  <a:schemeClr val="bg1"/>
                </a:solidFill>
              </a:rPr>
              <a:t>Modernizace a rozvoj pobytových služeb sociální péče II</a:t>
            </a:r>
            <a:br>
              <a:rPr lang="cs-CZ" sz="3200" dirty="0">
                <a:solidFill>
                  <a:schemeClr val="bg1"/>
                </a:solidFill>
                <a:effectLst/>
                <a:latin typeface="Calibri" panose="020F0502020204030204" pitchFamily="34" charset="0"/>
                <a:ea typeface="Calibri" panose="020F0502020204030204" pitchFamily="34" charset="0"/>
              </a:rPr>
            </a:br>
            <a:r>
              <a:rPr lang="cs-CZ" sz="3200" dirty="0">
                <a:solidFill>
                  <a:schemeClr val="bg1"/>
                </a:solidFill>
              </a:rPr>
              <a:t>Způsobilé výdaje</a:t>
            </a: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582819" y="2390631"/>
            <a:ext cx="11212830" cy="4427379"/>
          </a:xfrm>
        </p:spPr>
        <p:txBody>
          <a:bodyPr>
            <a:normAutofit fontScale="40000" lnSpcReduction="20000"/>
          </a:bodyPr>
          <a:lstStyle/>
          <a:p>
            <a:pPr marL="0" indent="0" algn="just">
              <a:buNone/>
            </a:pPr>
            <a:r>
              <a:rPr lang="cs-CZ" sz="5100" b="1" dirty="0">
                <a:solidFill>
                  <a:schemeClr val="accent1">
                    <a:lumMod val="75000"/>
                  </a:schemeClr>
                </a:solidFill>
              </a:rPr>
              <a:t>Hlavní způsobilé výdaje:</a:t>
            </a:r>
            <a:r>
              <a:rPr lang="cs-CZ" sz="5100" dirty="0">
                <a:solidFill>
                  <a:schemeClr val="accent1">
                    <a:lumMod val="75000"/>
                  </a:schemeClr>
                </a:solidFill>
              </a:rPr>
              <a:t>  týkají se výstavby či rekonstrukce infrastruktury a musí být součástí každého                                projektu</a:t>
            </a:r>
          </a:p>
          <a:p>
            <a:pPr algn="just">
              <a:buFont typeface="Wingdings" panose="05000000000000000000" pitchFamily="2" charset="2"/>
              <a:buChar char="Ø"/>
            </a:pPr>
            <a:r>
              <a:rPr lang="cs-CZ" sz="5500" dirty="0">
                <a:solidFill>
                  <a:schemeClr val="accent1">
                    <a:lumMod val="75000"/>
                  </a:schemeClr>
                </a:solidFill>
                <a:latin typeface="Calibri" panose="020F0502020204030204" pitchFamily="34" charset="0"/>
                <a:cs typeface="Calibri" panose="020F0502020204030204" pitchFamily="34" charset="0"/>
              </a:rPr>
              <a:t>Výstavba, přístavba, nástavba nových budov sloužících k poskytování registrovaných sociálních služeb, </a:t>
            </a:r>
          </a:p>
          <a:p>
            <a:pPr lvl="0" algn="just">
              <a:buFont typeface="Wingdings" panose="05000000000000000000" pitchFamily="2" charset="2"/>
              <a:buChar char="Ø"/>
            </a:pPr>
            <a:r>
              <a:rPr lang="cs-CZ" sz="5500" b="1" dirty="0">
                <a:solidFill>
                  <a:schemeClr val="accent1">
                    <a:lumMod val="75000"/>
                  </a:schemeClr>
                </a:solidFill>
                <a:latin typeface="Calibri" panose="020F0502020204030204" pitchFamily="34" charset="0"/>
                <a:cs typeface="Calibri" panose="020F0502020204030204" pitchFamily="34" charset="0"/>
              </a:rPr>
              <a:t>Stavební úpravy </a:t>
            </a:r>
            <a:r>
              <a:rPr lang="cs-CZ" sz="5500" dirty="0">
                <a:solidFill>
                  <a:schemeClr val="accent1">
                    <a:lumMod val="75000"/>
                  </a:schemeClr>
                </a:solidFill>
                <a:latin typeface="Calibri" panose="020F0502020204030204" pitchFamily="34" charset="0"/>
                <a:cs typeface="Calibri" panose="020F0502020204030204" pitchFamily="34" charset="0"/>
              </a:rPr>
              <a:t>(rekonstrukce, modernizace...) stávajících budov sloužících k poskytování registrovaných sociálních služeb</a:t>
            </a:r>
          </a:p>
          <a:p>
            <a:pPr algn="just">
              <a:buFont typeface="Wingdings" panose="05000000000000000000" pitchFamily="2" charset="2"/>
              <a:buChar char="Ø"/>
            </a:pPr>
            <a:r>
              <a:rPr lang="cs-CZ" sz="5500" dirty="0">
                <a:solidFill>
                  <a:schemeClr val="accent1">
                    <a:lumMod val="75000"/>
                  </a:schemeClr>
                </a:solidFill>
                <a:latin typeface="Calibri" panose="020F0502020204030204" pitchFamily="34" charset="0"/>
                <a:cs typeface="Calibri" panose="020F0502020204030204" pitchFamily="34" charset="0"/>
              </a:rPr>
              <a:t>Vytvoření </a:t>
            </a:r>
            <a:r>
              <a:rPr lang="cs-CZ" sz="5500" b="1" dirty="0">
                <a:solidFill>
                  <a:schemeClr val="accent1">
                    <a:lumMod val="75000"/>
                  </a:schemeClr>
                </a:solidFill>
                <a:latin typeface="Calibri" panose="020F0502020204030204" pitchFamily="34" charset="0"/>
                <a:cs typeface="Calibri" panose="020F0502020204030204" pitchFamily="34" charset="0"/>
              </a:rPr>
              <a:t>zázemí</a:t>
            </a:r>
            <a:r>
              <a:rPr lang="cs-CZ" sz="5500" dirty="0">
                <a:solidFill>
                  <a:schemeClr val="accent1">
                    <a:lumMod val="75000"/>
                  </a:schemeClr>
                </a:solidFill>
                <a:latin typeface="Calibri" panose="020F0502020204030204" pitchFamily="34" charset="0"/>
                <a:cs typeface="Calibri" panose="020F0502020204030204" pitchFamily="34" charset="0"/>
              </a:rPr>
              <a:t> pro poskytování registrovaných sociálních služeb</a:t>
            </a:r>
          </a:p>
          <a:p>
            <a:pPr lvl="0" algn="just">
              <a:buFont typeface="Wingdings" panose="05000000000000000000" pitchFamily="2" charset="2"/>
              <a:buChar char="Ø"/>
            </a:pPr>
            <a:r>
              <a:rPr lang="cs-CZ" sz="5500" dirty="0">
                <a:solidFill>
                  <a:schemeClr val="accent1">
                    <a:lumMod val="75000"/>
                  </a:schemeClr>
                </a:solidFill>
                <a:latin typeface="Calibri" panose="020F0502020204030204" pitchFamily="34" charset="0"/>
                <a:cs typeface="Calibri" panose="020F0502020204030204" pitchFamily="34" charset="0"/>
              </a:rPr>
              <a:t>Nákup stavby (celé nebo její části) včetně pozemku, která bude v rámci projektu zrekonstruována</a:t>
            </a:r>
          </a:p>
          <a:p>
            <a:pPr lvl="0" algn="just">
              <a:buFont typeface="Wingdings" panose="05000000000000000000" pitchFamily="2" charset="2"/>
              <a:buChar char="Ø"/>
            </a:pPr>
            <a:r>
              <a:rPr lang="cs-CZ" sz="5500" dirty="0">
                <a:solidFill>
                  <a:schemeClr val="accent1">
                    <a:lumMod val="75000"/>
                  </a:schemeClr>
                </a:solidFill>
                <a:latin typeface="Calibri" panose="020F0502020204030204" pitchFamily="34" charset="0"/>
                <a:cs typeface="Calibri" panose="020F0502020204030204" pitchFamily="34" charset="0"/>
              </a:rPr>
              <a:t>Nákup stavby určené k odstranění ( včetně </a:t>
            </a:r>
            <a:r>
              <a:rPr lang="cs-CZ" sz="5500" b="1" dirty="0">
                <a:solidFill>
                  <a:schemeClr val="accent1">
                    <a:lumMod val="75000"/>
                  </a:schemeClr>
                </a:solidFill>
                <a:latin typeface="Calibri" panose="020F0502020204030204" pitchFamily="34" charset="0"/>
                <a:cs typeface="Calibri" panose="020F0502020204030204" pitchFamily="34" charset="0"/>
              </a:rPr>
              <a:t>demolice</a:t>
            </a:r>
            <a:r>
              <a:rPr lang="cs-CZ" sz="5500" dirty="0">
                <a:solidFill>
                  <a:schemeClr val="accent1">
                    <a:lumMod val="75000"/>
                  </a:schemeClr>
                </a:solidFill>
                <a:latin typeface="Calibri" panose="020F0502020204030204" pitchFamily="34" charset="0"/>
                <a:cs typeface="Calibri" panose="020F0502020204030204" pitchFamily="34" charset="0"/>
              </a:rPr>
              <a:t>), předcházející výstavbě stavby, která je hlavním způsobilým výdajem projektu</a:t>
            </a:r>
          </a:p>
          <a:p>
            <a:pPr lvl="0" algn="just">
              <a:buFont typeface="Wingdings" panose="05000000000000000000" pitchFamily="2" charset="2"/>
              <a:buChar char="Ø"/>
            </a:pPr>
            <a:r>
              <a:rPr lang="cs-CZ" sz="5500" dirty="0">
                <a:solidFill>
                  <a:schemeClr val="accent1">
                    <a:lumMod val="75000"/>
                  </a:schemeClr>
                </a:solidFill>
                <a:latin typeface="Calibri" panose="020F0502020204030204" pitchFamily="34" charset="0"/>
                <a:cs typeface="Calibri" panose="020F0502020204030204" pitchFamily="34" charset="0"/>
              </a:rPr>
              <a:t>Stavební práce</a:t>
            </a:r>
          </a:p>
          <a:p>
            <a:pPr algn="just">
              <a:buFont typeface="Wingdings" panose="05000000000000000000" pitchFamily="2" charset="2"/>
              <a:buChar char="Ø"/>
            </a:pPr>
            <a:r>
              <a:rPr lang="cs-CZ" sz="5500" dirty="0">
                <a:solidFill>
                  <a:schemeClr val="accent1">
                    <a:lumMod val="75000"/>
                  </a:schemeClr>
                </a:solidFill>
                <a:latin typeface="Calibri" panose="020F0502020204030204" pitchFamily="34" charset="0"/>
                <a:cs typeface="Calibri" panose="020F0502020204030204" pitchFamily="34" charset="0"/>
              </a:rPr>
              <a:t>Výdaje vázané na </a:t>
            </a:r>
            <a:r>
              <a:rPr lang="cs-CZ" sz="5500" b="1" dirty="0">
                <a:solidFill>
                  <a:schemeClr val="accent1">
                    <a:lumMod val="75000"/>
                  </a:schemeClr>
                </a:solidFill>
                <a:latin typeface="Calibri" panose="020F0502020204030204" pitchFamily="34" charset="0"/>
                <a:cs typeface="Calibri" panose="020F0502020204030204" pitchFamily="34" charset="0"/>
              </a:rPr>
              <a:t>energetické úspory</a:t>
            </a:r>
          </a:p>
          <a:p>
            <a:pPr algn="just">
              <a:buFont typeface="Wingdings" panose="05000000000000000000" pitchFamily="2" charset="2"/>
              <a:buChar char="Ø"/>
            </a:pPr>
            <a:r>
              <a:rPr lang="cs-CZ" sz="5500" dirty="0">
                <a:solidFill>
                  <a:schemeClr val="accent1">
                    <a:lumMod val="75000"/>
                  </a:schemeClr>
                </a:solidFill>
                <a:latin typeface="Calibri" panose="020F0502020204030204" pitchFamily="34" charset="0"/>
                <a:cs typeface="Calibri" panose="020F0502020204030204" pitchFamily="34" charset="0"/>
              </a:rPr>
              <a:t>Systémy protipožární ochrany</a:t>
            </a:r>
          </a:p>
        </p:txBody>
      </p:sp>
      <p:pic>
        <p:nvPicPr>
          <p:cNvPr id="7" name="Obrázek 6">
            <a:extLst>
              <a:ext uri="{FF2B5EF4-FFF2-40B4-BE49-F238E27FC236}">
                <a16:creationId xmlns:a16="http://schemas.microsoft.com/office/drawing/2014/main" id="{118F4087-B40D-17C7-E4C0-5D47B4FD5C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24482"/>
            <a:ext cx="10510650" cy="1018393"/>
          </a:xfrm>
          <a:prstGeom prst="rect">
            <a:avLst/>
          </a:prstGeom>
        </p:spPr>
      </p:pic>
    </p:spTree>
    <p:extLst>
      <p:ext uri="{BB962C8B-B14F-4D97-AF65-F5344CB8AC3E}">
        <p14:creationId xmlns:p14="http://schemas.microsoft.com/office/powerpoint/2010/main" val="129095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04D4305B-F36C-7089-FF32-C169B115C7C9}"/>
              </a:ext>
            </a:extLst>
          </p:cNvPr>
          <p:cNvSpPr>
            <a:spLocks noGrp="1"/>
          </p:cNvSpPr>
          <p:nvPr>
            <p:ph idx="1"/>
          </p:nvPr>
        </p:nvSpPr>
        <p:spPr>
          <a:xfrm>
            <a:off x="838200" y="1825624"/>
            <a:ext cx="10515600" cy="4598035"/>
          </a:xfrm>
        </p:spPr>
        <p:txBody>
          <a:bodyPr/>
          <a:lstStyle/>
          <a:p>
            <a:pPr marL="0" indent="0" algn="just">
              <a:buNone/>
            </a:pPr>
            <a:r>
              <a:rPr lang="cs-CZ" sz="1800" b="1" dirty="0">
                <a:latin typeface="Arial" panose="020B0604020202020204" pitchFamily="34" charset="0"/>
                <a:cs typeface="Arial" panose="020B0604020202020204" pitchFamily="34" charset="0"/>
              </a:rPr>
              <a:t>Rozšíření základní činnosti + úprava terminologie</a:t>
            </a:r>
          </a:p>
          <a:p>
            <a:pPr marL="0" indent="0" algn="just">
              <a:buNone/>
            </a:pPr>
            <a:endParaRPr lang="cs-CZ" sz="1800" b="1" dirty="0">
              <a:latin typeface="Arial" panose="020B0604020202020204" pitchFamily="34" charset="0"/>
              <a:cs typeface="Arial" panose="020B0604020202020204" pitchFamily="34" charset="0"/>
            </a:endParaRPr>
          </a:p>
          <a:p>
            <a:pPr algn="just"/>
            <a:r>
              <a:rPr lang="cs-CZ" sz="1800" dirty="0">
                <a:latin typeface="Arial" panose="020B0604020202020204" pitchFamily="34" charset="0"/>
                <a:cs typeface="Arial" panose="020B0604020202020204" pitchFamily="34" charset="0"/>
              </a:rPr>
              <a:t>„Telefonická“ nahrazuje slovem „distanční“.</a:t>
            </a:r>
          </a:p>
          <a:p>
            <a:pPr marL="0" indent="0" algn="just">
              <a:buNone/>
            </a:pPr>
            <a:r>
              <a:rPr lang="cs-CZ" sz="1800" dirty="0">
                <a:latin typeface="Arial" panose="020B0604020202020204" pitchFamily="34" charset="0"/>
                <a:cs typeface="Arial" panose="020B0604020202020204" pitchFamily="34" charset="0"/>
              </a:rPr>
              <a:t>§ </a:t>
            </a:r>
            <a:r>
              <a:rPr lang="cs-CZ" sz="1800" b="1" dirty="0">
                <a:latin typeface="Arial" panose="020B0604020202020204" pitchFamily="34" charset="0"/>
                <a:cs typeface="Arial" panose="020B0604020202020204" pitchFamily="34" charset="0"/>
              </a:rPr>
              <a:t>35 (základní činnosti) se doplňují</a:t>
            </a:r>
            <a:r>
              <a:rPr lang="cs-CZ" sz="1800" dirty="0">
                <a:latin typeface="Arial" panose="020B0604020202020204" pitchFamily="34" charset="0"/>
                <a:cs typeface="Arial" panose="020B0604020202020204" pitchFamily="34" charset="0"/>
              </a:rPr>
              <a:t>:</a:t>
            </a:r>
          </a:p>
          <a:p>
            <a:pPr algn="just"/>
            <a:r>
              <a:rPr lang="cs-CZ" sz="1800" dirty="0">
                <a:latin typeface="Arial" panose="020B0604020202020204" pitchFamily="34" charset="0"/>
                <a:cs typeface="Arial" panose="020B0604020202020204" pitchFamily="34" charset="0"/>
              </a:rPr>
              <a:t> pomoc při zajištění bezpečí a možnosti setrvání v přirozeném sociálním prostředí,</a:t>
            </a:r>
          </a:p>
          <a:p>
            <a:pPr algn="just"/>
            <a:r>
              <a:rPr lang="cs-CZ" sz="1800" dirty="0">
                <a:latin typeface="Arial" panose="020B0604020202020204" pitchFamily="34" charset="0"/>
                <a:cs typeface="Arial" panose="020B0604020202020204" pitchFamily="34" charset="0"/>
              </a:rPr>
              <a:t>distanční psychosociální podpora</a:t>
            </a:r>
          </a:p>
          <a:p>
            <a:pPr marL="0" indent="0" algn="just">
              <a:buNone/>
            </a:pPr>
            <a:r>
              <a:rPr lang="cs-CZ" sz="1800" i="1" dirty="0">
                <a:latin typeface="Arial" panose="020B0604020202020204" pitchFamily="34" charset="0"/>
                <a:cs typeface="Arial" panose="020B0604020202020204" pitchFamily="34" charset="0"/>
              </a:rPr>
              <a:t>(bude specifikováno v prováděcím předpisu na úkony)</a:t>
            </a:r>
          </a:p>
          <a:p>
            <a:pPr algn="just"/>
            <a:r>
              <a:rPr lang="cs-CZ" sz="1800" b="1" dirty="0">
                <a:latin typeface="Arial" panose="020B0604020202020204" pitchFamily="34" charset="0"/>
                <a:cs typeface="Arial" panose="020B0604020202020204" pitchFamily="34" charset="0"/>
              </a:rPr>
              <a:t>§ 37 (sociální poradenství</a:t>
            </a:r>
            <a:r>
              <a:rPr lang="cs-CZ" sz="1800" dirty="0">
                <a:latin typeface="Arial" panose="020B0604020202020204" pitchFamily="34" charset="0"/>
                <a:cs typeface="Arial" panose="020B0604020202020204" pitchFamily="34" charset="0"/>
              </a:rPr>
              <a:t>) „d) činnosti poskytující podporu pečujícím a činnosti, které spočívají v nácviku dovedností pečujících osob pro zvládání péče o osoby závislé na jejich pomoci.“. o) distanční psychosociální podpora.“.</a:t>
            </a:r>
          </a:p>
          <a:p>
            <a:pPr algn="just"/>
            <a:r>
              <a:rPr lang="cs-CZ" sz="1800" b="1" dirty="0">
                <a:latin typeface="Arial" panose="020B0604020202020204" pitchFamily="34" charset="0"/>
                <a:cs typeface="Arial" panose="020B0604020202020204" pitchFamily="34" charset="0"/>
              </a:rPr>
              <a:t>§ 39 </a:t>
            </a:r>
            <a:r>
              <a:rPr lang="cs-CZ" sz="1800" dirty="0">
                <a:latin typeface="Arial" panose="020B0604020202020204" pitchFamily="34" charset="0"/>
                <a:cs typeface="Arial" panose="020B0604020202020204" pitchFamily="34" charset="0"/>
              </a:rPr>
              <a:t>– doplnění - pomoc při zajištění bezpečí a možnosti setrvání v přirozeném sociálním prostředí.</a:t>
            </a:r>
          </a:p>
          <a:p>
            <a:pPr marL="0" indent="0">
              <a:buNone/>
            </a:pPr>
            <a:endParaRPr lang="cs-CZ" sz="1800" dirty="0"/>
          </a:p>
        </p:txBody>
      </p:sp>
      <p:pic>
        <p:nvPicPr>
          <p:cNvPr id="4" name="Obrázek 2">
            <a:extLst>
              <a:ext uri="{FF2B5EF4-FFF2-40B4-BE49-F238E27FC236}">
                <a16:creationId xmlns:a16="http://schemas.microsoft.com/office/drawing/2014/main" id="{A2828AA4-F89F-8B07-2A4E-14964B4798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ovéPole 8">
            <a:extLst>
              <a:ext uri="{FF2B5EF4-FFF2-40B4-BE49-F238E27FC236}">
                <a16:creationId xmlns:a16="http://schemas.microsoft.com/office/drawing/2014/main" id="{DD836BE9-69EC-BD29-E587-7CB34BECB381}"/>
              </a:ext>
            </a:extLst>
          </p:cNvPr>
          <p:cNvSpPr txBox="1">
            <a:spLocks noChangeArrowheads="1"/>
          </p:cNvSpPr>
          <p:nvPr/>
        </p:nvSpPr>
        <p:spPr bwMode="auto">
          <a:xfrm>
            <a:off x="0" y="894430"/>
            <a:ext cx="1117110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altLang="cs-CZ" dirty="0">
                <a:latin typeface="Arial Black" panose="020B0A04020102020204" pitchFamily="34" charset="0"/>
                <a:cs typeface="Arial" panose="020B0604020202020204" pitchFamily="34" charset="0"/>
              </a:rPr>
              <a:t>Poslanecká novela zákona o sociálních službách </a:t>
            </a:r>
          </a:p>
        </p:txBody>
      </p:sp>
    </p:spTree>
    <p:extLst>
      <p:ext uri="{BB962C8B-B14F-4D97-AF65-F5344CB8AC3E}">
        <p14:creationId xmlns:p14="http://schemas.microsoft.com/office/powerpoint/2010/main" val="2783883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502920" y="1091953"/>
            <a:ext cx="11212830" cy="1156590"/>
          </a:xfrm>
          <a:solidFill>
            <a:schemeClr val="accent1">
              <a:lumMod val="75000"/>
            </a:schemeClr>
          </a:solidFill>
          <a:ln>
            <a:solidFill>
              <a:schemeClr val="accent1">
                <a:lumMod val="20000"/>
                <a:lumOff val="80000"/>
              </a:schemeClr>
            </a:solidFill>
          </a:ln>
        </p:spPr>
        <p:txBody>
          <a:bodyPr>
            <a:normAutofit/>
          </a:bodyPr>
          <a:lstStyle/>
          <a:p>
            <a:pPr algn="ctr"/>
            <a:r>
              <a:rPr lang="cs-CZ" sz="3200" b="1" dirty="0">
                <a:solidFill>
                  <a:schemeClr val="bg1"/>
                </a:solidFill>
              </a:rPr>
              <a:t>Modernizace a rozvoj pobytových služeb sociální péče II</a:t>
            </a:r>
            <a:br>
              <a:rPr lang="cs-CZ" sz="3200" b="1" dirty="0">
                <a:solidFill>
                  <a:schemeClr val="bg1"/>
                </a:solidFill>
              </a:rPr>
            </a:br>
            <a:r>
              <a:rPr lang="cs-CZ" sz="3200" dirty="0">
                <a:solidFill>
                  <a:schemeClr val="bg1"/>
                </a:solidFill>
              </a:rPr>
              <a:t>Způsobilé výdaje</a:t>
            </a: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502920" y="2527329"/>
            <a:ext cx="11212830" cy="4174881"/>
          </a:xfrm>
        </p:spPr>
        <p:txBody>
          <a:bodyPr>
            <a:normAutofit/>
          </a:bodyPr>
          <a:lstStyle/>
          <a:p>
            <a:pPr marL="0" indent="0" algn="just">
              <a:buNone/>
            </a:pPr>
            <a:r>
              <a:rPr lang="cs-CZ" b="1" dirty="0">
                <a:solidFill>
                  <a:schemeClr val="accent1">
                    <a:lumMod val="75000"/>
                  </a:schemeClr>
                </a:solidFill>
              </a:rPr>
              <a:t>Vedlejší</a:t>
            </a:r>
            <a:r>
              <a:rPr lang="cs-CZ" dirty="0">
                <a:solidFill>
                  <a:schemeClr val="accent1">
                    <a:lumMod val="75000"/>
                  </a:schemeClr>
                </a:solidFill>
              </a:rPr>
              <a:t> </a:t>
            </a:r>
            <a:r>
              <a:rPr lang="cs-CZ" b="1" dirty="0">
                <a:solidFill>
                  <a:schemeClr val="accent1">
                    <a:lumMod val="75000"/>
                  </a:schemeClr>
                </a:solidFill>
              </a:rPr>
              <a:t>způsobilé výdaje</a:t>
            </a:r>
            <a:r>
              <a:rPr lang="cs-CZ" dirty="0">
                <a:solidFill>
                  <a:schemeClr val="accent1">
                    <a:lumMod val="75000"/>
                  </a:schemeClr>
                </a:solidFill>
              </a:rPr>
              <a:t>: </a:t>
            </a:r>
            <a:r>
              <a:rPr lang="cs-CZ" sz="2400" dirty="0">
                <a:solidFill>
                  <a:schemeClr val="accent1">
                    <a:lumMod val="75000"/>
                  </a:schemeClr>
                </a:solidFill>
              </a:rPr>
              <a:t> jsou způsobilé pouze za předpokladu realizace aktivit vymezených v hlavních způsobilých výdajích, nesmí v úhrnu přesáhnout 10 % výše celkových způsobilých výdajů </a:t>
            </a:r>
          </a:p>
          <a:p>
            <a:pPr algn="just">
              <a:buFont typeface="Wingdings" panose="05000000000000000000" pitchFamily="2" charset="2"/>
              <a:buChar char="Ø"/>
            </a:pPr>
            <a:endParaRPr lang="cs-CZ" sz="2400" dirty="0">
              <a:solidFill>
                <a:schemeClr val="accent1">
                  <a:lumMod val="75000"/>
                </a:schemeClr>
              </a:solidFill>
              <a:highlight>
                <a:srgbClr val="FFFF00"/>
              </a:highlight>
            </a:endParaRPr>
          </a:p>
          <a:p>
            <a:pPr lvl="0" algn="just">
              <a:buFont typeface="Wingdings" panose="05000000000000000000" pitchFamily="2" charset="2"/>
              <a:buChar char="Ø"/>
            </a:pPr>
            <a:r>
              <a:rPr lang="cs-CZ" sz="2400" dirty="0">
                <a:solidFill>
                  <a:schemeClr val="accent1">
                    <a:lumMod val="75000"/>
                  </a:schemeClr>
                </a:solidFill>
              </a:rPr>
              <a:t>pořízení vybavení pro zajištění provozu zařízení s vazbou na poskytování sociálních služeb, asistenčních a </a:t>
            </a:r>
            <a:r>
              <a:rPr lang="cs-CZ" sz="2400" dirty="0" err="1">
                <a:solidFill>
                  <a:schemeClr val="accent1">
                    <a:lumMod val="75000"/>
                  </a:schemeClr>
                </a:solidFill>
              </a:rPr>
              <a:t>asistivních</a:t>
            </a:r>
            <a:r>
              <a:rPr lang="cs-CZ" sz="2400" dirty="0">
                <a:solidFill>
                  <a:schemeClr val="accent1">
                    <a:lumMod val="75000"/>
                  </a:schemeClr>
                </a:solidFill>
              </a:rPr>
              <a:t> technologií</a:t>
            </a:r>
          </a:p>
          <a:p>
            <a:pPr algn="just">
              <a:buFont typeface="Wingdings" panose="05000000000000000000" pitchFamily="2" charset="2"/>
              <a:buChar char="Ø"/>
            </a:pPr>
            <a:r>
              <a:rPr lang="cs-CZ" sz="2400" dirty="0">
                <a:solidFill>
                  <a:schemeClr val="accent1">
                    <a:lumMod val="75000"/>
                  </a:schemeClr>
                </a:solidFill>
              </a:rPr>
              <a:t>pořízení služeb bezprostředně souvisejících s realizací projektu</a:t>
            </a:r>
          </a:p>
          <a:p>
            <a:pPr lvl="0" algn="just">
              <a:buFont typeface="Wingdings" panose="05000000000000000000" pitchFamily="2" charset="2"/>
              <a:buChar char="Ø"/>
            </a:pPr>
            <a:r>
              <a:rPr lang="cs-CZ" sz="2400" dirty="0">
                <a:solidFill>
                  <a:schemeClr val="accent1">
                    <a:lumMod val="75000"/>
                  </a:schemeClr>
                </a:solidFill>
              </a:rPr>
              <a:t>projektová dokumentace, zabezpečení výstavby, povinná publicita</a:t>
            </a:r>
          </a:p>
          <a:p>
            <a:endParaRPr lang="cs-CZ" sz="4400" dirty="0">
              <a:solidFill>
                <a:schemeClr val="accent1">
                  <a:lumMod val="75000"/>
                </a:schemeClr>
              </a:solidFill>
            </a:endParaRPr>
          </a:p>
        </p:txBody>
      </p:sp>
      <p:pic>
        <p:nvPicPr>
          <p:cNvPr id="7" name="Obrázek 6">
            <a:extLst>
              <a:ext uri="{FF2B5EF4-FFF2-40B4-BE49-F238E27FC236}">
                <a16:creationId xmlns:a16="http://schemas.microsoft.com/office/drawing/2014/main" id="{49FDA5BF-8058-2ED5-3E96-8E0EBD8676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53038"/>
            <a:ext cx="10510650" cy="1018393"/>
          </a:xfrm>
          <a:prstGeom prst="rect">
            <a:avLst/>
          </a:prstGeom>
        </p:spPr>
      </p:pic>
    </p:spTree>
    <p:extLst>
      <p:ext uri="{BB962C8B-B14F-4D97-AF65-F5344CB8AC3E}">
        <p14:creationId xmlns:p14="http://schemas.microsoft.com/office/powerpoint/2010/main" val="5378004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489585" y="1030429"/>
            <a:ext cx="11212830" cy="577977"/>
          </a:xfrm>
          <a:solidFill>
            <a:schemeClr val="accent1">
              <a:lumMod val="75000"/>
            </a:schemeClr>
          </a:solidFill>
          <a:ln>
            <a:solidFill>
              <a:schemeClr val="accent1">
                <a:lumMod val="20000"/>
                <a:lumOff val="80000"/>
              </a:schemeClr>
            </a:solidFill>
          </a:ln>
        </p:spPr>
        <p:txBody>
          <a:bodyPr>
            <a:normAutofit fontScale="90000"/>
          </a:bodyPr>
          <a:lstStyle/>
          <a:p>
            <a:pPr algn="ctr"/>
            <a:r>
              <a:rPr lang="cs-CZ" sz="3600" b="1" dirty="0">
                <a:solidFill>
                  <a:schemeClr val="bg1"/>
                </a:solidFill>
              </a:rPr>
              <a:t>Klimatický koeficient – pro všechny výzvy</a:t>
            </a: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489586" y="1923778"/>
            <a:ext cx="11212830" cy="4663022"/>
          </a:xfrm>
        </p:spPr>
        <p:txBody>
          <a:bodyPr>
            <a:normAutofit fontScale="92500" lnSpcReduction="10000"/>
          </a:bodyPr>
          <a:lstStyle/>
          <a:p>
            <a:r>
              <a:rPr lang="cs-CZ" sz="2400" b="1" u="sng" dirty="0">
                <a:solidFill>
                  <a:schemeClr val="accent1">
                    <a:lumMod val="75000"/>
                  </a:schemeClr>
                </a:solidFill>
              </a:rPr>
              <a:t>Podpora výstavby</a:t>
            </a:r>
          </a:p>
          <a:p>
            <a:pPr marL="0" indent="0" algn="just">
              <a:buNone/>
            </a:pPr>
            <a:r>
              <a:rPr lang="cs-CZ" sz="2400" dirty="0">
                <a:solidFill>
                  <a:schemeClr val="accent1">
                    <a:lumMod val="75000"/>
                  </a:schemeClr>
                </a:solidFill>
              </a:rPr>
              <a:t>Opatření na dosažení potřeby primární energie </a:t>
            </a:r>
            <a:r>
              <a:rPr lang="cs-CZ" sz="2400" dirty="0">
                <a:solidFill>
                  <a:srgbClr val="FF0000"/>
                </a:solidFill>
              </a:rPr>
              <a:t>alespoň o 20 % nižší</a:t>
            </a:r>
            <a:r>
              <a:rPr lang="cs-CZ" sz="2400" dirty="0">
                <a:solidFill>
                  <a:schemeClr val="accent1">
                    <a:lumMod val="75000"/>
                  </a:schemeClr>
                </a:solidFill>
              </a:rPr>
              <a:t>, než je požadavek na budovy s téměř nulovou spotřebou energie (základním dokumentem pro budovy s téměř nulovou spotřebou je směrnice Evropského parlamentu a Rady 2010/31/EU novelizována směrnicí 2018/844/EU, dále dokumenty zákon č. 406/2000 Sb., příloha č. 5 prováděcí vyhlášky č. 264/2020 Sb.).</a:t>
            </a:r>
          </a:p>
          <a:p>
            <a:pPr algn="just"/>
            <a:r>
              <a:rPr lang="cs-CZ" sz="2400" b="1" u="sng" dirty="0">
                <a:solidFill>
                  <a:schemeClr val="accent1">
                    <a:lumMod val="75000"/>
                  </a:schemeClr>
                </a:solidFill>
              </a:rPr>
              <a:t>Podpora rekonstrukce A</a:t>
            </a:r>
          </a:p>
          <a:p>
            <a:pPr marL="0" indent="0" algn="just">
              <a:buNone/>
            </a:pPr>
            <a:r>
              <a:rPr lang="cs-CZ" sz="2400" dirty="0">
                <a:solidFill>
                  <a:schemeClr val="accent1">
                    <a:lumMod val="75000"/>
                  </a:schemeClr>
                </a:solidFill>
              </a:rPr>
              <a:t>Opatření zaměřená na energetickou účinnost, která v průměru </a:t>
            </a:r>
            <a:r>
              <a:rPr lang="cs-CZ" sz="2400" dirty="0">
                <a:solidFill>
                  <a:srgbClr val="FF0000"/>
                </a:solidFill>
              </a:rPr>
              <a:t>dosáhnou</a:t>
            </a:r>
            <a:r>
              <a:rPr lang="cs-CZ" sz="2400" dirty="0">
                <a:solidFill>
                  <a:schemeClr val="accent1">
                    <a:lumMod val="75000"/>
                  </a:schemeClr>
                </a:solidFill>
              </a:rPr>
              <a:t> buď alespoň 30% úspory primární energie, nebo alespoň 30% snížení přímých a nepřímých emisí skleníkových plynů.</a:t>
            </a:r>
          </a:p>
          <a:p>
            <a:pPr algn="just"/>
            <a:r>
              <a:rPr lang="cs-CZ" sz="2400" b="1" u="sng" dirty="0">
                <a:solidFill>
                  <a:schemeClr val="accent1">
                    <a:lumMod val="75000"/>
                  </a:schemeClr>
                </a:solidFill>
              </a:rPr>
              <a:t>Podpora rekonstrukce B</a:t>
            </a:r>
          </a:p>
          <a:p>
            <a:pPr marL="0" indent="0" algn="just">
              <a:buNone/>
            </a:pPr>
            <a:r>
              <a:rPr lang="cs-CZ" sz="2400" dirty="0">
                <a:solidFill>
                  <a:schemeClr val="accent1">
                    <a:lumMod val="75000"/>
                  </a:schemeClr>
                </a:solidFill>
              </a:rPr>
              <a:t>Opatření zaměřená na energetickou účinnost, která v průměru </a:t>
            </a:r>
            <a:r>
              <a:rPr lang="cs-CZ" sz="2400" dirty="0">
                <a:solidFill>
                  <a:srgbClr val="FF0000"/>
                </a:solidFill>
              </a:rPr>
              <a:t>nedosáhnou</a:t>
            </a:r>
            <a:r>
              <a:rPr lang="cs-CZ" sz="2400" dirty="0">
                <a:solidFill>
                  <a:schemeClr val="accent1">
                    <a:lumMod val="75000"/>
                  </a:schemeClr>
                </a:solidFill>
              </a:rPr>
              <a:t> alespoň 30 % úspor primární energie, ani alespoň 30 % snížení přímých a nepřímých skleníkových plynů. Minimální nutná dosažená úspora energie (resp. snížení skleník. plynů) činí 2 %.</a:t>
            </a:r>
          </a:p>
          <a:p>
            <a:pPr marL="0" indent="0">
              <a:buNone/>
            </a:pPr>
            <a:endParaRPr lang="cs-CZ" sz="4400" dirty="0">
              <a:solidFill>
                <a:schemeClr val="accent1">
                  <a:lumMod val="75000"/>
                </a:schemeClr>
              </a:solidFill>
            </a:endParaRPr>
          </a:p>
        </p:txBody>
      </p:sp>
      <p:pic>
        <p:nvPicPr>
          <p:cNvPr id="7" name="Obrázek 6">
            <a:extLst>
              <a:ext uri="{FF2B5EF4-FFF2-40B4-BE49-F238E27FC236}">
                <a16:creationId xmlns:a16="http://schemas.microsoft.com/office/drawing/2014/main" id="{66E024FE-BBCF-1AB6-DEFB-7C7BEDB5D1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15247"/>
            <a:ext cx="10510650" cy="1018393"/>
          </a:xfrm>
          <a:prstGeom prst="rect">
            <a:avLst/>
          </a:prstGeom>
        </p:spPr>
      </p:pic>
    </p:spTree>
    <p:extLst>
      <p:ext uri="{BB962C8B-B14F-4D97-AF65-F5344CB8AC3E}">
        <p14:creationId xmlns:p14="http://schemas.microsoft.com/office/powerpoint/2010/main" val="31667280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489585" y="1279237"/>
            <a:ext cx="11212830" cy="775585"/>
          </a:xfrm>
          <a:solidFill>
            <a:schemeClr val="accent1">
              <a:lumMod val="75000"/>
            </a:schemeClr>
          </a:solidFill>
          <a:ln>
            <a:solidFill>
              <a:schemeClr val="accent1">
                <a:lumMod val="20000"/>
                <a:lumOff val="80000"/>
              </a:schemeClr>
            </a:solidFill>
          </a:ln>
        </p:spPr>
        <p:txBody>
          <a:bodyPr>
            <a:normAutofit/>
          </a:bodyPr>
          <a:lstStyle/>
          <a:p>
            <a:pPr algn="ctr"/>
            <a:r>
              <a:rPr lang="cs-CZ" sz="3200" b="1" dirty="0">
                <a:solidFill>
                  <a:srgbClr val="92D050"/>
                </a:solidFill>
              </a:rPr>
              <a:t> </a:t>
            </a:r>
            <a:r>
              <a:rPr lang="cs-CZ" b="1" dirty="0">
                <a:solidFill>
                  <a:schemeClr val="bg1"/>
                </a:solidFill>
                <a:latin typeface="+mn-lt"/>
              </a:rPr>
              <a:t>Kontakt</a:t>
            </a: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502920" y="2601210"/>
            <a:ext cx="11212830" cy="2852908"/>
          </a:xfrm>
        </p:spPr>
        <p:txBody>
          <a:bodyPr>
            <a:normAutofit/>
          </a:bodyPr>
          <a:lstStyle/>
          <a:p>
            <a:r>
              <a:rPr lang="cs-CZ" sz="3600" dirty="0">
                <a:solidFill>
                  <a:schemeClr val="accent1">
                    <a:lumMod val="75000"/>
                  </a:schemeClr>
                </a:solidFill>
              </a:rPr>
              <a:t>Výzvy, aktuality:  www.mpsv.cz/web/cz/narodni-plan-obnovy </a:t>
            </a:r>
          </a:p>
          <a:p>
            <a:r>
              <a:rPr lang="cs-CZ" sz="3600" dirty="0">
                <a:solidFill>
                  <a:schemeClr val="accent1">
                    <a:lumMod val="75000"/>
                  </a:schemeClr>
                </a:solidFill>
              </a:rPr>
              <a:t>Email: npo@mpsv.cz </a:t>
            </a:r>
          </a:p>
          <a:p>
            <a:endParaRPr lang="cs-CZ" sz="2200" dirty="0">
              <a:solidFill>
                <a:schemeClr val="accent1">
                  <a:lumMod val="75000"/>
                </a:schemeClr>
              </a:solidFill>
            </a:endParaRPr>
          </a:p>
          <a:p>
            <a:pPr marL="0" indent="0">
              <a:buNone/>
            </a:pPr>
            <a:endParaRPr lang="cs-CZ" sz="2000" dirty="0">
              <a:solidFill>
                <a:schemeClr val="accent1">
                  <a:lumMod val="75000"/>
                </a:schemeClr>
              </a:solidFill>
            </a:endParaRPr>
          </a:p>
        </p:txBody>
      </p:sp>
      <p:pic>
        <p:nvPicPr>
          <p:cNvPr id="7" name="Obrázek 6">
            <a:extLst>
              <a:ext uri="{FF2B5EF4-FFF2-40B4-BE49-F238E27FC236}">
                <a16:creationId xmlns:a16="http://schemas.microsoft.com/office/drawing/2014/main" id="{D7896A55-B569-9F0D-70DE-BE229F3BE3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145398"/>
            <a:ext cx="10510650" cy="1018393"/>
          </a:xfrm>
          <a:prstGeom prst="rect">
            <a:avLst/>
          </a:prstGeom>
        </p:spPr>
      </p:pic>
    </p:spTree>
    <p:extLst>
      <p:ext uri="{BB962C8B-B14F-4D97-AF65-F5344CB8AC3E}">
        <p14:creationId xmlns:p14="http://schemas.microsoft.com/office/powerpoint/2010/main" val="41766099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0170CD-4F1D-431B-BC9E-D5933CD3F643}"/>
              </a:ext>
            </a:extLst>
          </p:cNvPr>
          <p:cNvSpPr>
            <a:spLocks noGrp="1"/>
          </p:cNvSpPr>
          <p:nvPr>
            <p:ph type="title"/>
          </p:nvPr>
        </p:nvSpPr>
        <p:spPr>
          <a:xfrm>
            <a:off x="414156" y="1280490"/>
            <a:ext cx="11212830" cy="1214135"/>
          </a:xfrm>
          <a:solidFill>
            <a:schemeClr val="accent1">
              <a:lumMod val="75000"/>
            </a:schemeClr>
          </a:solidFill>
          <a:ln>
            <a:solidFill>
              <a:schemeClr val="accent1">
                <a:lumMod val="20000"/>
                <a:lumOff val="80000"/>
              </a:schemeClr>
            </a:solidFill>
          </a:ln>
        </p:spPr>
        <p:txBody>
          <a:bodyPr>
            <a:normAutofit/>
          </a:bodyPr>
          <a:lstStyle/>
          <a:p>
            <a:pPr algn="ctr"/>
            <a:r>
              <a:rPr lang="cs-CZ" sz="3600" b="1" dirty="0">
                <a:solidFill>
                  <a:schemeClr val="bg1"/>
                </a:solidFill>
              </a:rPr>
              <a:t> </a:t>
            </a:r>
          </a:p>
        </p:txBody>
      </p:sp>
      <p:sp>
        <p:nvSpPr>
          <p:cNvPr id="3" name="Zástupný obsah 2">
            <a:extLst>
              <a:ext uri="{FF2B5EF4-FFF2-40B4-BE49-F238E27FC236}">
                <a16:creationId xmlns:a16="http://schemas.microsoft.com/office/drawing/2014/main" id="{7BEF54EF-7B34-4568-A123-472F655D3617}"/>
              </a:ext>
            </a:extLst>
          </p:cNvPr>
          <p:cNvSpPr>
            <a:spLocks noGrp="1"/>
          </p:cNvSpPr>
          <p:nvPr>
            <p:ph idx="1"/>
          </p:nvPr>
        </p:nvSpPr>
        <p:spPr>
          <a:xfrm>
            <a:off x="414156" y="2970079"/>
            <a:ext cx="11212830" cy="2933571"/>
          </a:xfrm>
        </p:spPr>
        <p:txBody>
          <a:bodyPr>
            <a:normAutofit/>
          </a:bodyPr>
          <a:lstStyle/>
          <a:p>
            <a:pPr marL="0" indent="0" algn="ctr">
              <a:buNone/>
            </a:pPr>
            <a:endParaRPr lang="cs-CZ" sz="2400" b="1" dirty="0">
              <a:solidFill>
                <a:schemeClr val="accent1">
                  <a:lumMod val="75000"/>
                </a:schemeClr>
              </a:solidFill>
            </a:endParaRPr>
          </a:p>
          <a:p>
            <a:pPr marL="0" indent="0" algn="ctr">
              <a:buNone/>
            </a:pPr>
            <a:endParaRPr lang="cs-CZ" sz="2400" b="1" dirty="0">
              <a:solidFill>
                <a:schemeClr val="accent1">
                  <a:lumMod val="75000"/>
                </a:schemeClr>
              </a:solidFill>
            </a:endParaRPr>
          </a:p>
          <a:p>
            <a:pPr marL="0" indent="0" algn="ctr">
              <a:buNone/>
            </a:pPr>
            <a:r>
              <a:rPr lang="cs-CZ" sz="6600" b="1" dirty="0">
                <a:solidFill>
                  <a:schemeClr val="accent1">
                    <a:lumMod val="75000"/>
                  </a:schemeClr>
                </a:solidFill>
              </a:rPr>
              <a:t>Děkuji za pozornost</a:t>
            </a:r>
          </a:p>
        </p:txBody>
      </p:sp>
      <p:pic>
        <p:nvPicPr>
          <p:cNvPr id="8" name="Obrázek 7">
            <a:extLst>
              <a:ext uri="{FF2B5EF4-FFF2-40B4-BE49-F238E27FC236}">
                <a16:creationId xmlns:a16="http://schemas.microsoft.com/office/drawing/2014/main" id="{062832B7-D417-5B61-27B0-3B7CA3F2105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675" y="108454"/>
            <a:ext cx="10510650" cy="1018393"/>
          </a:xfrm>
          <a:prstGeom prst="rect">
            <a:avLst/>
          </a:prstGeom>
        </p:spPr>
      </p:pic>
    </p:spTree>
    <p:extLst>
      <p:ext uri="{BB962C8B-B14F-4D97-AF65-F5344CB8AC3E}">
        <p14:creationId xmlns:p14="http://schemas.microsoft.com/office/powerpoint/2010/main" val="4114183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18F6E77A-7C01-BDA8-8A3F-5C77B8B059D8}"/>
              </a:ext>
            </a:extLst>
          </p:cNvPr>
          <p:cNvSpPr>
            <a:spLocks noGrp="1"/>
          </p:cNvSpPr>
          <p:nvPr>
            <p:ph idx="1"/>
          </p:nvPr>
        </p:nvSpPr>
        <p:spPr>
          <a:xfrm>
            <a:off x="838200" y="1031875"/>
            <a:ext cx="10248900" cy="5145087"/>
          </a:xfrm>
        </p:spPr>
        <p:txBody>
          <a:bodyPr/>
          <a:lstStyle/>
          <a:p>
            <a:pPr marL="0" indent="0">
              <a:buNone/>
            </a:pPr>
            <a:r>
              <a:rPr lang="cs-CZ" sz="1800" b="1" dirty="0">
                <a:latin typeface="Arial" panose="020B0604020202020204" pitchFamily="34" charset="0"/>
                <a:cs typeface="Arial" panose="020B0604020202020204" pitchFamily="34" charset="0"/>
              </a:rPr>
              <a:t>Za bezúhonného se podle odstavce 1 písm. c) považuje</a:t>
            </a:r>
          </a:p>
          <a:p>
            <a:pPr marL="0" indent="0">
              <a:buNone/>
            </a:pPr>
            <a:endParaRPr lang="cs-CZ" sz="1800" dirty="0">
              <a:latin typeface="Arial" panose="020B0604020202020204" pitchFamily="34" charset="0"/>
              <a:cs typeface="Arial" panose="020B0604020202020204" pitchFamily="34" charset="0"/>
            </a:endParaRPr>
          </a:p>
          <a:p>
            <a:pPr algn="just"/>
            <a:r>
              <a:rPr lang="cs-CZ" sz="1800" dirty="0">
                <a:latin typeface="Arial" panose="020B0604020202020204" pitchFamily="34" charset="0"/>
                <a:cs typeface="Arial" panose="020B0604020202020204" pitchFamily="34" charset="0"/>
              </a:rPr>
              <a:t> a) pracovník v sociálních službách podle § 116 odst. 1, který nebyl pravomocně odsouzen k trestu odnětí svobody pro úmyslný trestný čin spáchaný v souvislosti s vykonáváním činností při poskytování sociálních služeb nebo činností s nimi srovnatelných, anebo se na něj hledí, jako by nebyl odsouzen, </a:t>
            </a:r>
          </a:p>
          <a:p>
            <a:pPr marL="0" indent="0" algn="just">
              <a:buNone/>
            </a:pPr>
            <a:endParaRPr lang="cs-CZ" sz="1800" dirty="0">
              <a:latin typeface="Arial" panose="020B0604020202020204" pitchFamily="34" charset="0"/>
              <a:cs typeface="Arial" panose="020B0604020202020204" pitchFamily="34" charset="0"/>
            </a:endParaRPr>
          </a:p>
          <a:p>
            <a:pPr algn="just"/>
            <a:r>
              <a:rPr lang="cs-CZ" sz="1800" dirty="0">
                <a:latin typeface="Arial" panose="020B0604020202020204" pitchFamily="34" charset="0"/>
                <a:cs typeface="Arial" panose="020B0604020202020204" pitchFamily="34" charset="0"/>
              </a:rPr>
              <a:t>b) fyzická osoba vykonávající odbornou činnost v sociálních službách s výjimkou pracovníka uvedeného v písmenu a) a právnická osoba, které nebyly pravomocně odsouzeny pro úmyslný trestný čin, spáchaný v souvislosti s vykonáváním činností při poskytování sociálních služeb nebo činností s nimi srovnatelných, anebo se na ně hledí, jako by nebyly odsouzeny.“</a:t>
            </a:r>
          </a:p>
        </p:txBody>
      </p:sp>
      <p:pic>
        <p:nvPicPr>
          <p:cNvPr id="4" name="Obrázek 2">
            <a:extLst>
              <a:ext uri="{FF2B5EF4-FFF2-40B4-BE49-F238E27FC236}">
                <a16:creationId xmlns:a16="http://schemas.microsoft.com/office/drawing/2014/main" id="{FB74A18A-8883-55EA-BB60-B31FC8B081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733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ovéPole 8">
            <a:extLst>
              <a:ext uri="{FF2B5EF4-FFF2-40B4-BE49-F238E27FC236}">
                <a16:creationId xmlns:a16="http://schemas.microsoft.com/office/drawing/2014/main" id="{7523F89A-8462-01A3-CD1E-A549AE2E5726}"/>
              </a:ext>
            </a:extLst>
          </p:cNvPr>
          <p:cNvSpPr txBox="1">
            <a:spLocks noChangeArrowheads="1"/>
          </p:cNvSpPr>
          <p:nvPr/>
        </p:nvSpPr>
        <p:spPr bwMode="auto">
          <a:xfrm>
            <a:off x="80010" y="772671"/>
            <a:ext cx="110397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altLang="cs-CZ" dirty="0">
                <a:latin typeface="Arial Black" panose="020B0A04020102020204" pitchFamily="34" charset="0"/>
                <a:cs typeface="Arial" panose="020B0604020202020204" pitchFamily="34" charset="0"/>
              </a:rPr>
              <a:t>Poslanecká novela zákona o sociálních službách </a:t>
            </a:r>
          </a:p>
        </p:txBody>
      </p:sp>
      <p:sp>
        <p:nvSpPr>
          <p:cNvPr id="7171" name="TextovéPole 9">
            <a:extLst>
              <a:ext uri="{FF2B5EF4-FFF2-40B4-BE49-F238E27FC236}">
                <a16:creationId xmlns:a16="http://schemas.microsoft.com/office/drawing/2014/main" id="{4C75C58A-0467-6F18-B8E1-E2A6DF21F76B}"/>
              </a:ext>
            </a:extLst>
          </p:cNvPr>
          <p:cNvSpPr txBox="1">
            <a:spLocks noChangeArrowheads="1"/>
          </p:cNvSpPr>
          <p:nvPr/>
        </p:nvSpPr>
        <p:spPr bwMode="auto">
          <a:xfrm>
            <a:off x="868679" y="1584076"/>
            <a:ext cx="10251087" cy="3611566"/>
          </a:xfrm>
          <a:prstGeom prst="rect">
            <a:avLst/>
          </a:prstGeom>
          <a:noFill/>
          <a:ln>
            <a:noFill/>
          </a:ln>
        </p:spPr>
        <p:txBody>
          <a:bodyPr wrap="square" lIns="91440" tIns="45720" rIns="91440" bIns="45720" anchor="t">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lvl="0" algn="just">
              <a:lnSpc>
                <a:spcPct val="107000"/>
              </a:lnSpc>
              <a:spcAft>
                <a:spcPts val="300"/>
              </a:spcAft>
            </a:pPr>
            <a:r>
              <a:rPr lang="cs-CZ" sz="1800" b="1"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Navýšení stupňů </a:t>
            </a:r>
            <a:r>
              <a:rPr lang="cs-CZ" sz="1800" b="1" kern="18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PnP</a:t>
            </a:r>
            <a:r>
              <a:rPr lang="cs-CZ" sz="1800" b="1"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(2.-4.);</a:t>
            </a:r>
            <a:endParaRPr lang="cs-CZ" sz="1800" b="1" kern="100" dirty="0">
              <a:effectLst/>
              <a:latin typeface="Arial" panose="020B0604020202020204" pitchFamily="34" charset="0"/>
              <a:ea typeface="Times New Roman" panose="02020603050405020304" pitchFamily="18" charset="0"/>
              <a:cs typeface="Arial" panose="020B0604020202020204" pitchFamily="34" charset="0"/>
            </a:endParaRPr>
          </a:p>
          <a:p>
            <a:pPr lvl="0" algn="just">
              <a:lnSpc>
                <a:spcPct val="107000"/>
              </a:lnSpc>
              <a:spcAft>
                <a:spcPts val="300"/>
              </a:spcAft>
            </a:pPr>
            <a:r>
              <a:rPr lang="cs-CZ" sz="1800" kern="1800" dirty="0">
                <a:solidFill>
                  <a:srgbClr val="000000"/>
                </a:solidFill>
                <a:latin typeface="Arial" panose="020B0604020202020204" pitchFamily="34" charset="0"/>
                <a:ea typeface="Times New Roman" panose="02020603050405020304" pitchFamily="18" charset="0"/>
                <a:cs typeface="Arial" panose="020B0604020202020204" pitchFamily="34" charset="0"/>
              </a:rPr>
              <a:t>Účinnost </a:t>
            </a:r>
            <a:r>
              <a:rPr lang="cs-CZ" sz="1800"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od 1. 7. vyjma sítě sociálních služeb s celostátním nebo nadregionálním charakterem s účinností od 1. 1. 2026.</a:t>
            </a:r>
          </a:p>
          <a:p>
            <a:pPr marL="0" lvl="0" indent="0" algn="just">
              <a:lnSpc>
                <a:spcPct val="107000"/>
              </a:lnSpc>
              <a:spcAft>
                <a:spcPts val="300"/>
              </a:spcAft>
              <a:buNone/>
            </a:pPr>
            <a:endParaRPr lang="cs-CZ" sz="1800" kern="18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0" indent="0" algn="just">
              <a:lnSpc>
                <a:spcPct val="107000"/>
              </a:lnSpc>
              <a:spcAft>
                <a:spcPts val="300"/>
              </a:spcAft>
              <a:buNone/>
            </a:pPr>
            <a:r>
              <a:rPr lang="cs-CZ" sz="1800"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 Novelou zákona o sociálních službách souvisí aktualizace Vyhlášky č. 505/2006 spočívající především v rozšíření úkonů poskytovaných v rámci základních činností u vybraných druhů sociálních služeb.  Aktualizace prováděcí vyhlášky bude účinná ke dni 1. 7. 2024.</a:t>
            </a:r>
          </a:p>
          <a:p>
            <a:pPr marL="0" indent="0" algn="just">
              <a:lnSpc>
                <a:spcPct val="107000"/>
              </a:lnSpc>
              <a:spcBef>
                <a:spcPts val="0"/>
              </a:spcBef>
              <a:spcAft>
                <a:spcPts val="300"/>
              </a:spcAft>
              <a:buNone/>
            </a:pPr>
            <a:r>
              <a:rPr lang="cs-CZ" sz="1800" b="1" kern="100" dirty="0">
                <a:latin typeface="Arial" panose="020B0604020202020204" pitchFamily="34" charset="0"/>
                <a:cs typeface="Arial" panose="020B0604020202020204" pitchFamily="34" charset="0"/>
              </a:rPr>
              <a:t>-  f) podpora a nácvik dovedností pečujících osob pro zvládání péče o osoby závislé na jejich pomoci </a:t>
            </a:r>
          </a:p>
          <a:p>
            <a:pPr marL="0" indent="0" algn="just">
              <a:lnSpc>
                <a:spcPct val="107000"/>
              </a:lnSpc>
              <a:spcBef>
                <a:spcPts val="0"/>
              </a:spcBef>
              <a:spcAft>
                <a:spcPts val="300"/>
              </a:spcAft>
              <a:buNone/>
            </a:pPr>
            <a:r>
              <a:rPr lang="cs-CZ" sz="1800" b="1" kern="100" dirty="0">
                <a:latin typeface="Arial" panose="020B0604020202020204" pitchFamily="34" charset="0"/>
                <a:cs typeface="Arial" panose="020B0604020202020204" pitchFamily="34" charset="0"/>
              </a:rPr>
              <a:t>- g) pomoc při zajištění bezpečí a možnost setrvání v přirozeném soc. prostředí.</a:t>
            </a:r>
          </a:p>
        </p:txBody>
      </p:sp>
      <p:sp>
        <p:nvSpPr>
          <p:cNvPr id="8196" name="Zástupný symbol pro číslo snímku 5">
            <a:extLst>
              <a:ext uri="{FF2B5EF4-FFF2-40B4-BE49-F238E27FC236}">
                <a16:creationId xmlns:a16="http://schemas.microsoft.com/office/drawing/2014/main" id="{065CD38E-8F3D-B5A0-5C3C-B7D77004F1ED}"/>
              </a:ext>
            </a:extLst>
          </p:cNvPr>
          <p:cNvSpPr txBox="1">
            <a:spLocks noChangeArrowheads="1"/>
          </p:cNvSpPr>
          <p:nvPr/>
        </p:nvSpPr>
        <p:spPr bwMode="auto">
          <a:xfrm>
            <a:off x="11041063" y="6496050"/>
            <a:ext cx="11509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fld id="{23A1B914-D1D9-4859-BE89-059634A87E2A}" type="slidenum">
              <a:rPr lang="cs-CZ" altLang="cs-CZ" sz="1000">
                <a:solidFill>
                  <a:srgbClr val="898989"/>
                </a:solidFill>
                <a:latin typeface="Arial Black" panose="020B0A04020102020204" pitchFamily="34" charset="0"/>
              </a:rPr>
              <a:pPr algn="ctr" eaLnBrk="1" hangingPunct="1">
                <a:lnSpc>
                  <a:spcPct val="100000"/>
                </a:lnSpc>
                <a:spcBef>
                  <a:spcPct val="0"/>
                </a:spcBef>
                <a:buFontTx/>
                <a:buNone/>
              </a:pPr>
              <a:t>7</a:t>
            </a:fld>
            <a:endParaRPr lang="cs-CZ" altLang="cs-CZ" sz="1000">
              <a:solidFill>
                <a:srgbClr val="898989"/>
              </a:solidFill>
              <a:latin typeface="Arial Black" panose="020B0A04020102020204" pitchFamily="34" charset="0"/>
            </a:endParaRPr>
          </a:p>
        </p:txBody>
      </p:sp>
      <p:pic>
        <p:nvPicPr>
          <p:cNvPr id="8197" name="Obrázek 2">
            <a:extLst>
              <a:ext uri="{FF2B5EF4-FFF2-40B4-BE49-F238E27FC236}">
                <a16:creationId xmlns:a16="http://schemas.microsoft.com/office/drawing/2014/main" id="{6988FEEC-91DE-C032-8ABC-F159F98E5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5129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4B1185B0-7565-76B8-5C5A-001458D47790}"/>
              </a:ext>
            </a:extLst>
          </p:cNvPr>
          <p:cNvSpPr>
            <a:spLocks noGrp="1"/>
          </p:cNvSpPr>
          <p:nvPr>
            <p:ph idx="1"/>
          </p:nvPr>
        </p:nvSpPr>
        <p:spPr>
          <a:xfrm>
            <a:off x="838200" y="1825625"/>
            <a:ext cx="10386060" cy="4351338"/>
          </a:xfrm>
        </p:spPr>
        <p:txBody>
          <a:bodyPr/>
          <a:lstStyle/>
          <a:p>
            <a:pPr algn="just">
              <a:lnSpc>
                <a:spcPct val="107000"/>
              </a:lnSpc>
              <a:spcBef>
                <a:spcPts val="0"/>
              </a:spcBef>
              <a:spcAft>
                <a:spcPts val="0"/>
              </a:spcAft>
            </a:pPr>
            <a:r>
              <a:rPr lang="cs-CZ" sz="1800" b="1" dirty="0">
                <a:effectLst/>
                <a:latin typeface="Arial" panose="020B0604020202020204" pitchFamily="34" charset="0"/>
                <a:ea typeface="Times New Roman" panose="02020603050405020304" pitchFamily="18" charset="0"/>
                <a:cs typeface="Arial" panose="020B0604020202020204" pitchFamily="34" charset="0"/>
              </a:rPr>
              <a:t>Doplnění pojmu </a:t>
            </a:r>
            <a:r>
              <a:rPr lang="cs-CZ" sz="1800" dirty="0">
                <a:effectLst/>
                <a:latin typeface="Arial" panose="020B0604020202020204" pitchFamily="34" charset="0"/>
                <a:ea typeface="Times New Roman" panose="02020603050405020304" pitchFamily="18" charset="0"/>
                <a:cs typeface="Arial" panose="020B0604020202020204" pitchFamily="34" charset="0"/>
              </a:rPr>
              <a:t>sítě sociálních služeb s celostátním nebo nadregionálním charakterem;</a:t>
            </a:r>
          </a:p>
          <a:p>
            <a:pPr marL="0" indent="0" algn="just">
              <a:lnSpc>
                <a:spcPct val="107000"/>
              </a:lnSpc>
              <a:spcBef>
                <a:spcPts val="0"/>
              </a:spcBef>
              <a:spcAft>
                <a:spcPts val="0"/>
              </a:spcAft>
              <a:buNone/>
            </a:pPr>
            <a:endParaRPr lang="cs-CZ"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Bef>
                <a:spcPts val="0"/>
              </a:spcBef>
              <a:spcAft>
                <a:spcPts val="0"/>
              </a:spcAft>
            </a:pPr>
            <a:r>
              <a:rPr lang="cs-CZ" sz="1800" b="1" dirty="0">
                <a:effectLst/>
                <a:latin typeface="Arial" panose="020B0604020202020204" pitchFamily="34" charset="0"/>
                <a:ea typeface="Times New Roman" panose="02020603050405020304" pitchFamily="18" charset="0"/>
                <a:cs typeface="Arial" panose="020B0604020202020204" pitchFamily="34" charset="0"/>
              </a:rPr>
              <a:t>v § 3 písm. j)</a:t>
            </a:r>
            <a:r>
              <a:rPr lang="cs-CZ" sz="1800" dirty="0">
                <a:effectLst/>
                <a:latin typeface="Arial" panose="020B0604020202020204" pitchFamily="34" charset="0"/>
                <a:ea typeface="Times New Roman" panose="02020603050405020304" pitchFamily="18" charset="0"/>
                <a:cs typeface="Arial" panose="020B0604020202020204" pitchFamily="34" charset="0"/>
              </a:rPr>
              <a:t> sítí sociálních služeb s celostátním nebo nadregionálním charakterem souhrn sociálních služeb, které v dostatečné kapacitě, náležité kvalitě a s odpovídající dostupností napomáhají řešit nepříznivou sociální situaci osob na území České republiky a které jsou v souladu se zjištěnými potřebami osob na území České republiky; síť sociálních služeb s celostátním nebo nadregionálním charakterem je součástí národní strategie rozvoje sociálních služeb</a:t>
            </a:r>
            <a:r>
              <a:rPr lang="cs-CZ" sz="1800" dirty="0">
                <a:latin typeface="Arial" panose="020B0604020202020204" pitchFamily="34" charset="0"/>
                <a:ea typeface="Times New Roman" panose="02020603050405020304" pitchFamily="18" charset="0"/>
                <a:cs typeface="Arial" panose="020B0604020202020204" pitchFamily="34" charset="0"/>
              </a:rPr>
              <a:t>.</a:t>
            </a:r>
            <a:endParaRPr lang="cs-CZ" sz="18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spcBef>
                <a:spcPts val="0"/>
              </a:spcBef>
              <a:spcAft>
                <a:spcPts val="0"/>
              </a:spcAft>
            </a:pPr>
            <a:endParaRPr lang="cs-CZ" sz="1800" dirty="0">
              <a:effectLst/>
              <a:latin typeface="Arial" panose="020B0604020202020204" pitchFamily="34" charset="0"/>
              <a:ea typeface="Calibri" panose="020F0502020204030204" pitchFamily="34" charset="0"/>
              <a:cs typeface="Arial" panose="020B0604020202020204" pitchFamily="34" charset="0"/>
            </a:endParaRPr>
          </a:p>
          <a:p>
            <a:endParaRPr lang="cs-CZ" dirty="0"/>
          </a:p>
        </p:txBody>
      </p:sp>
      <p:pic>
        <p:nvPicPr>
          <p:cNvPr id="4" name="Obrázek 2">
            <a:extLst>
              <a:ext uri="{FF2B5EF4-FFF2-40B4-BE49-F238E27FC236}">
                <a16:creationId xmlns:a16="http://schemas.microsoft.com/office/drawing/2014/main" id="{8FAF72D5-0615-EB51-8EC1-CC11AFBD59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354" y="0"/>
            <a:ext cx="10659291" cy="58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Pole 8">
            <a:extLst>
              <a:ext uri="{FF2B5EF4-FFF2-40B4-BE49-F238E27FC236}">
                <a16:creationId xmlns:a16="http://schemas.microsoft.com/office/drawing/2014/main" id="{163EEC07-EDF4-6BB1-E98A-2FD86CC97E36}"/>
              </a:ext>
            </a:extLst>
          </p:cNvPr>
          <p:cNvSpPr txBox="1">
            <a:spLocks noChangeArrowheads="1"/>
          </p:cNvSpPr>
          <p:nvPr/>
        </p:nvSpPr>
        <p:spPr bwMode="auto">
          <a:xfrm>
            <a:off x="694509" y="1125230"/>
            <a:ext cx="101502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cs-CZ" altLang="cs-CZ" dirty="0">
                <a:latin typeface="Arial Black" panose="020B0A04020102020204" pitchFamily="34" charset="0"/>
                <a:cs typeface="Arial" panose="020B0604020202020204" pitchFamily="34" charset="0"/>
              </a:rPr>
              <a:t>Poslanecká novela zákona o sociálních službách </a:t>
            </a:r>
          </a:p>
        </p:txBody>
      </p:sp>
    </p:spTree>
    <p:extLst>
      <p:ext uri="{BB962C8B-B14F-4D97-AF65-F5344CB8AC3E}">
        <p14:creationId xmlns:p14="http://schemas.microsoft.com/office/powerpoint/2010/main" val="3051363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C52BDE7-BE83-3476-1AAA-D528541A2EA7}"/>
              </a:ext>
            </a:extLst>
          </p:cNvPr>
          <p:cNvSpPr>
            <a:spLocks noGrp="1"/>
          </p:cNvSpPr>
          <p:nvPr>
            <p:ph type="title"/>
          </p:nvPr>
        </p:nvSpPr>
        <p:spPr>
          <a:xfrm>
            <a:off x="838200" y="868680"/>
            <a:ext cx="10408920" cy="822008"/>
          </a:xfrm>
        </p:spPr>
        <p:txBody>
          <a:bodyPr/>
          <a:lstStyle/>
          <a:p>
            <a:r>
              <a:rPr lang="cs-CZ" sz="3200" b="1" dirty="0">
                <a:latin typeface="+mn-lt"/>
                <a:cs typeface="Arial" panose="020B0604020202020204" pitchFamily="34" charset="0"/>
              </a:rPr>
              <a:t>Financování sociálních služeb</a:t>
            </a:r>
            <a:endParaRPr lang="cs-CZ" sz="3200" dirty="0">
              <a:latin typeface="+mn-lt"/>
            </a:endParaRPr>
          </a:p>
        </p:txBody>
      </p:sp>
      <p:sp>
        <p:nvSpPr>
          <p:cNvPr id="3" name="Zástupný obsah 2">
            <a:extLst>
              <a:ext uri="{FF2B5EF4-FFF2-40B4-BE49-F238E27FC236}">
                <a16:creationId xmlns:a16="http://schemas.microsoft.com/office/drawing/2014/main" id="{3A6501E3-D5B7-1B79-332D-8291B3FCCF96}"/>
              </a:ext>
            </a:extLst>
          </p:cNvPr>
          <p:cNvSpPr>
            <a:spLocks noGrp="1"/>
          </p:cNvSpPr>
          <p:nvPr>
            <p:ph idx="1"/>
          </p:nvPr>
        </p:nvSpPr>
        <p:spPr/>
        <p:txBody>
          <a:bodyPr/>
          <a:lstStyle/>
          <a:p>
            <a:pPr marL="0" indent="0" algn="just">
              <a:lnSpc>
                <a:spcPct val="100000"/>
              </a:lnSpc>
              <a:spcBef>
                <a:spcPts val="0"/>
              </a:spcBef>
              <a:spcAft>
                <a:spcPts val="0"/>
              </a:spcAft>
              <a:buNone/>
            </a:pPr>
            <a:r>
              <a:rPr lang="cs-CZ" sz="1800" b="1" u="sng" kern="100" dirty="0">
                <a:latin typeface="Arial" panose="020B0604020202020204" pitchFamily="34" charset="0"/>
                <a:ea typeface="Calibri" panose="020F0502020204030204" pitchFamily="34" charset="0"/>
                <a:cs typeface="Arial" panose="020B0604020202020204" pitchFamily="34" charset="0"/>
              </a:rPr>
              <a:t>Dotace</a:t>
            </a:r>
            <a:r>
              <a:rPr lang="cs-CZ" sz="1800" b="1" u="sng" kern="100" dirty="0">
                <a:effectLst/>
                <a:latin typeface="Arial" panose="020B0604020202020204" pitchFamily="34" charset="0"/>
                <a:ea typeface="Calibri" panose="020F0502020204030204" pitchFamily="34" charset="0"/>
                <a:cs typeface="Arial" panose="020B0604020202020204" pitchFamily="34" charset="0"/>
              </a:rPr>
              <a:t> ze státního rozpočtu krajům a hlavnímu městu Praze (</a:t>
            </a:r>
            <a:r>
              <a:rPr lang="cs-CZ" sz="1800" b="1" u="sng" kern="100" dirty="0" err="1">
                <a:effectLst/>
                <a:latin typeface="Arial" panose="020B0604020202020204" pitchFamily="34" charset="0"/>
                <a:ea typeface="Calibri" panose="020F0502020204030204" pitchFamily="34" charset="0"/>
                <a:cs typeface="Arial" panose="020B0604020202020204" pitchFamily="34" charset="0"/>
              </a:rPr>
              <a:t>PpA</a:t>
            </a:r>
            <a:r>
              <a:rPr lang="cs-CZ" sz="1800" b="1" u="sng" kern="100" dirty="0">
                <a:effectLst/>
                <a:latin typeface="Arial" panose="020B0604020202020204" pitchFamily="34" charset="0"/>
                <a:ea typeface="Calibri" panose="020F0502020204030204" pitchFamily="34" charset="0"/>
                <a:cs typeface="Arial" panose="020B0604020202020204" pitchFamily="34" charset="0"/>
              </a:rPr>
              <a:t>)</a:t>
            </a:r>
          </a:p>
          <a:p>
            <a:pPr marL="0" lvl="0" indent="0" algn="just">
              <a:lnSpc>
                <a:spcPct val="100000"/>
              </a:lnSpc>
              <a:spcBef>
                <a:spcPts val="0"/>
              </a:spcBef>
              <a:spcAft>
                <a:spcPts val="0"/>
              </a:spcAft>
              <a:buNone/>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r>
              <a:rPr lang="cs-CZ" sz="1800" kern="100" dirty="0">
                <a:latin typeface="Arial" panose="020B0604020202020204" pitchFamily="34" charset="0"/>
                <a:ea typeface="Calibri" panose="020F0502020204030204" pitchFamily="34" charset="0"/>
                <a:cs typeface="Arial" panose="020B0604020202020204" pitchFamily="34" charset="0"/>
              </a:rPr>
              <a:t>Podpora sociálních služeb s regionální působností</a:t>
            </a:r>
          </a:p>
          <a:p>
            <a:pPr marL="0" lvl="0" indent="0" algn="just">
              <a:lnSpc>
                <a:spcPct val="100000"/>
              </a:lnSpc>
              <a:spcBef>
                <a:spcPts val="0"/>
              </a:spcBef>
              <a:spcAft>
                <a:spcPts val="0"/>
              </a:spcAft>
              <a:buNone/>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00000"/>
              </a:lnSpc>
              <a:spcBef>
                <a:spcPts val="0"/>
              </a:spcBef>
              <a:spcAft>
                <a:spcPts val="0"/>
              </a:spcAft>
              <a:buFont typeface="Symbol" panose="05050102010706020507" pitchFamily="18" charset="2"/>
              <a:buChar char=""/>
            </a:pPr>
            <a:r>
              <a:rPr lang="cs-CZ" sz="1800" kern="100" dirty="0">
                <a:effectLst/>
                <a:latin typeface="Arial" panose="020B0604020202020204" pitchFamily="34" charset="0"/>
                <a:ea typeface="Calibri" panose="020F0502020204030204" pitchFamily="34" charset="0"/>
                <a:cs typeface="Arial" panose="020B0604020202020204" pitchFamily="34" charset="0"/>
              </a:rPr>
              <a:t>Alokace pro rok 2024: 24 900 000 000 Kč, v současné chvíli využito cca 23 670 790 210 Kč</a:t>
            </a:r>
          </a:p>
          <a:p>
            <a:pPr marL="0" indent="0" algn="just">
              <a:lnSpc>
                <a:spcPct val="100000"/>
              </a:lnSpc>
              <a:spcBef>
                <a:spcPts val="0"/>
              </a:spcBef>
              <a:spcAft>
                <a:spcPts val="0"/>
              </a:spcAft>
              <a:buNone/>
            </a:pPr>
            <a:endParaRPr lang="cs-CZ" sz="1800" kern="1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00000"/>
              </a:lnSpc>
              <a:spcBef>
                <a:spcPts val="0"/>
              </a:spcBef>
              <a:spcAft>
                <a:spcPts val="0"/>
              </a:spcAft>
              <a:buFont typeface="Symbol" panose="05050102010706020507" pitchFamily="18" charset="2"/>
              <a:buChar char=""/>
            </a:pPr>
            <a:r>
              <a:rPr lang="cs-CZ" sz="1800" b="1" kern="100" dirty="0">
                <a:latin typeface="Arial" panose="020B0604020202020204" pitchFamily="34" charset="0"/>
                <a:ea typeface="Calibri" panose="020F0502020204030204" pitchFamily="34" charset="0"/>
                <a:cs typeface="Arial" panose="020B0604020202020204" pitchFamily="34" charset="0"/>
              </a:rPr>
              <a:t>Alokace pro rok 2025</a:t>
            </a:r>
            <a:r>
              <a:rPr lang="cs-CZ" sz="1800" kern="100" dirty="0">
                <a:latin typeface="Arial" panose="020B0604020202020204" pitchFamily="34" charset="0"/>
                <a:ea typeface="Calibri" panose="020F0502020204030204" pitchFamily="34" charset="0"/>
                <a:cs typeface="Arial" panose="020B0604020202020204" pitchFamily="34" charset="0"/>
              </a:rPr>
              <a:t>: 26 007 733 456 Kč (předběžný příslib)</a:t>
            </a:r>
          </a:p>
          <a:p>
            <a:pPr marL="0" indent="0" algn="just">
              <a:lnSpc>
                <a:spcPct val="100000"/>
              </a:lnSpc>
              <a:spcBef>
                <a:spcPts val="0"/>
              </a:spcBef>
              <a:spcAft>
                <a:spcPts val="0"/>
              </a:spcAft>
              <a:buNone/>
            </a:pPr>
            <a:endParaRPr lang="cs-CZ" sz="1800" kern="1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00000"/>
              </a:lnSpc>
              <a:spcBef>
                <a:spcPts val="0"/>
              </a:spcBef>
              <a:spcAft>
                <a:spcPts val="0"/>
              </a:spcAft>
              <a:buFont typeface="Symbol" panose="05050102010706020507" pitchFamily="18" charset="2"/>
              <a:buChar char=""/>
            </a:pPr>
            <a:r>
              <a:rPr lang="cs-CZ" sz="1800" kern="100" dirty="0">
                <a:latin typeface="Arial" panose="020B0604020202020204" pitchFamily="34" charset="0"/>
                <a:ea typeface="Calibri" panose="020F0502020204030204" pitchFamily="34" charset="0"/>
                <a:cs typeface="Arial" panose="020B0604020202020204" pitchFamily="34" charset="0"/>
              </a:rPr>
              <a:t>Požadavek ze strany krajů pro rok 2025: 39 177 670 987 Kč</a:t>
            </a:r>
          </a:p>
          <a:p>
            <a:pPr marL="342900" indent="-342900" algn="just">
              <a:lnSpc>
                <a:spcPct val="100000"/>
              </a:lnSpc>
              <a:spcBef>
                <a:spcPts val="0"/>
              </a:spcBef>
              <a:spcAft>
                <a:spcPts val="0"/>
              </a:spcAft>
              <a:buFont typeface="Symbol" panose="05050102010706020507" pitchFamily="18" charset="2"/>
              <a:buChar char=""/>
            </a:pPr>
            <a:endParaRPr lang="cs-CZ" sz="1800" kern="1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00000"/>
              </a:lnSpc>
              <a:spcBef>
                <a:spcPts val="0"/>
              </a:spcBef>
              <a:spcAft>
                <a:spcPts val="0"/>
              </a:spcAft>
              <a:buFont typeface="Symbol" panose="05050102010706020507" pitchFamily="18" charset="2"/>
              <a:buChar char=""/>
            </a:pPr>
            <a:r>
              <a:rPr lang="cs-CZ" sz="1800" b="1" kern="100" dirty="0">
                <a:latin typeface="Arial" panose="020B0604020202020204" pitchFamily="34" charset="0"/>
                <a:ea typeface="Calibri" panose="020F0502020204030204" pitchFamily="34" charset="0"/>
                <a:cs typeface="Arial" panose="020B0604020202020204" pitchFamily="34" charset="0"/>
              </a:rPr>
              <a:t>Dotační řízení na rok 2025</a:t>
            </a:r>
            <a:r>
              <a:rPr lang="cs-CZ" sz="1800" kern="100" dirty="0">
                <a:latin typeface="Arial" panose="020B0604020202020204" pitchFamily="34" charset="0"/>
                <a:ea typeface="Calibri" panose="020F0502020204030204" pitchFamily="34" charset="0"/>
                <a:cs typeface="Arial" panose="020B0604020202020204" pitchFamily="34" charset="0"/>
              </a:rPr>
              <a:t>: zveřejněno 1. 7. 2024, příjem žádostí do 31. 7. 2024</a:t>
            </a:r>
          </a:p>
          <a:p>
            <a:pPr marL="0" indent="0" algn="just">
              <a:lnSpc>
                <a:spcPct val="100000"/>
              </a:lnSpc>
              <a:spcBef>
                <a:spcPts val="0"/>
              </a:spcBef>
              <a:spcAft>
                <a:spcPts val="0"/>
              </a:spcAft>
              <a:buNone/>
            </a:pPr>
            <a:endParaRPr lang="cs-CZ" sz="1800" kern="1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00000"/>
              </a:lnSpc>
              <a:spcBef>
                <a:spcPts val="0"/>
              </a:spcBef>
              <a:spcAft>
                <a:spcPts val="0"/>
              </a:spcAft>
              <a:buFont typeface="Symbol" panose="05050102010706020507" pitchFamily="18" charset="2"/>
              <a:buChar char=""/>
            </a:pPr>
            <a:endParaRPr lang="cs-CZ" sz="1800" kern="1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pPr marL="457200" algn="just">
              <a:lnSpc>
                <a:spcPct val="100000"/>
              </a:lnSpc>
              <a:spcBef>
                <a:spcPts val="0"/>
              </a:spcBef>
              <a:spcAft>
                <a:spcPts val="0"/>
              </a:spcAft>
            </a:pPr>
            <a:endParaRPr lang="cs-CZ"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spcAft>
                <a:spcPts val="0"/>
              </a:spcAft>
              <a:buFont typeface="Symbol" panose="05050102010706020507" pitchFamily="18" charset="2"/>
              <a:buChar char=""/>
            </a:pPr>
            <a:endParaRPr lang="cs-CZ" sz="1800" kern="100" dirty="0">
              <a:effectLst/>
              <a:latin typeface="Arial" panose="020B0604020202020204" pitchFamily="34" charset="0"/>
              <a:ea typeface="Calibri" panose="020F0502020204030204" pitchFamily="34" charset="0"/>
              <a:cs typeface="Arial" panose="020B0604020202020204" pitchFamily="34" charset="0"/>
            </a:endParaRPr>
          </a:p>
          <a:p>
            <a:endParaRPr lang="cs-CZ" dirty="0"/>
          </a:p>
        </p:txBody>
      </p:sp>
      <p:pic>
        <p:nvPicPr>
          <p:cNvPr id="4" name="Obrázek 2">
            <a:extLst>
              <a:ext uri="{FF2B5EF4-FFF2-40B4-BE49-F238E27FC236}">
                <a16:creationId xmlns:a16="http://schemas.microsoft.com/office/drawing/2014/main" id="{3B517E5D-D09C-8552-0035-AD262D61A5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0"/>
            <a:ext cx="10659291" cy="58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1766993"/>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474130c-30e6-4772-bc0e-81e5e3154d88" xsi:nil="true"/>
    <lcf76f155ced4ddcb4097134ff3c332f xmlns="63a6fca1-1071-4f47-ba3f-ca0f230d1334">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07EDDCD0EB57F478D7937C2A936E07F" ma:contentTypeVersion="13" ma:contentTypeDescription="Create a new document." ma:contentTypeScope="" ma:versionID="4b1ad857d145e3439d6bb8b72b67329e">
  <xsd:schema xmlns:xsd="http://www.w3.org/2001/XMLSchema" xmlns:xs="http://www.w3.org/2001/XMLSchema" xmlns:p="http://schemas.microsoft.com/office/2006/metadata/properties" xmlns:ns2="63a6fca1-1071-4f47-ba3f-ca0f230d1334" xmlns:ns3="b474130c-30e6-4772-bc0e-81e5e3154d88" targetNamespace="http://schemas.microsoft.com/office/2006/metadata/properties" ma:root="true" ma:fieldsID="33db5e185507c83102b1a613e83b0f69" ns2:_="" ns3:_="">
    <xsd:import namespace="63a6fca1-1071-4f47-ba3f-ca0f230d1334"/>
    <xsd:import namespace="b474130c-30e6-4772-bc0e-81e5e3154d8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a6fca1-1071-4f47-ba3f-ca0f230d13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3a5444fd-db5b-4ab5-80f2-69994aca159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474130c-30e6-4772-bc0e-81e5e3154d8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f94a31d5-1a39-4364-8336-76a9305191c0}" ma:internalName="TaxCatchAll" ma:showField="CatchAllData" ma:web="b474130c-30e6-4772-bc0e-81e5e3154d8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E881170-768B-4F4C-870D-57F5FEA9BF5B}">
  <ds:schemaRefs>
    <ds:schemaRef ds:uri="http://schemas.microsoft.com/office/2006/metadata/properties"/>
    <ds:schemaRef ds:uri="http://purl.org/dc/dcmitype/"/>
    <ds:schemaRef ds:uri="http://schemas.microsoft.com/office/2006/documentManagement/types"/>
    <ds:schemaRef ds:uri="http://schemas.openxmlformats.org/package/2006/metadata/core-properties"/>
    <ds:schemaRef ds:uri="http://purl.org/dc/elements/1.1/"/>
    <ds:schemaRef ds:uri="b474130c-30e6-4772-bc0e-81e5e3154d88"/>
    <ds:schemaRef ds:uri="http://schemas.microsoft.com/office/infopath/2007/PartnerControls"/>
    <ds:schemaRef ds:uri="63a6fca1-1071-4f47-ba3f-ca0f230d1334"/>
    <ds:schemaRef ds:uri="http://www.w3.org/XML/1998/namespace"/>
    <ds:schemaRef ds:uri="http://purl.org/dc/terms/"/>
  </ds:schemaRefs>
</ds:datastoreItem>
</file>

<file path=customXml/itemProps2.xml><?xml version="1.0" encoding="utf-8"?>
<ds:datastoreItem xmlns:ds="http://schemas.openxmlformats.org/officeDocument/2006/customXml" ds:itemID="{D201C5E7-B2C6-4396-81E6-193B80D157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a6fca1-1071-4f47-ba3f-ca0f230d1334"/>
    <ds:schemaRef ds:uri="b474130c-30e6-4772-bc0e-81e5e3154d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F748A1-3DB8-4824-8429-81C8D5FB2D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1362</TotalTime>
  <Words>4122</Words>
  <Application>Microsoft Office PowerPoint</Application>
  <PresentationFormat>Širokoúhlá obrazovka</PresentationFormat>
  <Paragraphs>405</Paragraphs>
  <Slides>53</Slides>
  <Notes>1</Notes>
  <HiddenSlides>0</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53</vt:i4>
      </vt:variant>
    </vt:vector>
  </HeadingPairs>
  <TitlesOfParts>
    <vt:vector size="62" baseType="lpstr">
      <vt:lpstr>Arial</vt:lpstr>
      <vt:lpstr>Arial Black</vt:lpstr>
      <vt:lpstr>Ariel black</vt:lpstr>
      <vt:lpstr>Ariel black </vt:lpstr>
      <vt:lpstr>Calibri</vt:lpstr>
      <vt:lpstr>Calibri Light</vt:lpstr>
      <vt:lpstr>Symbol</vt:lpstr>
      <vt:lpstr>Wingdings</vt:lpstr>
      <vt:lpstr>Motiv Office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Financování sociálních služeb</vt:lpstr>
      <vt:lpstr>Financování sociálních služeb</vt:lpstr>
      <vt:lpstr>Financování sociálních služeb</vt:lpstr>
      <vt:lpstr>Financování sociálních služeb</vt:lpstr>
      <vt:lpstr>Financování sociálních služeb</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Stížnostní mechanismus § 99 a (tzv. změnový zákon)</vt:lpstr>
      <vt:lpstr>Stížnostní mechanismus § 99a</vt:lpstr>
      <vt:lpstr>Stížnostní mechanismus § 99b</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Rozložení sociálních pracovníků v jednotlivých oblastech </vt:lpstr>
      <vt:lpstr>Prezentace aplikace PowerPoint</vt:lpstr>
      <vt:lpstr>Prezentace aplikace PowerPoint</vt:lpstr>
      <vt:lpstr>Prezentace aplikace PowerPoint</vt:lpstr>
      <vt:lpstr>Prezentace aplikace PowerPoint</vt:lpstr>
      <vt:lpstr> </vt:lpstr>
      <vt:lpstr>Ukončené výzvy sociální infrastruktury</vt:lpstr>
      <vt:lpstr>Plánované výzvy</vt:lpstr>
      <vt:lpstr>Zvyšování kapacit sociálního poradenství, sociální prevence a nepobytových služeb péče</vt:lpstr>
      <vt:lpstr>Zvyšování kapacit sociálního poradenství, sociální prevence a nepobytových služeb péče - Podporované aktivity</vt:lpstr>
      <vt:lpstr>Zvyšování kapacit sociálního poradenství, sociální prevence a nepobytových služeb péče - Financování</vt:lpstr>
      <vt:lpstr>Zvyšování kapacit sociálního poradenství, sociální prevence a nepobytových služeb péče - Způsobilé výdaje</vt:lpstr>
      <vt:lpstr>Zvyšování kapacit sociálního poradenství, sociální prevence a nepobytových služeb péče - Způsobilé výdaje</vt:lpstr>
      <vt:lpstr>Modernizace a rozvoj pobytových služeb sociální péče II</vt:lpstr>
      <vt:lpstr>Modernizace a rozvoj pobytových služeb sociální péče II Podporované aktivity</vt:lpstr>
      <vt:lpstr>Modernizace a rozvoj pobytových služeb sociální péče II Financování</vt:lpstr>
      <vt:lpstr>Modernizace a rozvoj pobytových služeb sociální péče II Způsobilé výdaje</vt:lpstr>
      <vt:lpstr>Modernizace a rozvoj pobytových služeb sociální péče II Způsobilé výdaje</vt:lpstr>
      <vt:lpstr>Klimatický koeficient – pro všechny výzvy</vt:lpstr>
      <vt:lpstr> Kontakt</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Pavlíček Jan (MPSV)</dc:creator>
  <cp:lastModifiedBy>Odstrčilová Zdislava Mgr. Bc. (MPSV)</cp:lastModifiedBy>
  <cp:revision>98</cp:revision>
  <cp:lastPrinted>2024-08-29T14:08:28Z</cp:lastPrinted>
  <dcterms:created xsi:type="dcterms:W3CDTF">2022-03-28T08:29:14Z</dcterms:created>
  <dcterms:modified xsi:type="dcterms:W3CDTF">2024-10-09T05:57:04Z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0x010100207EDDCD0EB57F478D7937C2A936E07F</vt:lpwstr>
  </property>
  <property fmtid="{D5CDD505-2E9C-101B-9397-08002B2CF9AE}" pid="3" name="MediaServiceImageTags">
    <vt:lpwstr/>
  </property>
</Properties>
</file>