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91" r:id="rId2"/>
    <p:sldId id="297" r:id="rId3"/>
    <p:sldId id="299" r:id="rId4"/>
    <p:sldId id="304" r:id="rId5"/>
    <p:sldId id="300" r:id="rId6"/>
    <p:sldId id="301" r:id="rId7"/>
    <p:sldId id="302" r:id="rId8"/>
    <p:sldId id="303" r:id="rId9"/>
    <p:sldId id="305" r:id="rId10"/>
    <p:sldId id="306" r:id="rId11"/>
    <p:sldId id="309" r:id="rId12"/>
    <p:sldId id="318" r:id="rId13"/>
    <p:sldId id="307" r:id="rId14"/>
    <p:sldId id="308" r:id="rId15"/>
    <p:sldId id="313" r:id="rId16"/>
    <p:sldId id="310" r:id="rId17"/>
    <p:sldId id="314" r:id="rId18"/>
    <p:sldId id="311" r:id="rId19"/>
    <p:sldId id="312" r:id="rId20"/>
    <p:sldId id="315" r:id="rId21"/>
    <p:sldId id="316" r:id="rId22"/>
    <p:sldId id="317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21.09.2022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lkraj.cz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.spacilova@olkraj.c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ctr"/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FINANCOVÁNÍ SOCIÁLNÍCH SLUŽEB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altLang="cs-CZ" dirty="0">
                <a:ea typeface="ＭＳ Ｐゴシック" panose="020B0600070205080204" pitchFamily="34" charset="-128"/>
              </a:rPr>
              <a:t>Setkání s poskytovateli sociálních služeb</a:t>
            </a:r>
          </a:p>
          <a:p>
            <a:pPr algn="ctr"/>
            <a:r>
              <a:rPr lang="cs-CZ" altLang="cs-CZ" dirty="0">
                <a:ea typeface="ＭＳ Ｐゴシック" panose="020B0600070205080204" pitchFamily="34" charset="-128"/>
              </a:rPr>
              <a:t>Olomouc, 12.10.2022</a:t>
            </a:r>
          </a:p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altLang="cs-CZ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Výhled - chronologicky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8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Žádost na rok 2023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700" dirty="0" smtClean="0">
              <a:ea typeface="ＭＳ Ｐゴシック" panose="020B0600070205080204" pitchFamily="34" charset="-128"/>
            </a:endParaRPr>
          </a:p>
          <a:p>
            <a:pPr marL="0" indent="0" algn="just">
              <a:buNone/>
            </a:pPr>
            <a:r>
              <a:rPr lang="cs-CZ" sz="2700" dirty="0" smtClean="0">
                <a:ea typeface="ＭＳ Ｐゴシック" panose="020B0600070205080204" pitchFamily="34" charset="-128"/>
              </a:rPr>
              <a:t>Podávání žádostí: </a:t>
            </a:r>
            <a:r>
              <a:rPr lang="cs-CZ" dirty="0"/>
              <a:t>31.10.2022 </a:t>
            </a:r>
            <a:r>
              <a:rPr lang="cs-CZ" dirty="0" smtClean="0"/>
              <a:t>- 21.11.2022 </a:t>
            </a:r>
            <a:endParaRPr lang="cs-CZ" sz="2700" dirty="0" smtClean="0">
              <a:ea typeface="ＭＳ Ｐゴシック" panose="020B0600070205080204" pitchFamily="34" charset="-128"/>
            </a:endParaRPr>
          </a:p>
          <a:p>
            <a:pPr marL="0" indent="0" algn="just">
              <a:buNone/>
            </a:pPr>
            <a:r>
              <a:rPr lang="cs-CZ" sz="2700" dirty="0" smtClean="0">
                <a:ea typeface="ＭＳ Ｐゴシック" panose="020B0600070205080204" pitchFamily="34" charset="-128"/>
              </a:rPr>
              <a:t>Oprávněnými </a:t>
            </a:r>
            <a:r>
              <a:rPr lang="cs-CZ" sz="2700" dirty="0">
                <a:ea typeface="ＭＳ Ｐゴシック" panose="020B0600070205080204" pitchFamily="34" charset="-128"/>
              </a:rPr>
              <a:t>žadateli jsou poskytovatelé sociálních služeb zařazených do sítě sociálních služeb Olomouckého kraje, které nejsou </a:t>
            </a:r>
            <a:r>
              <a:rPr lang="cs-CZ" sz="2700" dirty="0" smtClean="0">
                <a:ea typeface="ＭＳ Ｐゴシック" panose="020B0600070205080204" pitchFamily="34" charset="-128"/>
              </a:rPr>
              <a:t>financovány</a:t>
            </a:r>
          </a:p>
          <a:p>
            <a:pPr lvl="1" algn="just"/>
            <a:r>
              <a:rPr lang="cs-CZ" sz="2700" dirty="0" smtClean="0">
                <a:solidFill>
                  <a:srgbClr val="00549F"/>
                </a:solidFill>
              </a:rPr>
              <a:t>z</a:t>
            </a:r>
            <a:r>
              <a:rPr lang="cs-CZ" sz="2700" dirty="0">
                <a:solidFill>
                  <a:srgbClr val="00549F"/>
                </a:solidFill>
              </a:rPr>
              <a:t> MPSV ČR v rámci programu podpory B (služby s nadregionální či celostátní působností) a </a:t>
            </a:r>
          </a:p>
          <a:p>
            <a:pPr lvl="1" algn="just"/>
            <a:r>
              <a:rPr lang="cs-CZ" sz="2700" dirty="0">
                <a:solidFill>
                  <a:srgbClr val="00549F"/>
                </a:solidFill>
              </a:rPr>
              <a:t>z individuálního projektu Olomouckého kraje Azylové domy v Olomouckém kraji II</a:t>
            </a:r>
            <a:r>
              <a:rPr lang="cs-CZ" sz="2700" dirty="0">
                <a:solidFill>
                  <a:srgbClr val="00549F"/>
                </a:solidFill>
              </a:rPr>
              <a:t>.</a:t>
            </a:r>
            <a:endParaRPr lang="cs-CZ" sz="2700" dirty="0">
              <a:solidFill>
                <a:srgbClr val="00549F"/>
              </a:solidFill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11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18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Žádost na rok 2023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85000" lnSpcReduction="1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Rozpočet služby musí být nastaven hospodárně a efektivně, </a:t>
            </a:r>
            <a:r>
              <a:rPr lang="cs-CZ" sz="3200" dirty="0" smtClean="0"/>
              <a:t>žadatel </a:t>
            </a:r>
            <a:r>
              <a:rPr lang="cs-CZ" sz="3200" dirty="0"/>
              <a:t>uvede celkové náklady sociální služby </a:t>
            </a:r>
            <a:r>
              <a:rPr lang="cs-CZ" sz="3200" b="1" dirty="0" smtClean="0"/>
              <a:t>v </a:t>
            </a:r>
            <a:r>
              <a:rPr lang="cs-CZ" sz="3200" b="1" dirty="0"/>
              <a:t>reálné</a:t>
            </a:r>
            <a:r>
              <a:rPr lang="cs-CZ" sz="3200" dirty="0"/>
              <a:t>, nezkreslené a především nijak nenadhodnocené </a:t>
            </a:r>
            <a:r>
              <a:rPr lang="cs-CZ" sz="3200" dirty="0" smtClean="0"/>
              <a:t>výši,</a:t>
            </a:r>
            <a:endParaRPr lang="cs-CZ" sz="3200" dirty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nerelevantní </a:t>
            </a:r>
            <a:r>
              <a:rPr lang="cs-CZ" altLang="cs-CZ" sz="3200" dirty="0">
                <a:ea typeface="ＭＳ Ｐゴシック" panose="020B0600070205080204" pitchFamily="34" charset="-128"/>
              </a:rPr>
              <a:t>navyšování rozpočtu uvedeného v žádosti (a potažmo požadavku na dotaci) je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nepřípustné,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neuznatelné </a:t>
            </a:r>
            <a:r>
              <a:rPr lang="cs-CZ" altLang="cs-CZ" sz="3200" dirty="0">
                <a:ea typeface="ＭＳ Ｐゴシック" panose="020B0600070205080204" pitchFamily="34" charset="-128"/>
              </a:rPr>
              <a:t>a nadhodnocené náklady (výdaje) budou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(v souladu s Programem) v </a:t>
            </a:r>
            <a:r>
              <a:rPr lang="cs-CZ" altLang="cs-CZ" sz="3200" dirty="0">
                <a:ea typeface="ＭＳ Ｐゴシック" panose="020B0600070205080204" pitchFamily="34" charset="-128"/>
              </a:rPr>
              <a:t>rámci žádosti vyčísleny a požadavek na dotaci bude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krácen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.</a:t>
            </a:r>
            <a:endParaRPr lang="cs-CZ" altLang="cs-CZ" sz="3200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4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</a:t>
            </a: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rok 2022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solidFill>
                  <a:srgbClr val="FF0000"/>
                </a:solidFill>
              </a:rPr>
              <a:t>Podání do </a:t>
            </a:r>
            <a:r>
              <a:rPr lang="cs-CZ" sz="2600" dirty="0" smtClean="0">
                <a:solidFill>
                  <a:srgbClr val="FF0000"/>
                </a:solidFill>
              </a:rPr>
              <a:t>23.01.2023; </a:t>
            </a:r>
            <a:endParaRPr lang="cs-CZ" sz="2600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solidFill>
                  <a:srgbClr val="FF0000"/>
                </a:solidFill>
              </a:rPr>
              <a:t>odvedení finančních prostředků (vratky, zisk) do 25.01.2023.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/>
              <a:t>Podávají všichni POVĚŘENÍ poskytovatelé sociálních služeb, pokud obdrželi finanční prostředky určené na poskytování sociálních služeb z kraje – tedy i ti, kteří neobdrželi dotaci v Podprogramu č. 1 (tzn. IP, PPB, …).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ea typeface="ＭＳ Ｐゴシック" panose="020B0600070205080204" pitchFamily="34" charset="-128"/>
              </a:rPr>
              <a:t>Finanční vypořádání podávat pouze prostřednictvím aplikace KISSoS, jiný způsob není relevantní (např. DS, e-mail, …).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2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</a:t>
            </a: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rok 2022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lvl="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 smtClean="0"/>
              <a:t>Nesplnění </a:t>
            </a:r>
            <a:r>
              <a:rPr lang="cs-CZ" altLang="cs-CZ" sz="2600" dirty="0"/>
              <a:t>podmínek je důvodem pro neposkytnutí dotace na následující rok.</a:t>
            </a:r>
          </a:p>
          <a:p>
            <a:pPr lvl="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/>
              <a:t>Vyplnění tabulek je nutno věnovat náležitou pozornost (stále se objevuje mnoho chyb).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/>
              <a:t>Vrácené FP z P1 kraj odvádí zpět MPSV (je možno vracet do P2).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/>
              <a:t>Informaci o vratce do P2 je možno uvést v políčku </a:t>
            </a:r>
            <a:r>
              <a:rPr lang="cs-CZ" altLang="cs-CZ" sz="2600" dirty="0" smtClean="0"/>
              <a:t>„Poznámka“.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 smtClean="0"/>
              <a:t>Pro opravu FV a VP j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e </a:t>
            </a:r>
            <a:r>
              <a:rPr lang="cs-CZ" altLang="cs-CZ" sz="2600" dirty="0">
                <a:ea typeface="ＭＳ Ｐゴシック" panose="020B0600070205080204" pitchFamily="34" charset="-128"/>
              </a:rPr>
              <a:t>možno využít otevření aplikace od 01.04. do 31.05.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(k </a:t>
            </a:r>
            <a:r>
              <a:rPr lang="cs-CZ" altLang="cs-CZ" sz="2600" dirty="0">
                <a:ea typeface="ＭＳ Ｐゴシック" panose="020B0600070205080204" pitchFamily="34" charset="-128"/>
              </a:rPr>
              <a:t>podání aktualizace finančního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vypořádání).</a:t>
            </a:r>
            <a:endParaRPr lang="cs-CZ" altLang="cs-CZ" sz="2600" dirty="0">
              <a:ea typeface="ＭＳ Ｐゴシック" panose="020B0600070205080204" pitchFamily="34" charset="-128"/>
            </a:endParaRPr>
          </a:p>
          <a:p>
            <a:pPr algn="just">
              <a:spcBef>
                <a:spcPts val="600"/>
              </a:spcBef>
              <a:defRPr/>
            </a:pPr>
            <a:endParaRPr lang="cs-CZ" altLang="cs-CZ" sz="26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61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2 – Finanční vyúčtování dotace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marL="40005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Předložit </a:t>
            </a:r>
            <a:r>
              <a:rPr lang="cs-CZ" altLang="cs-CZ" dirty="0">
                <a:ea typeface="ＭＳ Ｐゴシック" panose="020B0600070205080204" pitchFamily="34" charset="-128"/>
              </a:rPr>
              <a:t>v termínu do 15.02. (termín odeslání);</a:t>
            </a:r>
          </a:p>
          <a:p>
            <a:pPr marL="40005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ea typeface="ＭＳ Ｐゴシック" panose="020B0600070205080204" pitchFamily="34" charset="-128"/>
              </a:rPr>
              <a:t>doložit povinné přílohy:</a:t>
            </a:r>
          </a:p>
          <a:p>
            <a:pPr marL="857250" lvl="1" indent="-34290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  <a:defRPr/>
            </a:pPr>
            <a:r>
              <a:rPr lang="cs-CZ" dirty="0">
                <a:ea typeface="ＭＳ Ｐゴシック" panose="020B0600070205080204" pitchFamily="34" charset="-128"/>
              </a:rPr>
              <a:t>Příloha č. 3 – Informace o realizaci projektu;</a:t>
            </a:r>
          </a:p>
          <a:p>
            <a:pPr marL="857250" lvl="1" indent="-34290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+ </a:t>
            </a:r>
            <a:r>
              <a:rPr lang="cs-CZ" altLang="cs-CZ" dirty="0">
                <a:ea typeface="ＭＳ Ｐゴシック" panose="020B0600070205080204" pitchFamily="34" charset="-128"/>
              </a:rPr>
              <a:t>případně </a:t>
            </a:r>
            <a:r>
              <a:rPr lang="cs-CZ" dirty="0">
                <a:ea typeface="ＭＳ Ｐゴシック" panose="020B0600070205080204" pitchFamily="34" charset="-128"/>
              </a:rPr>
              <a:t>Příloha č. 4 – </a:t>
            </a:r>
            <a:r>
              <a:rPr lang="cs-CZ" altLang="cs-CZ" dirty="0">
                <a:ea typeface="ＭＳ Ｐゴシック" panose="020B0600070205080204" pitchFamily="34" charset="-128"/>
              </a:rPr>
              <a:t>Avízo vrácení finančních prostředků.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ea typeface="ＭＳ Ｐゴシック" panose="020B0600070205080204" pitchFamily="34" charset="-128"/>
              </a:rPr>
              <a:t>Finanční vyúčtování se podává elektronicky – v systému RAP.</a:t>
            </a:r>
          </a:p>
          <a:p>
            <a:pPr algn="just">
              <a:spcBef>
                <a:spcPts val="600"/>
              </a:spcBef>
              <a:defRPr/>
            </a:pPr>
            <a:endParaRPr lang="cs-CZ" altLang="cs-CZ" sz="2600" dirty="0"/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altLang="cs-CZ" sz="2600" i="1" dirty="0" smtClean="0"/>
              <a:t>Bližší informace jsou uvedeny v pravidlech PROGRAMU.</a:t>
            </a:r>
            <a:endParaRPr lang="cs-CZ" altLang="cs-CZ" sz="2600" i="1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9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325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400" dirty="0">
                <a:ea typeface="ＭＳ Ｐゴシック" panose="020B0600070205080204" pitchFamily="34" charset="-128"/>
              </a:rPr>
              <a:t>Smlouvy jsou uzavírány elektronickou formou – odeslání i příjem prostřednictvím DS</a:t>
            </a:r>
            <a:r>
              <a:rPr lang="cs-CZ" altLang="cs-CZ" sz="7400" dirty="0" smtClean="0">
                <a:ea typeface="ＭＳ Ｐゴシック" panose="020B0600070205080204" pitchFamily="34" charset="-128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endParaRPr lang="cs-CZ" altLang="cs-CZ" sz="7400" dirty="0" smtClean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endParaRPr lang="cs-CZ" altLang="cs-CZ" sz="7400" dirty="0" smtClean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400" dirty="0" smtClean="0">
                <a:ea typeface="ＭＳ Ｐゴシック" panose="020B0600070205080204" pitchFamily="34" charset="-128"/>
              </a:rPr>
              <a:t>Smlouvy musí být opatřeny elektronickým podpisem: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000" dirty="0" smtClean="0">
                <a:ea typeface="ＭＳ Ｐゴシック" panose="020B0600070205080204" pitchFamily="34" charset="-128"/>
              </a:rPr>
              <a:t>Veřejnoprávní podepisující (obce a příspěvkové organizace) – kvalifikovaný podpis umístěný na kvalifikovaném certifikátu + časové razítko;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000" dirty="0" smtClean="0">
                <a:ea typeface="ＭＳ Ｐゴシック" panose="020B0600070205080204" pitchFamily="34" charset="-128"/>
              </a:rPr>
              <a:t>neveřejnoprávní podepisující – uznávaný elektronický podpis. </a:t>
            </a:r>
            <a:endParaRPr lang="cs-CZ" altLang="cs-CZ" sz="7000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183" y="2432803"/>
            <a:ext cx="3678901" cy="11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325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cs-CZ" altLang="cs-CZ" sz="8600" dirty="0" smtClean="0">
                <a:ea typeface="ＭＳ Ｐゴシック" panose="020B0600070205080204" pitchFamily="34" charset="-128"/>
              </a:rPr>
              <a:t>Při </a:t>
            </a:r>
            <a:r>
              <a:rPr lang="cs-CZ" altLang="cs-CZ" sz="8600" dirty="0">
                <a:ea typeface="ＭＳ Ｐゴシック" panose="020B0600070205080204" pitchFamily="34" charset="-128"/>
              </a:rPr>
              <a:t>odeslání podepsané smlouvy je nutno do stejné DZ vložit povinné přílohy: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 smtClean="0">
                <a:ea typeface="ＭＳ Ｐゴシック" panose="020B0600070205080204" pitchFamily="34" charset="-128"/>
              </a:rPr>
              <a:t>Čestné </a:t>
            </a:r>
            <a:r>
              <a:rPr lang="cs-CZ" altLang="cs-CZ" sz="6200" dirty="0">
                <a:ea typeface="ＭＳ Ｐゴシック" panose="020B0600070205080204" pitchFamily="34" charset="-128"/>
              </a:rPr>
              <a:t>prohlášení o bezdlužnosti;</a:t>
            </a:r>
            <a:r>
              <a:rPr lang="cs-CZ" sz="6200" dirty="0"/>
              <a:t>    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ea typeface="ＭＳ Ｐゴシック" panose="020B0600070205080204" pitchFamily="34" charset="-128"/>
              </a:rPr>
              <a:t>potvrzení o bezdlužnosti z FÚ a 	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ea typeface="ＭＳ Ｐゴシック" panose="020B0600070205080204" pitchFamily="34" charset="-128"/>
              </a:rPr>
              <a:t>potvrzení o bezdlužnosti z ČSSZ.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6200" dirty="0">
                <a:ea typeface="ＭＳ Ｐゴシック" panose="020B0600070205080204" pitchFamily="34" charset="-128"/>
              </a:rPr>
              <a:t>Město/obec (organizační složka), připojí v samostatném dokumentu doložku o schválení poskytnutí dotace a uzavření smlouvy příslušným orgánem města/obce.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6200" dirty="0">
                <a:ea typeface="ＭＳ Ｐゴシック" panose="020B0600070205080204" pitchFamily="34" charset="-128"/>
              </a:rPr>
              <a:t>Příspěvkové organizace (obcí) připojí dokument uvedený v bodě 4. pouze v případě, že zřizovací listina příspěvkové organizace vyžaduje pro platnost smlouvy předchozí souhlas zřizovatele. </a:t>
            </a:r>
            <a:endParaRPr lang="cs-CZ" altLang="cs-CZ" sz="6200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 bwMode="auto">
          <a:xfrm>
            <a:off x="6200384" y="3344449"/>
            <a:ext cx="2079320" cy="400110"/>
          </a:xfrm>
          <a:prstGeom prst="rect">
            <a:avLst/>
          </a:prstGeom>
          <a:noFill/>
          <a:ln w="3175" cap="flat" cmpd="sng">
            <a:solidFill>
              <a:schemeClr val="accent1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</a:pPr>
            <a:r>
              <a:rPr lang="cs-CZ" sz="1400" b="1" dirty="0" smtClean="0">
                <a:ln/>
                <a:solidFill>
                  <a:schemeClr val="accent3"/>
                </a:solidFill>
                <a:ea typeface="+mj-ea"/>
              </a:rPr>
              <a:t>Ne starší než 3 měsíce</a:t>
            </a:r>
            <a:endParaRPr lang="cs-CZ" sz="1400" b="1" dirty="0">
              <a:ln/>
              <a:solidFill>
                <a:schemeClr val="accent3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728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3200" dirty="0">
                <a:ea typeface="ＭＳ Ｐゴシック" panose="020B0600070205080204" pitchFamily="34" charset="-128"/>
              </a:rPr>
              <a:t>Potvrzení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zdravotních pojišťoven není </a:t>
            </a:r>
            <a:r>
              <a:rPr lang="cs-CZ" altLang="cs-CZ" sz="3200" dirty="0">
                <a:ea typeface="ＭＳ Ｐゴシック" panose="020B0600070205080204" pitchFamily="34" charset="-128"/>
              </a:rPr>
              <a:t>nutno dokládat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(je nahrazeno čestným prohlášením).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Smlouvy, které obsahují všechny povinné náležitosti  jsou uzavřeny </a:t>
            </a:r>
            <a:r>
              <a:rPr lang="cs-CZ" altLang="cs-CZ" sz="3200" dirty="0">
                <a:ea typeface="ＭＳ Ｐゴシック" panose="020B0600070205080204" pitchFamily="34" charset="-128"/>
              </a:rPr>
              <a:t>dnem doručení na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KÚOK.</a:t>
            </a:r>
            <a:endParaRPr lang="cs-CZ" altLang="cs-CZ" sz="3200" dirty="0">
              <a:ea typeface="ＭＳ Ｐゴシック" panose="020B0600070205080204" pitchFamily="34" charset="-128"/>
            </a:endParaRPr>
          </a:p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6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Audit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>
                <a:ea typeface="ＭＳ Ｐゴシック" panose="020B0600070205080204" pitchFamily="34" charset="-128"/>
              </a:rPr>
              <a:t>V P1 byla od r. 2022 zvýšena hranice pro povinnost předložit zprávu auditora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(ZA).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marL="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ea typeface="ＭＳ Ｐゴシック" panose="020B0600070205080204" pitchFamily="34" charset="-128"/>
              </a:rPr>
              <a:t>Tato povinnost se týká příjemců nad </a:t>
            </a:r>
            <a:r>
              <a:rPr lang="cs-CZ" altLang="cs-CZ" b="1" dirty="0">
                <a:ea typeface="ＭＳ Ｐゴシック" panose="020B0600070205080204" pitchFamily="34" charset="-128"/>
              </a:rPr>
              <a:t>4 mil. Kč</a:t>
            </a:r>
          </a:p>
          <a:p>
            <a:pPr marL="51435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Byla upřesněna </a:t>
            </a:r>
            <a:r>
              <a:rPr lang="cs-CZ" altLang="cs-CZ" dirty="0">
                <a:ea typeface="ＭＳ Ｐゴシック" panose="020B0600070205080204" pitchFamily="34" charset="-128"/>
              </a:rPr>
              <a:t>ustanovení týkající se ZA –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doporučuji s </a:t>
            </a:r>
            <a:r>
              <a:rPr lang="cs-CZ" altLang="cs-CZ" dirty="0">
                <a:ea typeface="ＭＳ Ｐゴシック" panose="020B0600070205080204" pitchFamily="34" charset="-128"/>
              </a:rPr>
              <a:t>tímto zněním seznámit auditory organizací.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 smtClean="0"/>
              <a:t>V P2 byla povinnost auditu zrušena.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45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Aktuální informace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/>
            </a:pPr>
            <a:r>
              <a:rPr lang="cs-CZ" altLang="cs-CZ" sz="3200" dirty="0">
                <a:ea typeface="ＭＳ Ｐゴシック" panose="020B0600070205080204" pitchFamily="34" charset="-128"/>
              </a:rPr>
              <a:t>ZOK 26.09.2022 schválilo rozdělení navýšení dotace ze státního rozpočtu v rámci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Podprogramu č. 1 („dále také P1“)</a:t>
            </a:r>
          </a:p>
          <a:p>
            <a:pPr lvl="1">
              <a:spcBef>
                <a:spcPts val="1200"/>
              </a:spcBef>
              <a:defRPr/>
            </a:pPr>
            <a:r>
              <a:rPr lang="cs-CZ" altLang="cs-CZ" sz="2600" dirty="0">
                <a:ea typeface="ＭＳ Ｐゴシック" panose="020B0600070205080204" pitchFamily="34" charset="-128"/>
              </a:rPr>
              <a:t>probíhá administrace dodatků ke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smlouvám;</a:t>
            </a:r>
            <a:endParaRPr lang="cs-CZ" altLang="cs-CZ" sz="2600" dirty="0">
              <a:ea typeface="ＭＳ Ｐゴシック" panose="020B0600070205080204" pitchFamily="34" charset="-128"/>
            </a:endParaRPr>
          </a:p>
          <a:p>
            <a:pPr lvl="1">
              <a:spcBef>
                <a:spcPts val="1200"/>
              </a:spcBef>
              <a:defRPr/>
            </a:pPr>
            <a:r>
              <a:rPr lang="cs-CZ" sz="2600" dirty="0" smtClean="0">
                <a:ea typeface="ＭＳ Ｐゴシック" panose="020B0600070205080204" pitchFamily="34" charset="-128"/>
              </a:rPr>
              <a:t>dodatky </a:t>
            </a:r>
            <a:r>
              <a:rPr lang="cs-CZ" sz="2600" dirty="0">
                <a:ea typeface="ＭＳ Ｐゴシック" panose="020B0600070205080204" pitchFamily="34" charset="-128"/>
              </a:rPr>
              <a:t>ke smlouvám budou uzavírány elektronicky;</a:t>
            </a:r>
          </a:p>
          <a:p>
            <a:pPr lvl="1">
              <a:spcBef>
                <a:spcPts val="1200"/>
              </a:spcBef>
              <a:defRPr/>
            </a:pPr>
            <a:r>
              <a:rPr lang="cs-CZ" sz="2600" dirty="0">
                <a:ea typeface="ＭＳ Ｐゴシック" panose="020B0600070205080204" pitchFamily="34" charset="-128"/>
              </a:rPr>
              <a:t>příloha k uzavření dodatku je povinná pouze u obcí – doložka o schválení uzavření smlouvy příslušným orgánem obce.</a:t>
            </a:r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5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Informace ze stany kraje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Webové stránky kraje:</a:t>
            </a:r>
          </a:p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  <a:hlinkClick r:id="rId4"/>
              </a:rPr>
              <a:t>www.olkraj.cz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 	   sociální záležitosti (aktuality, finanční zajištění sociálních služeb)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KISSoS – zprávy a aktuality</a:t>
            </a:r>
            <a:endParaRPr lang="cs-CZ" altLang="cs-CZ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20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Šipka doprava 1"/>
          <p:cNvSpPr/>
          <p:nvPr/>
        </p:nvSpPr>
        <p:spPr>
          <a:xfrm>
            <a:off x="3581400" y="2705622"/>
            <a:ext cx="289142" cy="175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7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Prostor pro Vaše dotazy 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038600" y="2253121"/>
            <a:ext cx="3538538" cy="3077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21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5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Děkuji za pozornost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cs-CZ" altLang="cs-CZ" dirty="0" smtClean="0">
              <a:ea typeface="ＭＳ Ｐゴシック" charset="-128"/>
            </a:endParaRPr>
          </a:p>
          <a:p>
            <a:pPr>
              <a:buNone/>
              <a:defRPr/>
            </a:pPr>
            <a:endParaRPr lang="cs-CZ" altLang="cs-CZ" dirty="0">
              <a:ea typeface="ＭＳ Ｐゴシック" charset="-128"/>
            </a:endParaRPr>
          </a:p>
          <a:p>
            <a:pPr>
              <a:buNone/>
              <a:defRPr/>
            </a:pPr>
            <a:r>
              <a:rPr lang="cs-CZ" altLang="cs-CZ" dirty="0" smtClean="0">
                <a:ea typeface="ＭＳ Ｐゴシック" charset="-128"/>
              </a:rPr>
              <a:t>Kateřina </a:t>
            </a:r>
            <a:r>
              <a:rPr lang="cs-CZ" altLang="cs-CZ" dirty="0">
                <a:ea typeface="ＭＳ Ｐゴシック" charset="-128"/>
              </a:rPr>
              <a:t>Spáčilová</a:t>
            </a: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</a:rPr>
              <a:t>Krajský úřad Olomouckého kraje</a:t>
            </a: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</a:rPr>
              <a:t>odbor sociálních věcí</a:t>
            </a: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  <a:hlinkClick r:id="rId4"/>
              </a:rPr>
              <a:t>k.spacilova@olkraj.cz</a:t>
            </a:r>
            <a:endParaRPr lang="cs-CZ" altLang="cs-CZ" dirty="0">
              <a:ea typeface="ＭＳ Ｐゴシック" charset="-128"/>
            </a:endParaRP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</a:rPr>
              <a:t>tel.: 585 508 482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171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Aktuální informace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808368" cy="3863215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/>
            </a:pPr>
            <a:endParaRPr lang="cs-CZ" altLang="cs-CZ" sz="3200" dirty="0" smtClean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cs-CZ" altLang="cs-CZ" sz="3200" dirty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cs-CZ" altLang="cs-CZ" sz="3200" dirty="0" smtClean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cs-CZ" altLang="cs-CZ" sz="3200" dirty="0">
              <a:ea typeface="ＭＳ Ｐゴシック" panose="020B0600070205080204" pitchFamily="34" charset="-128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Přerozdělovány jsou finanční prostředky v rámci dofinancování navýšené o vratky, které byly v průběhu roku vráceny na účet kraje.</a:t>
            </a:r>
            <a:endParaRPr lang="cs-CZ" sz="2400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510046"/>
              </p:ext>
            </p:extLst>
          </p:nvPr>
        </p:nvGraphicFramePr>
        <p:xfrm>
          <a:off x="1055917" y="2552381"/>
          <a:ext cx="8970399" cy="1426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0133">
                  <a:extLst>
                    <a:ext uri="{9D8B030D-6E8A-4147-A177-3AD203B41FA5}">
                      <a16:colId xmlns:a16="http://schemas.microsoft.com/office/drawing/2014/main" val="541469461"/>
                    </a:ext>
                  </a:extLst>
                </a:gridCol>
                <a:gridCol w="2990133">
                  <a:extLst>
                    <a:ext uri="{9D8B030D-6E8A-4147-A177-3AD203B41FA5}">
                      <a16:colId xmlns:a16="http://schemas.microsoft.com/office/drawing/2014/main" val="1552113334"/>
                    </a:ext>
                  </a:extLst>
                </a:gridCol>
                <a:gridCol w="2990133">
                  <a:extLst>
                    <a:ext uri="{9D8B030D-6E8A-4147-A177-3AD203B41FA5}">
                      <a16:colId xmlns:a16="http://schemas.microsoft.com/office/drawing/2014/main" val="3971449484"/>
                    </a:ext>
                  </a:extLst>
                </a:gridCol>
              </a:tblGrid>
              <a:tr h="71303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Řádné kolo dotace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Dofinancování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CELKEM</a:t>
                      </a:r>
                      <a:endParaRPr lang="cs-C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1623133"/>
                  </a:ext>
                </a:extLst>
              </a:tr>
              <a:tr h="713030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1 507 933 983 Kč</a:t>
                      </a:r>
                      <a:endParaRPr lang="cs-CZ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221 804 000 Kč</a:t>
                      </a:r>
                      <a:endParaRPr lang="cs-CZ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1 729 737 983 Kč</a:t>
                      </a:r>
                      <a:endParaRPr lang="cs-CZ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376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79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cs-CZ" altLang="cs-CZ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Změny v Programu finanční podpory poskytování sociálních služeb v Olomouckém kraji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7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Obecná část programu – popis změn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8"/>
            <a:ext cx="10515600" cy="4078060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Upřesnění pojmů; </a:t>
            </a:r>
          </a:p>
          <a:p>
            <a:pPr algn="just"/>
            <a:r>
              <a:rPr lang="cs-CZ" dirty="0" smtClean="0"/>
              <a:t>aktualizace parametrů </a:t>
            </a:r>
            <a:r>
              <a:rPr lang="cs-CZ" dirty="0"/>
              <a:t>pro přezkoumání vyrovnávací platby (došlo rovněž ke spojení dvou tabulek do jedné z důvodu lepší orientace v dokumentu</a:t>
            </a:r>
            <a:r>
              <a:rPr lang="cs-CZ" dirty="0" smtClean="0"/>
              <a:t>); </a:t>
            </a:r>
          </a:p>
          <a:p>
            <a:pPr algn="just"/>
            <a:r>
              <a:rPr lang="cs-CZ" dirty="0" smtClean="0"/>
              <a:t>upřesnění </a:t>
            </a:r>
            <a:r>
              <a:rPr lang="cs-CZ" dirty="0"/>
              <a:t>ustanovení týkajících se uznatelnosti výdajů (nákladů) vynaložených z </a:t>
            </a:r>
            <a:r>
              <a:rPr lang="cs-CZ" dirty="0" smtClean="0"/>
              <a:t>dotace - úpravy upřesňují </a:t>
            </a:r>
            <a:r>
              <a:rPr lang="cs-CZ" dirty="0"/>
              <a:t>ustanovení a </a:t>
            </a:r>
            <a:r>
              <a:rPr lang="cs-CZ" dirty="0" smtClean="0"/>
              <a:t>jsou pro </a:t>
            </a:r>
            <a:r>
              <a:rPr lang="cs-CZ" dirty="0"/>
              <a:t>poskytovatele sociálních služeb příznivější.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24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Upř</a:t>
            </a:r>
            <a:r>
              <a:rPr lang="cs-CZ" sz="3600" dirty="0" smtClean="0"/>
              <a:t>esnění </a:t>
            </a:r>
            <a:r>
              <a:rPr lang="cs-CZ" sz="3600" dirty="0"/>
              <a:t>ustanovení týkajících se uznatelnosti výdajů (nákladů) vynaložených z dotace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sz="3000" dirty="0" smtClean="0"/>
              <a:t>V</a:t>
            </a:r>
            <a:r>
              <a:rPr lang="cs-CZ" sz="3000" dirty="0"/>
              <a:t> oblasti dalšího </a:t>
            </a:r>
            <a:r>
              <a:rPr lang="cs-CZ" sz="3000" dirty="0" smtClean="0"/>
              <a:t>vzdělávání:</a:t>
            </a:r>
            <a:endParaRPr lang="cs-CZ" sz="3000" dirty="0"/>
          </a:p>
          <a:p>
            <a:pPr marL="0" indent="0" algn="just">
              <a:buNone/>
            </a:pPr>
            <a:r>
              <a:rPr lang="cs-CZ" sz="2400" i="1" dirty="0"/>
              <a:t>Další vzdělávání sociálních pracovníků a pracovníků v sociálních službách, kterým se obnovuje, upevňuje a doplňuje kvalifikace je uznatelným výdajem (nákladem) maximálně v rozsahu 24 </a:t>
            </a:r>
            <a:r>
              <a:rPr lang="cs-CZ" sz="2400" i="1" strike="sngStrike" dirty="0"/>
              <a:t>30</a:t>
            </a:r>
            <a:r>
              <a:rPr lang="cs-CZ" sz="2400" i="1" dirty="0"/>
              <a:t> hodin v kalendářním roce u každého pracovníka…..</a:t>
            </a:r>
          </a:p>
          <a:p>
            <a:pPr marL="0" indent="0" algn="just">
              <a:buNone/>
            </a:pPr>
            <a:r>
              <a:rPr lang="cs-CZ" sz="3000" dirty="0"/>
              <a:t>Tato úprava reflektuje povinný rozsah vzdělávání dle zákona o sociálních službách.</a:t>
            </a:r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04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U</a:t>
            </a:r>
            <a:r>
              <a:rPr lang="cs-CZ" sz="3600" dirty="0" smtClean="0"/>
              <a:t>přesnění </a:t>
            </a:r>
            <a:r>
              <a:rPr lang="cs-CZ" sz="3600" dirty="0"/>
              <a:t>ustanovení týkajících se uznatelnosti výdajů (nákladů) vynaložených z dotace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3000" dirty="0" smtClean="0"/>
              <a:t>V</a:t>
            </a:r>
            <a:r>
              <a:rPr lang="cs-CZ" sz="3000" dirty="0"/>
              <a:t> oblasti provozních výdajů týkajících se </a:t>
            </a:r>
            <a:r>
              <a:rPr lang="cs-CZ" sz="3000" dirty="0" smtClean="0"/>
              <a:t>automobilů:</a:t>
            </a:r>
            <a:endParaRPr lang="cs-CZ" sz="3000" dirty="0"/>
          </a:p>
          <a:p>
            <a:pPr lvl="0" algn="just"/>
            <a:r>
              <a:rPr lang="cs-CZ" sz="2400" dirty="0"/>
              <a:t>opravy a udržování; v případě osobního vozidla, používaného výhradně pro účely </a:t>
            </a:r>
            <a:r>
              <a:rPr lang="cs-CZ" sz="2400" strike="sngStrike" dirty="0"/>
              <a:t>terénní</a:t>
            </a:r>
            <a:r>
              <a:rPr lang="cs-CZ" sz="2400" dirty="0"/>
              <a:t> sociální služby – nezbytné výdaje (náklady) související s provozem vozidla (povinné pojištění odpovědnosti z provozu vozidla, silniční daň, povinná výbava vozidla</a:t>
            </a:r>
            <a:r>
              <a:rPr lang="cs-CZ" sz="2400" dirty="0" smtClean="0"/>
              <a:t>);</a:t>
            </a:r>
            <a:endParaRPr lang="cs-CZ" sz="2400" dirty="0"/>
          </a:p>
          <a:p>
            <a:pPr lvl="0" algn="just"/>
            <a:r>
              <a:rPr lang="cs-CZ" sz="2400" dirty="0"/>
              <a:t>finanční leasing a operativní leasing – pouze v případě motorového vozidla využívaného v rámci poskytování sociální služby </a:t>
            </a:r>
            <a:r>
              <a:rPr lang="cs-CZ" sz="2400" strike="sngStrike" dirty="0"/>
              <a:t>(nejen terénní formou)</a:t>
            </a:r>
            <a:r>
              <a:rPr lang="cs-CZ" sz="2400" dirty="0"/>
              <a:t>, do výše 84 tis. Kč/rok.</a:t>
            </a:r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17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Podprogram č. 1 – popis změn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cs-CZ" dirty="0"/>
              <a:t>Aktualizace ustanovení týkající se výpočtu výše dotace v rámci Podprogramu č. </a:t>
            </a:r>
            <a:r>
              <a:rPr lang="cs-CZ" dirty="0" smtClean="0"/>
              <a:t>1;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 smtClean="0"/>
              <a:t>Jednotný vzorec pro výpočet výše dotace pro všechny sociální služby;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 smtClean="0"/>
              <a:t>Proměnná stanovená na základě mediánů z „Aktualizace rozpočtu“.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38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Podprogram č. 2 – popis změn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lvl="0" algn="just"/>
            <a:r>
              <a:rPr lang="cs-CZ" dirty="0"/>
              <a:t>Změna způsobu podávání finančního vyúčtování dotace v souvislosti s podáváním vyúčtování elektronickou formou.</a:t>
            </a:r>
          </a:p>
          <a:p>
            <a:pPr algn="just"/>
            <a:r>
              <a:rPr lang="cs-CZ" dirty="0"/>
              <a:t>Pro vyúčtování dotací bude používán jednotný interaktivní formulář (na akci i činnost) vložený do systému RAP (Portál komunikace pro občany). </a:t>
            </a:r>
          </a:p>
          <a:p>
            <a:pPr lvl="0" algn="just"/>
            <a:r>
              <a:rPr lang="cs-CZ" dirty="0"/>
              <a:t>Upřesnění obsahu a struktury žádosti o poskytnutí dotace (v souvislostí se zkušenostmi z dotačního řízení).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12.10.2022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29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184</TotalTime>
  <Words>1256</Words>
  <Application>Microsoft Office PowerPoint</Application>
  <PresentationFormat>Širokoúhlá obrazovka</PresentationFormat>
  <Paragraphs>171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ＭＳ Ｐゴシック</vt:lpstr>
      <vt:lpstr>Arial</vt:lpstr>
      <vt:lpstr>Calibri</vt:lpstr>
      <vt:lpstr>Inter</vt:lpstr>
      <vt:lpstr>Motiv Office</vt:lpstr>
      <vt:lpstr>FINANCOVÁNÍ SOCIÁLNÍCH SLUŽEB</vt:lpstr>
      <vt:lpstr>Aktuální informace</vt:lpstr>
      <vt:lpstr>Aktuální informace</vt:lpstr>
      <vt:lpstr>Změny v Programu finanční podpory poskytování sociálních služeb v Olomouckém kraji</vt:lpstr>
      <vt:lpstr>Obecná část programu – popis změn</vt:lpstr>
      <vt:lpstr>Upřesnění ustanovení týkajících se uznatelnosti výdajů (nákladů) vynaložených z dotace</vt:lpstr>
      <vt:lpstr>Upřesnění ustanovení týkajících se uznatelnosti výdajů (nákladů) vynaložených z dotace</vt:lpstr>
      <vt:lpstr>Podprogram č. 1 – popis změn</vt:lpstr>
      <vt:lpstr>Podprogram č. 2 – popis změn</vt:lpstr>
      <vt:lpstr>Výhled - chronologicky</vt:lpstr>
      <vt:lpstr>Podprogram č. 1 – Žádost na rok 2023  </vt:lpstr>
      <vt:lpstr>Podprogram č. 1 – Žádost na rok 2023  </vt:lpstr>
      <vt:lpstr>Finanční vypořádání dotace a předložení podkladů pro přezkoumání VP za rok 2022   </vt:lpstr>
      <vt:lpstr>Finanční vypořádání dotace a předložení podkladů pro přezkoumání VP za rok 2022   </vt:lpstr>
      <vt:lpstr>Podprogram č. 2 – Finanční vyúčtování dotace  </vt:lpstr>
      <vt:lpstr>Podprogram č. 1 – Uzavírání smluv  </vt:lpstr>
      <vt:lpstr>Podprogram č. 1 – Uzavírání smluv  </vt:lpstr>
      <vt:lpstr>Podprogram č. 1 – Uzavírání smluv  </vt:lpstr>
      <vt:lpstr>Audit </vt:lpstr>
      <vt:lpstr>Informace ze stany kraje</vt:lpstr>
      <vt:lpstr>Prostor pro Vaše dotazy  </vt:lpstr>
      <vt:lpstr>Děkuji za pozornost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Spáčilová Kateřina</cp:lastModifiedBy>
  <cp:revision>33</cp:revision>
  <dcterms:created xsi:type="dcterms:W3CDTF">2022-03-10T07:10:19Z</dcterms:created>
  <dcterms:modified xsi:type="dcterms:W3CDTF">2022-09-21T13:45:26Z</dcterms:modified>
</cp:coreProperties>
</file>