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344" r:id="rId3"/>
    <p:sldId id="290" r:id="rId4"/>
    <p:sldId id="353" r:id="rId5"/>
    <p:sldId id="360" r:id="rId6"/>
    <p:sldId id="346" r:id="rId7"/>
    <p:sldId id="361" r:id="rId8"/>
    <p:sldId id="362" r:id="rId9"/>
    <p:sldId id="364" r:id="rId10"/>
    <p:sldId id="365" r:id="rId11"/>
    <p:sldId id="314" r:id="rId12"/>
    <p:sldId id="358" r:id="rId13"/>
    <p:sldId id="347" r:id="rId14"/>
    <p:sldId id="343" r:id="rId15"/>
    <p:sldId id="332" r:id="rId16"/>
    <p:sldId id="354" r:id="rId17"/>
    <p:sldId id="334" r:id="rId18"/>
    <p:sldId id="339" r:id="rId19"/>
    <p:sldId id="315" r:id="rId20"/>
    <p:sldId id="316" r:id="rId21"/>
    <p:sldId id="337" r:id="rId22"/>
    <p:sldId id="363" r:id="rId23"/>
    <p:sldId id="359" r:id="rId24"/>
    <p:sldId id="342" r:id="rId25"/>
    <p:sldId id="319" r:id="rId26"/>
    <p:sldId id="367" r:id="rId27"/>
    <p:sldId id="366" r:id="rId28"/>
    <p:sldId id="370" r:id="rId29"/>
    <p:sldId id="369" r:id="rId30"/>
    <p:sldId id="320" r:id="rId31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A8"/>
    <a:srgbClr val="66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větlý styl 3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720" autoAdjust="0"/>
    <p:restoredTop sz="94660"/>
  </p:normalViewPr>
  <p:slideViewPr>
    <p:cSldViewPr>
      <p:cViewPr varScale="1">
        <p:scale>
          <a:sx n="69" d="100"/>
          <a:sy n="69" d="100"/>
        </p:scale>
        <p:origin x="9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A90291C-7F36-4928-BD3D-D220B30C636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ED92F27-42F5-4C4B-B1C4-FBA8608410F0}" type="datetimeFigureOut">
              <a:rPr lang="cs-CZ" altLang="cs-CZ"/>
              <a:pPr>
                <a:defRPr/>
              </a:pPr>
              <a:t>25.10.2023</a:t>
            </a:fld>
            <a:endParaRPr lang="cs-CZ" alt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altLang="cs-CZ" noProof="0" smtClean="0"/>
              <a:t>Klepnutím lze upravit styly předlohy textu.</a:t>
            </a:r>
          </a:p>
          <a:p>
            <a:pPr lvl="1"/>
            <a:r>
              <a:rPr lang="cs-CZ" altLang="cs-CZ" noProof="0" smtClean="0"/>
              <a:t>Druhá úroveň</a:t>
            </a:r>
          </a:p>
          <a:p>
            <a:pPr lvl="2"/>
            <a:r>
              <a:rPr lang="cs-CZ" altLang="cs-CZ" noProof="0" smtClean="0"/>
              <a:t>Třetí úroveň</a:t>
            </a:r>
          </a:p>
          <a:p>
            <a:pPr lvl="3"/>
            <a:r>
              <a:rPr lang="cs-CZ" altLang="cs-CZ" noProof="0" smtClean="0"/>
              <a:t>Čtvrtá úroveň</a:t>
            </a:r>
          </a:p>
          <a:p>
            <a:pPr lvl="4"/>
            <a:r>
              <a:rPr lang="cs-CZ" alt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50B4DED-0A88-4C3E-938C-06B9C2327D5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ea typeface="ＭＳ Ｐゴシック" panose="020B0600070205080204" pitchFamily="34" charset="-128"/>
            </a:endParaRPr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13440D4-0322-4B7F-B76F-4F55AD21E11C}" type="slidenum">
              <a:rPr lang="cs-CZ" altLang="cs-CZ" smtClean="0"/>
              <a:pPr/>
              <a:t>23</a:t>
            </a:fld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929902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EEE41-8545-4FE6-8D30-D7CF2D1F366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3483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DA3CC-020D-4603-AE20-A2F9416741F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768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D1481-6E93-42C5-B290-A2CA76320B4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368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95DAB-2A5E-4B5B-BAF8-6D8D8D6824D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00410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E33E2-2CEA-4434-9745-DD6C4B3FE51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72526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436D1-CCF4-46EA-B9D7-1CC2ADEDD50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0317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162A6-0FB5-44C4-9551-E2F7E43B3D2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26632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60C79-50FC-4616-8D95-E75D150C7EE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0417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4EE53-4171-4C17-8E9E-73F318ED76F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1240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1E38A-B7D1-4602-B3B8-DF5A82BEAFC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5721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22CCE-256F-4F06-A0CF-11A32ECE0DD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0433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D853BD9-C573-434D-8BBB-2DE4AD808FE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hyperlink" Target="mailto:k.spacilova@olkraj.cz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kr-olomoucky.cz/krajsky-prispevek-pro-socialni-oblast-cl-766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6" Type="http://schemas.openxmlformats.org/officeDocument/2006/relationships/hyperlink" Target="http://www.kr-olomoucky.cz/financni-zajisteni-socialnich-sluzeb-cl-287.html" TargetMode="External"/><Relationship Id="rId5" Type="http://schemas.openxmlformats.org/officeDocument/2006/relationships/hyperlink" Target="http://www.kr-olomoucky.cz/socialni-zalezitosti-cl-17.html" TargetMode="External"/><Relationship Id="rId4" Type="http://schemas.openxmlformats.org/officeDocument/2006/relationships/hyperlink" Target="http://www.kr-olomoucky.cz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Relationship Id="rId5" Type="http://schemas.openxmlformats.org/officeDocument/2006/relationships/image" Target="../media/image7.png"/><Relationship Id="rId4" Type="http://schemas.openxmlformats.org/officeDocument/2006/relationships/hyperlink" Target="mailto:k.spacilova@olkraj.c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 rot="10800000" flipV="1">
            <a:off x="1371600" y="0"/>
            <a:ext cx="7086600" cy="990600"/>
          </a:xfrm>
        </p:spPr>
        <p:txBody>
          <a:bodyPr/>
          <a:lstStyle/>
          <a:p>
            <a:pPr eaLnBrk="1" hangingPunct="1"/>
            <a:endParaRPr lang="cs-CZ" altLang="cs-CZ" sz="4000" b="1" smtClean="0">
              <a:ea typeface="ＭＳ Ｐゴシック" panose="020B0600070205080204" pitchFamily="34" charset="-128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71600"/>
            <a:ext cx="8001000" cy="2057400"/>
          </a:xfrm>
        </p:spPr>
        <p:txBody>
          <a:bodyPr/>
          <a:lstStyle/>
          <a:p>
            <a:pPr eaLnBrk="1" hangingPunct="1"/>
            <a:endParaRPr lang="cs-CZ" altLang="cs-CZ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cs-CZ" altLang="cs-CZ" sz="4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FINANCOVÁNÍ SOCIÁLNÍCH SLUŽEB</a:t>
            </a:r>
          </a:p>
          <a:p>
            <a:pPr eaLnBrk="1" hangingPunct="1"/>
            <a:endParaRPr lang="cs-CZ" altLang="cs-CZ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cs-CZ" altLang="cs-CZ" sz="2500" dirty="0" smtClean="0">
                <a:ea typeface="ＭＳ Ｐゴシック" panose="020B0600070205080204" pitchFamily="34" charset="-128"/>
              </a:rPr>
              <a:t>Setkání s poskytovateli sociálních služeb</a:t>
            </a:r>
          </a:p>
          <a:p>
            <a:pPr eaLnBrk="1" hangingPunct="1"/>
            <a:r>
              <a:rPr lang="cs-CZ" altLang="cs-CZ" sz="2500" dirty="0" smtClean="0">
                <a:ea typeface="ＭＳ Ｐゴシック" panose="020B0600070205080204" pitchFamily="34" charset="-128"/>
              </a:rPr>
              <a:t>Olomouc, 06. 10. 2020</a:t>
            </a:r>
          </a:p>
          <a:p>
            <a:pPr eaLnBrk="1" hangingPunct="1"/>
            <a:endParaRPr lang="cs-CZ" altLang="cs-CZ" sz="2500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k roku 2020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Finanční vypořádání a předložení podkladů pro přezkoumání VP</a:t>
            </a: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400" b="1" dirty="0" smtClean="0">
              <a:ea typeface="ＭＳ Ｐゴシック" panose="020B0600070205080204" pitchFamily="34" charset="-128"/>
            </a:endParaRP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Vrácené FP kraj odvádí zpět MPSV (je možno vracet do P2).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 případě, že vracíte do P2 (tzn. přiznaná částka se neshoduje s částkou vykázanou) – zašlete o této skutečnosti informativní e-mail na adresu </a:t>
            </a: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  <a:hlinkClick r:id="rId4"/>
              </a:rPr>
              <a:t>k.spacilova@olkraj.cz</a:t>
            </a: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 (současně s podáním FV a VP).</a:t>
            </a:r>
          </a:p>
          <a:p>
            <a:pPr lvl="1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8441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38125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Výhled na rok 2021</a:t>
            </a:r>
            <a:endParaRPr lang="cs-CZ" altLang="cs-CZ" sz="3000" b="1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Žádost o dotaci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Podání prostřednictvím aplikace OK služby – poskytovatel;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lhůta pro podávání žádostí  je</a:t>
            </a:r>
          </a:p>
          <a:p>
            <a:pPr marL="0" indent="0" algn="ctr">
              <a:spcBef>
                <a:spcPts val="1200"/>
              </a:spcBef>
              <a:buNone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od 19. 10. 2020 do 9. 11. 2020 </a:t>
            </a:r>
            <a:endParaRPr lang="pl-PL" sz="2400" b="1" dirty="0">
              <a:solidFill>
                <a:srgbClr val="C00000"/>
              </a:solidFill>
            </a:endParaRPr>
          </a:p>
          <a:p>
            <a:pPr>
              <a:spcBef>
                <a:spcPts val="1200"/>
              </a:spcBef>
              <a:defRPr/>
            </a:pPr>
            <a:r>
              <a:rPr lang="pl-PL" sz="2400" dirty="0" smtClean="0">
                <a:ea typeface="ＭＳ Ｐゴシック" panose="020B0600070205080204" pitchFamily="34" charset="-128"/>
              </a:rPr>
              <a:t>mimo </a:t>
            </a:r>
            <a:r>
              <a:rPr lang="pl-PL" sz="2400" dirty="0">
                <a:ea typeface="ＭＳ Ｐゴシック" panose="020B0600070205080204" pitchFamily="34" charset="-128"/>
              </a:rPr>
              <a:t>uvedenou lhůtu nelze žádost </a:t>
            </a:r>
            <a:r>
              <a:rPr lang="pl-PL" sz="2400" dirty="0" smtClean="0">
                <a:ea typeface="ＭＳ Ｐゴシック" panose="020B0600070205080204" pitchFamily="34" charset="-128"/>
              </a:rPr>
              <a:t>podat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sz="2400" dirty="0">
                <a:ea typeface="ＭＳ Ｐゴシック" panose="020B0600070205080204" pitchFamily="34" charset="-128"/>
              </a:rPr>
              <a:t>bližší informace v dokumentu „Vyhlášení výzvy</a:t>
            </a:r>
            <a:r>
              <a:rPr lang="cs-CZ" sz="2400" dirty="0" smtClean="0">
                <a:ea typeface="ＭＳ Ｐゴシック" panose="020B0600070205080204" pitchFamily="34" charset="-128"/>
              </a:rPr>
              <a:t>“;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ke </a:t>
            </a:r>
            <a:r>
              <a:rPr lang="cs-CZ" altLang="cs-CZ" sz="2400" dirty="0">
                <a:ea typeface="ＭＳ Ｐゴシック" panose="020B0600070205080204" pitchFamily="34" charset="-128"/>
              </a:rPr>
              <a:t>stažení na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www.olkraj.cz.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just">
              <a:spcBef>
                <a:spcPts val="1200"/>
              </a:spcBef>
              <a:defRPr/>
            </a:pPr>
            <a:endParaRPr lang="cs-CZ" dirty="0"/>
          </a:p>
          <a:p>
            <a:pPr marL="457200" lvl="1" indent="0" algn="just">
              <a:buFontTx/>
              <a:buNone/>
              <a:defRPr/>
            </a:pPr>
            <a:endParaRPr lang="cs-CZ" altLang="cs-CZ" sz="15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38125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P1 – </a:t>
            </a:r>
            <a:r>
              <a:rPr lang="cs-CZ" altLang="cs-CZ" sz="3000" b="1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Žádost o dotaci na rok </a:t>
            </a:r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2021</a:t>
            </a:r>
            <a:endParaRPr lang="cs-CZ" altLang="cs-CZ" sz="3000" b="1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400050" algn="just">
              <a:lnSpc>
                <a:spcPct val="13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Podávat </a:t>
            </a:r>
            <a:r>
              <a:rPr lang="cs-CZ" altLang="cs-CZ" sz="2400" dirty="0">
                <a:ea typeface="ＭＳ Ｐゴシック" panose="020B0600070205080204" pitchFamily="34" charset="-128"/>
              </a:rPr>
              <a:t>v souladu se skutečností, nikoli rozvojově, pokud rozvoj nebyl schválen (navýšení jednotek); </a:t>
            </a:r>
          </a:p>
          <a:p>
            <a:pPr marL="400050" algn="just">
              <a:lnSpc>
                <a:spcPct val="13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důležitý </a:t>
            </a:r>
            <a:r>
              <a:rPr lang="cs-CZ" altLang="cs-CZ" sz="2400" dirty="0">
                <a:ea typeface="ＭＳ Ｐゴシック" panose="020B0600070205080204" pitchFamily="34" charset="-128"/>
              </a:rPr>
              <a:t>podklad např. pro aktualizaci sítě sociálních služeb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.</a:t>
            </a:r>
          </a:p>
          <a:p>
            <a:pPr marL="57150" indent="0" algn="ctr">
              <a:lnSpc>
                <a:spcPct val="130000"/>
              </a:lnSpc>
              <a:buNone/>
              <a:defRPr/>
            </a:pPr>
            <a:r>
              <a:rPr lang="cs-CZ" sz="2000" i="1" dirty="0" smtClean="0">
                <a:ea typeface="ＭＳ Ｐゴシック" panose="020B0600070205080204" pitchFamily="34" charset="-128"/>
              </a:rPr>
              <a:t>	Žádost </a:t>
            </a:r>
            <a:r>
              <a:rPr lang="cs-CZ" sz="2000" i="1" dirty="0">
                <a:ea typeface="ＭＳ Ｐゴシック" panose="020B0600070205080204" pitchFamily="34" charset="-128"/>
              </a:rPr>
              <a:t>musí být podána v souladu s čl. 2 zvláštní části Podprogram č. 1 – Postup při zpracování, podávání a posuzování </a:t>
            </a:r>
            <a:r>
              <a:rPr lang="cs-CZ" sz="2000" i="1" dirty="0" smtClean="0">
                <a:ea typeface="ＭＳ Ｐゴシック" panose="020B0600070205080204" pitchFamily="34" charset="-128"/>
              </a:rPr>
              <a:t>žádosti.</a:t>
            </a:r>
            <a:endParaRPr lang="cs-CZ" sz="2000" i="1" dirty="0">
              <a:ea typeface="ＭＳ Ｐゴシック" panose="020B0600070205080204" pitchFamily="34" charset="-128"/>
            </a:endParaRPr>
          </a:p>
          <a:p>
            <a:pPr algn="just">
              <a:lnSpc>
                <a:spcPct val="13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 </a:t>
            </a:r>
            <a:r>
              <a:rPr lang="cs-CZ" altLang="cs-CZ" sz="2400" dirty="0">
                <a:ea typeface="ＭＳ Ｐゴシック" panose="020B0600070205080204" pitchFamily="34" charset="-128"/>
              </a:rPr>
              <a:t>rámci žádosti o dotaci uvádět POUZE vyjednané finanční prostředky – za takové NELZE považovat dotaci z P2.</a:t>
            </a:r>
          </a:p>
          <a:p>
            <a:pPr marL="0" indent="0">
              <a:buNone/>
              <a:defRPr/>
            </a:pPr>
            <a:endParaRPr lang="cs-CZ" dirty="0"/>
          </a:p>
          <a:p>
            <a:pPr marL="457200" lvl="1" indent="0" algn="just">
              <a:buFontTx/>
              <a:buNone/>
              <a:defRPr/>
            </a:pPr>
            <a:endParaRPr lang="cs-CZ" altLang="cs-CZ" sz="15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4815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P1 – Žádost o dotaci na rok 2021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Nerelevantní navyšování rozpočtu </a:t>
            </a:r>
            <a:r>
              <a:rPr lang="cs-CZ" altLang="cs-CZ" sz="2400" dirty="0">
                <a:ea typeface="ＭＳ Ｐゴシック" panose="020B0600070205080204" pitchFamily="34" charset="-128"/>
              </a:rPr>
              <a:t>uvedeného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v žádosti (a potažmo požadavku na dotaci) není povoleno</a:t>
            </a:r>
          </a:p>
          <a:p>
            <a:pPr marL="0" indent="0" algn="just" eaLnBrk="1" hangingPunct="1">
              <a:lnSpc>
                <a:spcPct val="110000"/>
              </a:lnSpc>
              <a:spcBef>
                <a:spcPts val="1200"/>
              </a:spcBef>
              <a:buFontTx/>
              <a:buNone/>
              <a:defRPr/>
            </a:pPr>
            <a:r>
              <a:rPr lang="cs-CZ" sz="2000" dirty="0" smtClean="0"/>
              <a:t>V</a:t>
            </a:r>
            <a:r>
              <a:rPr lang="cs-CZ" sz="2000" dirty="0"/>
              <a:t> případě, že u sociální služby nedochází ke schváleným změnám v souvislosti s aktualizací sítě sociálních služeb, je nezbytně </a:t>
            </a:r>
            <a:r>
              <a:rPr lang="cs-CZ" sz="2000" dirty="0" smtClean="0"/>
              <a:t>nutné </a:t>
            </a: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sz="2000" dirty="0" smtClean="0"/>
              <a:t>aby </a:t>
            </a:r>
            <a:r>
              <a:rPr lang="cs-CZ" sz="2000" dirty="0"/>
              <a:t>plánovaný rozpočet </a:t>
            </a:r>
            <a:r>
              <a:rPr lang="cs-CZ" sz="2000" dirty="0" smtClean="0"/>
              <a:t>vycházel </a:t>
            </a:r>
            <a:r>
              <a:rPr lang="cs-CZ" sz="2000" dirty="0"/>
              <a:t>ze skutečné výše výdajů spojených s poskytováním </a:t>
            </a:r>
            <a:r>
              <a:rPr lang="cs-CZ" sz="2000" u="sng" dirty="0"/>
              <a:t>základních činností</a:t>
            </a:r>
            <a:r>
              <a:rPr lang="cs-CZ" sz="2000" dirty="0"/>
              <a:t> registrované sociální </a:t>
            </a:r>
            <a:r>
              <a:rPr lang="cs-CZ" sz="2000" dirty="0" smtClean="0"/>
              <a:t>služby, </a:t>
            </a: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sz="2000" dirty="0" smtClean="0"/>
              <a:t>přípustná je pouze </a:t>
            </a:r>
            <a:r>
              <a:rPr lang="cs-CZ" sz="2000" dirty="0"/>
              <a:t>valorizace rozpočtu ve vztahu k inflaci </a:t>
            </a:r>
            <a:r>
              <a:rPr lang="cs-CZ" sz="2000" u="sng" dirty="0"/>
              <a:t>(případně</a:t>
            </a:r>
            <a:r>
              <a:rPr lang="cs-CZ" sz="2000" dirty="0"/>
              <a:t> vyplývající z právních předpisů, např. navýšení platů apod</a:t>
            </a:r>
            <a:r>
              <a:rPr lang="cs-CZ" sz="2000" dirty="0" smtClean="0"/>
              <a:t>.).  </a:t>
            </a:r>
            <a:endParaRPr lang="cs-CZ" sz="2000" dirty="0"/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P1 – Žádost o dotaci na rok 2021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Neuznatelné a nadhodnocené náklady (výdaje) budou v rámci žádosti vyčísleny a požadavek na dotaci bude krácen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Osobní náklady: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 případě, že celkové osobní náklady jednotlivé sociální služby (přepočtené na počet pracovníků v přímé péči) významně přesáhnou průměr shodně vypočtených osobních nákladů v</a:t>
            </a:r>
            <a:r>
              <a:rPr lang="cs-CZ" sz="195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 </a:t>
            </a: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daném druhu sociální služby.</a:t>
            </a: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Školení a kurzy (</a:t>
            </a:r>
            <a:r>
              <a:rPr lang="cs-CZ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položka </a:t>
            </a:r>
            <a:r>
              <a:rPr lang="cs-CZ" sz="24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2.6.5</a:t>
            </a:r>
            <a:r>
              <a:rPr lang="cs-CZ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.)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: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</a:t>
            </a:r>
            <a:r>
              <a:rPr lang="cs-CZ" sz="195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 případě, že jsou náklady </a:t>
            </a: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na školení </a:t>
            </a:r>
            <a:r>
              <a:rPr lang="cs-CZ" sz="195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a kurzy vyšší, než je násobek počtu pracovníků (součet pracovníků v přímé péči a ostatních pracovníků) a hodnoty uvedené </a:t>
            </a:r>
            <a:r>
              <a:rPr lang="cs-CZ" sz="195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 pravidlech.</a:t>
            </a:r>
            <a:endParaRPr lang="cs-CZ" sz="195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P1 – Smlouva (2021)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  <a:defRPr/>
            </a:pPr>
            <a:r>
              <a:rPr lang="cs-CZ" altLang="cs-CZ" sz="2200" u="sng" dirty="0" smtClean="0">
                <a:ea typeface="ＭＳ Ｐゴシック" panose="020B0600070205080204" pitchFamily="34" charset="-128"/>
              </a:rPr>
              <a:t>Přílohy ke smlouvě</a:t>
            </a: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Shodně jako v roce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2020 </a:t>
            </a:r>
            <a:r>
              <a:rPr lang="cs-CZ" altLang="cs-CZ" sz="2000" dirty="0">
                <a:ea typeface="ＭＳ Ｐゴシック" panose="020B0600070205080204" pitchFamily="34" charset="-128"/>
              </a:rPr>
              <a:t>je nutno k uzavření smlouvy do Podprogramu č. 1 doložit povinné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přílohy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čestné </a:t>
            </a:r>
            <a:r>
              <a:rPr lang="cs-CZ" altLang="cs-CZ" sz="1800" dirty="0">
                <a:ea typeface="ＭＳ Ｐゴシック" panose="020B0600070205080204" pitchFamily="34" charset="-128"/>
                <a:cs typeface="+mn-cs"/>
              </a:rPr>
              <a:t>prohlášení o </a:t>
            </a: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bezdlužnosti;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potvrzení o bezdlužnosti z FÚ </a:t>
            </a:r>
            <a:r>
              <a:rPr lang="cs-CZ" altLang="cs-CZ" sz="1800" dirty="0">
                <a:ea typeface="ＭＳ Ｐゴシック" panose="020B0600070205080204" pitchFamily="34" charset="-128"/>
                <a:cs typeface="+mn-cs"/>
              </a:rPr>
              <a:t>a </a:t>
            </a: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		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  <a:cs typeface="+mn-cs"/>
              </a:rPr>
              <a:t>potvrzení o bezdlužnosti z ČSSZ.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!!! Potvrzení ZP není nutno dokládat </a:t>
            </a:r>
            <a:r>
              <a:rPr lang="cs-CZ" altLang="cs-CZ" sz="1800" dirty="0" smtClean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!!!</a:t>
            </a:r>
          </a:p>
          <a:p>
            <a:pPr marL="457200" algn="just">
              <a:spcBef>
                <a:spcPts val="1200"/>
              </a:spcBef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Po obdržení smlouvy: Příjemce smlouvy podepíše; jedno </a:t>
            </a:r>
            <a:r>
              <a:rPr lang="cs-CZ" altLang="cs-CZ" sz="2000" dirty="0" err="1">
                <a:ea typeface="ＭＳ Ｐゴシック" panose="020B0600070205080204" pitchFamily="34" charset="-128"/>
              </a:rPr>
              <a:t>paré</a:t>
            </a:r>
            <a:r>
              <a:rPr lang="cs-CZ" altLang="cs-CZ" sz="2000" dirty="0">
                <a:ea typeface="ＭＳ Ｐゴシック" panose="020B0600070205080204" pitchFamily="34" charset="-128"/>
              </a:rPr>
              <a:t> si ponechá a zbývající zasílá spolu s povinnými přílohami na podatelnu Olomouckého kraje. </a:t>
            </a:r>
          </a:p>
          <a:p>
            <a:pPr marL="800100" lvl="1" algn="just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K případnému dodatku smlouvy a ke smlouvě do P2 tyto přílohy již nejsou povinné</a:t>
            </a:r>
            <a:r>
              <a:rPr lang="cs-CZ" altLang="cs-CZ" sz="1800" dirty="0" smtClean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.</a:t>
            </a:r>
          </a:p>
          <a:p>
            <a:pPr marL="800100" lvl="1" algn="just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cs-CZ" sz="1800" dirty="0" smtClean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U smluv uzavíraných v „papírové“ podobě, přikládejte povinné přílohy fyzicky – postačuje prostá kopie.</a:t>
            </a:r>
            <a:endParaRPr lang="cs-CZ" altLang="cs-CZ" sz="1800" dirty="0">
              <a:solidFill>
                <a:srgbClr val="C00000"/>
              </a:solidFill>
              <a:ea typeface="ＭＳ Ｐゴシック" panose="020B0600070205080204" pitchFamily="34" charset="-128"/>
              <a:cs typeface="+mn-cs"/>
            </a:endParaRPr>
          </a:p>
          <a:p>
            <a:pPr algn="just">
              <a:defRPr/>
            </a:pP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562600" y="2971800"/>
            <a:ext cx="2362200" cy="5334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cs-CZ" dirty="0" smtClean="0"/>
              <a:t>ne starší než 3 měsíce</a:t>
            </a:r>
            <a:endParaRPr lang="cs-C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 tmFilter="0, 0; .2, .5; .8, .5; 1, 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500" autoRev="1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 tmFilter="0, 0; .2, .5; .8, .5; 1, 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500" autoRev="1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b="1" i="1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sz="5400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</a:t>
            </a: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2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lvl="0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Aktuální informace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2585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P2 – Informace k roku 2020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lv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Dotace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44 801 591 Kč</a:t>
            </a:r>
            <a:endParaRPr lang="cs-CZ" sz="20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sz="20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Přerozdělení schváleno na ZOK </a:t>
            </a:r>
            <a:r>
              <a:rPr 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22. 6. 2020</a:t>
            </a:r>
            <a:endParaRPr lang="cs-CZ" sz="20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just">
              <a:buNone/>
              <a:defRPr/>
            </a:pPr>
            <a:endParaRPr lang="cs-CZ" altLang="cs-CZ" sz="2400" b="1" dirty="0" smtClean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just">
              <a:buNone/>
              <a:defRPr/>
            </a:pPr>
            <a:r>
              <a:rPr lang="cs-CZ" altLang="cs-CZ" sz="2400" b="1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Vyúčtování</a:t>
            </a:r>
            <a:endParaRPr lang="cs-CZ" altLang="cs-CZ" sz="2400" b="1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Předložit v termínu do 15. 2. (termín odeslání);</a:t>
            </a: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doložit povinné přílohy: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Příloha č. 1 Smlouvy o poskytnutí dotace;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Informace o realizaci projektu;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+ případně zaslat Avízo vrácení finančních prostředků.</a:t>
            </a: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>
              <a:spcBef>
                <a:spcPts val="2400"/>
              </a:spcBef>
              <a:buFontTx/>
              <a:buNone/>
              <a:defRPr/>
            </a:pPr>
            <a:endParaRPr lang="cs-CZ" altLang="cs-CZ" sz="12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>
              <a:spcBef>
                <a:spcPts val="2400"/>
              </a:spcBef>
              <a:defRPr/>
            </a:pPr>
            <a:r>
              <a:rPr lang="cs-CZ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+ VP</a:t>
            </a:r>
          </a:p>
          <a:p>
            <a:pPr>
              <a:spcBef>
                <a:spcPts val="2400"/>
              </a:spcBef>
              <a:defRPr/>
            </a:pPr>
            <a:r>
              <a:rPr lang="cs-CZ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Uvádění jednotek ze strany  poskytovatelů </a:t>
            </a:r>
          </a:p>
          <a:p>
            <a:pPr>
              <a:spcBef>
                <a:spcPts val="2400"/>
              </a:spcBef>
              <a:defRPr/>
            </a:pPr>
            <a:r>
              <a:rPr 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Průměrný roční přepočtený stav zaměstnanců</a:t>
            </a:r>
            <a:endParaRPr lang="cs-CZ" altLang="cs-CZ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>
              <a:spcBef>
                <a:spcPts val="2400"/>
              </a:spcBef>
              <a:defRPr/>
            </a:pPr>
            <a:r>
              <a:rPr lang="cs-CZ" altLang="cs-CZ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Schéma procesů </a:t>
            </a: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32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33500"/>
            <a:ext cx="8686800" cy="510540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0" indent="0" algn="just">
              <a:buFontTx/>
              <a:buNone/>
              <a:defRPr/>
            </a:pPr>
            <a:r>
              <a:rPr lang="cs-CZ" altLang="cs-CZ" sz="2000" b="1" dirty="0" smtClean="0">
                <a:ea typeface="ＭＳ Ｐゴシック" panose="020B0600070205080204" pitchFamily="34" charset="-128"/>
              </a:rPr>
              <a:t>Formulář </a:t>
            </a:r>
            <a:r>
              <a:rPr lang="cs-CZ" altLang="cs-CZ" sz="2000" b="1" dirty="0">
                <a:ea typeface="ＭＳ Ｐゴシック" panose="020B0600070205080204" pitchFamily="34" charset="-128"/>
              </a:rPr>
              <a:t>je až na konci – kliknutí na něj se nabídka rozbalí, ale není vidět – je potřeba posunout posuvníkem nebo srolovat myší.</a:t>
            </a:r>
          </a:p>
        </p:txBody>
      </p:sp>
      <p:pic>
        <p:nvPicPr>
          <p:cNvPr id="21508" name="Obrázek 1" descr="VERSO - Mozilla Firefox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7391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762000" y="4572000"/>
            <a:ext cx="1371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000" y="3733800"/>
            <a:ext cx="13716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3200" b="1" smtClean="0">
              <a:ea typeface="ＭＳ Ｐゴシック" panose="020B0600070205080204" pitchFamily="34" charset="-12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Finanční prostředky na poskytování sociálních služeb jsou poskytovány prostřednictvím 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Programu finanční podpory poskytování sociálních služeb v Olomouckém kraji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(mimo vybraných služeb financovaných prostřednictvím individuálního projektu)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Podmínky programu jsou schvalovány 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Zastupitelstvem Olomouckého kraje.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200" b="1" smtClean="0">
                <a:ea typeface="ＭＳ Ｐゴシック" panose="020B0600070205080204" pitchFamily="34" charset="-128"/>
              </a:rPr>
              <a:t>Upozornění na důležité skutečnosti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/>
            <a:endParaRPr lang="cs-CZ" altLang="cs-CZ" sz="1900" smtClean="0">
              <a:ea typeface="ＭＳ Ｐゴシック" panose="020B0600070205080204" pitchFamily="34" charset="-128"/>
            </a:endParaRPr>
          </a:p>
          <a:p>
            <a:pPr algn="just"/>
            <a:endParaRPr lang="cs-CZ" altLang="cs-CZ" sz="1900" smtClean="0">
              <a:ea typeface="ＭＳ Ｐゴシック" panose="020B0600070205080204" pitchFamily="34" charset="-128"/>
            </a:endParaRPr>
          </a:p>
        </p:txBody>
      </p:sp>
      <p:pic>
        <p:nvPicPr>
          <p:cNvPr id="23556" name="Obrázek 1" descr="VERSO - Mozilla Firefox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533400"/>
            <a:ext cx="83851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4191000" y="3300413"/>
            <a:ext cx="16764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Uvádění jednotek ze strany  poskytovatelů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/>
            <a:r>
              <a:rPr lang="cs-CZ" altLang="cs-CZ" sz="2400" dirty="0" smtClean="0">
                <a:ea typeface="ＭＳ Ｐゴシック" panose="020B0600070205080204" pitchFamily="34" charset="-128"/>
              </a:rPr>
              <a:t>V aplikaci jsou již jednotky u sociálních služeb zadány;</a:t>
            </a:r>
          </a:p>
          <a:p>
            <a:pPr algn="just"/>
            <a:r>
              <a:rPr lang="cs-CZ" altLang="cs-CZ" sz="2400" dirty="0" smtClean="0">
                <a:ea typeface="ＭＳ Ｐゴシック" panose="020B0600070205080204" pitchFamily="34" charset="-128"/>
              </a:rPr>
              <a:t>Uvádět skutečný počet jednotek do části „Počet jednotek – skutečnost“ (</a:t>
            </a:r>
            <a:r>
              <a:rPr lang="cs-CZ" altLang="cs-CZ" sz="2400" dirty="0">
                <a:ea typeface="ＭＳ Ｐゴシック" panose="020B0600070205080204" pitchFamily="34" charset="-128"/>
              </a:rPr>
              <a:t>např. počet jednotek nad rámec zařazený do sítě). 	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 </a:t>
            </a:r>
          </a:p>
        </p:txBody>
      </p:sp>
      <p:pic>
        <p:nvPicPr>
          <p:cNvPr id="24580" name="Obrázek 1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4038600"/>
            <a:ext cx="6329362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724525" y="4876800"/>
            <a:ext cx="2209800" cy="5334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Průměrný roční přepočtený stav </a:t>
            </a: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zaměstnanců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  <a:ln w="9525">
            <a:prstDash val="solid"/>
          </a:ln>
        </p:spPr>
        <p:txBody>
          <a:bodyPr/>
          <a:lstStyle/>
          <a:p>
            <a:pPr marL="0" indent="0" algn="just">
              <a:buNone/>
            </a:pPr>
            <a:r>
              <a:rPr lang="cs-CZ" sz="2400" dirty="0" smtClean="0"/>
              <a:t>počet </a:t>
            </a:r>
            <a:r>
              <a:rPr lang="cs-CZ" sz="2400" dirty="0"/>
              <a:t>hodin </a:t>
            </a:r>
            <a:r>
              <a:rPr lang="cs-CZ" sz="2400" b="1" dirty="0"/>
              <a:t>odpracovaných všemi zaměstnanci</a:t>
            </a:r>
            <a:r>
              <a:rPr lang="cs-CZ" sz="2400" dirty="0"/>
              <a:t> (včetně odpracovaných přesčasových hodin) </a:t>
            </a:r>
            <a:endParaRPr lang="cs-CZ" sz="2400" dirty="0" smtClean="0"/>
          </a:p>
          <a:p>
            <a:pPr marL="0" indent="0" algn="just">
              <a:buNone/>
            </a:pPr>
            <a:r>
              <a:rPr lang="cs-CZ" sz="2400" dirty="0" smtClean="0"/>
              <a:t>+ </a:t>
            </a:r>
            <a:r>
              <a:rPr lang="cs-CZ" sz="2400" dirty="0"/>
              <a:t>neodpracované hodiny v důsledku </a:t>
            </a:r>
            <a:r>
              <a:rPr lang="cs-CZ" sz="2400" b="1" dirty="0"/>
              <a:t>čerpání dovolené</a:t>
            </a:r>
            <a:r>
              <a:rPr lang="cs-CZ" sz="2400" dirty="0"/>
              <a:t> na zotavenou </a:t>
            </a:r>
            <a:endParaRPr lang="cs-CZ" sz="2400" dirty="0" smtClean="0"/>
          </a:p>
          <a:p>
            <a:pPr marL="0" indent="0" algn="just">
              <a:buNone/>
            </a:pPr>
            <a:r>
              <a:rPr lang="cs-CZ" sz="2400" dirty="0" smtClean="0"/>
              <a:t>+ </a:t>
            </a:r>
            <a:r>
              <a:rPr lang="cs-CZ" sz="2400" dirty="0"/>
              <a:t>neodpracované hodiny v důsledku </a:t>
            </a:r>
            <a:r>
              <a:rPr lang="cs-CZ" sz="2400" b="1" dirty="0"/>
              <a:t>překážek v práci </a:t>
            </a:r>
            <a:endParaRPr lang="cs-CZ" sz="2400" b="1" dirty="0" smtClean="0"/>
          </a:p>
          <a:p>
            <a:pPr marL="0" indent="0">
              <a:buNone/>
            </a:pPr>
            <a:r>
              <a:rPr lang="cs-CZ" sz="2400" dirty="0" smtClean="0"/>
              <a:t>+ neodpracované </a:t>
            </a:r>
            <a:r>
              <a:rPr lang="cs-CZ" sz="2400" dirty="0"/>
              <a:t>hodiny v důsledku </a:t>
            </a:r>
            <a:r>
              <a:rPr lang="cs-CZ" sz="2400" b="1" dirty="0"/>
              <a:t>pracovní neschopnosti </a:t>
            </a:r>
            <a:r>
              <a:rPr lang="cs-CZ" sz="2400" dirty="0"/>
              <a:t>nebo </a:t>
            </a:r>
            <a:r>
              <a:rPr lang="cs-CZ" sz="2400" b="1" dirty="0"/>
              <a:t>ošetřování člena rodiny</a:t>
            </a:r>
            <a:r>
              <a:rPr lang="cs-CZ" sz="2400" dirty="0"/>
              <a:t>, za nichž jsou poskytovány dávky nemocenského pojištění, </a:t>
            </a:r>
            <a:r>
              <a:rPr lang="cs-CZ" sz="1200" dirty="0" smtClean="0"/>
              <a:t>_______________________________________________________________________________________________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cs-CZ" sz="2400" b="1" dirty="0" smtClean="0"/>
              <a:t>děleno</a:t>
            </a:r>
            <a:r>
              <a:rPr lang="cs-CZ" sz="2400" dirty="0" smtClean="0"/>
              <a:t> celkovým </a:t>
            </a:r>
            <a:r>
              <a:rPr lang="cs-CZ" sz="2400" dirty="0"/>
              <a:t>ročním fondem pracovní doby připadající na jednoho zaměstnance pracujícího na plnou pracovní dobu.</a:t>
            </a:r>
            <a:endParaRPr lang="cs-CZ" altLang="cs-CZ" sz="20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1876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7200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cs-CZ" altLang="cs-CZ" sz="15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25603" name="Obrázek 1" descr="Výřez obrazovky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2738"/>
            <a:ext cx="8686800" cy="623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40219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Doporučení (na základě kontrol)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Použít dotaci POUZE na uznatelné výdaje;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vyhnout se „nejednoznačným“ výdajům z hlediska uznatelnosti;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u vzdělávání si dávat pozor na to, zda jsou kurzy akreditovány pro okruh účastníků (Př.: není uznatelným výdajem kurz akreditovaný pro pracovníky v sociálních službách, kterého se účastní sociální pracovníci /pro tyto pracovníky není uznatelný – nutno rozpočítat výdaje/);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vést dotaci účetně oddělenou;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využít možnosti pro aktualizaci finančního vypořádání.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Webové stránky </a:t>
            </a: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kraje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Všechna upozornění pro poskytovatele – nejen v jednotlivých sekcích webu, ale primárně v sekci AKTUALITY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Důležité termíny pro poskytovatele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Čestná prohlášení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Manuály (OK služby – poskytovatel; Finanční vypořádání a přezkoumání VP)</a:t>
            </a:r>
          </a:p>
          <a:p>
            <a:pPr marL="0" indent="0">
              <a:buNone/>
              <a:defRPr/>
            </a:pP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</a:rPr>
              <a:t>www.</a:t>
            </a: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olkraj.cz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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Sociální záležitosti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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  <a:hlinkClick r:id="rId6"/>
              </a:rPr>
              <a:t>Finanční zajištění sociálních služeb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</a:t>
            </a:r>
            <a:r>
              <a:rPr lang="cs-CZ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u="sng" dirty="0">
                <a:solidFill>
                  <a:schemeClr val="accent1">
                    <a:lumMod val="50000"/>
                  </a:schemeClr>
                </a:solidFill>
                <a:hlinkClick r:id="rId7"/>
              </a:rPr>
              <a:t>Program finanční podpory poskytování sociálních služeb v Olomouckém kraji</a:t>
            </a:r>
            <a:endParaRPr lang="cs-CZ" altLang="cs-CZ" sz="1400" i="1" dirty="0">
              <a:solidFill>
                <a:schemeClr val="accent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mimořádných dotací</a:t>
            </a:r>
            <a:b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MPSV (odměny, vícenáklady)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51816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Příjemce dotace, kterému byla dotace zaslána prostřednictvím kraje či zřizovatele (tzn. obce, PO obcí, PO kraje):</a:t>
            </a:r>
          </a:p>
          <a:p>
            <a:pPr algn="just">
              <a:defRPr/>
            </a:pPr>
            <a:r>
              <a:rPr lang="cs-CZ" altLang="cs-CZ" sz="24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Do </a:t>
            </a:r>
            <a:r>
              <a:rPr lang="cs-CZ" altLang="cs-CZ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5. 2. 2021</a:t>
            </a:r>
            <a:r>
              <a:rPr lang="cs-CZ" altLang="cs-CZ" sz="2400" dirty="0">
                <a:ea typeface="ＭＳ Ｐゴシック" panose="020B0600070205080204" pitchFamily="34" charset="-128"/>
              </a:rPr>
              <a:t>;</a:t>
            </a:r>
          </a:p>
          <a:p>
            <a:pPr algn="just">
              <a:spcBef>
                <a:spcPts val="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vypořádání </a:t>
            </a:r>
            <a:r>
              <a:rPr lang="cs-CZ" altLang="cs-CZ" sz="2400" dirty="0">
                <a:ea typeface="ＭＳ Ｐゴシック" panose="020B0600070205080204" pitchFamily="34" charset="-128"/>
              </a:rPr>
              <a:t>předkládá </a:t>
            </a:r>
            <a:r>
              <a:rPr lang="cs-CZ" altLang="cs-CZ" sz="2400" u="sng" dirty="0" smtClean="0">
                <a:ea typeface="ＭＳ Ｐゴシック" panose="020B0600070205080204" pitchFamily="34" charset="-128"/>
              </a:rPr>
              <a:t>krajskému úřadu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 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Obce a PO obcí (přes obec) – na odbor ekonomický,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PO kraj – na odbor sociálních věcí.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Obsah vypořádání: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tiskopis </a:t>
            </a:r>
            <a:r>
              <a:rPr lang="cs-CZ" altLang="cs-CZ" sz="2000" dirty="0">
                <a:ea typeface="ＭＳ Ｐゴシック" panose="020B0600070205080204" pitchFamily="34" charset="-128"/>
              </a:rPr>
              <a:t>– tabulka, jejíž vzor je uveden v Příloze č.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7, </a:t>
            </a:r>
            <a:r>
              <a:rPr lang="cs-CZ" altLang="cs-CZ" sz="2000" dirty="0">
                <a:ea typeface="ＭＳ Ｐゴシック" panose="020B0600070205080204" pitchFamily="34" charset="-128"/>
              </a:rPr>
              <a:t>část A vyhlášky č. 367/2015 Sb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.;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komentář a 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avízo vratky (v případě vratky); případnou </a:t>
            </a:r>
            <a:r>
              <a:rPr lang="cs-CZ" altLang="cs-CZ" sz="2000" dirty="0">
                <a:ea typeface="ＭＳ Ｐゴシック" panose="020B0600070205080204" pitchFamily="34" charset="-128"/>
              </a:rPr>
              <a:t>vratku dotace převede na účet číslo u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ČNB </a:t>
            </a:r>
            <a:r>
              <a:rPr lang="cs-CZ" sz="2000" b="1" dirty="0" smtClean="0">
                <a:ea typeface="ＭＳ Ｐゴシック" panose="020B0600070205080204" pitchFamily="34" charset="-128"/>
              </a:rPr>
              <a:t>94-5722811/0710</a:t>
            </a:r>
            <a:r>
              <a:rPr lang="cs-CZ" sz="2000" dirty="0" smtClean="0">
                <a:ea typeface="ＭＳ Ｐゴシック" panose="020B0600070205080204" pitchFamily="34" charset="-128"/>
              </a:rPr>
              <a:t>.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marL="457200" lvl="1" indent="0" algn="just">
              <a:buNone/>
              <a:defRPr/>
            </a:pP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6483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mimořádných dotací</a:t>
            </a:r>
            <a:b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MPSV (odměny, vícenáklady)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Příjemce </a:t>
            </a:r>
            <a:r>
              <a:rPr lang="cs-CZ" altLang="cs-CZ" sz="2400" b="1" dirty="0">
                <a:ea typeface="ＭＳ Ｐゴシック" panose="020B0600070205080204" pitchFamily="34" charset="-128"/>
              </a:rPr>
              <a:t>dotace, kterému byla dotace zaslána přímo na účet od MPSV:</a:t>
            </a:r>
          </a:p>
          <a:p>
            <a:pPr algn="just">
              <a:defRPr/>
            </a:pPr>
            <a:r>
              <a:rPr lang="cs-CZ" altLang="cs-CZ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Do </a:t>
            </a:r>
            <a:r>
              <a:rPr lang="cs-CZ" altLang="cs-CZ" sz="24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15</a:t>
            </a:r>
            <a:r>
              <a:rPr lang="cs-CZ" altLang="cs-CZ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. 2. 2021</a:t>
            </a:r>
            <a:r>
              <a:rPr lang="cs-CZ" altLang="cs-CZ" sz="2400" dirty="0">
                <a:ea typeface="ＭＳ Ｐゴシック" panose="020B0600070205080204" pitchFamily="34" charset="-128"/>
              </a:rPr>
              <a:t>;</a:t>
            </a:r>
          </a:p>
          <a:p>
            <a:pPr algn="just">
              <a:spcBef>
                <a:spcPts val="0"/>
              </a:spcBef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vypořádání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předkládá </a:t>
            </a:r>
            <a:r>
              <a:rPr lang="cs-CZ" altLang="cs-CZ" sz="2400" u="sng" dirty="0" smtClean="0">
                <a:ea typeface="ＭＳ Ｐゴシック" panose="020B0600070205080204" pitchFamily="34" charset="-128"/>
              </a:rPr>
              <a:t>odboru </a:t>
            </a:r>
            <a:r>
              <a:rPr lang="cs-CZ" altLang="cs-CZ" sz="2400" u="sng" dirty="0">
                <a:ea typeface="ＭＳ Ｐゴシック" panose="020B0600070205080204" pitchFamily="34" charset="-128"/>
              </a:rPr>
              <a:t>sociálních služeb a sociální práce MPSV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 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Obsah </a:t>
            </a:r>
            <a:r>
              <a:rPr lang="cs-CZ" altLang="cs-CZ" sz="2400" dirty="0">
                <a:ea typeface="ＭＳ Ｐゴシック" panose="020B0600070205080204" pitchFamily="34" charset="-128"/>
              </a:rPr>
              <a:t>vypořádání:</a:t>
            </a:r>
          </a:p>
          <a:p>
            <a:pPr lvl="1" algn="just"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tiskopis – tabulka, jejíž vzor je uveden v Příloze č.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3, </a:t>
            </a:r>
            <a:r>
              <a:rPr lang="cs-CZ" altLang="cs-CZ" sz="2000" dirty="0">
                <a:ea typeface="ＭＳ Ｐゴシック" panose="020B0600070205080204" pitchFamily="34" charset="-128"/>
              </a:rPr>
              <a:t>část A vyhlášky č. 367/2015 Sb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. a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komentář. 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případnou </a:t>
            </a:r>
            <a:r>
              <a:rPr lang="cs-CZ" altLang="cs-CZ" sz="2400" dirty="0">
                <a:ea typeface="ＭＳ Ｐゴシック" panose="020B0600070205080204" pitchFamily="34" charset="-128"/>
              </a:rPr>
              <a:t>vratku dotace převede na účet číslo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6015-2229001/0710.</a:t>
            </a:r>
            <a:endParaRPr lang="cs-CZ" altLang="cs-CZ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17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mimořádných dotací</a:t>
            </a:r>
            <a:b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MZ </a:t>
            </a:r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(</a:t>
            </a: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odměny zdravotnických pracovníků)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just">
              <a:buNone/>
              <a:defRPr/>
            </a:pPr>
            <a:endParaRPr lang="cs-CZ" altLang="cs-CZ" sz="2400" b="1" dirty="0" smtClean="0">
              <a:ea typeface="ＭＳ Ｐゴシック" panose="020B0600070205080204" pitchFamily="34" charset="-128"/>
            </a:endParaRPr>
          </a:p>
          <a:p>
            <a:pPr marL="0" indent="0" algn="just"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PO kraje:</a:t>
            </a: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Předložit krajskému úřadu – odboru sociálních věcí;</a:t>
            </a: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 </a:t>
            </a:r>
            <a:r>
              <a:rPr lang="cs-CZ" altLang="cs-CZ" sz="2400" u="sng" dirty="0" smtClean="0">
                <a:ea typeface="ＭＳ Ｐゴシック" panose="020B0600070205080204" pitchFamily="34" charset="-128"/>
              </a:rPr>
              <a:t>18. 1. </a:t>
            </a:r>
            <a:r>
              <a:rPr lang="cs-CZ" altLang="cs-CZ" sz="2400" u="sng" dirty="0">
                <a:ea typeface="ＭＳ Ｐゴシック" panose="020B0600070205080204" pitchFamily="34" charset="-128"/>
              </a:rPr>
              <a:t>2021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</a:t>
            </a: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Dokumenty dle Sdělení: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Jmenný seznam zaměstnanců, 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souhrnná tabulka,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avízo </a:t>
            </a:r>
            <a:r>
              <a:rPr lang="cs-CZ" altLang="cs-CZ" sz="2000" dirty="0">
                <a:ea typeface="ＭＳ Ｐゴシック" panose="020B0600070205080204" pitchFamily="34" charset="-128"/>
              </a:rPr>
              <a:t>vratky (v případě vratky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); případnou </a:t>
            </a:r>
            <a:r>
              <a:rPr lang="cs-CZ" altLang="cs-CZ" sz="2000" dirty="0">
                <a:ea typeface="ＭＳ Ｐゴシック" panose="020B0600070205080204" pitchFamily="34" charset="-128"/>
              </a:rPr>
              <a:t>vratku dotace převede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příjemce převede na </a:t>
            </a:r>
            <a:r>
              <a:rPr lang="cs-CZ" altLang="cs-CZ" sz="2000" dirty="0">
                <a:ea typeface="ＭＳ Ｐゴシック" panose="020B0600070205080204" pitchFamily="34" charset="-128"/>
              </a:rPr>
              <a:t>účet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u ČNB č. </a:t>
            </a:r>
            <a:r>
              <a:rPr lang="cs-CZ" sz="2000" b="1" dirty="0" smtClean="0">
                <a:ea typeface="ＭＳ Ｐゴシック" panose="020B0600070205080204" pitchFamily="34" charset="-128"/>
              </a:rPr>
              <a:t>94-5722811/0710.</a:t>
            </a:r>
          </a:p>
          <a:p>
            <a:pPr lvl="1" algn="just">
              <a:defRPr/>
            </a:pP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marL="457200" lvl="1" indent="0" algn="ctr">
              <a:buNone/>
              <a:defRPr/>
            </a:pPr>
            <a:r>
              <a:rPr lang="cs-CZ" altLang="cs-CZ" sz="1600" dirty="0" smtClean="0">
                <a:ea typeface="ＭＳ Ｐゴシック" panose="020B0600070205080204" pitchFamily="34" charset="-128"/>
              </a:rPr>
              <a:t>(dokumenty ke stažení na webových stránkách)</a:t>
            </a:r>
            <a:endParaRPr lang="cs-CZ" altLang="cs-CZ" sz="1600" dirty="0">
              <a:ea typeface="ＭＳ Ｐゴシック" panose="020B0600070205080204" pitchFamily="34" charset="-128"/>
            </a:endParaRPr>
          </a:p>
          <a:p>
            <a:pPr marL="0" indent="0" algn="ctr"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9415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mimořádných dotací</a:t>
            </a:r>
            <a:b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MZ </a:t>
            </a:r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(</a:t>
            </a:r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odměny zdravotnických pracovníků)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Organizace mimo PO kraje:</a:t>
            </a:r>
          </a:p>
          <a:p>
            <a:pPr algn="just"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Předložit MZ ČR </a:t>
            </a:r>
            <a:r>
              <a:rPr lang="cs-CZ" sz="2400" dirty="0" smtClean="0"/>
              <a:t>formulář </a:t>
            </a:r>
            <a:r>
              <a:rPr lang="cs-CZ" sz="2400" dirty="0"/>
              <a:t>Závěrečnou zprávu a Finanční vypořádání dotací ze státního rozpočtu pro daný rok (dle vyhlášky o finančním vypořádání) a ke stejnému datu </a:t>
            </a:r>
            <a:r>
              <a:rPr lang="cs-CZ" sz="2400" dirty="0" smtClean="0"/>
              <a:t>vrátit nespotřebovanou </a:t>
            </a:r>
            <a:r>
              <a:rPr lang="cs-CZ" sz="2400" dirty="0"/>
              <a:t>část dotace u ČNB č. </a:t>
            </a:r>
            <a:r>
              <a:rPr lang="cs-CZ" sz="2400" dirty="0" err="1"/>
              <a:t>ú.</a:t>
            </a:r>
            <a:r>
              <a:rPr lang="cs-CZ" sz="2400" dirty="0"/>
              <a:t> 6015-2528001/0710.  </a:t>
            </a:r>
          </a:p>
          <a:p>
            <a:pPr algn="just">
              <a:defRPr/>
            </a:pPr>
            <a:r>
              <a:rPr lang="cs-CZ" sz="2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do </a:t>
            </a:r>
            <a:r>
              <a:rPr lang="cs-CZ" sz="2400" b="1" u="sng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15. 2. </a:t>
            </a:r>
            <a:r>
              <a:rPr lang="cs-CZ" sz="2400" b="1" u="sng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2021</a:t>
            </a:r>
            <a:r>
              <a:rPr lang="cs-CZ" sz="2400" b="1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cs-CZ" sz="2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v případě </a:t>
            </a:r>
            <a:r>
              <a:rPr lang="cs-CZ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poskytovatele sociálních služeb, který není příspěvkovou organizací </a:t>
            </a:r>
            <a:r>
              <a:rPr lang="cs-CZ" sz="2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obce </a:t>
            </a:r>
          </a:p>
          <a:p>
            <a:pPr marL="400050" lvl="1" indent="0">
              <a:buNone/>
            </a:pPr>
            <a:r>
              <a:rPr lang="cs-CZ" sz="1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Později </a:t>
            </a:r>
            <a:r>
              <a:rPr lang="cs-CZ" sz="18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připsané částky budou poukázány zpět na účet odesílatele, kterému vznikne povinnost vypořádání se státním rozpočtem prostřednictvím příslušného finančního úřadu. </a:t>
            </a:r>
          </a:p>
          <a:p>
            <a:pPr algn="just">
              <a:defRPr/>
            </a:pPr>
            <a:r>
              <a:rPr lang="cs-CZ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</a:t>
            </a:r>
            <a:r>
              <a:rPr lang="cs-CZ" sz="2400" b="1" u="sng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5. 2. 2021</a:t>
            </a:r>
            <a:r>
              <a:rPr lang="cs-CZ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 případě poskytovatele sociálních služeb, který je příspěvkovou organizací obce (prostřednictvím zřizovatele). </a:t>
            </a:r>
            <a:endParaRPr lang="cs-CZ" sz="28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cs-CZ" sz="24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cs-CZ" sz="2400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0668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(dále jen „PROGRAM“)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Obsahuje Obecnou část a 3 podprogramy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č. 1		(P1)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účelová dotace ze státního rozpočtu na poskytování sociálních služeb;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č. 2 		(P2)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dotace z rozpočtu Olomouckého kraje </a:t>
            </a:r>
            <a:r>
              <a:rPr lang="cs-CZ" altLang="cs-CZ" sz="2400" dirty="0">
                <a:ea typeface="ＭＳ Ｐゴシック" panose="020B0600070205080204" pitchFamily="34" charset="-128"/>
              </a:rPr>
              <a:t>na poskytování sociálních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služeb;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č. 3 		(P3)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příspěvek zřizovatele příspěvkovým organizacím OK.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Program finanční podpory poskytování sociálních služeb v Olomouckém kraji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3800" smtClean="0">
              <a:ea typeface="ＭＳ Ｐゴシック" panose="020B0600070205080204" pitchFamily="34" charset="-128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cs-CZ" altLang="cs-CZ" sz="2800" dirty="0" smtClean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 smtClean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 smtClean="0">
              <a:ea typeface="ＭＳ Ｐゴシック" charset="-128"/>
            </a:endParaRPr>
          </a:p>
          <a:p>
            <a:pPr eaLnBrk="1" hangingPunct="1">
              <a:buFontTx/>
              <a:buNone/>
              <a:defRPr/>
            </a:pPr>
            <a:r>
              <a:rPr lang="cs-CZ" altLang="cs-CZ" sz="2000" dirty="0" smtClean="0">
                <a:ea typeface="ＭＳ Ｐゴシック" charset="-128"/>
              </a:rPr>
              <a:t>Kateřina Spáčilová</a:t>
            </a:r>
            <a:endParaRPr lang="cs-CZ" altLang="cs-CZ" sz="2000" dirty="0">
              <a:ea typeface="ＭＳ Ｐゴシック" charset="-128"/>
            </a:endParaRPr>
          </a:p>
          <a:p>
            <a:pPr eaLnBrk="1" hangingPunct="1">
              <a:buFontTx/>
              <a:buNone/>
              <a:defRPr/>
            </a:pPr>
            <a:r>
              <a:rPr lang="cs-CZ" altLang="cs-CZ" sz="2000" dirty="0">
                <a:ea typeface="ＭＳ Ｐゴシック" charset="-128"/>
              </a:rPr>
              <a:t>Krajský úřad Olomouckého kraje</a:t>
            </a:r>
          </a:p>
          <a:p>
            <a:pPr eaLnBrk="1" hangingPunct="1">
              <a:buFontTx/>
              <a:buNone/>
              <a:defRPr/>
            </a:pPr>
            <a:r>
              <a:rPr lang="cs-CZ" altLang="cs-CZ" sz="2000" dirty="0">
                <a:ea typeface="ＭＳ Ｐゴシック" charset="-128"/>
              </a:rPr>
              <a:t>odbor sociálních věcí</a:t>
            </a:r>
          </a:p>
          <a:p>
            <a:pPr eaLnBrk="1" hangingPunct="1">
              <a:buFontTx/>
              <a:buNone/>
              <a:defRPr/>
            </a:pPr>
            <a:r>
              <a:rPr lang="cs-CZ" altLang="cs-CZ" sz="2000" dirty="0" smtClean="0">
                <a:ea typeface="ＭＳ Ｐゴシック" charset="-128"/>
                <a:hlinkClick r:id="rId4"/>
              </a:rPr>
              <a:t>k.spacilova@olkraj.cz</a:t>
            </a:r>
            <a:endParaRPr lang="cs-CZ" altLang="cs-CZ" sz="2000" dirty="0">
              <a:ea typeface="ＭＳ Ｐゴシック" charset="-128"/>
            </a:endParaRPr>
          </a:p>
          <a:p>
            <a:pPr eaLnBrk="1" hangingPunct="1">
              <a:buFontTx/>
              <a:buNone/>
              <a:defRPr/>
            </a:pPr>
            <a:r>
              <a:rPr lang="cs-CZ" altLang="cs-CZ" sz="2000" dirty="0">
                <a:ea typeface="ＭＳ Ｐゴシック" charset="-128"/>
              </a:rPr>
              <a:t>tel.: 585 508 </a:t>
            </a:r>
            <a:r>
              <a:rPr lang="cs-CZ" altLang="cs-CZ" sz="2000" dirty="0" smtClean="0">
                <a:ea typeface="ＭＳ Ｐゴシック" charset="-128"/>
              </a:rPr>
              <a:t>482</a:t>
            </a:r>
            <a:endParaRPr lang="cs-CZ" altLang="cs-CZ" sz="2000" dirty="0">
              <a:ea typeface="ＭＳ Ｐゴシック" charset="-128"/>
            </a:endParaRPr>
          </a:p>
        </p:txBody>
      </p:sp>
      <p:pic>
        <p:nvPicPr>
          <p:cNvPr id="31748" name="Obrázek 1" descr="Výřez obrazovky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82616"/>
            <a:ext cx="2873375" cy="226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Obecná část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400" dirty="0">
                <a:ea typeface="ＭＳ Ｐゴシック" panose="020B0600070205080204" pitchFamily="34" charset="-128"/>
              </a:rPr>
              <a:t>Aktualizace parametrů pro stanovení maximální výše vyrovnávací </a:t>
            </a:r>
            <a:r>
              <a:rPr lang="cs-CZ" sz="2400" dirty="0" smtClean="0">
                <a:ea typeface="ＭＳ Ｐゴシック" panose="020B0600070205080204" pitchFamily="34" charset="-128"/>
              </a:rPr>
              <a:t>platby;</a:t>
            </a:r>
            <a:endParaRPr 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</a:t>
            </a:r>
            <a:r>
              <a:rPr lang="cs-CZ" altLang="cs-CZ" sz="2800" dirty="0">
                <a:ea typeface="ＭＳ Ｐゴシック" panose="020B0600070205080204" pitchFamily="34" charset="-128"/>
              </a:rPr>
              <a:t>č. 1		</a:t>
            </a: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400" dirty="0">
                <a:ea typeface="ＭＳ Ｐゴシック" panose="020B0600070205080204" pitchFamily="34" charset="-128"/>
              </a:rPr>
              <a:t>Aktualizace proměnných pro výpočet výše dotace u jednotlivých druhů sociálních služeb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>
                <a:ea typeface="ＭＳ Ｐゴシック" panose="020B0600070205080204" pitchFamily="34" charset="-128"/>
              </a:rPr>
              <a:t>Podprogram č.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2; </a:t>
            </a:r>
            <a:r>
              <a:rPr lang="cs-CZ" altLang="cs-CZ" sz="2800" dirty="0">
                <a:ea typeface="ＭＳ Ｐゴシック" panose="020B0600070205080204" pitchFamily="34" charset="-128"/>
              </a:rPr>
              <a:t>	</a:t>
            </a:r>
            <a:r>
              <a:rPr lang="cs-CZ" altLang="cs-CZ" dirty="0">
                <a:ea typeface="ＭＳ Ｐゴシック" panose="020B0600070205080204" pitchFamily="34" charset="-128"/>
              </a:rPr>
              <a:t>	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sz="2400" dirty="0" smtClean="0">
                <a:ea typeface="ＭＳ Ｐゴシック" panose="020B0600070205080204" pitchFamily="34" charset="-128"/>
              </a:rPr>
              <a:t>Doplněna </a:t>
            </a:r>
            <a:r>
              <a:rPr lang="cs-CZ" sz="2400" dirty="0">
                <a:ea typeface="ＭＳ Ｐゴシック" panose="020B0600070205080204" pitchFamily="34" charset="-128"/>
              </a:rPr>
              <a:t>povinnost předložit zprávu / výrok auditora u příjemců nad 3. mil. </a:t>
            </a:r>
            <a:r>
              <a:rPr lang="cs-CZ" sz="2400" dirty="0" smtClean="0">
                <a:ea typeface="ＭＳ Ｐゴシック" panose="020B0600070205080204" pitchFamily="34" charset="-128"/>
              </a:rPr>
              <a:t>Kč </a:t>
            </a:r>
            <a:r>
              <a:rPr lang="cs-CZ" sz="1600" dirty="0" smtClean="0">
                <a:ea typeface="ＭＳ Ｐゴシック" panose="020B0600070205080204" pitchFamily="34" charset="-128"/>
              </a:rPr>
              <a:t>(v roce předchozím byla tato povinnost stanovena smlouvou – nyní z důvodu transparentnosti a úplnosti včleněna do pravidel Programu);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>
                <a:ea typeface="ＭＳ Ｐゴシック" panose="020B0600070205080204" pitchFamily="34" charset="-128"/>
              </a:rPr>
              <a:t>Podprogram č. 3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– beze změn.</a:t>
            </a:r>
            <a:r>
              <a:rPr lang="cs-CZ" altLang="cs-CZ" sz="2800" dirty="0">
                <a:ea typeface="ＭＳ Ｐゴシック" panose="020B0600070205080204" pitchFamily="34" charset="-128"/>
              </a:rPr>
              <a:t>		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Shrnutí změn v Programu na rok 2021</a:t>
            </a:r>
          </a:p>
        </p:txBody>
      </p:sp>
    </p:spTree>
    <p:extLst>
      <p:ext uri="{BB962C8B-B14F-4D97-AF65-F5344CB8AC3E}">
        <p14:creationId xmlns:p14="http://schemas.microsoft.com/office/powerpoint/2010/main" val="40504125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endParaRPr lang="cs-CZ" altLang="cs-CZ" sz="6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Shrnutí roku 2019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Aktuální informace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Výhled na rok 2021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4689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Shrnutí roku 2019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Dotace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Dotace – 1 259 332 175 Kč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Vratky – 2 604 814,32 Kč  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cs-CZ" altLang="cs-CZ" sz="2400" b="1" dirty="0">
                <a:ea typeface="ＭＳ Ｐゴシック" panose="020B0600070205080204" pitchFamily="34" charset="-128"/>
              </a:rPr>
              <a:t>Finanční vypořádání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Poskytovatelé </a:t>
            </a:r>
            <a:r>
              <a:rPr lang="cs-CZ" altLang="cs-CZ" sz="2400" dirty="0">
                <a:ea typeface="ＭＳ Ｐゴシック" panose="020B0600070205080204" pitchFamily="34" charset="-128"/>
              </a:rPr>
              <a:t>podávali finanční vypořádání a podklady pro výpočet výše vyrovnávací platby (dále jen „VP“) v termínu do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25</a:t>
            </a:r>
            <a:r>
              <a:rPr lang="cs-CZ" altLang="cs-CZ" sz="2400" dirty="0">
                <a:ea typeface="ＭＳ Ｐゴシック" panose="020B0600070205080204" pitchFamily="34" charset="-128"/>
              </a:rPr>
              <a:t>. 1.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2020.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Výrazně se navýšila </a:t>
            </a:r>
            <a:r>
              <a:rPr lang="cs-CZ" altLang="cs-CZ" sz="2400" dirty="0">
                <a:ea typeface="ＭＳ Ｐゴシック" panose="020B0600070205080204" pitchFamily="34" charset="-128"/>
              </a:rPr>
              <a:t>chybovost při podávání finančního vypořádání a přezkoumání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výše VP; činila 20 % - tzn. 1/5 formulářů byla podána s chybnými (případně i nevyplněnými) údaji </a:t>
            </a:r>
            <a:r>
              <a:rPr lang="cs-CZ" altLang="cs-CZ" sz="1800" dirty="0" smtClean="0">
                <a:ea typeface="ＭＳ Ｐゴシック" panose="020B0600070205080204" pitchFamily="34" charset="-128"/>
              </a:rPr>
              <a:t>(při formální kontrole).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2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k roku 2020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Dotace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sz="2000" dirty="0">
                <a:ea typeface="ＭＳ Ｐゴシック" panose="020B0600070205080204" pitchFamily="34" charset="-128"/>
              </a:rPr>
              <a:t>1 374 357 855  </a:t>
            </a:r>
            <a:r>
              <a:rPr lang="cs-CZ" sz="2000" dirty="0" smtClean="0">
                <a:ea typeface="ＭＳ Ｐゴシック" panose="020B0600070205080204" pitchFamily="34" charset="-128"/>
              </a:rPr>
              <a:t>Kč.</a:t>
            </a:r>
            <a:endParaRPr lang="cs-CZ" sz="2000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sz="2000" dirty="0">
                <a:ea typeface="ＭＳ Ｐゴシック" panose="020B0600070205080204" pitchFamily="34" charset="-128"/>
              </a:rPr>
              <a:t>Přerozdělení schváleno na ZOK 17. 2. </a:t>
            </a:r>
            <a:r>
              <a:rPr lang="cs-CZ" sz="2000" dirty="0" smtClean="0">
                <a:ea typeface="ＭＳ Ｐゴシック" panose="020B0600070205080204" pitchFamily="34" charset="-128"/>
              </a:rPr>
              <a:t>2020.</a:t>
            </a:r>
            <a:endParaRPr lang="cs-CZ" sz="2000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Uzavírání smluv</a:t>
            </a:r>
            <a:endParaRPr lang="cs-CZ" altLang="cs-CZ" sz="2400" b="1" dirty="0">
              <a:ea typeface="ＭＳ Ｐゴシック" panose="020B0600070205080204" pitchFamily="34" charset="-128"/>
            </a:endParaRP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Veřejnoprávní podepisující – smlouvy byly uzavírány poprvé elektronickou formou.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Neveřejnoprávní podepisující – smlouvy byly uzavírány fyzicky </a:t>
            </a:r>
            <a:r>
              <a:rPr lang="cs-CZ" altLang="cs-CZ" sz="1600" i="1" dirty="0" smtClean="0">
                <a:ea typeface="ＭＳ Ｐゴシック" panose="020B0600070205080204" pitchFamily="34" charset="-128"/>
              </a:rPr>
              <a:t>(standardně jako v minulých letech).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Předpokládá se postupný přechod na elektronické uzavírání smluv 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Smlouvy byly vypraveny 24. 2. 2020.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Značná chybovost při uzavírání smluv; např. nevepsáno datum podpisu za příjemce, nekompletnost  případně absence příloh.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>
                <a:ea typeface="ＭＳ Ｐゴシック" panose="020B0600070205080204" pitchFamily="34" charset="-128"/>
              </a:rPr>
              <a:t>Přednostně budou vyřízeny smlouvy se všemi </a:t>
            </a:r>
            <a:r>
              <a:rPr lang="cs-CZ" altLang="cs-CZ" sz="1800" dirty="0" smtClean="0">
                <a:ea typeface="ＭＳ Ｐゴシック" panose="020B0600070205080204" pitchFamily="34" charset="-128"/>
              </a:rPr>
              <a:t>náležitostmi.</a:t>
            </a:r>
          </a:p>
          <a:p>
            <a:pPr lvl="1" indent="-342900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Veškeré </a:t>
            </a:r>
            <a:r>
              <a:rPr lang="cs-CZ" altLang="cs-CZ" sz="1800" dirty="0">
                <a:ea typeface="ＭＳ Ｐゴシック" panose="020B0600070205080204" pitchFamily="34" charset="-128"/>
              </a:rPr>
              <a:t>informace jsou se značným předstihem umísťovány na stránkách kraje; v procesu se nic </a:t>
            </a:r>
            <a:r>
              <a:rPr lang="cs-CZ" altLang="cs-CZ" sz="1800" dirty="0" smtClean="0">
                <a:ea typeface="ＭＳ Ｐゴシック" panose="020B0600070205080204" pitchFamily="34" charset="-128"/>
              </a:rPr>
              <a:t>nemění.</a:t>
            </a:r>
            <a:endParaRPr lang="cs-CZ" altLang="cs-CZ" sz="1800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2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12232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k roku 2020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Finanční vypořádání a předložení podkladů pro přezkoumání VP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18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Podávat </a:t>
            </a:r>
            <a:r>
              <a:rPr lang="cs-CZ" altLang="cs-CZ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pouze prostřednictvím aplikace </a:t>
            </a:r>
            <a:r>
              <a:rPr lang="cs-CZ" altLang="cs-CZ" sz="1800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KISSoS</a:t>
            </a:r>
            <a:r>
              <a:rPr lang="cs-CZ" altLang="cs-CZ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, jiný způsob není relevantní (např. DS, e-mail, </a:t>
            </a:r>
            <a:r>
              <a:rPr lang="cs-CZ" altLang="cs-CZ" sz="18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…).</a:t>
            </a:r>
            <a:endParaRPr lang="cs-CZ" altLang="cs-CZ" sz="18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Nejzazší termín odeslání je </a:t>
            </a:r>
            <a:r>
              <a:rPr lang="cs-CZ" altLang="cs-CZ" sz="18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25. 1. </a:t>
            </a:r>
            <a:r>
              <a:rPr lang="cs-CZ" altLang="cs-CZ" sz="18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– tato hranice je NEPŘEKROČITELNÁ (!!!!).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sz="1800" b="1" dirty="0">
                <a:solidFill>
                  <a:srgbClr val="C00000"/>
                </a:solidFill>
              </a:rPr>
              <a:t>POZOR !!! </a:t>
            </a:r>
            <a:r>
              <a:rPr lang="cs-CZ" sz="1800" dirty="0">
                <a:solidFill>
                  <a:srgbClr val="C00000"/>
                </a:solidFill>
              </a:rPr>
              <a:t>podávají všichni POVĚŘENÍ poskytovatelé sociálních služeb, pokud obdrželi finanční prostředky určené na poskytování sociálních služeb z kraje – tedy i ti, kteří neobdrželi dotaci v Podprogramu č. 1 (tzn. IP, </a:t>
            </a:r>
            <a:br>
              <a:rPr lang="cs-CZ" sz="1800" dirty="0">
                <a:solidFill>
                  <a:srgbClr val="C00000"/>
                </a:solidFill>
              </a:rPr>
            </a:br>
            <a:r>
              <a:rPr lang="cs-CZ" sz="1800" dirty="0">
                <a:solidFill>
                  <a:srgbClr val="C00000"/>
                </a:solidFill>
              </a:rPr>
              <a:t>PPB, </a:t>
            </a:r>
            <a:r>
              <a:rPr lang="cs-CZ" sz="1800" dirty="0" smtClean="0">
                <a:solidFill>
                  <a:srgbClr val="C00000"/>
                </a:solidFill>
              </a:rPr>
              <a:t>…).</a:t>
            </a:r>
            <a:endParaRPr lang="cs-CZ" sz="1800" dirty="0">
              <a:solidFill>
                <a:srgbClr val="C00000"/>
              </a:solidFill>
            </a:endParaRP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Nesplnění podmínek je důvodem pro neposkytnutí dotace na následující rok.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18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Vyplnění tabulek je nutno věnovat náležitou pozornost (stále se objevuje mnoho chyb).</a:t>
            </a: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2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8145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k roku 2020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Finanční vypořádání a předložení podkladů pro přezkoumání VP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 </a:t>
            </a:r>
            <a:r>
              <a:rPr lang="cs-CZ" altLang="cs-CZ" sz="20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rámci podkladů pro přezkoumání VP – do nákladů </a:t>
            </a:r>
            <a:r>
              <a:rPr lang="cs-CZ" alt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NEZAHRNOVAT</a:t>
            </a:r>
          </a:p>
          <a:p>
            <a:pPr lvl="1" algn="just"/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mimořádnou dotaci z MPSV poskytnutou </a:t>
            </a:r>
            <a:r>
              <a:rPr 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na podporu mimořádného finančního ohodnocení zaměstnanců v sociálních službách v souvislosti s epidemií COVID 19 (Program podpory C)</a:t>
            </a:r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;</a:t>
            </a:r>
          </a:p>
          <a:p>
            <a:pPr lvl="1" algn="just"/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mimořádnou dotaci z MPSV poskytnutou  </a:t>
            </a:r>
            <a:r>
              <a:rPr 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na financování zvýšených provozních výdajů a sanaci výpadku příjmů v souvislosti s přijímáním karanténních opatření, mimořádných opatření a krizových opatření v sociálních službách v souvislosti s epidemií COVID 19 (Program podpory D a E)</a:t>
            </a:r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;</a:t>
            </a:r>
          </a:p>
          <a:p>
            <a:pPr lvl="1"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mimořádnou dotaci z MZ ČR </a:t>
            </a:r>
            <a:r>
              <a:rPr lang="cs-CZ" sz="17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na podporu mimořádného finančního ohodnocení zdravotnických pracovníků v sociálních službách v souvislosti s epidemií COVID 19.</a:t>
            </a:r>
          </a:p>
          <a:p>
            <a:pPr marL="457200" lvl="1" indent="0" algn="just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6836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8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10172</TotalTime>
  <Words>1894</Words>
  <Application>Microsoft Office PowerPoint</Application>
  <PresentationFormat>Předvádění na obrazovce (4:3)</PresentationFormat>
  <Paragraphs>241</Paragraphs>
  <Slides>30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6" baseType="lpstr">
      <vt:lpstr>ＭＳ Ｐゴシック</vt:lpstr>
      <vt:lpstr>Arial</vt:lpstr>
      <vt:lpstr>Calibri</vt:lpstr>
      <vt:lpstr>Times New Roman</vt:lpstr>
      <vt:lpstr>Wingdings</vt:lpstr>
      <vt:lpstr>Výchozí návrh</vt:lpstr>
      <vt:lpstr>Prezentace aplikace PowerPoint</vt:lpstr>
      <vt:lpstr>Prezentace aplikace PowerPoint</vt:lpstr>
      <vt:lpstr>Program finanční podpory poskytování sociálních služeb v Olomouckém kraji</vt:lpstr>
      <vt:lpstr>Shrnutí změn v Programu na rok 2021</vt:lpstr>
      <vt:lpstr>Prezentace aplikace PowerPoint</vt:lpstr>
      <vt:lpstr>Shrnutí roku 2019</vt:lpstr>
      <vt:lpstr>Informace k roku 2020</vt:lpstr>
      <vt:lpstr>Informace k roku 2020</vt:lpstr>
      <vt:lpstr>Informace k roku 2020</vt:lpstr>
      <vt:lpstr>Informace k roku 2020</vt:lpstr>
      <vt:lpstr>Výhled na rok 2021</vt:lpstr>
      <vt:lpstr>P1 – Žádost o dotaci na rok 2021</vt:lpstr>
      <vt:lpstr>P1 – Žádost o dotaci na rok 2021</vt:lpstr>
      <vt:lpstr>P1 – Žádost o dotaci na rok 2021</vt:lpstr>
      <vt:lpstr>P1 – Smlouva (2021)</vt:lpstr>
      <vt:lpstr>Prezentace aplikace PowerPoint</vt:lpstr>
      <vt:lpstr>P2 – Informace k roku 2020</vt:lpstr>
      <vt:lpstr>Prezentace aplikace PowerPoint</vt:lpstr>
      <vt:lpstr>Prezentace aplikace PowerPoint</vt:lpstr>
      <vt:lpstr>Upozornění na důležité skutečnosti</vt:lpstr>
      <vt:lpstr>Uvádění jednotek ze strany  poskytovatelů </vt:lpstr>
      <vt:lpstr>Průměrný roční přepočtený stav zaměstnanců</vt:lpstr>
      <vt:lpstr>Prezentace aplikace PowerPoint</vt:lpstr>
      <vt:lpstr>Doporučení (na základě kontrol)</vt:lpstr>
      <vt:lpstr>Webové stránky kraje</vt:lpstr>
      <vt:lpstr>Finanční vypořádání mimořádných dotací MPSV (odměny, vícenáklady)</vt:lpstr>
      <vt:lpstr>Finanční vypořádání mimořádných dotací MPSV (odměny, vícenáklady)</vt:lpstr>
      <vt:lpstr>Finanční vypořádání mimořádných dotací MZ (odměny zdravotnických pracovníků)</vt:lpstr>
      <vt:lpstr>Finanční vypořádání mimořádných dotací MZ (odměny zdravotnických pracovníků)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Spáčilová Kateřina</cp:lastModifiedBy>
  <cp:revision>584</cp:revision>
  <dcterms:created xsi:type="dcterms:W3CDTF">2008-01-15T11:19:01Z</dcterms:created>
  <dcterms:modified xsi:type="dcterms:W3CDTF">2023-10-25T11:00:17Z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