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371" r:id="rId3"/>
    <p:sldId id="364" r:id="rId4"/>
    <p:sldId id="388" r:id="rId5"/>
    <p:sldId id="377" r:id="rId6"/>
    <p:sldId id="390" r:id="rId7"/>
    <p:sldId id="366" r:id="rId8"/>
    <p:sldId id="393" r:id="rId9"/>
    <p:sldId id="394" r:id="rId10"/>
    <p:sldId id="378" r:id="rId11"/>
    <p:sldId id="369" r:id="rId12"/>
    <p:sldId id="392" r:id="rId13"/>
    <p:sldId id="379" r:id="rId14"/>
    <p:sldId id="380" r:id="rId15"/>
    <p:sldId id="277" r:id="rId16"/>
  </p:sldIdLst>
  <p:sldSz cx="9144000" cy="6858000" type="screen4x3"/>
  <p:notesSz cx="6794500" cy="9918700"/>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9A"/>
    <a:srgbClr val="003994"/>
    <a:srgbClr val="FF9900"/>
    <a:srgbClr val="6CD72D"/>
    <a:srgbClr val="FFFF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81" autoAdjust="0"/>
    <p:restoredTop sz="63751" autoAdjust="0"/>
  </p:normalViewPr>
  <p:slideViewPr>
    <p:cSldViewPr>
      <p:cViewPr varScale="1">
        <p:scale>
          <a:sx n="69" d="100"/>
          <a:sy n="69" d="100"/>
        </p:scale>
        <p:origin x="-108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2022" y="-90"/>
      </p:cViewPr>
      <p:guideLst>
        <p:guide orient="horz" pos="3124"/>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1"/>
            <a:ext cx="2945024"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84" tIns="45342" rIns="90684" bIns="45342" numCol="1" anchor="t" anchorCtr="0" compatLnSpc="1">
            <a:prstTxWarp prst="textNoShape">
              <a:avLst/>
            </a:prstTxWarp>
          </a:bodyPr>
          <a:lstStyle>
            <a:lvl1pPr>
              <a:defRPr sz="1200"/>
            </a:lvl1pPr>
          </a:lstStyle>
          <a:p>
            <a:endParaRPr lang="cs-CZ"/>
          </a:p>
        </p:txBody>
      </p:sp>
      <p:sp>
        <p:nvSpPr>
          <p:cNvPr id="6147" name="Rectangle 3"/>
          <p:cNvSpPr>
            <a:spLocks noGrp="1" noChangeArrowheads="1"/>
          </p:cNvSpPr>
          <p:nvPr>
            <p:ph type="dt" sz="quarter" idx="1"/>
          </p:nvPr>
        </p:nvSpPr>
        <p:spPr bwMode="auto">
          <a:xfrm>
            <a:off x="3847892" y="1"/>
            <a:ext cx="2945024"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84" tIns="45342" rIns="90684" bIns="45342" numCol="1" anchor="t" anchorCtr="0" compatLnSpc="1">
            <a:prstTxWarp prst="textNoShape">
              <a:avLst/>
            </a:prstTxWarp>
          </a:bodyPr>
          <a:lstStyle>
            <a:lvl1pPr algn="r">
              <a:defRPr sz="1200"/>
            </a:lvl1pPr>
          </a:lstStyle>
          <a:p>
            <a:endParaRPr lang="cs-CZ"/>
          </a:p>
        </p:txBody>
      </p:sp>
      <p:sp>
        <p:nvSpPr>
          <p:cNvPr id="6148" name="Rectangle 4"/>
          <p:cNvSpPr>
            <a:spLocks noGrp="1" noChangeArrowheads="1"/>
          </p:cNvSpPr>
          <p:nvPr>
            <p:ph type="ftr" sz="quarter" idx="2"/>
          </p:nvPr>
        </p:nvSpPr>
        <p:spPr bwMode="auto">
          <a:xfrm>
            <a:off x="2" y="9420703"/>
            <a:ext cx="2945024"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84" tIns="45342" rIns="90684" bIns="45342" numCol="1" anchor="b" anchorCtr="0" compatLnSpc="1">
            <a:prstTxWarp prst="textNoShape">
              <a:avLst/>
            </a:prstTxWarp>
          </a:bodyPr>
          <a:lstStyle>
            <a:lvl1pPr>
              <a:defRPr sz="1200"/>
            </a:lvl1pPr>
          </a:lstStyle>
          <a:p>
            <a:endParaRPr lang="cs-CZ"/>
          </a:p>
        </p:txBody>
      </p:sp>
      <p:sp>
        <p:nvSpPr>
          <p:cNvPr id="6149" name="Rectangle 5"/>
          <p:cNvSpPr>
            <a:spLocks noGrp="1" noChangeArrowheads="1"/>
          </p:cNvSpPr>
          <p:nvPr>
            <p:ph type="sldNum" sz="quarter" idx="3"/>
          </p:nvPr>
        </p:nvSpPr>
        <p:spPr bwMode="auto">
          <a:xfrm>
            <a:off x="3847892" y="9420703"/>
            <a:ext cx="2945024"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84" tIns="45342" rIns="90684" bIns="45342" numCol="1" anchor="b" anchorCtr="0" compatLnSpc="1">
            <a:prstTxWarp prst="textNoShape">
              <a:avLst/>
            </a:prstTxWarp>
          </a:bodyPr>
          <a:lstStyle>
            <a:lvl1pPr algn="r">
              <a:defRPr sz="1200"/>
            </a:lvl1pPr>
          </a:lstStyle>
          <a:p>
            <a:fld id="{BC97DACB-D3ED-41D4-ADAE-1D2899CE1406}" type="slidenum">
              <a:rPr lang="cs-CZ"/>
              <a:pPr/>
              <a:t>‹#›</a:t>
            </a:fld>
            <a:endParaRPr lang="cs-CZ"/>
          </a:p>
        </p:txBody>
      </p:sp>
    </p:spTree>
    <p:extLst>
      <p:ext uri="{BB962C8B-B14F-4D97-AF65-F5344CB8AC3E}">
        <p14:creationId xmlns:p14="http://schemas.microsoft.com/office/powerpoint/2010/main" val="30540543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2" y="1"/>
            <a:ext cx="2945024" cy="496412"/>
          </a:xfrm>
          <a:prstGeom prst="rect">
            <a:avLst/>
          </a:prstGeom>
        </p:spPr>
        <p:txBody>
          <a:bodyPr vert="horz" lIns="90684" tIns="45342" rIns="90684" bIns="45342" rtlCol="0"/>
          <a:lstStyle>
            <a:lvl1pPr algn="l">
              <a:defRPr sz="1200"/>
            </a:lvl1pPr>
          </a:lstStyle>
          <a:p>
            <a:endParaRPr lang="cs-CZ"/>
          </a:p>
        </p:txBody>
      </p:sp>
      <p:sp>
        <p:nvSpPr>
          <p:cNvPr id="3" name="Zástupný symbol pro datum 2"/>
          <p:cNvSpPr>
            <a:spLocks noGrp="1"/>
          </p:cNvSpPr>
          <p:nvPr>
            <p:ph type="dt" idx="1"/>
          </p:nvPr>
        </p:nvSpPr>
        <p:spPr>
          <a:xfrm>
            <a:off x="3847892" y="1"/>
            <a:ext cx="2945024" cy="496412"/>
          </a:xfrm>
          <a:prstGeom prst="rect">
            <a:avLst/>
          </a:prstGeom>
        </p:spPr>
        <p:txBody>
          <a:bodyPr vert="horz" lIns="90684" tIns="45342" rIns="90684" bIns="45342" rtlCol="0"/>
          <a:lstStyle>
            <a:lvl1pPr algn="r">
              <a:defRPr sz="1200"/>
            </a:lvl1pPr>
          </a:lstStyle>
          <a:p>
            <a:fld id="{EE249F65-46A3-41CF-9BA7-AEAE1AEFEDB2}" type="datetimeFigureOut">
              <a:rPr lang="cs-CZ" smtClean="0"/>
              <a:t>24.6.2014</a:t>
            </a:fld>
            <a:endParaRPr lang="cs-CZ"/>
          </a:p>
        </p:txBody>
      </p:sp>
      <p:sp>
        <p:nvSpPr>
          <p:cNvPr id="4" name="Zástupný symbol pro obrázek snímku 3"/>
          <p:cNvSpPr>
            <a:spLocks noGrp="1" noRot="1" noChangeAspect="1"/>
          </p:cNvSpPr>
          <p:nvPr>
            <p:ph type="sldImg" idx="2"/>
          </p:nvPr>
        </p:nvSpPr>
        <p:spPr>
          <a:xfrm>
            <a:off x="917575" y="744538"/>
            <a:ext cx="4959350" cy="3719512"/>
          </a:xfrm>
          <a:prstGeom prst="rect">
            <a:avLst/>
          </a:prstGeom>
          <a:noFill/>
          <a:ln w="12700">
            <a:solidFill>
              <a:prstClr val="black"/>
            </a:solidFill>
          </a:ln>
        </p:spPr>
        <p:txBody>
          <a:bodyPr vert="horz" lIns="90684" tIns="45342" rIns="90684" bIns="45342" rtlCol="0" anchor="ctr"/>
          <a:lstStyle/>
          <a:p>
            <a:endParaRPr lang="cs-CZ"/>
          </a:p>
        </p:txBody>
      </p:sp>
      <p:sp>
        <p:nvSpPr>
          <p:cNvPr id="5" name="Zástupný symbol pro poznámky 4"/>
          <p:cNvSpPr>
            <a:spLocks noGrp="1"/>
          </p:cNvSpPr>
          <p:nvPr>
            <p:ph type="body" sz="quarter" idx="3"/>
          </p:nvPr>
        </p:nvSpPr>
        <p:spPr>
          <a:xfrm>
            <a:off x="679135" y="4711941"/>
            <a:ext cx="5436235" cy="4462939"/>
          </a:xfrm>
          <a:prstGeom prst="rect">
            <a:avLst/>
          </a:prstGeom>
        </p:spPr>
        <p:txBody>
          <a:bodyPr vert="horz" lIns="90684" tIns="45342" rIns="90684" bIns="45342"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2" y="9420703"/>
            <a:ext cx="2945024" cy="496412"/>
          </a:xfrm>
          <a:prstGeom prst="rect">
            <a:avLst/>
          </a:prstGeom>
        </p:spPr>
        <p:txBody>
          <a:bodyPr vert="horz" lIns="90684" tIns="45342" rIns="90684" bIns="45342"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47892" y="9420703"/>
            <a:ext cx="2945024" cy="496412"/>
          </a:xfrm>
          <a:prstGeom prst="rect">
            <a:avLst/>
          </a:prstGeom>
        </p:spPr>
        <p:txBody>
          <a:bodyPr vert="horz" lIns="90684" tIns="45342" rIns="90684" bIns="45342" rtlCol="0" anchor="b"/>
          <a:lstStyle>
            <a:lvl1pPr algn="r">
              <a:defRPr sz="1200"/>
            </a:lvl1pPr>
          </a:lstStyle>
          <a:p>
            <a:fld id="{607D48A1-2235-4DA4-BBB2-AB8F78F20209}" type="slidenum">
              <a:rPr lang="cs-CZ" smtClean="0"/>
              <a:t>‹#›</a:t>
            </a:fld>
            <a:endParaRPr lang="cs-CZ"/>
          </a:p>
        </p:txBody>
      </p:sp>
    </p:spTree>
    <p:extLst>
      <p:ext uri="{BB962C8B-B14F-4D97-AF65-F5344CB8AC3E}">
        <p14:creationId xmlns:p14="http://schemas.microsoft.com/office/powerpoint/2010/main" val="1947122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917575" y="744538"/>
            <a:ext cx="4959350" cy="3719512"/>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a:t>
            </a:fld>
            <a:endParaRPr lang="cs-CZ" dirty="0"/>
          </a:p>
        </p:txBody>
      </p:sp>
    </p:spTree>
    <p:extLst>
      <p:ext uri="{BB962C8B-B14F-4D97-AF65-F5344CB8AC3E}">
        <p14:creationId xmlns:p14="http://schemas.microsoft.com/office/powerpoint/2010/main" val="827029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917575" y="744538"/>
            <a:ext cx="4959350" cy="3719512"/>
          </a:xfrm>
        </p:spPr>
      </p:sp>
      <p:sp>
        <p:nvSpPr>
          <p:cNvPr id="3" name="Zástupný symbol pro poznámky 2"/>
          <p:cNvSpPr>
            <a:spLocks noGrp="1"/>
          </p:cNvSpPr>
          <p:nvPr>
            <p:ph type="body" idx="1"/>
          </p:nvPr>
        </p:nvSpPr>
        <p:spPr/>
        <p:txBody>
          <a:bodyPr/>
          <a:lstStyle/>
          <a:p>
            <a:r>
              <a:rPr lang="cs-CZ" b="1" baseline="0" dirty="0" smtClean="0"/>
              <a:t>Národní stálá konference</a:t>
            </a:r>
          </a:p>
          <a:p>
            <a:r>
              <a:rPr lang="cs-CZ" baseline="0" dirty="0" smtClean="0"/>
              <a:t>Jedná se o základní orgán, který je přímo navázán na Národním dokumentem k územní dimenzi a má zajistit koordinaci jejího naplňování.</a:t>
            </a:r>
          </a:p>
          <a:p>
            <a:endParaRPr lang="cs-CZ" baseline="0" dirty="0" smtClean="0"/>
          </a:p>
          <a:p>
            <a:r>
              <a:rPr lang="cs-CZ" baseline="0" dirty="0" smtClean="0"/>
              <a:t>Vyjednává územní dimenzi s jednotlivými ŘO.</a:t>
            </a:r>
          </a:p>
          <a:p>
            <a:endParaRPr lang="cs-CZ" baseline="0" dirty="0" smtClean="0"/>
          </a:p>
          <a:p>
            <a:r>
              <a:rPr lang="cs-CZ" baseline="0" dirty="0" smtClean="0"/>
              <a:t>Schvaluje strategie, které mají naplňovat územní dimenzi – strategie integrovaných nástrojů (včetně MAS) a Akční plán Strategie regionálního rozvoje (bude vysvětleno dále v prezentaci). Předmětem dalšího jednání je její vztah k RIS3, plánům vzdělávání apod.</a:t>
            </a:r>
          </a:p>
          <a:p>
            <a:endParaRPr lang="cs-CZ" baseline="0" dirty="0" smtClean="0"/>
          </a:p>
          <a:p>
            <a:r>
              <a:rPr lang="cs-CZ" baseline="0" dirty="0" smtClean="0"/>
              <a:t>Vyhodnocuje naplňování územní dimenze a dává doporučení ŘO k vyhlašování výzev. Předpokládá se zpracování ročních plánů výzev.</a:t>
            </a:r>
          </a:p>
          <a:p>
            <a:endParaRPr lang="cs-CZ" baseline="0" dirty="0" smtClean="0"/>
          </a:p>
          <a:p>
            <a:r>
              <a:rPr lang="cs-CZ" baseline="0" dirty="0" smtClean="0"/>
              <a:t>NSK bude tvořena dvěma komorami – Zástupci Regionálních stálých konferencí (viz dále) a Zástupci nositelů integrovaných nástrojů (za CLLD jen omezený počet).</a:t>
            </a:r>
          </a:p>
          <a:p>
            <a:endParaRPr lang="cs-CZ" baseline="0" dirty="0" smtClean="0"/>
          </a:p>
          <a:p>
            <a:r>
              <a:rPr lang="cs-CZ" baseline="0" dirty="0" smtClean="0"/>
              <a:t>Operační programy dosud zcela neakceptovaly NSK a její kompetence vůči jednotlivým OP.</a:t>
            </a:r>
          </a:p>
          <a:p>
            <a:endParaRPr lang="cs-CZ" baseline="0" dirty="0" smtClean="0"/>
          </a:p>
          <a:p>
            <a:r>
              <a:rPr lang="cs-CZ" baseline="0" dirty="0" smtClean="0"/>
              <a:t>Podkladem pro jednání NSK by měly být informace z území, které by měly zprostředkovat Regionální stálé konference – viz další </a:t>
            </a:r>
            <a:r>
              <a:rPr lang="cs-CZ" baseline="0" dirty="0" err="1" smtClean="0"/>
              <a:t>slide</a:t>
            </a:r>
            <a:r>
              <a:rPr lang="cs-CZ" baseline="0" dirty="0" smtClean="0"/>
              <a:t>.</a:t>
            </a:r>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10</a:t>
            </a:fld>
            <a:endParaRPr lang="cs-CZ"/>
          </a:p>
        </p:txBody>
      </p:sp>
    </p:spTree>
    <p:extLst>
      <p:ext uri="{BB962C8B-B14F-4D97-AF65-F5344CB8AC3E}">
        <p14:creationId xmlns:p14="http://schemas.microsoft.com/office/powerpoint/2010/main" val="3283003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917575" y="744538"/>
            <a:ext cx="4959350" cy="3719512"/>
          </a:xfrm>
        </p:spPr>
      </p:sp>
      <p:sp>
        <p:nvSpPr>
          <p:cNvPr id="3" name="Zástupný symbol pro poznámky 2"/>
          <p:cNvSpPr>
            <a:spLocks noGrp="1"/>
          </p:cNvSpPr>
          <p:nvPr>
            <p:ph type="body" idx="1"/>
          </p:nvPr>
        </p:nvSpPr>
        <p:spPr/>
        <p:txBody>
          <a:bodyPr/>
          <a:lstStyle/>
          <a:p>
            <a:r>
              <a:rPr lang="cs-CZ" b="1" baseline="0" dirty="0" smtClean="0"/>
              <a:t>Regionální stálá konference</a:t>
            </a:r>
          </a:p>
          <a:p>
            <a:r>
              <a:rPr lang="cs-CZ" b="0" baseline="0" dirty="0" smtClean="0"/>
              <a:t>Vznik RSK byl iniciován ze strany MMR a krajů.</a:t>
            </a:r>
          </a:p>
          <a:p>
            <a:endParaRPr lang="cs-CZ" b="0" baseline="0" dirty="0" smtClean="0"/>
          </a:p>
          <a:p>
            <a:r>
              <a:rPr lang="cs-CZ" b="0" baseline="0" dirty="0" smtClean="0"/>
              <a:t>RSK pomůže s prokázáním uplatňování územní dimenze a partnerského přístupu v operačních programech, jejichž naplnění EK očekává.</a:t>
            </a:r>
          </a:p>
          <a:p>
            <a:endParaRPr lang="cs-CZ" b="0" baseline="0" dirty="0" smtClean="0"/>
          </a:p>
          <a:p>
            <a:r>
              <a:rPr lang="cs-CZ" b="0" baseline="0" dirty="0" smtClean="0"/>
              <a:t>Akceptace RSK a přidělení přesných rolí v OP není zatím provedeno. Dokonce, ani poslední připomínkovaný IROP neobsahoval dostatečně územní dimenzi.</a:t>
            </a:r>
          </a:p>
          <a:p>
            <a:endParaRPr lang="cs-CZ" b="0" baseline="0" dirty="0" smtClean="0"/>
          </a:p>
          <a:p>
            <a:r>
              <a:rPr lang="cs-CZ" b="0" baseline="0" dirty="0" smtClean="0"/>
              <a:t>Územní dimenze, práce RSK a alokace na územní dimenzi jsou nyní na poslední chvíli „dopracovávány“ do operačních programů, proto se obáváme, že to nebude zpracováno dostatečně a pravděpodobně tato část bude ještě předmětem úprav v rámci vypořádání připomínek EK.</a:t>
            </a:r>
          </a:p>
          <a:p>
            <a:endParaRPr lang="cs-CZ" b="0" baseline="0" dirty="0" smtClean="0"/>
          </a:p>
          <a:p>
            <a:r>
              <a:rPr lang="cs-CZ" b="0" baseline="0" dirty="0" smtClean="0"/>
              <a:t>Technické podklady pro RSK bude zpracovávat sekretariát. V současnosti chce kraj sekretariát vyčlenit v rámci svých kapacit. Funkci sekretariátu by měl zajistit odbor strategického </a:t>
            </a:r>
            <a:r>
              <a:rPr lang="cs-CZ" b="0" baseline="0" smtClean="0"/>
              <a:t>rozvoje kraje.</a:t>
            </a:r>
            <a:endParaRPr lang="cs-CZ" b="0" baseline="0" dirty="0" smtClean="0"/>
          </a:p>
          <a:p>
            <a:endParaRPr lang="cs-CZ" b="0" baseline="0" dirty="0" smtClean="0"/>
          </a:p>
          <a:p>
            <a:r>
              <a:rPr lang="cs-CZ" b="0" baseline="0" dirty="0" smtClean="0"/>
              <a:t>Při přípravách RSK vychází Olomoucký kraj z dosud známých, ale stále neschválených podkladů MMR (Statut a Jednací řád). Z nich vychází i složení RSK, které bude dále diskutováno.</a:t>
            </a:r>
          </a:p>
          <a:p>
            <a:endParaRPr lang="cs-CZ" b="0" baseline="0" dirty="0" smtClean="0"/>
          </a:p>
          <a:p>
            <a:pPr lvl="0">
              <a:defRPr/>
            </a:pPr>
            <a:r>
              <a:rPr lang="cs-CZ" dirty="0" smtClean="0"/>
              <a:t>Složení RSK</a:t>
            </a:r>
            <a:endParaRPr lang="cs-CZ" sz="2000" b="0" dirty="0" smtClean="0">
              <a:ea typeface="+mn-ea"/>
              <a:cs typeface="+mn-cs"/>
            </a:endParaRPr>
          </a:p>
          <a:p>
            <a:pPr lvl="1">
              <a:defRPr/>
            </a:pPr>
            <a:r>
              <a:rPr lang="cs-CZ" sz="2000" b="0" dirty="0" smtClean="0">
                <a:ea typeface="+mn-ea"/>
                <a:cs typeface="+mn-cs"/>
              </a:rPr>
              <a:t>Ministerstvo pro místní rozvoj (sekce regionální) 1</a:t>
            </a:r>
          </a:p>
          <a:p>
            <a:pPr lvl="1">
              <a:defRPr/>
            </a:pPr>
            <a:r>
              <a:rPr lang="cs-CZ" sz="2000" b="0" dirty="0" smtClean="0">
                <a:ea typeface="+mn-ea"/>
                <a:cs typeface="+mn-cs"/>
              </a:rPr>
              <a:t>Zástupci kraje (doprava, sociální, zdravotní, školství, ŽP,…) 4 </a:t>
            </a:r>
          </a:p>
          <a:p>
            <a:pPr lvl="1">
              <a:defRPr/>
            </a:pPr>
            <a:r>
              <a:rPr lang="cs-CZ" sz="2000" b="0" dirty="0" smtClean="0">
                <a:ea typeface="+mn-ea"/>
                <a:cs typeface="+mn-cs"/>
              </a:rPr>
              <a:t>Zástupce nositele ITI/IPRU 1</a:t>
            </a:r>
          </a:p>
          <a:p>
            <a:pPr lvl="1">
              <a:defRPr/>
            </a:pPr>
            <a:r>
              <a:rPr lang="cs-CZ" sz="2000" b="0" dirty="0" smtClean="0">
                <a:ea typeface="+mn-ea"/>
                <a:cs typeface="+mn-cs"/>
              </a:rPr>
              <a:t>Zástupce za střední velikost měst (bývalé okresy) 1</a:t>
            </a:r>
          </a:p>
          <a:p>
            <a:pPr lvl="1">
              <a:defRPr/>
            </a:pPr>
            <a:r>
              <a:rPr lang="cs-CZ" sz="2000" b="0" dirty="0" smtClean="0">
                <a:ea typeface="+mn-ea"/>
                <a:cs typeface="+mn-cs"/>
              </a:rPr>
              <a:t>Zástupce za venkov (SMS/SPOV) 1</a:t>
            </a:r>
          </a:p>
          <a:p>
            <a:pPr lvl="1">
              <a:defRPr/>
            </a:pPr>
            <a:r>
              <a:rPr lang="cs-CZ" sz="2000" b="0" dirty="0" smtClean="0">
                <a:ea typeface="+mn-ea"/>
                <a:cs typeface="+mn-cs"/>
              </a:rPr>
              <a:t>Regionální S3 manažer 1</a:t>
            </a:r>
          </a:p>
          <a:p>
            <a:pPr lvl="1">
              <a:defRPr/>
            </a:pPr>
            <a:r>
              <a:rPr lang="cs-CZ" sz="2000" b="0" dirty="0" smtClean="0">
                <a:ea typeface="+mn-ea"/>
                <a:cs typeface="+mn-cs"/>
              </a:rPr>
              <a:t>Zástupce MAS 1</a:t>
            </a:r>
          </a:p>
          <a:p>
            <a:pPr lvl="1">
              <a:defRPr/>
            </a:pPr>
            <a:r>
              <a:rPr lang="cs-CZ" sz="2000" b="0" dirty="0" smtClean="0">
                <a:ea typeface="+mn-ea"/>
                <a:cs typeface="+mn-cs"/>
              </a:rPr>
              <a:t>Krajská hospodářská komora 1</a:t>
            </a:r>
          </a:p>
          <a:p>
            <a:pPr lvl="1">
              <a:defRPr/>
            </a:pPr>
            <a:r>
              <a:rPr lang="cs-CZ" sz="2000" b="0" dirty="0" smtClean="0">
                <a:ea typeface="+mn-ea"/>
                <a:cs typeface="+mn-cs"/>
              </a:rPr>
              <a:t>Zástupce NNO  1</a:t>
            </a:r>
          </a:p>
          <a:p>
            <a:pPr lvl="1">
              <a:defRPr/>
            </a:pPr>
            <a:r>
              <a:rPr lang="cs-CZ" sz="2000" b="0" dirty="0" smtClean="0">
                <a:ea typeface="+mn-ea"/>
                <a:cs typeface="+mn-cs"/>
              </a:rPr>
              <a:t>Zástupce akademického sektoru 1</a:t>
            </a:r>
          </a:p>
          <a:p>
            <a:pPr lvl="1">
              <a:defRPr/>
            </a:pPr>
            <a:r>
              <a:rPr lang="cs-CZ" sz="2000" b="0" i="1" dirty="0" smtClean="0">
                <a:ea typeface="+mn-ea"/>
                <a:cs typeface="+mn-cs"/>
              </a:rPr>
              <a:t>Vlastní výběr dle potřeb regionu 4</a:t>
            </a:r>
          </a:p>
          <a:p>
            <a:pPr marL="457200" lvl="1" indent="0">
              <a:buNone/>
              <a:defRPr/>
            </a:pPr>
            <a:r>
              <a:rPr lang="cs-CZ" sz="2000" dirty="0" smtClean="0">
                <a:ea typeface="+mn-ea"/>
                <a:cs typeface="+mn-cs"/>
              </a:rPr>
              <a:t>Celkem 17</a:t>
            </a:r>
            <a:endParaRPr lang="cs-CZ" dirty="0" smtClean="0">
              <a:ea typeface="+mn-ea"/>
              <a:cs typeface="+mn-cs"/>
            </a:endParaRPr>
          </a:p>
          <a:p>
            <a:endParaRPr lang="cs-CZ" b="0" baseline="0" dirty="0" smtClean="0"/>
          </a:p>
          <a:p>
            <a:endParaRPr lang="cs-CZ" b="0" baseline="0" dirty="0" smtClean="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11</a:t>
            </a:fld>
            <a:endParaRPr lang="cs-CZ"/>
          </a:p>
        </p:txBody>
      </p:sp>
    </p:spTree>
    <p:extLst>
      <p:ext uri="{BB962C8B-B14F-4D97-AF65-F5344CB8AC3E}">
        <p14:creationId xmlns:p14="http://schemas.microsoft.com/office/powerpoint/2010/main" val="3283003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917575" y="744538"/>
            <a:ext cx="4959350" cy="3719512"/>
          </a:xfrm>
        </p:spPr>
      </p:sp>
      <p:sp>
        <p:nvSpPr>
          <p:cNvPr id="3" name="Zástupný symbol pro poznámky 2"/>
          <p:cNvSpPr>
            <a:spLocks noGrp="1"/>
          </p:cNvSpPr>
          <p:nvPr>
            <p:ph type="body" idx="1"/>
          </p:nvPr>
        </p:nvSpPr>
        <p:spPr/>
        <p:txBody>
          <a:bodyPr/>
          <a:lstStyle/>
          <a:p>
            <a:r>
              <a:rPr lang="cs-CZ" b="1" baseline="0" dirty="0" smtClean="0"/>
              <a:t>Regionální stálá konference</a:t>
            </a:r>
          </a:p>
          <a:p>
            <a:r>
              <a:rPr lang="cs-CZ" b="0" baseline="0" dirty="0" smtClean="0"/>
              <a:t>Činnosti RSK jak jsou popsány vychází z NDÚD a návrhů krajů.</a:t>
            </a:r>
          </a:p>
          <a:p>
            <a:endParaRPr lang="cs-CZ" b="0" baseline="0" dirty="0" smtClean="0"/>
          </a:p>
          <a:p>
            <a:r>
              <a:rPr lang="cs-CZ" b="0" baseline="0" dirty="0" smtClean="0"/>
              <a:t>RSK hlavně bude koordinovat aktivity v území a navrhovat NSK, potažmo ŘO úpravy v existujícím přístupu, zejména pak by se mělo jednat o přípravu podkladů pro cílené výzvy.</a:t>
            </a:r>
          </a:p>
          <a:p>
            <a:endParaRPr lang="cs-CZ" b="0" baseline="0" dirty="0" smtClean="0"/>
          </a:p>
          <a:p>
            <a:r>
              <a:rPr lang="cs-CZ" b="0" baseline="0" dirty="0" smtClean="0"/>
              <a:t>Důležitá bude také spolupráce s integrovanými nástroji, proto je i dnešní jednání, aby jste získali informace o partnerech, se kterými můžete již nyní své integrované strategie diskutovat.</a:t>
            </a:r>
          </a:p>
          <a:p>
            <a:endParaRPr lang="cs-CZ" b="0" baseline="0" dirty="0" smtClean="0"/>
          </a:p>
          <a:p>
            <a:r>
              <a:rPr lang="cs-CZ" b="0" baseline="0" dirty="0" smtClean="0"/>
              <a:t>Klíčovým dokumentem, dle kterého se bude RSK řídit a za jehož naplňování bude zodpovědná, bude Regionální akční plán Strategie regionálního rozvoje.</a:t>
            </a:r>
          </a:p>
          <a:p>
            <a:endParaRPr lang="cs-CZ" b="0" baseline="0" dirty="0" smtClean="0"/>
          </a:p>
          <a:p>
            <a:pPr algn="l"/>
            <a:r>
              <a:rPr lang="cs-CZ" b="0" baseline="0" dirty="0" smtClean="0"/>
              <a:t>O RAP SRR je více v dalším </a:t>
            </a:r>
            <a:r>
              <a:rPr lang="cs-CZ" b="0" baseline="0" dirty="0" err="1" smtClean="0"/>
              <a:t>slide</a:t>
            </a:r>
            <a:r>
              <a:rPr lang="cs-CZ" b="0" baseline="0" dirty="0" smtClean="0"/>
              <a:t>.</a:t>
            </a:r>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12</a:t>
            </a:fld>
            <a:endParaRPr lang="cs-CZ"/>
          </a:p>
        </p:txBody>
      </p:sp>
    </p:spTree>
    <p:extLst>
      <p:ext uri="{BB962C8B-B14F-4D97-AF65-F5344CB8AC3E}">
        <p14:creationId xmlns:p14="http://schemas.microsoft.com/office/powerpoint/2010/main" val="3283003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917575" y="744538"/>
            <a:ext cx="4959350" cy="3719512"/>
          </a:xfrm>
        </p:spPr>
      </p:sp>
      <p:sp>
        <p:nvSpPr>
          <p:cNvPr id="3" name="Zástupný symbol pro poznámky 2"/>
          <p:cNvSpPr>
            <a:spLocks noGrp="1"/>
          </p:cNvSpPr>
          <p:nvPr>
            <p:ph type="body" idx="1"/>
          </p:nvPr>
        </p:nvSpPr>
        <p:spPr/>
        <p:txBody>
          <a:bodyPr/>
          <a:lstStyle/>
          <a:p>
            <a:r>
              <a:rPr lang="cs-CZ" b="1" baseline="0" dirty="0" smtClean="0"/>
              <a:t>Regionální akční plán Strategie regionálního rozvoje ČR</a:t>
            </a:r>
          </a:p>
          <a:p>
            <a:pPr algn="l"/>
            <a:r>
              <a:rPr lang="cs-CZ" baseline="0" dirty="0" smtClean="0"/>
              <a:t>Tento nástroj byl prosazen MMR. Kraje navrhovaly komplexní strategie zaměřené na rozvoj regionu. RAP SRR bude mít regionální části dle NUTS III.</a:t>
            </a:r>
          </a:p>
          <a:p>
            <a:endParaRPr lang="cs-CZ" baseline="0" dirty="0" smtClean="0"/>
          </a:p>
          <a:p>
            <a:pPr defTabSz="906902">
              <a:defRPr/>
            </a:pPr>
            <a:r>
              <a:rPr lang="cs-CZ" baseline="0" dirty="0" smtClean="0"/>
              <a:t>První návrh RAP SRR mají připravit kraje a má být dále projednán RSK. Bude třeba připravit jednotnou šablonu pro kraje, aby bylo možno zkombinovat jednotlivé regionální RAP SRR do komplexního celorepublikového RAP SRR.</a:t>
            </a:r>
          </a:p>
          <a:p>
            <a:pPr defTabSz="906902">
              <a:defRPr/>
            </a:pPr>
            <a:endParaRPr lang="cs-CZ" baseline="0" dirty="0" smtClean="0"/>
          </a:p>
          <a:p>
            <a:r>
              <a:rPr lang="cs-CZ" baseline="0" dirty="0" smtClean="0"/>
              <a:t>Alokace vychází z návrhu územní dimenze 80 mld. Kč projekty v kompetenci krajů a 25 mld. Kč individuální projekty  (dalších subjektů v území, např. podnikatelů a NNO). Pro určení podílu OK bylo využito obdobného koeficientu jako při stanovování alokací SROP . Přesná podoba koeficientu se ještě řeší.</a:t>
            </a:r>
          </a:p>
          <a:p>
            <a:endParaRPr lang="cs-CZ" baseline="0" dirty="0" smtClean="0"/>
          </a:p>
          <a:p>
            <a:pPr defTabSz="906902">
              <a:defRPr/>
            </a:pPr>
            <a:r>
              <a:rPr lang="cs-CZ" baseline="0" dirty="0" smtClean="0"/>
              <a:t>Stále není plně uzavřena otázka, zda RAP SRR bude obsahovat jen části vtažené k fondům EU, nebo by měl zahrnovat i podporu rozvoje regionu z kraje, měst a obcí.</a:t>
            </a:r>
          </a:p>
          <a:p>
            <a:pPr defTabSz="906902">
              <a:defRPr/>
            </a:pPr>
            <a:endParaRPr lang="cs-CZ" baseline="0" dirty="0" smtClean="0"/>
          </a:p>
          <a:p>
            <a:r>
              <a:rPr lang="cs-CZ" baseline="0" dirty="0" smtClean="0"/>
              <a:t>Alokace vyčleněná na územní dimenzi nepokrývá potřeby regionu, bude třeba zvážit, na co bude využita. Zvláště alokace na individuální projekty je nedostatečná.</a:t>
            </a:r>
          </a:p>
          <a:p>
            <a:endParaRPr lang="cs-CZ" baseline="0" dirty="0" smtClean="0"/>
          </a:p>
          <a:p>
            <a:endParaRPr lang="cs-CZ" baseline="0" dirty="0" smtClean="0"/>
          </a:p>
          <a:p>
            <a:r>
              <a:rPr lang="cs-CZ" baseline="0" dirty="0" smtClean="0"/>
              <a:t>Alokace 200 mld. Kč je pouze orientační a i tak mají OP problém ji ve svých plánech vyčlenit, a to i pro ITI, které je dáno nařízením EK. Některé OP uvažují, že pro ITI vyčlení jen „povinných“ 5 %.</a:t>
            </a:r>
          </a:p>
          <a:p>
            <a:endParaRPr lang="cs-CZ" baseline="0" dirty="0" smtClean="0"/>
          </a:p>
          <a:p>
            <a:r>
              <a:rPr lang="cs-CZ" baseline="0" dirty="0" smtClean="0"/>
              <a:t>Při tom se odhaduje, že do území bude směřovat ještě dalších cca 200 mld. Kč, včetně projektů na dálnice, projektů Úřadu práce apod. Tyto finance budou využity na velké národní projekty nebo budou ponechány volné soutěži napříč republikou.</a:t>
            </a:r>
          </a:p>
          <a:p>
            <a:endParaRPr lang="cs-CZ" baseline="0" dirty="0" smtClean="0"/>
          </a:p>
          <a:p>
            <a:r>
              <a:rPr lang="cs-CZ" baseline="0" dirty="0" smtClean="0"/>
              <a:t>Účelem RSK a RAP SRR je právě určit priority, které mají být v kraji řešeny a žádat vyčlenění financí. </a:t>
            </a:r>
          </a:p>
          <a:p>
            <a:r>
              <a:rPr lang="cs-CZ" baseline="0" dirty="0" smtClean="0"/>
              <a:t>Jen tak je možné cíleně dosáhnout dvou základních cílů kohezní politiky - zvýšení konkurenceschopnosti regionů a vyrovnávání rozdílů v území. Jinak bude jejich naplňování otázkou vedlejšího efektu při plošně realizovaných opatřeních.</a:t>
            </a:r>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13</a:t>
            </a:fld>
            <a:endParaRPr lang="cs-CZ"/>
          </a:p>
        </p:txBody>
      </p:sp>
    </p:spTree>
    <p:extLst>
      <p:ext uri="{BB962C8B-B14F-4D97-AF65-F5344CB8AC3E}">
        <p14:creationId xmlns:p14="http://schemas.microsoft.com/office/powerpoint/2010/main" val="32830030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917575" y="744538"/>
            <a:ext cx="4959350" cy="3719512"/>
          </a:xfrm>
        </p:spPr>
      </p:sp>
      <p:sp>
        <p:nvSpPr>
          <p:cNvPr id="3" name="Zástupný symbol pro poznámky 2"/>
          <p:cNvSpPr>
            <a:spLocks noGrp="1"/>
          </p:cNvSpPr>
          <p:nvPr>
            <p:ph type="body" idx="1"/>
          </p:nvPr>
        </p:nvSpPr>
        <p:spPr/>
        <p:txBody>
          <a:bodyPr/>
          <a:lstStyle/>
          <a:p>
            <a:r>
              <a:rPr lang="cs-CZ" baseline="0" dirty="0" smtClean="0"/>
              <a:t>Metodiky pro práci RSK (Statut, Jednací řád) a pro zpracování podstatných dokumentů (Regionální akční plán Strategie regionálního rozvoje) </a:t>
            </a:r>
            <a:r>
              <a:rPr lang="cs-CZ" baseline="0" dirty="0" smtClean="0"/>
              <a:t>nejsou </a:t>
            </a:r>
            <a:r>
              <a:rPr lang="cs-CZ" baseline="0" dirty="0" smtClean="0"/>
              <a:t>dosud schváleny.</a:t>
            </a:r>
          </a:p>
          <a:p>
            <a:endParaRPr lang="cs-CZ" baseline="0" dirty="0" smtClean="0"/>
          </a:p>
          <a:p>
            <a:r>
              <a:rPr lang="cs-CZ" baseline="0" dirty="0" smtClean="0"/>
              <a:t>Ani nemáme dosud k dispozici verze operačních programů s řádně zpracovanou územní dimenzí.</a:t>
            </a:r>
          </a:p>
          <a:p>
            <a:endParaRPr lang="cs-CZ" baseline="0" dirty="0" smtClean="0"/>
          </a:p>
          <a:p>
            <a:r>
              <a:rPr lang="cs-CZ" baseline="0" dirty="0" smtClean="0"/>
              <a:t>Přiložený harmonogram je pouze orientační a vychází z předpokladu potřeby naplnění některých mezních termínů.</a:t>
            </a:r>
          </a:p>
          <a:p>
            <a:endParaRPr lang="cs-CZ" baseline="0" dirty="0" smtClean="0"/>
          </a:p>
          <a:p>
            <a:r>
              <a:rPr lang="cs-CZ" baseline="0" dirty="0" smtClean="0"/>
              <a:t>Dnes se jedná o úvodní neformální jednání potenciálních zástupců Regionální stálé konference. Cílem je prodiskutovat některá témata, např. složení Regionální stálé konference.</a:t>
            </a:r>
          </a:p>
          <a:p>
            <a:endParaRPr lang="cs-CZ" baseline="0" dirty="0" smtClean="0"/>
          </a:p>
          <a:p>
            <a:r>
              <a:rPr lang="cs-CZ" baseline="0" dirty="0" smtClean="0"/>
              <a:t>Až budeme mít k dispozici další informace určitě Vám je předáme, naopak bychom uvítali, kdyby Vy jste sdíleli informace s ostatními.</a:t>
            </a:r>
          </a:p>
          <a:p>
            <a:endParaRPr lang="cs-CZ" baseline="0" dirty="0" smtClean="0"/>
          </a:p>
          <a:p>
            <a:r>
              <a:rPr lang="cs-CZ" baseline="0" dirty="0" smtClean="0"/>
              <a:t>Ihned, jak obdržíme konkrétní informace k ustavení Regionální stálé konference nebo Regionálního akčního plánu Strategie regionálního rozvoje, připravíme řádné jednání. V tuto chvíli předpokládáme, že to bude až po prázdninách.</a:t>
            </a:r>
          </a:p>
          <a:p>
            <a:endParaRPr lang="cs-CZ" baseline="0" dirty="0" smtClean="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14</a:t>
            </a:fld>
            <a:endParaRPr lang="cs-CZ"/>
          </a:p>
        </p:txBody>
      </p:sp>
    </p:spTree>
    <p:extLst>
      <p:ext uri="{BB962C8B-B14F-4D97-AF65-F5344CB8AC3E}">
        <p14:creationId xmlns:p14="http://schemas.microsoft.com/office/powerpoint/2010/main" val="3283003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917575" y="744538"/>
            <a:ext cx="4959350" cy="3719512"/>
          </a:xfrm>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15</a:t>
            </a:fld>
            <a:endParaRPr lang="cs-CZ"/>
          </a:p>
        </p:txBody>
      </p:sp>
    </p:spTree>
    <p:extLst>
      <p:ext uri="{BB962C8B-B14F-4D97-AF65-F5344CB8AC3E}">
        <p14:creationId xmlns:p14="http://schemas.microsoft.com/office/powerpoint/2010/main" val="739849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Dohoda o Partnerství je základním dokumentem, který má upravovat vztah EK a ČR.</a:t>
            </a:r>
          </a:p>
          <a:p>
            <a:endParaRPr lang="cs-CZ" baseline="0" dirty="0" smtClean="0"/>
          </a:p>
          <a:p>
            <a:r>
              <a:rPr lang="cs-CZ" baseline="0" dirty="0" err="1" smtClean="0"/>
              <a:t>DoP</a:t>
            </a:r>
            <a:r>
              <a:rPr lang="cs-CZ" baseline="0" dirty="0" smtClean="0"/>
              <a:t> má charakter strategie (nastavení cílů a indikátorů), ale i smlouvy (provázání plnění s uvolňováním financí EU).</a:t>
            </a:r>
          </a:p>
          <a:p>
            <a:endParaRPr lang="cs-CZ" baseline="0" dirty="0" smtClean="0"/>
          </a:p>
          <a:p>
            <a:pPr marL="0" lvl="1" defTabSz="906902">
              <a:defRPr/>
            </a:pPr>
            <a:r>
              <a:rPr lang="cs-CZ" b="0" dirty="0" smtClean="0"/>
              <a:t>Probíhají jednání o jednotlivých OP, jejich návrh dle </a:t>
            </a:r>
            <a:r>
              <a:rPr lang="cs-CZ" b="0" dirty="0" err="1" smtClean="0"/>
              <a:t>DoP</a:t>
            </a:r>
            <a:r>
              <a:rPr lang="cs-CZ" b="0" dirty="0" smtClean="0"/>
              <a:t> je na dalším </a:t>
            </a:r>
            <a:r>
              <a:rPr lang="cs-CZ" b="0" dirty="0" err="1" smtClean="0"/>
              <a:t>slide</a:t>
            </a:r>
            <a:r>
              <a:rPr lang="cs-CZ" b="0" dirty="0" smtClean="0"/>
              <a:t>.</a:t>
            </a:r>
          </a:p>
          <a:p>
            <a:pPr marL="0" lvl="1" defTabSz="906902">
              <a:defRPr/>
            </a:pPr>
            <a:endParaRPr lang="cs-CZ" b="0" dirty="0" smtClean="0"/>
          </a:p>
          <a:p>
            <a:endParaRPr lang="cs-CZ" baseline="0" dirty="0" smtClean="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2</a:t>
            </a:fld>
            <a:endParaRPr lang="cs-CZ"/>
          </a:p>
        </p:txBody>
      </p:sp>
    </p:spTree>
    <p:extLst>
      <p:ext uri="{BB962C8B-B14F-4D97-AF65-F5344CB8AC3E}">
        <p14:creationId xmlns:p14="http://schemas.microsoft.com/office/powerpoint/2010/main" val="3283003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4338">
              <a:defRPr/>
            </a:pPr>
            <a:r>
              <a:rPr lang="cs-CZ" dirty="0"/>
              <a:t>Vymezení operačních programů pro programové období 2014-2020 bylo schváleno Vládou ČR dne 28. listopadu 2012 (UV č. 867/2012</a:t>
            </a:r>
            <a:r>
              <a:rPr lang="cs-CZ" dirty="0" smtClean="0"/>
              <a:t>)</a:t>
            </a:r>
          </a:p>
          <a:p>
            <a:pPr defTabSz="914338">
              <a:defRPr/>
            </a:pPr>
            <a:endParaRPr lang="cs-CZ" dirty="0" smtClean="0"/>
          </a:p>
          <a:p>
            <a:pPr defTabSz="914338">
              <a:defRPr/>
            </a:pPr>
            <a:r>
              <a:rPr lang="cs-CZ" dirty="0" smtClean="0"/>
              <a:t>Rozdělení alokací</a:t>
            </a:r>
            <a:r>
              <a:rPr lang="cs-CZ" baseline="0" dirty="0" smtClean="0"/>
              <a:t> vychází z kurzu 27,5 Kč / EUR.</a:t>
            </a:r>
            <a:endParaRPr lang="cs-CZ" dirty="0"/>
          </a:p>
          <a:p>
            <a:pPr algn="just">
              <a:lnSpc>
                <a:spcPct val="90000"/>
              </a:lnSpc>
            </a:pPr>
            <a:endParaRPr lang="cs-CZ" dirty="0">
              <a:solidFill>
                <a:srgbClr val="003994"/>
              </a:solidFill>
            </a:endParaRPr>
          </a:p>
          <a:p>
            <a:pPr algn="just">
              <a:lnSpc>
                <a:spcPct val="90000"/>
              </a:lnSpc>
            </a:pPr>
            <a:r>
              <a:rPr lang="cs-CZ" dirty="0" smtClean="0">
                <a:solidFill>
                  <a:srgbClr val="003994"/>
                </a:solidFill>
              </a:rPr>
              <a:t>Vláda bude návrhy OP schvalovat na svém jednání v týdnu od 7. do 11. 7. 2014. Tak, aby mohl být dodržen termín jejich zaslání do 3</a:t>
            </a:r>
            <a:r>
              <a:rPr lang="cs-CZ" baseline="0" dirty="0" smtClean="0">
                <a:solidFill>
                  <a:srgbClr val="003994"/>
                </a:solidFill>
              </a:rPr>
              <a:t> měsíců od zaslání </a:t>
            </a:r>
            <a:r>
              <a:rPr lang="cs-CZ" baseline="0" dirty="0" err="1" smtClean="0">
                <a:solidFill>
                  <a:srgbClr val="003994"/>
                </a:solidFill>
              </a:rPr>
              <a:t>DoP</a:t>
            </a:r>
            <a:r>
              <a:rPr lang="cs-CZ" baseline="0" dirty="0" smtClean="0">
                <a:solidFill>
                  <a:srgbClr val="003994"/>
                </a:solidFill>
              </a:rPr>
              <a:t> (viz předchozí </a:t>
            </a:r>
            <a:r>
              <a:rPr lang="cs-CZ" baseline="0" dirty="0" err="1" smtClean="0">
                <a:solidFill>
                  <a:srgbClr val="003994"/>
                </a:solidFill>
              </a:rPr>
              <a:t>slide</a:t>
            </a:r>
            <a:r>
              <a:rPr lang="cs-CZ" baseline="0" dirty="0" smtClean="0">
                <a:solidFill>
                  <a:srgbClr val="003994"/>
                </a:solidFill>
              </a:rPr>
              <a:t>).</a:t>
            </a:r>
            <a:endParaRPr lang="cs-CZ" dirty="0">
              <a:solidFill>
                <a:srgbClr val="003994"/>
              </a:solidFill>
            </a:endParaRPr>
          </a:p>
          <a:p>
            <a:pPr defTabSz="914338">
              <a:defRPr/>
            </a:pPr>
            <a:endParaRPr lang="cs-CZ" dirty="0"/>
          </a:p>
          <a:p>
            <a:pPr defTabSz="906902">
              <a:defRPr/>
            </a:pPr>
            <a:r>
              <a:rPr lang="cs-CZ" dirty="0" smtClean="0">
                <a:solidFill>
                  <a:srgbClr val="003994"/>
                </a:solidFill>
              </a:rPr>
              <a:t>Postupu přípravy jednotlivých OP se věnuje následující </a:t>
            </a:r>
            <a:r>
              <a:rPr lang="cs-CZ" dirty="0" err="1" smtClean="0">
                <a:solidFill>
                  <a:srgbClr val="003994"/>
                </a:solidFill>
              </a:rPr>
              <a:t>slide</a:t>
            </a:r>
            <a:r>
              <a:rPr lang="cs-CZ" dirty="0" smtClean="0">
                <a:solidFill>
                  <a:srgbClr val="003994"/>
                </a:solidFill>
              </a:rPr>
              <a:t>.</a:t>
            </a: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3</a:t>
            </a:fld>
            <a:endParaRPr lang="cs-CZ"/>
          </a:p>
        </p:txBody>
      </p:sp>
    </p:spTree>
    <p:extLst>
      <p:ext uri="{BB962C8B-B14F-4D97-AF65-F5344CB8AC3E}">
        <p14:creationId xmlns:p14="http://schemas.microsoft.com/office/powerpoint/2010/main" val="4275853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914338">
              <a:defRPr/>
            </a:pPr>
            <a:r>
              <a:rPr lang="cs-CZ" dirty="0" smtClean="0"/>
              <a:t>SEA hodnocení v červnu ukončili všechny OP, vyjma OP Zaměstnanost a OP Technická</a:t>
            </a:r>
            <a:r>
              <a:rPr lang="cs-CZ" baseline="0" dirty="0" smtClean="0"/>
              <a:t> pomoc, u kterých nebylo třeba SEA zpracovávat.</a:t>
            </a:r>
          </a:p>
          <a:p>
            <a:pPr algn="just">
              <a:lnSpc>
                <a:spcPct val="90000"/>
              </a:lnSpc>
            </a:pPr>
            <a:endParaRPr lang="cs-CZ" dirty="0">
              <a:solidFill>
                <a:srgbClr val="003994"/>
              </a:solidFill>
            </a:endParaRPr>
          </a:p>
          <a:p>
            <a:pPr algn="just">
              <a:lnSpc>
                <a:spcPct val="90000"/>
              </a:lnSpc>
            </a:pPr>
            <a:r>
              <a:rPr lang="cs-CZ" dirty="0" smtClean="0">
                <a:solidFill>
                  <a:srgbClr val="003994"/>
                </a:solidFill>
              </a:rPr>
              <a:t>OP Z a OP VVV bylo dáno k mezirezortnímu připomínkovému řízení pouze na ministerstva. Regionální partneři zapojeni pouze do neoficiálních vyjednávání.</a:t>
            </a:r>
            <a:endParaRPr lang="cs-CZ" dirty="0">
              <a:solidFill>
                <a:srgbClr val="003994"/>
              </a:solidFill>
            </a:endParaRPr>
          </a:p>
          <a:p>
            <a:pPr algn="just">
              <a:lnSpc>
                <a:spcPct val="90000"/>
              </a:lnSpc>
            </a:pPr>
            <a:endParaRPr lang="cs-CZ" dirty="0">
              <a:solidFill>
                <a:srgbClr val="003994"/>
              </a:solidFill>
            </a:endParaRPr>
          </a:p>
          <a:p>
            <a:pPr defTabSz="906902">
              <a:defRPr/>
            </a:pPr>
            <a:r>
              <a:rPr lang="cs-CZ" dirty="0" smtClean="0">
                <a:solidFill>
                  <a:srgbClr val="003994"/>
                </a:solidFill>
              </a:rPr>
              <a:t>Přestože OP jsou</a:t>
            </a:r>
            <a:r>
              <a:rPr lang="cs-CZ" baseline="0" dirty="0" smtClean="0">
                <a:solidFill>
                  <a:srgbClr val="003994"/>
                </a:solidFill>
              </a:rPr>
              <a:t> již v SEA hodnocení a mezirezortním připomínkovém řízení, nejsou ještě dopracovány, zejména se jedná o územní dimenzi. Zapracování územní dimenze je prováděno na základě konzultací ŘO – </a:t>
            </a:r>
            <a:r>
              <a:rPr lang="cs-CZ" baseline="0" dirty="0" smtClean="0">
                <a:solidFill>
                  <a:srgbClr val="003994"/>
                </a:solidFill>
              </a:rPr>
              <a:t>MMR.</a:t>
            </a:r>
            <a:endParaRPr lang="cs-CZ" baseline="0" dirty="0" smtClean="0">
              <a:solidFill>
                <a:srgbClr val="003994"/>
              </a:solidFill>
            </a:endParaRPr>
          </a:p>
          <a:p>
            <a:pPr defTabSz="906902">
              <a:defRPr/>
            </a:pPr>
            <a:endParaRPr lang="cs-CZ" baseline="0" dirty="0" smtClean="0">
              <a:solidFill>
                <a:srgbClr val="003994"/>
              </a:solidFill>
            </a:endParaRPr>
          </a:p>
          <a:p>
            <a:pPr defTabSz="906902">
              <a:defRPr/>
            </a:pPr>
            <a:r>
              <a:rPr lang="cs-CZ" baseline="0" dirty="0" smtClean="0">
                <a:solidFill>
                  <a:srgbClr val="003994"/>
                </a:solidFill>
              </a:rPr>
              <a:t>Více o územní dimenzi je uvedeno na dalším </a:t>
            </a:r>
            <a:r>
              <a:rPr lang="cs-CZ" baseline="0" dirty="0" err="1" smtClean="0">
                <a:solidFill>
                  <a:srgbClr val="003994"/>
                </a:solidFill>
              </a:rPr>
              <a:t>slidu</a:t>
            </a:r>
            <a:r>
              <a:rPr lang="cs-CZ" baseline="0" dirty="0" smtClean="0">
                <a:solidFill>
                  <a:srgbClr val="003994"/>
                </a:solidFill>
              </a:rPr>
              <a:t>.</a:t>
            </a:r>
            <a:endParaRPr lang="cs-CZ" dirty="0" smtClean="0">
              <a:solidFill>
                <a:srgbClr val="003994"/>
              </a:solidFill>
            </a:endParaRPr>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4</a:t>
            </a:fld>
            <a:endParaRPr lang="cs-CZ"/>
          </a:p>
        </p:txBody>
      </p:sp>
    </p:spTree>
    <p:extLst>
      <p:ext uri="{BB962C8B-B14F-4D97-AF65-F5344CB8AC3E}">
        <p14:creationId xmlns:p14="http://schemas.microsoft.com/office/powerpoint/2010/main" val="4275853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Aby nebyla územní dimenze uvedena přímo v </a:t>
            </a:r>
            <a:r>
              <a:rPr lang="cs-CZ" baseline="0" dirty="0" err="1" smtClean="0"/>
              <a:t>DoP</a:t>
            </a:r>
            <a:r>
              <a:rPr lang="cs-CZ" baseline="0" dirty="0" smtClean="0"/>
              <a:t>, připravilo MMR Národní dokument k územní dimenzi (NDÚD).</a:t>
            </a:r>
          </a:p>
          <a:p>
            <a:endParaRPr lang="cs-CZ" baseline="0" dirty="0" smtClean="0"/>
          </a:p>
          <a:p>
            <a:r>
              <a:rPr lang="cs-CZ" baseline="0" dirty="0" smtClean="0"/>
              <a:t>Jedná se o komplexní dokument, který má pospat, na jaká území se budou soustředit jednotlivá opatřeních operačních programů, jaká na cílenou podporu území bude vyčleněna alokace a jak bude územní dimenze koordinována. Pravděpodobně bude dokument schválen 25. 6. 2014 Vládou ČR.</a:t>
            </a:r>
          </a:p>
          <a:p>
            <a:endParaRPr lang="cs-CZ"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Územní dimenze představuje popis toho, jak budou alokace a využití finančních prostředků vázány na konkrétní území. Nařízení EK i připomínky EK k návrhu dohody o partnerství požadují dořešit, aby ČR dořešila územní dimenzi jako horizontální prioritu v operačních programech.</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V období 2004-2006 územní dimenzi představovaly Grantová schémata a LEADER pro MAS, v 2007-2013 pak zejména </a:t>
            </a:r>
            <a:r>
              <a:rPr lang="cs-CZ" dirty="0" err="1" smtClean="0"/>
              <a:t>ROPy</a:t>
            </a:r>
            <a:r>
              <a:rPr lang="cs-CZ" dirty="0" smtClean="0"/>
              <a:t>, globální granty OPVK, LEADER pro MAS, v ose 3 PRV pro projekty obcí alokace na kraj, výběr aktivit pro vyhlášení výzvy a kritéria hodnocení stanovované kraji.</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Pokud není územní dimenze dána, znamená to, že předkládané projekty z celé ČR jsou ve „volné soutěži“ o získání dotace.</a:t>
            </a:r>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5</a:t>
            </a:fld>
            <a:endParaRPr lang="cs-CZ"/>
          </a:p>
        </p:txBody>
      </p:sp>
    </p:spTree>
    <p:extLst>
      <p:ext uri="{BB962C8B-B14F-4D97-AF65-F5344CB8AC3E}">
        <p14:creationId xmlns:p14="http://schemas.microsoft.com/office/powerpoint/2010/main" val="3283003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Na základě</a:t>
            </a:r>
            <a:r>
              <a:rPr lang="cs-CZ" baseline="0" dirty="0" smtClean="0"/>
              <a:t> </a:t>
            </a:r>
            <a:r>
              <a:rPr lang="cs-CZ" baseline="0" dirty="0" err="1" smtClean="0"/>
              <a:t>DoP</a:t>
            </a:r>
            <a:r>
              <a:rPr lang="cs-CZ" baseline="0" dirty="0" smtClean="0"/>
              <a:t> se NDÚD snaží co nejpřesněji vymezit území, na která mají směřovat územně zaměřené intervence operačních programů. Typy vymezených území jsou uvedeny na </a:t>
            </a:r>
            <a:r>
              <a:rPr lang="cs-CZ" baseline="0" dirty="0" err="1" smtClean="0"/>
              <a:t>slidu</a:t>
            </a:r>
            <a:r>
              <a:rPr lang="cs-CZ" baseline="0" dirty="0" smtClean="0"/>
              <a:t>.</a:t>
            </a:r>
          </a:p>
          <a:p>
            <a:endParaRPr lang="cs-CZ" baseline="0" dirty="0" smtClean="0"/>
          </a:p>
          <a:p>
            <a:r>
              <a:rPr lang="cs-CZ" baseline="0" dirty="0" smtClean="0"/>
              <a:t>Bohužel, neznáme výsledky vyjednávání s ŘO a nevíme, kolik peněz na intervence v uvedených územích vyčlení a jak bude probíhat implementace a koordinace jejich využití.</a:t>
            </a:r>
            <a:endParaRPr lang="cs-CZ" dirty="0" smtClean="0"/>
          </a:p>
          <a:p>
            <a:endParaRPr lang="cs-CZ" dirty="0" smtClean="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6</a:t>
            </a:fld>
            <a:endParaRPr lang="cs-CZ"/>
          </a:p>
        </p:txBody>
      </p:sp>
    </p:spTree>
    <p:extLst>
      <p:ext uri="{BB962C8B-B14F-4D97-AF65-F5344CB8AC3E}">
        <p14:creationId xmlns:p14="http://schemas.microsoft.com/office/powerpoint/2010/main" val="3283003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defTabSz="899465">
              <a:defRPr/>
            </a:pPr>
            <a:endParaRPr lang="cs-CZ" baseline="0" dirty="0" smtClean="0"/>
          </a:p>
          <a:p>
            <a:pPr defTabSz="899465">
              <a:defRPr/>
            </a:pPr>
            <a:r>
              <a:rPr lang="cs-CZ" baseline="0" dirty="0" smtClean="0"/>
              <a:t>Na územní dimenzi by mělo být určeno 200 mld. Kč, možná i více. Zde uvádíme návrh rozdělení územní dimenze mezi různé typy intervencí. Návrh je pouze indikativní, protože stále nebylo dosaženo dohody na národní úrovni mezi partnery (SMO, SMS, NS MAS,AKČR). A ani nevíme, jestli v OP jsou vyčleněny odpovídající alokace.</a:t>
            </a:r>
          </a:p>
          <a:p>
            <a:pPr defTabSz="899465">
              <a:defRPr/>
            </a:pPr>
            <a:endParaRPr lang="cs-CZ" baseline="0" dirty="0" smtClean="0"/>
          </a:p>
          <a:p>
            <a:pPr marL="0" marR="0" lvl="0" indent="0" algn="l" defTabSz="899465" rtl="0" eaLnBrk="1" fontAlgn="auto" latinLnBrk="0" hangingPunct="1">
              <a:lnSpc>
                <a:spcPct val="100000"/>
              </a:lnSpc>
              <a:spcBef>
                <a:spcPts val="0"/>
              </a:spcBef>
              <a:spcAft>
                <a:spcPts val="0"/>
              </a:spcAft>
              <a:buClrTx/>
              <a:buSzTx/>
              <a:buFontTx/>
              <a:buNone/>
              <a:tabLst/>
              <a:defRPr/>
            </a:pPr>
            <a:r>
              <a:rPr lang="cs-CZ" baseline="0" dirty="0" smtClean="0"/>
              <a:t>Základem územní dimenze budou integrované nástroje.  Metodicky jsou principy využití integrovaných nástrojů podchyceny v </a:t>
            </a:r>
            <a:r>
              <a:rPr lang="cs-CZ" sz="1200" kern="1200" dirty="0" smtClean="0"/>
              <a:t>Metodickém pokynu pro využití integrovaných nástrojů</a:t>
            </a:r>
            <a:r>
              <a:rPr lang="cs-CZ" baseline="0" dirty="0" smtClean="0"/>
              <a:t>, viz další </a:t>
            </a:r>
            <a:r>
              <a:rPr lang="cs-CZ" baseline="0" dirty="0" err="1" smtClean="0"/>
              <a:t>slide</a:t>
            </a:r>
            <a:r>
              <a:rPr lang="cs-CZ" baseline="0" dirty="0" smtClean="0"/>
              <a:t>.</a:t>
            </a:r>
          </a:p>
          <a:p>
            <a:pPr defTabSz="899465">
              <a:defRPr/>
            </a:pPr>
            <a:endParaRPr lang="cs-CZ" baseline="0" dirty="0" smtClean="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7</a:t>
            </a:fld>
            <a:endParaRPr lang="cs-CZ"/>
          </a:p>
        </p:txBody>
      </p:sp>
    </p:spTree>
    <p:extLst>
      <p:ext uri="{BB962C8B-B14F-4D97-AF65-F5344CB8AC3E}">
        <p14:creationId xmlns:p14="http://schemas.microsoft.com/office/powerpoint/2010/main" val="3283003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Metodický pokyn pro využití integrovaných nástrojů se podrobněji věnuje práci</a:t>
            </a:r>
            <a:r>
              <a:rPr lang="cs-CZ" baseline="0" dirty="0" smtClean="0"/>
              <a:t> s integrovanými nástroji. </a:t>
            </a:r>
          </a:p>
          <a:p>
            <a:pPr marL="0" marR="0" indent="0" algn="l" defTabSz="914400" rtl="0" eaLnBrk="1" fontAlgn="auto" latinLnBrk="0" hangingPunct="1">
              <a:lnSpc>
                <a:spcPct val="100000"/>
              </a:lnSpc>
              <a:spcBef>
                <a:spcPts val="0"/>
              </a:spcBef>
              <a:spcAft>
                <a:spcPts val="0"/>
              </a:spcAft>
              <a:buClrTx/>
              <a:buSzTx/>
              <a:buFontTx/>
              <a:buNone/>
              <a:tabLst/>
              <a:defRPr/>
            </a:pPr>
            <a:r>
              <a:rPr lang="cs-CZ" baseline="0" dirty="0" smtClean="0"/>
              <a:t>Např. na něj navazují manuály pro IN.</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dirty="0" smtClean="0"/>
              <a:t>Manuál pro realizaci integrovaných územních investic (ITI)</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dirty="0" smtClean="0"/>
              <a:t>Manuál integrovaných plánu rozvoje území (IPRÚ)</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cs-CZ" dirty="0" smtClean="0"/>
              <a:t>Manuál tvorby Strategie komunitně vedeného místního rozvoje pro programové období 2014 – 2020.</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cs-CZ" dirty="0" smtClean="0"/>
              <a:t>Udává také základní vazby IN na územní dimenzi a NSK</a:t>
            </a:r>
            <a:r>
              <a:rPr lang="cs-CZ" baseline="0" dirty="0" smtClean="0"/>
              <a:t> a RSK</a:t>
            </a:r>
            <a:endParaRPr lang="cs-CZ"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Ale obsahuje i kapitolu 8. </a:t>
            </a:r>
            <a:r>
              <a:rPr lang="cs-CZ" sz="1200" kern="1200" dirty="0" smtClean="0">
                <a:solidFill>
                  <a:schemeClr val="tx1"/>
                </a:solidFill>
                <a:effectLst/>
                <a:latin typeface="+mn-lt"/>
                <a:ea typeface="+mn-ea"/>
                <a:cs typeface="+mn-cs"/>
              </a:rPr>
              <a:t>Řízení a koordinace územní dimenze a zapojení aktérů, kde jsou</a:t>
            </a:r>
            <a:r>
              <a:rPr lang="cs-CZ" sz="1200" kern="1200" baseline="0" dirty="0" smtClean="0">
                <a:solidFill>
                  <a:schemeClr val="tx1"/>
                </a:solidFill>
                <a:effectLst/>
                <a:latin typeface="+mn-lt"/>
                <a:ea typeface="+mn-ea"/>
                <a:cs typeface="+mn-cs"/>
              </a:rPr>
              <a:t> podrobněji rozepsány NSK a RSK</a:t>
            </a:r>
            <a:r>
              <a:rPr lang="cs-CZ" dirty="0" smtClean="0"/>
              <a:t>, právě roli těchto orgánů</a:t>
            </a:r>
            <a:r>
              <a:rPr lang="cs-CZ" baseline="0" dirty="0" smtClean="0"/>
              <a:t> se bude věnovat další část prezentace. </a:t>
            </a:r>
            <a:endParaRPr lang="cs-CZ"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8</a:t>
            </a:fld>
            <a:endParaRPr lang="cs-CZ"/>
          </a:p>
        </p:txBody>
      </p:sp>
    </p:spTree>
    <p:extLst>
      <p:ext uri="{BB962C8B-B14F-4D97-AF65-F5344CB8AC3E}">
        <p14:creationId xmlns:p14="http://schemas.microsoft.com/office/powerpoint/2010/main" val="3283003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a:xfrm>
            <a:off x="917575" y="744538"/>
            <a:ext cx="4959350" cy="3719512"/>
          </a:xfrm>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607D48A1-2235-4DA4-BBB2-AB8F78F20209}" type="slidenum">
              <a:rPr lang="cs-CZ" smtClean="0"/>
              <a:t>9</a:t>
            </a:fld>
            <a:endParaRPr lang="cs-CZ" dirty="0"/>
          </a:p>
        </p:txBody>
      </p:sp>
    </p:spTree>
    <p:extLst>
      <p:ext uri="{BB962C8B-B14F-4D97-AF65-F5344CB8AC3E}">
        <p14:creationId xmlns:p14="http://schemas.microsoft.com/office/powerpoint/2010/main" val="827029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2606676"/>
            <a:ext cx="7772400" cy="1470025"/>
          </a:xfrm>
        </p:spPr>
        <p:txBody>
          <a:bodyPr/>
          <a:lstStyle>
            <a:lvl1pPr>
              <a:defRPr>
                <a:solidFill>
                  <a:srgbClr val="33339A"/>
                </a:solidFill>
              </a:defRPr>
            </a:lvl1pPr>
          </a:lstStyle>
          <a:p>
            <a:pPr lvl="0"/>
            <a:r>
              <a:rPr lang="cs-CZ" noProof="0" smtClean="0"/>
              <a:t>Klepnutím lze upravit styl předlohy nadpisů.</a:t>
            </a:r>
          </a:p>
        </p:txBody>
      </p:sp>
      <p:sp>
        <p:nvSpPr>
          <p:cNvPr id="5123" name="Rectangle 3"/>
          <p:cNvSpPr>
            <a:spLocks noGrp="1" noChangeArrowheads="1"/>
          </p:cNvSpPr>
          <p:nvPr>
            <p:ph type="subTitle" idx="1"/>
          </p:nvPr>
        </p:nvSpPr>
        <p:spPr>
          <a:xfrm>
            <a:off x="1371600" y="4292601"/>
            <a:ext cx="6400800" cy="1346200"/>
          </a:xfrm>
        </p:spPr>
        <p:txBody>
          <a:bodyPr/>
          <a:lstStyle>
            <a:lvl1pPr marL="0" indent="0" algn="ctr">
              <a:buFontTx/>
              <a:buNone/>
              <a:defRPr sz="1800">
                <a:solidFill>
                  <a:srgbClr val="33339A"/>
                </a:solidFill>
              </a:defRPr>
            </a:lvl1pPr>
          </a:lstStyle>
          <a:p>
            <a:pPr lvl="0"/>
            <a:r>
              <a:rPr lang="cs-CZ" noProof="0" smtClean="0"/>
              <a:t>Klepnutím lze upravit styl předlohy podnadpisů.</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F833F862-01A0-4BE8-816D-6611BA907408}" type="slidenum">
              <a:rPr lang="cs-CZ"/>
              <a:pPr/>
              <a:t>‹#›</a:t>
            </a:fld>
            <a:endParaRPr lang="cs-CZ"/>
          </a:p>
        </p:txBody>
      </p:sp>
    </p:spTree>
    <p:extLst>
      <p:ext uri="{BB962C8B-B14F-4D97-AF65-F5344CB8AC3E}">
        <p14:creationId xmlns:p14="http://schemas.microsoft.com/office/powerpoint/2010/main" val="1895820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729414" y="115889"/>
            <a:ext cx="2090737" cy="601027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115889"/>
            <a:ext cx="6119813" cy="601027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D74C237D-4A9F-4F07-B906-6D40D35B5987}" type="slidenum">
              <a:rPr lang="cs-CZ"/>
              <a:pPr/>
              <a:t>‹#›</a:t>
            </a:fld>
            <a:endParaRPr lang="cs-CZ"/>
          </a:p>
        </p:txBody>
      </p:sp>
    </p:spTree>
    <p:extLst>
      <p:ext uri="{BB962C8B-B14F-4D97-AF65-F5344CB8AC3E}">
        <p14:creationId xmlns:p14="http://schemas.microsoft.com/office/powerpoint/2010/main" val="3852598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a:xfrm>
            <a:off x="3491880" y="6381750"/>
            <a:ext cx="2133600" cy="476250"/>
          </a:xfrm>
        </p:spPr>
        <p:txBody>
          <a:bodyPr/>
          <a:lstStyle>
            <a:lvl1pPr algn="ctr">
              <a:defRPr/>
            </a:lvl1pPr>
          </a:lstStyle>
          <a:p>
            <a:fld id="{57167D27-7101-4338-82A1-62DB34D25E34}" type="slidenum">
              <a:rPr lang="cs-CZ" smtClean="0"/>
              <a:pPr/>
              <a:t>‹#›</a:t>
            </a:fld>
            <a:endParaRPr lang="cs-CZ"/>
          </a:p>
        </p:txBody>
      </p:sp>
    </p:spTree>
    <p:extLst>
      <p:ext uri="{BB962C8B-B14F-4D97-AF65-F5344CB8AC3E}">
        <p14:creationId xmlns:p14="http://schemas.microsoft.com/office/powerpoint/2010/main" val="1084121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lvl1pPr>
              <a:defRPr/>
            </a:lvl1pPr>
          </a:lstStyle>
          <a:p>
            <a:endParaRPr lang="cs-CZ"/>
          </a:p>
        </p:txBody>
      </p:sp>
      <p:sp>
        <p:nvSpPr>
          <p:cNvPr id="5" name="Zástupný symbol pro zápatí 4"/>
          <p:cNvSpPr>
            <a:spLocks noGrp="1"/>
          </p:cNvSpPr>
          <p:nvPr>
            <p:ph type="ftr" sz="quarter" idx="11"/>
          </p:nvPr>
        </p:nvSpPr>
        <p:spPr/>
        <p:txBody>
          <a:bodyPr/>
          <a:lstStyle>
            <a:lvl1pPr>
              <a:defRPr/>
            </a:lvl1pPr>
          </a:lstStyle>
          <a:p>
            <a:endParaRPr lang="cs-CZ"/>
          </a:p>
        </p:txBody>
      </p:sp>
      <p:sp>
        <p:nvSpPr>
          <p:cNvPr id="6" name="Zástupný symbol pro číslo snímku 5"/>
          <p:cNvSpPr>
            <a:spLocks noGrp="1"/>
          </p:cNvSpPr>
          <p:nvPr>
            <p:ph type="sldNum" sz="quarter" idx="12"/>
          </p:nvPr>
        </p:nvSpPr>
        <p:spPr/>
        <p:txBody>
          <a:bodyPr/>
          <a:lstStyle>
            <a:lvl1pPr>
              <a:defRPr/>
            </a:lvl1pPr>
          </a:lstStyle>
          <a:p>
            <a:fld id="{279D20E1-4466-4E27-87DE-B0D49EC82FF6}" type="slidenum">
              <a:rPr lang="cs-CZ"/>
              <a:pPr/>
              <a:t>‹#›</a:t>
            </a:fld>
            <a:endParaRPr lang="cs-CZ"/>
          </a:p>
        </p:txBody>
      </p:sp>
    </p:spTree>
    <p:extLst>
      <p:ext uri="{BB962C8B-B14F-4D97-AF65-F5344CB8AC3E}">
        <p14:creationId xmlns:p14="http://schemas.microsoft.com/office/powerpoint/2010/main" val="4066449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1" y="1557339"/>
            <a:ext cx="4105275" cy="4568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714876" y="1557339"/>
            <a:ext cx="4105275" cy="4568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AF724EE2-3262-49D8-9480-6FD6B078DE01}" type="slidenum">
              <a:rPr lang="cs-CZ"/>
              <a:pPr/>
              <a:t>‹#›</a:t>
            </a:fld>
            <a:endParaRPr lang="cs-CZ"/>
          </a:p>
        </p:txBody>
      </p:sp>
    </p:spTree>
    <p:extLst>
      <p:ext uri="{BB962C8B-B14F-4D97-AF65-F5344CB8AC3E}">
        <p14:creationId xmlns:p14="http://schemas.microsoft.com/office/powerpoint/2010/main" val="3124393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lvl1pPr>
              <a:defRPr/>
            </a:lvl1pPr>
          </a:lstStyle>
          <a:p>
            <a:endParaRPr lang="cs-CZ"/>
          </a:p>
        </p:txBody>
      </p:sp>
      <p:sp>
        <p:nvSpPr>
          <p:cNvPr id="8" name="Zástupný symbol pro zápatí 7"/>
          <p:cNvSpPr>
            <a:spLocks noGrp="1"/>
          </p:cNvSpPr>
          <p:nvPr>
            <p:ph type="ftr" sz="quarter" idx="11"/>
          </p:nvPr>
        </p:nvSpPr>
        <p:spPr/>
        <p:txBody>
          <a:bodyPr/>
          <a:lstStyle>
            <a:lvl1pPr>
              <a:defRPr/>
            </a:lvl1pPr>
          </a:lstStyle>
          <a:p>
            <a:endParaRPr lang="cs-CZ"/>
          </a:p>
        </p:txBody>
      </p:sp>
      <p:sp>
        <p:nvSpPr>
          <p:cNvPr id="9" name="Zástupný symbol pro číslo snímku 8"/>
          <p:cNvSpPr>
            <a:spLocks noGrp="1"/>
          </p:cNvSpPr>
          <p:nvPr>
            <p:ph type="sldNum" sz="quarter" idx="12"/>
          </p:nvPr>
        </p:nvSpPr>
        <p:spPr/>
        <p:txBody>
          <a:bodyPr/>
          <a:lstStyle>
            <a:lvl1pPr>
              <a:defRPr/>
            </a:lvl1pPr>
          </a:lstStyle>
          <a:p>
            <a:fld id="{0A7530BF-7845-4DD5-AA4B-0A161B1EA475}" type="slidenum">
              <a:rPr lang="cs-CZ"/>
              <a:pPr/>
              <a:t>‹#›</a:t>
            </a:fld>
            <a:endParaRPr lang="cs-CZ"/>
          </a:p>
        </p:txBody>
      </p:sp>
    </p:spTree>
    <p:extLst>
      <p:ext uri="{BB962C8B-B14F-4D97-AF65-F5344CB8AC3E}">
        <p14:creationId xmlns:p14="http://schemas.microsoft.com/office/powerpoint/2010/main" val="4288847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lvl1pPr>
              <a:defRPr/>
            </a:lvl1pPr>
          </a:lstStyle>
          <a:p>
            <a:endParaRPr lang="cs-CZ"/>
          </a:p>
        </p:txBody>
      </p:sp>
      <p:sp>
        <p:nvSpPr>
          <p:cNvPr id="4" name="Zástupný symbol pro zápatí 3"/>
          <p:cNvSpPr>
            <a:spLocks noGrp="1"/>
          </p:cNvSpPr>
          <p:nvPr>
            <p:ph type="ftr" sz="quarter" idx="11"/>
          </p:nvPr>
        </p:nvSpPr>
        <p:spPr/>
        <p:txBody>
          <a:bodyPr/>
          <a:lstStyle>
            <a:lvl1pPr>
              <a:defRPr/>
            </a:lvl1pPr>
          </a:lstStyle>
          <a:p>
            <a:endParaRPr lang="cs-CZ"/>
          </a:p>
        </p:txBody>
      </p:sp>
      <p:sp>
        <p:nvSpPr>
          <p:cNvPr id="5" name="Zástupný symbol pro číslo snímku 4"/>
          <p:cNvSpPr>
            <a:spLocks noGrp="1"/>
          </p:cNvSpPr>
          <p:nvPr>
            <p:ph type="sldNum" sz="quarter" idx="12"/>
          </p:nvPr>
        </p:nvSpPr>
        <p:spPr/>
        <p:txBody>
          <a:bodyPr/>
          <a:lstStyle>
            <a:lvl1pPr>
              <a:defRPr/>
            </a:lvl1pPr>
          </a:lstStyle>
          <a:p>
            <a:fld id="{AB51AD28-FD34-4F86-94F5-A8EBA202B1D1}" type="slidenum">
              <a:rPr lang="cs-CZ"/>
              <a:pPr/>
              <a:t>‹#›</a:t>
            </a:fld>
            <a:endParaRPr lang="cs-CZ"/>
          </a:p>
        </p:txBody>
      </p:sp>
    </p:spTree>
    <p:extLst>
      <p:ext uri="{BB962C8B-B14F-4D97-AF65-F5344CB8AC3E}">
        <p14:creationId xmlns:p14="http://schemas.microsoft.com/office/powerpoint/2010/main" val="1932665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lvl1pPr>
              <a:defRPr/>
            </a:lvl1pPr>
          </a:lstStyle>
          <a:p>
            <a:endParaRPr lang="cs-CZ"/>
          </a:p>
        </p:txBody>
      </p:sp>
      <p:sp>
        <p:nvSpPr>
          <p:cNvPr id="3" name="Zástupný symbol pro zápatí 2"/>
          <p:cNvSpPr>
            <a:spLocks noGrp="1"/>
          </p:cNvSpPr>
          <p:nvPr>
            <p:ph type="ftr" sz="quarter" idx="11"/>
          </p:nvPr>
        </p:nvSpPr>
        <p:spPr/>
        <p:txBody>
          <a:bodyPr/>
          <a:lstStyle>
            <a:lvl1pPr>
              <a:defRPr/>
            </a:lvl1pPr>
          </a:lstStyle>
          <a:p>
            <a:endParaRPr lang="cs-CZ"/>
          </a:p>
        </p:txBody>
      </p:sp>
      <p:sp>
        <p:nvSpPr>
          <p:cNvPr id="4" name="Zástupný symbol pro číslo snímku 3"/>
          <p:cNvSpPr>
            <a:spLocks noGrp="1"/>
          </p:cNvSpPr>
          <p:nvPr>
            <p:ph type="sldNum" sz="quarter" idx="12"/>
          </p:nvPr>
        </p:nvSpPr>
        <p:spPr/>
        <p:txBody>
          <a:bodyPr/>
          <a:lstStyle>
            <a:lvl1pPr>
              <a:defRPr/>
            </a:lvl1pPr>
          </a:lstStyle>
          <a:p>
            <a:fld id="{F643C4A4-5060-46E1-BDD3-765BDC0EB6A9}" type="slidenum">
              <a:rPr lang="cs-CZ"/>
              <a:pPr/>
              <a:t>‹#›</a:t>
            </a:fld>
            <a:endParaRPr lang="cs-CZ"/>
          </a:p>
        </p:txBody>
      </p:sp>
    </p:spTree>
    <p:extLst>
      <p:ext uri="{BB962C8B-B14F-4D97-AF65-F5344CB8AC3E}">
        <p14:creationId xmlns:p14="http://schemas.microsoft.com/office/powerpoint/2010/main" val="2793882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1"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7DD78E0E-A28D-4724-A341-DEEEB9ACC7E3}" type="slidenum">
              <a:rPr lang="cs-CZ"/>
              <a:pPr/>
              <a:t>‹#›</a:t>
            </a:fld>
            <a:endParaRPr lang="cs-CZ"/>
          </a:p>
        </p:txBody>
      </p:sp>
    </p:spTree>
    <p:extLst>
      <p:ext uri="{BB962C8B-B14F-4D97-AF65-F5344CB8AC3E}">
        <p14:creationId xmlns:p14="http://schemas.microsoft.com/office/powerpoint/2010/main" val="1145413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1"/>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lvl1pPr>
              <a:defRPr/>
            </a:lvl1pPr>
          </a:lstStyle>
          <a:p>
            <a:endParaRPr lang="cs-CZ"/>
          </a:p>
        </p:txBody>
      </p:sp>
      <p:sp>
        <p:nvSpPr>
          <p:cNvPr id="6" name="Zástupný symbol pro zápatí 5"/>
          <p:cNvSpPr>
            <a:spLocks noGrp="1"/>
          </p:cNvSpPr>
          <p:nvPr>
            <p:ph type="ftr" sz="quarter" idx="11"/>
          </p:nvPr>
        </p:nvSpPr>
        <p:spPr/>
        <p:txBody>
          <a:bodyPr/>
          <a:lstStyle>
            <a:lvl1pPr>
              <a:defRPr/>
            </a:lvl1pPr>
          </a:lstStyle>
          <a:p>
            <a:endParaRPr lang="cs-CZ"/>
          </a:p>
        </p:txBody>
      </p:sp>
      <p:sp>
        <p:nvSpPr>
          <p:cNvPr id="7" name="Zástupný symbol pro číslo snímku 6"/>
          <p:cNvSpPr>
            <a:spLocks noGrp="1"/>
          </p:cNvSpPr>
          <p:nvPr>
            <p:ph type="sldNum" sz="quarter" idx="12"/>
          </p:nvPr>
        </p:nvSpPr>
        <p:spPr/>
        <p:txBody>
          <a:bodyPr/>
          <a:lstStyle>
            <a:lvl1pPr>
              <a:defRPr/>
            </a:lvl1pPr>
          </a:lstStyle>
          <a:p>
            <a:fld id="{1F49B751-CEED-437F-93AA-430EA0203FC3}" type="slidenum">
              <a:rPr lang="cs-CZ"/>
              <a:pPr/>
              <a:t>‹#›</a:t>
            </a:fld>
            <a:endParaRPr lang="cs-CZ"/>
          </a:p>
        </p:txBody>
      </p:sp>
    </p:spTree>
    <p:extLst>
      <p:ext uri="{BB962C8B-B14F-4D97-AF65-F5344CB8AC3E}">
        <p14:creationId xmlns:p14="http://schemas.microsoft.com/office/powerpoint/2010/main" val="3895389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14565" y="115888"/>
            <a:ext cx="4681537"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027" name="Rectangle 3"/>
          <p:cNvSpPr>
            <a:spLocks noGrp="1" noChangeArrowheads="1"/>
          </p:cNvSpPr>
          <p:nvPr>
            <p:ph type="body" idx="1"/>
          </p:nvPr>
        </p:nvSpPr>
        <p:spPr bwMode="auto">
          <a:xfrm>
            <a:off x="457201" y="1557339"/>
            <a:ext cx="8362951" cy="456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2725739" y="63373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3994"/>
                </a:solidFill>
              </a:defRPr>
            </a:lvl1pPr>
          </a:lstStyle>
          <a:p>
            <a:endParaRPr lang="cs-CZ"/>
          </a:p>
        </p:txBody>
      </p:sp>
      <p:sp>
        <p:nvSpPr>
          <p:cNvPr id="1029" name="Rectangle 5"/>
          <p:cNvSpPr>
            <a:spLocks noGrp="1" noChangeArrowheads="1"/>
          </p:cNvSpPr>
          <p:nvPr>
            <p:ph type="ftr" sz="quarter" idx="3"/>
          </p:nvPr>
        </p:nvSpPr>
        <p:spPr bwMode="auto">
          <a:xfrm>
            <a:off x="92075" y="6337300"/>
            <a:ext cx="3327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rgbClr val="003994"/>
                </a:solidFill>
              </a:defRPr>
            </a:lvl1pPr>
          </a:lstStyle>
          <a:p>
            <a:endParaRPr lang="cs-CZ"/>
          </a:p>
        </p:txBody>
      </p:sp>
      <p:sp>
        <p:nvSpPr>
          <p:cNvPr id="1030" name="Rectangle 6"/>
          <p:cNvSpPr>
            <a:spLocks noGrp="1" noChangeArrowheads="1"/>
          </p:cNvSpPr>
          <p:nvPr>
            <p:ph type="sldNum" sz="quarter" idx="4"/>
          </p:nvPr>
        </p:nvSpPr>
        <p:spPr bwMode="auto">
          <a:xfrm>
            <a:off x="3924300" y="63373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3994"/>
                </a:solidFill>
              </a:defRPr>
            </a:lvl1pPr>
          </a:lstStyle>
          <a:p>
            <a:fld id="{1953BCB5-15D9-4407-BFAE-1237D3476102}" type="slidenum">
              <a:rPr lang="cs-CZ"/>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3200" b="1">
          <a:solidFill>
            <a:srgbClr val="003994"/>
          </a:solidFill>
          <a:latin typeface="+mj-lt"/>
          <a:ea typeface="+mj-ea"/>
          <a:cs typeface="+mj-cs"/>
        </a:defRPr>
      </a:lvl1pPr>
      <a:lvl2pPr algn="ctr" rtl="0" fontAlgn="base">
        <a:spcBef>
          <a:spcPct val="0"/>
        </a:spcBef>
        <a:spcAft>
          <a:spcPct val="0"/>
        </a:spcAft>
        <a:defRPr sz="3200" b="1">
          <a:solidFill>
            <a:srgbClr val="003994"/>
          </a:solidFill>
          <a:latin typeface="Arial" charset="0"/>
        </a:defRPr>
      </a:lvl2pPr>
      <a:lvl3pPr algn="ctr" rtl="0" fontAlgn="base">
        <a:spcBef>
          <a:spcPct val="0"/>
        </a:spcBef>
        <a:spcAft>
          <a:spcPct val="0"/>
        </a:spcAft>
        <a:defRPr sz="3200" b="1">
          <a:solidFill>
            <a:srgbClr val="003994"/>
          </a:solidFill>
          <a:latin typeface="Arial" charset="0"/>
        </a:defRPr>
      </a:lvl3pPr>
      <a:lvl4pPr algn="ctr" rtl="0" fontAlgn="base">
        <a:spcBef>
          <a:spcPct val="0"/>
        </a:spcBef>
        <a:spcAft>
          <a:spcPct val="0"/>
        </a:spcAft>
        <a:defRPr sz="3200" b="1">
          <a:solidFill>
            <a:srgbClr val="003994"/>
          </a:solidFill>
          <a:latin typeface="Arial" charset="0"/>
        </a:defRPr>
      </a:lvl4pPr>
      <a:lvl5pPr algn="ctr" rtl="0" fontAlgn="base">
        <a:spcBef>
          <a:spcPct val="0"/>
        </a:spcBef>
        <a:spcAft>
          <a:spcPct val="0"/>
        </a:spcAft>
        <a:defRPr sz="3200" b="1">
          <a:solidFill>
            <a:srgbClr val="003994"/>
          </a:solidFill>
          <a:latin typeface="Arial" charset="0"/>
        </a:defRPr>
      </a:lvl5pPr>
      <a:lvl6pPr marL="457200" algn="ctr" rtl="0" fontAlgn="base">
        <a:spcBef>
          <a:spcPct val="0"/>
        </a:spcBef>
        <a:spcAft>
          <a:spcPct val="0"/>
        </a:spcAft>
        <a:defRPr sz="3200" b="1">
          <a:solidFill>
            <a:srgbClr val="003994"/>
          </a:solidFill>
          <a:latin typeface="Arial" charset="0"/>
        </a:defRPr>
      </a:lvl6pPr>
      <a:lvl7pPr marL="914400" algn="ctr" rtl="0" fontAlgn="base">
        <a:spcBef>
          <a:spcPct val="0"/>
        </a:spcBef>
        <a:spcAft>
          <a:spcPct val="0"/>
        </a:spcAft>
        <a:defRPr sz="3200" b="1">
          <a:solidFill>
            <a:srgbClr val="003994"/>
          </a:solidFill>
          <a:latin typeface="Arial" charset="0"/>
        </a:defRPr>
      </a:lvl7pPr>
      <a:lvl8pPr marL="1371600" algn="ctr" rtl="0" fontAlgn="base">
        <a:spcBef>
          <a:spcPct val="0"/>
        </a:spcBef>
        <a:spcAft>
          <a:spcPct val="0"/>
        </a:spcAft>
        <a:defRPr sz="3200" b="1">
          <a:solidFill>
            <a:srgbClr val="003994"/>
          </a:solidFill>
          <a:latin typeface="Arial" charset="0"/>
        </a:defRPr>
      </a:lvl8pPr>
      <a:lvl9pPr marL="1828800" algn="ctr" rtl="0" fontAlgn="base">
        <a:spcBef>
          <a:spcPct val="0"/>
        </a:spcBef>
        <a:spcAft>
          <a:spcPct val="0"/>
        </a:spcAft>
        <a:defRPr sz="3200" b="1">
          <a:solidFill>
            <a:srgbClr val="003994"/>
          </a:solidFill>
          <a:latin typeface="Arial" charset="0"/>
        </a:defRPr>
      </a:lvl9pPr>
    </p:titleStyle>
    <p:bodyStyle>
      <a:lvl1pPr marL="342900" indent="-342900" algn="l" rtl="0" fontAlgn="base">
        <a:spcBef>
          <a:spcPct val="20000"/>
        </a:spcBef>
        <a:spcAft>
          <a:spcPct val="0"/>
        </a:spcAft>
        <a:buChar char="•"/>
        <a:defRPr sz="2400" b="1">
          <a:solidFill>
            <a:srgbClr val="FF9900"/>
          </a:solidFill>
          <a:latin typeface="+mn-lt"/>
          <a:ea typeface="+mn-ea"/>
          <a:cs typeface="+mn-cs"/>
        </a:defRPr>
      </a:lvl1pPr>
      <a:lvl2pPr marL="742950" indent="-285750" algn="l" rtl="0" fontAlgn="base">
        <a:spcBef>
          <a:spcPct val="20000"/>
        </a:spcBef>
        <a:spcAft>
          <a:spcPct val="0"/>
        </a:spcAft>
        <a:buChar char="–"/>
        <a:defRPr sz="2400" b="1">
          <a:solidFill>
            <a:srgbClr val="003994"/>
          </a:solidFill>
          <a:latin typeface="+mn-lt"/>
        </a:defRPr>
      </a:lvl2pPr>
      <a:lvl3pPr marL="1143000" indent="-228600" algn="l" rtl="0" fontAlgn="base">
        <a:spcBef>
          <a:spcPct val="20000"/>
        </a:spcBef>
        <a:spcAft>
          <a:spcPct val="0"/>
        </a:spcAft>
        <a:buChar char="•"/>
        <a:defRPr sz="2000" b="1">
          <a:solidFill>
            <a:srgbClr val="003994"/>
          </a:solidFill>
          <a:latin typeface="+mn-lt"/>
        </a:defRPr>
      </a:lvl3pPr>
      <a:lvl4pPr marL="1600200" indent="-228600" algn="l" rtl="0" fontAlgn="base">
        <a:spcBef>
          <a:spcPct val="20000"/>
        </a:spcBef>
        <a:spcAft>
          <a:spcPct val="0"/>
        </a:spcAft>
        <a:buChar char="–"/>
        <a:defRPr b="1">
          <a:solidFill>
            <a:srgbClr val="003994"/>
          </a:solidFill>
          <a:latin typeface="+mn-lt"/>
        </a:defRPr>
      </a:lvl4pPr>
      <a:lvl5pPr marL="2057400" indent="-228600" algn="l" rtl="0" fontAlgn="base">
        <a:spcBef>
          <a:spcPct val="20000"/>
        </a:spcBef>
        <a:spcAft>
          <a:spcPct val="0"/>
        </a:spcAft>
        <a:buChar char="»"/>
        <a:defRPr>
          <a:solidFill>
            <a:srgbClr val="003994"/>
          </a:solidFill>
          <a:latin typeface="+mn-lt"/>
        </a:defRPr>
      </a:lvl5pPr>
      <a:lvl6pPr marL="2514600" indent="-228600" algn="l" rtl="0" fontAlgn="base">
        <a:spcBef>
          <a:spcPct val="20000"/>
        </a:spcBef>
        <a:spcAft>
          <a:spcPct val="0"/>
        </a:spcAft>
        <a:buChar char="»"/>
        <a:defRPr>
          <a:solidFill>
            <a:srgbClr val="003994"/>
          </a:solidFill>
          <a:latin typeface="+mn-lt"/>
        </a:defRPr>
      </a:lvl6pPr>
      <a:lvl7pPr marL="2971800" indent="-228600" algn="l" rtl="0" fontAlgn="base">
        <a:spcBef>
          <a:spcPct val="20000"/>
        </a:spcBef>
        <a:spcAft>
          <a:spcPct val="0"/>
        </a:spcAft>
        <a:buChar char="»"/>
        <a:defRPr>
          <a:solidFill>
            <a:srgbClr val="003994"/>
          </a:solidFill>
          <a:latin typeface="+mn-lt"/>
        </a:defRPr>
      </a:lvl7pPr>
      <a:lvl8pPr marL="3429000" indent="-228600" algn="l" rtl="0" fontAlgn="base">
        <a:spcBef>
          <a:spcPct val="20000"/>
        </a:spcBef>
        <a:spcAft>
          <a:spcPct val="0"/>
        </a:spcAft>
        <a:buChar char="»"/>
        <a:defRPr>
          <a:solidFill>
            <a:srgbClr val="003994"/>
          </a:solidFill>
          <a:latin typeface="+mn-lt"/>
        </a:defRPr>
      </a:lvl8pPr>
      <a:lvl9pPr marL="3886200" indent="-228600" algn="l" rtl="0" fontAlgn="base">
        <a:spcBef>
          <a:spcPct val="20000"/>
        </a:spcBef>
        <a:spcAft>
          <a:spcPct val="0"/>
        </a:spcAft>
        <a:buChar char="»"/>
        <a:defRPr>
          <a:solidFill>
            <a:srgbClr val="003994"/>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cs-CZ" sz="3600" dirty="0">
                <a:solidFill>
                  <a:srgbClr val="FF9900"/>
                </a:solidFill>
              </a:rPr>
              <a:t>Příprava programového období EU</a:t>
            </a:r>
            <a:r>
              <a:rPr lang="cs-CZ" sz="3600" dirty="0" smtClean="0">
                <a:solidFill>
                  <a:srgbClr val="FF9900"/>
                </a:solidFill>
              </a:rPr>
              <a:t/>
            </a:r>
            <a:br>
              <a:rPr lang="cs-CZ" sz="3600" dirty="0" smtClean="0">
                <a:solidFill>
                  <a:srgbClr val="FF9900"/>
                </a:solidFill>
              </a:rPr>
            </a:br>
            <a:r>
              <a:rPr lang="cs-CZ" sz="3600" dirty="0" smtClean="0">
                <a:solidFill>
                  <a:srgbClr val="FF9900"/>
                </a:solidFill>
              </a:rPr>
              <a:t>2014 – 2020</a:t>
            </a:r>
            <a:endParaRPr lang="cs-CZ" sz="3600" dirty="0">
              <a:solidFill>
                <a:srgbClr val="FF9900"/>
              </a:solidFill>
            </a:endParaRPr>
          </a:p>
        </p:txBody>
      </p:sp>
      <p:sp>
        <p:nvSpPr>
          <p:cNvPr id="2051" name="Rectangle 3"/>
          <p:cNvSpPr>
            <a:spLocks noGrp="1" noChangeArrowheads="1"/>
          </p:cNvSpPr>
          <p:nvPr>
            <p:ph type="subTitle" idx="1"/>
          </p:nvPr>
        </p:nvSpPr>
        <p:spPr>
          <a:xfrm>
            <a:off x="179512" y="4292601"/>
            <a:ext cx="8856984" cy="1346200"/>
          </a:xfrm>
        </p:spPr>
        <p:txBody>
          <a:bodyPr/>
          <a:lstStyle/>
          <a:p>
            <a:endParaRPr lang="cs-CZ" dirty="0"/>
          </a:p>
          <a:p>
            <a:r>
              <a:rPr lang="cs-CZ" sz="2000" dirty="0">
                <a:solidFill>
                  <a:srgbClr val="003994"/>
                </a:solidFill>
              </a:rPr>
              <a:t>Olomouc, 2</a:t>
            </a:r>
            <a:r>
              <a:rPr lang="cs-CZ" sz="2000" dirty="0" smtClean="0">
                <a:solidFill>
                  <a:srgbClr val="003994"/>
                </a:solidFill>
              </a:rPr>
              <a:t>5. června 2014</a:t>
            </a:r>
            <a:endParaRPr lang="cs-CZ" sz="2000" dirty="0">
              <a:solidFill>
                <a:srgbClr val="003994"/>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323602" y="1412776"/>
            <a:ext cx="8424863" cy="5184428"/>
          </a:xfrm>
          <a:ln>
            <a:solidFill>
              <a:schemeClr val="accent1"/>
            </a:solidFill>
          </a:ln>
        </p:spPr>
        <p:txBody>
          <a:bodyPr/>
          <a:lstStyle/>
          <a:p>
            <a:pPr lvl="0">
              <a:defRPr/>
            </a:pPr>
            <a:r>
              <a:rPr lang="cs-CZ" sz="2800" dirty="0" smtClean="0"/>
              <a:t>Národní stálá konference (NSK)</a:t>
            </a:r>
            <a:endParaRPr lang="cs-CZ" b="0" dirty="0">
              <a:ea typeface="+mn-ea"/>
              <a:cs typeface="+mn-cs"/>
            </a:endParaRPr>
          </a:p>
          <a:p>
            <a:pPr lvl="1">
              <a:defRPr/>
            </a:pPr>
            <a:r>
              <a:rPr lang="cs-CZ" b="0" dirty="0" smtClean="0">
                <a:ea typeface="+mn-ea"/>
                <a:cs typeface="+mn-cs"/>
              </a:rPr>
              <a:t>Sleduje čerpání prostředků na územní dimenzi</a:t>
            </a:r>
          </a:p>
          <a:p>
            <a:pPr lvl="1">
              <a:defRPr/>
            </a:pPr>
            <a:r>
              <a:rPr lang="cs-CZ" b="0" dirty="0" smtClean="0">
                <a:ea typeface="+mn-ea"/>
                <a:cs typeface="+mn-cs"/>
              </a:rPr>
              <a:t>Monitoruje dosahování stanovených indikátorů</a:t>
            </a:r>
          </a:p>
          <a:p>
            <a:pPr lvl="1">
              <a:defRPr/>
            </a:pPr>
            <a:r>
              <a:rPr lang="cs-CZ" b="0" dirty="0" smtClean="0">
                <a:ea typeface="+mn-ea"/>
                <a:cs typeface="+mn-cs"/>
              </a:rPr>
              <a:t>Posuzuje a projednává strategie integrovaných nástrojů a regionální akční plány SRR</a:t>
            </a:r>
          </a:p>
          <a:p>
            <a:pPr lvl="1">
              <a:defRPr/>
            </a:pPr>
            <a:r>
              <a:rPr lang="cs-CZ" b="0" dirty="0" smtClean="0">
                <a:ea typeface="+mn-ea"/>
                <a:cs typeface="+mn-cs"/>
              </a:rPr>
              <a:t>Dává doporučení pro vyhlašování výzev v jednotlivých operačních programech</a:t>
            </a:r>
          </a:p>
          <a:p>
            <a:pPr lvl="0">
              <a:defRPr/>
            </a:pPr>
            <a:r>
              <a:rPr lang="cs-CZ" sz="2800" dirty="0"/>
              <a:t>Složení </a:t>
            </a:r>
            <a:r>
              <a:rPr lang="cs-CZ" sz="2800" dirty="0" smtClean="0"/>
              <a:t>NSK</a:t>
            </a:r>
            <a:endParaRPr lang="cs-CZ" sz="2800" dirty="0"/>
          </a:p>
          <a:p>
            <a:pPr lvl="1">
              <a:defRPr/>
            </a:pPr>
            <a:r>
              <a:rPr lang="cs-CZ" b="0" dirty="0" smtClean="0">
                <a:ea typeface="+mn-ea"/>
                <a:cs typeface="+mn-cs"/>
              </a:rPr>
              <a:t>Zástupci řídících orgánů</a:t>
            </a:r>
          </a:p>
          <a:p>
            <a:pPr lvl="1">
              <a:defRPr/>
            </a:pPr>
            <a:r>
              <a:rPr lang="cs-CZ" b="0" dirty="0" smtClean="0">
                <a:ea typeface="+mn-ea"/>
                <a:cs typeface="+mn-cs"/>
              </a:rPr>
              <a:t>Zástupci integrovaných nástrojů</a:t>
            </a:r>
          </a:p>
          <a:p>
            <a:pPr lvl="1">
              <a:defRPr/>
            </a:pPr>
            <a:r>
              <a:rPr lang="cs-CZ" b="0" dirty="0" smtClean="0">
                <a:ea typeface="+mn-ea"/>
                <a:cs typeface="+mn-cs"/>
              </a:rPr>
              <a:t>Zástupci Regionálních stálých konferencí</a:t>
            </a:r>
          </a:p>
        </p:txBody>
      </p:sp>
      <p:sp>
        <p:nvSpPr>
          <p:cNvPr id="19459" name="Rectangle 3"/>
          <p:cNvSpPr>
            <a:spLocks noGrp="1" noChangeArrowheads="1"/>
          </p:cNvSpPr>
          <p:nvPr>
            <p:ph type="title"/>
          </p:nvPr>
        </p:nvSpPr>
        <p:spPr>
          <a:xfrm>
            <a:off x="2214564" y="115888"/>
            <a:ext cx="5453781" cy="1143000"/>
          </a:xfrm>
        </p:spPr>
        <p:txBody>
          <a:bodyPr/>
          <a:lstStyle/>
          <a:p>
            <a:r>
              <a:rPr lang="cs-CZ" dirty="0" smtClean="0">
                <a:solidFill>
                  <a:srgbClr val="FF9900"/>
                </a:solidFill>
              </a:rPr>
              <a:t>Koordinace v území</a:t>
            </a:r>
            <a:br>
              <a:rPr lang="cs-CZ" dirty="0" smtClean="0">
                <a:solidFill>
                  <a:srgbClr val="FF9900"/>
                </a:solidFill>
              </a:rPr>
            </a:br>
            <a:r>
              <a:rPr lang="cs-CZ" dirty="0" smtClean="0">
                <a:solidFill>
                  <a:srgbClr val="FF9900"/>
                </a:solidFill>
              </a:rPr>
              <a:t>Národní stálá konference</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10</a:t>
            </a:fld>
            <a:endParaRPr lang="cs-CZ"/>
          </a:p>
        </p:txBody>
      </p:sp>
    </p:spTree>
    <p:extLst>
      <p:ext uri="{BB962C8B-B14F-4D97-AF65-F5344CB8AC3E}">
        <p14:creationId xmlns:p14="http://schemas.microsoft.com/office/powerpoint/2010/main" val="24751140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323602" y="1412776"/>
            <a:ext cx="8424863" cy="5184428"/>
          </a:xfrm>
          <a:ln>
            <a:solidFill>
              <a:schemeClr val="accent1"/>
            </a:solidFill>
          </a:ln>
        </p:spPr>
        <p:txBody>
          <a:bodyPr/>
          <a:lstStyle/>
          <a:p>
            <a:pPr lvl="0">
              <a:defRPr/>
            </a:pPr>
            <a:r>
              <a:rPr lang="cs-CZ" sz="2800" dirty="0" smtClean="0"/>
              <a:t>Regionální stálá konference (RSK)</a:t>
            </a:r>
            <a:endParaRPr lang="cs-CZ" b="0" dirty="0">
              <a:ea typeface="+mn-ea"/>
              <a:cs typeface="+mn-cs"/>
            </a:endParaRPr>
          </a:p>
          <a:p>
            <a:pPr lvl="1">
              <a:defRPr/>
            </a:pPr>
            <a:r>
              <a:rPr lang="cs-CZ" b="0" dirty="0" smtClean="0">
                <a:ea typeface="+mn-ea"/>
                <a:cs typeface="+mn-cs"/>
              </a:rPr>
              <a:t>Dobrovolný orgán na bázi partnerství</a:t>
            </a:r>
          </a:p>
          <a:p>
            <a:pPr lvl="1">
              <a:defRPr/>
            </a:pPr>
            <a:r>
              <a:rPr lang="cs-CZ" b="0" dirty="0" smtClean="0">
                <a:ea typeface="+mn-ea"/>
                <a:cs typeface="+mn-cs"/>
              </a:rPr>
              <a:t>Pokud nedojde k dohodě, bude rozhodovat NSK samostatně</a:t>
            </a:r>
          </a:p>
          <a:p>
            <a:pPr lvl="1">
              <a:defRPr/>
            </a:pPr>
            <a:r>
              <a:rPr lang="cs-CZ" b="0" dirty="0" smtClean="0">
                <a:ea typeface="+mn-ea"/>
                <a:cs typeface="+mn-cs"/>
              </a:rPr>
              <a:t>Přípravu podkladů zajišťuje sekretariát RSK</a:t>
            </a:r>
          </a:p>
          <a:p>
            <a:pPr lvl="0">
              <a:defRPr/>
            </a:pPr>
            <a:r>
              <a:rPr lang="cs-CZ" sz="2800" dirty="0" smtClean="0"/>
              <a:t>Role RSK</a:t>
            </a:r>
          </a:p>
          <a:p>
            <a:pPr lvl="1">
              <a:defRPr/>
            </a:pPr>
            <a:r>
              <a:rPr lang="cs-CZ" b="0" dirty="0" smtClean="0">
                <a:ea typeface="+mn-ea"/>
                <a:cs typeface="+mn-cs"/>
              </a:rPr>
              <a:t>Plánovací a koordinační</a:t>
            </a:r>
          </a:p>
          <a:p>
            <a:pPr lvl="1">
              <a:defRPr/>
            </a:pPr>
            <a:r>
              <a:rPr lang="cs-CZ" b="0" dirty="0" smtClean="0">
                <a:ea typeface="+mn-ea"/>
                <a:cs typeface="+mn-cs"/>
              </a:rPr>
              <a:t>Iniciační</a:t>
            </a:r>
          </a:p>
          <a:p>
            <a:pPr lvl="1">
              <a:defRPr/>
            </a:pPr>
            <a:r>
              <a:rPr lang="cs-CZ" b="0" dirty="0" smtClean="0">
                <a:ea typeface="+mn-ea"/>
                <a:cs typeface="+mn-cs"/>
              </a:rPr>
              <a:t>Monitorovací a vyhodnocovací</a:t>
            </a:r>
          </a:p>
          <a:p>
            <a:pPr lvl="1">
              <a:defRPr/>
            </a:pPr>
            <a:r>
              <a:rPr lang="cs-CZ" b="0" dirty="0" smtClean="0">
                <a:ea typeface="+mn-ea"/>
                <a:cs typeface="+mn-cs"/>
              </a:rPr>
              <a:t>Informační a propagační </a:t>
            </a:r>
          </a:p>
        </p:txBody>
      </p:sp>
      <p:sp>
        <p:nvSpPr>
          <p:cNvPr id="19459" name="Rectangle 3"/>
          <p:cNvSpPr>
            <a:spLocks noGrp="1" noChangeArrowheads="1"/>
          </p:cNvSpPr>
          <p:nvPr>
            <p:ph type="title"/>
          </p:nvPr>
        </p:nvSpPr>
        <p:spPr>
          <a:xfrm>
            <a:off x="2286572" y="115888"/>
            <a:ext cx="5597796" cy="1143000"/>
          </a:xfrm>
        </p:spPr>
        <p:txBody>
          <a:bodyPr/>
          <a:lstStyle/>
          <a:p>
            <a:r>
              <a:rPr lang="cs-CZ" dirty="0">
                <a:solidFill>
                  <a:srgbClr val="FF9900"/>
                </a:solidFill>
              </a:rPr>
              <a:t>Koordinace v území</a:t>
            </a:r>
            <a:br>
              <a:rPr lang="cs-CZ" dirty="0">
                <a:solidFill>
                  <a:srgbClr val="FF9900"/>
                </a:solidFill>
              </a:rPr>
            </a:br>
            <a:r>
              <a:rPr lang="cs-CZ" dirty="0">
                <a:solidFill>
                  <a:srgbClr val="FF9900"/>
                </a:solidFill>
              </a:rPr>
              <a:t>Regionální stálá konference</a:t>
            </a: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11</a:t>
            </a:fld>
            <a:endParaRPr lang="cs-CZ"/>
          </a:p>
        </p:txBody>
      </p:sp>
    </p:spTree>
    <p:extLst>
      <p:ext uri="{BB962C8B-B14F-4D97-AF65-F5344CB8AC3E}">
        <p14:creationId xmlns:p14="http://schemas.microsoft.com/office/powerpoint/2010/main" val="28108696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323602" y="1412776"/>
            <a:ext cx="8424863" cy="5184428"/>
          </a:xfrm>
          <a:ln>
            <a:solidFill>
              <a:schemeClr val="accent1"/>
            </a:solidFill>
          </a:ln>
        </p:spPr>
        <p:txBody>
          <a:bodyPr/>
          <a:lstStyle/>
          <a:p>
            <a:pPr lvl="0">
              <a:defRPr/>
            </a:pPr>
            <a:r>
              <a:rPr lang="cs-CZ" sz="2800" dirty="0" smtClean="0"/>
              <a:t>Vykonávané činnosti</a:t>
            </a:r>
            <a:endParaRPr lang="cs-CZ" b="0" dirty="0">
              <a:ea typeface="+mn-ea"/>
              <a:cs typeface="+mn-cs"/>
            </a:endParaRPr>
          </a:p>
          <a:p>
            <a:pPr lvl="1">
              <a:defRPr/>
            </a:pPr>
            <a:r>
              <a:rPr lang="cs-CZ" b="0" dirty="0" smtClean="0">
                <a:ea typeface="+mn-ea"/>
                <a:cs typeface="+mn-cs"/>
              </a:rPr>
              <a:t>Dává </a:t>
            </a:r>
            <a:r>
              <a:rPr lang="cs-CZ" b="0" dirty="0">
                <a:ea typeface="+mn-ea"/>
                <a:cs typeface="+mn-cs"/>
              </a:rPr>
              <a:t>doporučení </a:t>
            </a:r>
            <a:r>
              <a:rPr lang="cs-CZ" b="0" dirty="0" smtClean="0">
                <a:ea typeface="+mn-ea"/>
                <a:cs typeface="+mn-cs"/>
              </a:rPr>
              <a:t>NSK</a:t>
            </a:r>
          </a:p>
          <a:p>
            <a:pPr lvl="1">
              <a:defRPr/>
            </a:pPr>
            <a:r>
              <a:rPr lang="cs-CZ" b="0" dirty="0" smtClean="0">
                <a:ea typeface="+mn-ea"/>
                <a:cs typeface="+mn-cs"/>
              </a:rPr>
              <a:t>Podílí se na zpracování podkladů pro ŘO</a:t>
            </a:r>
          </a:p>
          <a:p>
            <a:pPr lvl="1">
              <a:defRPr/>
            </a:pPr>
            <a:r>
              <a:rPr lang="cs-CZ" b="0" dirty="0" smtClean="0">
                <a:ea typeface="+mn-ea"/>
                <a:cs typeface="+mn-cs"/>
              </a:rPr>
              <a:t>Sleduje a podporuje absorpční kapacitu regionu</a:t>
            </a:r>
          </a:p>
          <a:p>
            <a:pPr lvl="1">
              <a:defRPr/>
            </a:pPr>
            <a:r>
              <a:rPr lang="cs-CZ" b="0" dirty="0" smtClean="0">
                <a:ea typeface="+mn-ea"/>
                <a:cs typeface="+mn-cs"/>
              </a:rPr>
              <a:t>Přispívá ke sladění strategií a IN v regionu</a:t>
            </a:r>
          </a:p>
          <a:p>
            <a:pPr lvl="1">
              <a:defRPr/>
            </a:pPr>
            <a:r>
              <a:rPr lang="cs-CZ" b="0" dirty="0" smtClean="0">
                <a:ea typeface="+mn-ea"/>
                <a:cs typeface="+mn-cs"/>
              </a:rPr>
              <a:t>Iniciuje sběr dat o dopadech realizovaných opatření</a:t>
            </a:r>
            <a:endParaRPr lang="cs-CZ" b="0" dirty="0">
              <a:ea typeface="+mn-ea"/>
              <a:cs typeface="+mn-cs"/>
            </a:endParaRPr>
          </a:p>
          <a:p>
            <a:pPr lvl="1">
              <a:defRPr/>
            </a:pPr>
            <a:r>
              <a:rPr lang="cs-CZ" b="0" dirty="0" smtClean="0">
                <a:ea typeface="+mn-ea"/>
                <a:cs typeface="+mn-cs"/>
              </a:rPr>
              <a:t>Definuje územní dimenzi – schvaluje RAP SRR</a:t>
            </a:r>
          </a:p>
          <a:p>
            <a:pPr lvl="1">
              <a:defRPr/>
            </a:pPr>
            <a:r>
              <a:rPr lang="cs-CZ" b="0" dirty="0" smtClean="0">
                <a:ea typeface="+mn-ea"/>
                <a:cs typeface="+mn-cs"/>
              </a:rPr>
              <a:t>Zajišťuje plnění RAP SRR</a:t>
            </a:r>
          </a:p>
          <a:p>
            <a:pPr lvl="1">
              <a:defRPr/>
            </a:pPr>
            <a:r>
              <a:rPr lang="cs-CZ" b="0" dirty="0" smtClean="0">
                <a:ea typeface="+mn-ea"/>
                <a:cs typeface="+mn-cs"/>
              </a:rPr>
              <a:t>Předkládá každoroční zprávy o plnění RAP SRR</a:t>
            </a:r>
          </a:p>
        </p:txBody>
      </p:sp>
      <p:sp>
        <p:nvSpPr>
          <p:cNvPr id="19459" name="Rectangle 3"/>
          <p:cNvSpPr>
            <a:spLocks noGrp="1" noChangeArrowheads="1"/>
          </p:cNvSpPr>
          <p:nvPr>
            <p:ph type="title"/>
          </p:nvPr>
        </p:nvSpPr>
        <p:spPr>
          <a:xfrm>
            <a:off x="2286572" y="115888"/>
            <a:ext cx="5597796" cy="1143000"/>
          </a:xfrm>
        </p:spPr>
        <p:txBody>
          <a:bodyPr/>
          <a:lstStyle/>
          <a:p>
            <a:r>
              <a:rPr lang="cs-CZ" dirty="0">
                <a:solidFill>
                  <a:srgbClr val="FF9900"/>
                </a:solidFill>
              </a:rPr>
              <a:t>Koordinace v území</a:t>
            </a:r>
            <a:br>
              <a:rPr lang="cs-CZ" dirty="0">
                <a:solidFill>
                  <a:srgbClr val="FF9900"/>
                </a:solidFill>
              </a:rPr>
            </a:br>
            <a:r>
              <a:rPr lang="cs-CZ" dirty="0">
                <a:solidFill>
                  <a:srgbClr val="FF9900"/>
                </a:solidFill>
              </a:rPr>
              <a:t>Regionální stálá konference</a:t>
            </a: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12</a:t>
            </a:fld>
            <a:endParaRPr lang="cs-CZ" dirty="0"/>
          </a:p>
        </p:txBody>
      </p:sp>
    </p:spTree>
    <p:extLst>
      <p:ext uri="{BB962C8B-B14F-4D97-AF65-F5344CB8AC3E}">
        <p14:creationId xmlns:p14="http://schemas.microsoft.com/office/powerpoint/2010/main" val="12393903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323602" y="1412776"/>
            <a:ext cx="8424863" cy="5184428"/>
          </a:xfrm>
          <a:ln>
            <a:solidFill>
              <a:schemeClr val="accent1"/>
            </a:solidFill>
          </a:ln>
        </p:spPr>
        <p:txBody>
          <a:bodyPr/>
          <a:lstStyle/>
          <a:p>
            <a:pPr lvl="0">
              <a:defRPr/>
            </a:pPr>
            <a:r>
              <a:rPr lang="cs-CZ" sz="2800" dirty="0" smtClean="0"/>
              <a:t>Regionální akční plán Strategie regionálního rozvoje ČR (RAP SRR)</a:t>
            </a:r>
            <a:endParaRPr lang="cs-CZ" b="0" dirty="0">
              <a:ea typeface="+mn-ea"/>
              <a:cs typeface="+mn-cs"/>
            </a:endParaRPr>
          </a:p>
          <a:p>
            <a:pPr lvl="1">
              <a:defRPr/>
            </a:pPr>
            <a:r>
              <a:rPr lang="cs-CZ" b="0" dirty="0" smtClean="0">
                <a:ea typeface="+mn-ea"/>
                <a:cs typeface="+mn-cs"/>
              </a:rPr>
              <a:t>Nedílnou součástí národního akčního plánu SRR</a:t>
            </a:r>
          </a:p>
          <a:p>
            <a:pPr lvl="1">
              <a:defRPr/>
            </a:pPr>
            <a:r>
              <a:rPr lang="cs-CZ" b="0" dirty="0" smtClean="0">
                <a:ea typeface="+mn-ea"/>
                <a:cs typeface="+mn-cs"/>
              </a:rPr>
              <a:t>Navrženo koordinovat i integrované nástroje</a:t>
            </a:r>
          </a:p>
          <a:p>
            <a:pPr lvl="1">
              <a:defRPr/>
            </a:pPr>
            <a:r>
              <a:rPr lang="cs-CZ" b="0" dirty="0" smtClean="0">
                <a:ea typeface="+mn-ea"/>
                <a:cs typeface="+mn-cs"/>
              </a:rPr>
              <a:t>Průřezově IROP, OPZ, OPVVV, OPŽP a OPPIK</a:t>
            </a:r>
          </a:p>
          <a:p>
            <a:pPr lvl="1">
              <a:defRPr/>
            </a:pPr>
            <a:r>
              <a:rPr lang="cs-CZ" b="0" dirty="0" smtClean="0">
                <a:ea typeface="+mn-ea"/>
                <a:cs typeface="+mn-cs"/>
              </a:rPr>
              <a:t>Stanovení alokací, typologie území, indikátorů</a:t>
            </a:r>
          </a:p>
          <a:p>
            <a:pPr lvl="1">
              <a:defRPr/>
            </a:pPr>
            <a:r>
              <a:rPr lang="cs-CZ" b="0" dirty="0" smtClean="0"/>
              <a:t>Vazba </a:t>
            </a:r>
            <a:r>
              <a:rPr lang="cs-CZ" b="0" dirty="0"/>
              <a:t>na Národní dokument k územní dimenzi a </a:t>
            </a:r>
            <a:r>
              <a:rPr lang="cs-CZ" b="0" dirty="0" smtClean="0"/>
              <a:t>OP</a:t>
            </a:r>
            <a:endParaRPr lang="cs-CZ" b="0" dirty="0" smtClean="0">
              <a:ea typeface="+mn-ea"/>
              <a:cs typeface="+mn-cs"/>
            </a:endParaRPr>
          </a:p>
          <a:p>
            <a:pPr lvl="0">
              <a:defRPr/>
            </a:pPr>
            <a:r>
              <a:rPr lang="cs-CZ" sz="2800" dirty="0" smtClean="0"/>
              <a:t>Alokace RAP SRR pro OK mimo IN</a:t>
            </a:r>
          </a:p>
          <a:p>
            <a:pPr lvl="1">
              <a:defRPr/>
            </a:pPr>
            <a:r>
              <a:rPr lang="cs-CZ" b="0" dirty="0" smtClean="0">
                <a:ea typeface="+mn-ea"/>
                <a:cs typeface="+mn-cs"/>
              </a:rPr>
              <a:t>Projekty v kompetenci krajů 6,2 mld. Kč</a:t>
            </a:r>
          </a:p>
          <a:p>
            <a:pPr lvl="1">
              <a:defRPr/>
            </a:pPr>
            <a:r>
              <a:rPr lang="cs-CZ" b="0" dirty="0" smtClean="0">
                <a:ea typeface="+mn-ea"/>
                <a:cs typeface="+mn-cs"/>
              </a:rPr>
              <a:t>Individuální projekty 1,9 mld. Kč</a:t>
            </a:r>
          </a:p>
          <a:p>
            <a:pPr lvl="1">
              <a:defRPr/>
            </a:pPr>
            <a:endParaRPr lang="cs-CZ" b="0" dirty="0" smtClean="0">
              <a:ea typeface="+mn-ea"/>
              <a:cs typeface="+mn-cs"/>
            </a:endParaRPr>
          </a:p>
        </p:txBody>
      </p:sp>
      <p:sp>
        <p:nvSpPr>
          <p:cNvPr id="19459" name="Rectangle 3"/>
          <p:cNvSpPr>
            <a:spLocks noGrp="1" noChangeArrowheads="1"/>
          </p:cNvSpPr>
          <p:nvPr>
            <p:ph type="title"/>
          </p:nvPr>
        </p:nvSpPr>
        <p:spPr>
          <a:xfrm>
            <a:off x="2214564" y="115888"/>
            <a:ext cx="5957836" cy="1143000"/>
          </a:xfrm>
        </p:spPr>
        <p:txBody>
          <a:bodyPr/>
          <a:lstStyle/>
          <a:p>
            <a:r>
              <a:rPr lang="cs-CZ" dirty="0" smtClean="0">
                <a:solidFill>
                  <a:srgbClr val="FF9900"/>
                </a:solidFill>
              </a:rPr>
              <a:t>Koordinace v území</a:t>
            </a:r>
            <a:br>
              <a:rPr lang="cs-CZ" dirty="0" smtClean="0">
                <a:solidFill>
                  <a:srgbClr val="FF9900"/>
                </a:solidFill>
              </a:rPr>
            </a:br>
            <a:r>
              <a:rPr lang="cs-CZ" dirty="0" smtClean="0">
                <a:solidFill>
                  <a:srgbClr val="FF9900"/>
                </a:solidFill>
              </a:rPr>
              <a:t>Regionální akční plán SRR</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13</a:t>
            </a:fld>
            <a:endParaRPr lang="cs-CZ"/>
          </a:p>
        </p:txBody>
      </p:sp>
    </p:spTree>
    <p:extLst>
      <p:ext uri="{BB962C8B-B14F-4D97-AF65-F5344CB8AC3E}">
        <p14:creationId xmlns:p14="http://schemas.microsoft.com/office/powerpoint/2010/main" val="33209407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323602" y="1412776"/>
            <a:ext cx="8424863" cy="5184428"/>
          </a:xfrm>
          <a:ln>
            <a:solidFill>
              <a:schemeClr val="accent1"/>
            </a:solidFill>
          </a:ln>
        </p:spPr>
        <p:txBody>
          <a:bodyPr/>
          <a:lstStyle/>
          <a:p>
            <a:pPr marL="0" lvl="0" indent="0">
              <a:buNone/>
              <a:defRPr/>
            </a:pPr>
            <a:r>
              <a:rPr lang="cs-CZ" b="0" dirty="0" smtClean="0">
                <a:solidFill>
                  <a:srgbClr val="003994"/>
                </a:solidFill>
              </a:rPr>
              <a:t>Červen 2014</a:t>
            </a:r>
            <a:endParaRPr lang="cs-CZ" b="0" dirty="0">
              <a:solidFill>
                <a:srgbClr val="003994"/>
              </a:solidFill>
            </a:endParaRPr>
          </a:p>
          <a:p>
            <a:pPr lvl="1">
              <a:defRPr/>
            </a:pPr>
            <a:r>
              <a:rPr lang="cs-CZ" b="0" dirty="0" smtClean="0">
                <a:ea typeface="+mn-ea"/>
                <a:cs typeface="+mn-cs"/>
              </a:rPr>
              <a:t>Dokončení </a:t>
            </a:r>
            <a:r>
              <a:rPr lang="cs-CZ" b="0" dirty="0">
                <a:ea typeface="+mn-ea"/>
                <a:cs typeface="+mn-cs"/>
              </a:rPr>
              <a:t>Národního dokumentu k územní dimenzi</a:t>
            </a:r>
          </a:p>
          <a:p>
            <a:pPr marL="0" indent="0">
              <a:buNone/>
              <a:defRPr/>
            </a:pPr>
            <a:r>
              <a:rPr lang="cs-CZ" b="0" dirty="0" smtClean="0">
                <a:solidFill>
                  <a:srgbClr val="003994"/>
                </a:solidFill>
              </a:rPr>
              <a:t>Červenec 2014</a:t>
            </a:r>
          </a:p>
          <a:p>
            <a:pPr lvl="1">
              <a:defRPr/>
            </a:pPr>
            <a:r>
              <a:rPr lang="cs-CZ" b="0" dirty="0" smtClean="0"/>
              <a:t>Schválení OP a jejich zaslání </a:t>
            </a:r>
            <a:r>
              <a:rPr lang="cs-CZ" b="0" dirty="0"/>
              <a:t>EK</a:t>
            </a:r>
          </a:p>
          <a:p>
            <a:pPr lvl="1">
              <a:defRPr/>
            </a:pPr>
            <a:r>
              <a:rPr lang="cs-CZ" b="0" dirty="0"/>
              <a:t>Připomínky EK k </a:t>
            </a:r>
            <a:r>
              <a:rPr lang="cs-CZ" b="0" dirty="0" err="1" smtClean="0"/>
              <a:t>DoP</a:t>
            </a:r>
            <a:endParaRPr lang="cs-CZ" b="0" dirty="0" smtClean="0"/>
          </a:p>
          <a:p>
            <a:pPr marL="0" lvl="0" indent="0">
              <a:buNone/>
              <a:defRPr/>
            </a:pPr>
            <a:r>
              <a:rPr lang="cs-CZ" b="0" dirty="0" smtClean="0">
                <a:solidFill>
                  <a:srgbClr val="003994"/>
                </a:solidFill>
              </a:rPr>
              <a:t>Září 2014</a:t>
            </a:r>
          </a:p>
          <a:p>
            <a:pPr lvl="1">
              <a:defRPr/>
            </a:pPr>
            <a:r>
              <a:rPr lang="cs-CZ" b="0" dirty="0" smtClean="0">
                <a:ea typeface="+mn-ea"/>
                <a:cs typeface="+mn-cs"/>
              </a:rPr>
              <a:t>Ustavení </a:t>
            </a:r>
            <a:r>
              <a:rPr lang="cs-CZ" b="0" dirty="0">
                <a:ea typeface="+mn-ea"/>
                <a:cs typeface="+mn-cs"/>
              </a:rPr>
              <a:t>Národní a Regionálních stálých konferencí</a:t>
            </a:r>
          </a:p>
          <a:p>
            <a:pPr lvl="1">
              <a:defRPr/>
            </a:pPr>
            <a:r>
              <a:rPr lang="cs-CZ" b="0" dirty="0" smtClean="0">
                <a:ea typeface="+mn-ea"/>
                <a:cs typeface="+mn-cs"/>
              </a:rPr>
              <a:t>Návrh RAP SRR k projednání s partnery</a:t>
            </a:r>
          </a:p>
          <a:p>
            <a:pPr marL="0" lvl="0" indent="0">
              <a:buNone/>
              <a:defRPr/>
            </a:pPr>
            <a:r>
              <a:rPr lang="cs-CZ" b="0" dirty="0" smtClean="0">
                <a:solidFill>
                  <a:srgbClr val="003994"/>
                </a:solidFill>
              </a:rPr>
              <a:t>Prosinec </a:t>
            </a:r>
            <a:r>
              <a:rPr lang="cs-CZ" b="0" dirty="0">
                <a:solidFill>
                  <a:srgbClr val="003994"/>
                </a:solidFill>
              </a:rPr>
              <a:t>2014</a:t>
            </a:r>
          </a:p>
          <a:p>
            <a:pPr lvl="1">
              <a:defRPr/>
            </a:pPr>
            <a:r>
              <a:rPr lang="cs-CZ" b="0" dirty="0" smtClean="0">
                <a:ea typeface="+mn-ea"/>
                <a:cs typeface="+mn-cs"/>
              </a:rPr>
              <a:t>Schválení OP =&gt; integrovaných nástrojů a RAP SRR</a:t>
            </a:r>
          </a:p>
          <a:p>
            <a:pPr lvl="1">
              <a:defRPr/>
            </a:pPr>
            <a:endParaRPr lang="cs-CZ" b="0" dirty="0" smtClean="0">
              <a:ea typeface="+mn-ea"/>
              <a:cs typeface="+mn-cs"/>
            </a:endParaRPr>
          </a:p>
        </p:txBody>
      </p:sp>
      <p:sp>
        <p:nvSpPr>
          <p:cNvPr id="19459" name="Rectangle 3"/>
          <p:cNvSpPr>
            <a:spLocks noGrp="1" noChangeArrowheads="1"/>
          </p:cNvSpPr>
          <p:nvPr>
            <p:ph type="title"/>
          </p:nvPr>
        </p:nvSpPr>
        <p:spPr>
          <a:xfrm>
            <a:off x="2214564" y="115888"/>
            <a:ext cx="5453781" cy="1143000"/>
          </a:xfrm>
        </p:spPr>
        <p:txBody>
          <a:bodyPr/>
          <a:lstStyle/>
          <a:p>
            <a:r>
              <a:rPr lang="cs-CZ" dirty="0" smtClean="0">
                <a:solidFill>
                  <a:srgbClr val="FF9900"/>
                </a:solidFill>
              </a:rPr>
              <a:t>Harmonogram</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14</a:t>
            </a:fld>
            <a:endParaRPr lang="cs-CZ"/>
          </a:p>
        </p:txBody>
      </p:sp>
    </p:spTree>
    <p:extLst>
      <p:ext uri="{BB962C8B-B14F-4D97-AF65-F5344CB8AC3E}">
        <p14:creationId xmlns:p14="http://schemas.microsoft.com/office/powerpoint/2010/main" val="18941520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xfrm>
            <a:off x="395289" y="3500439"/>
            <a:ext cx="8424863" cy="1440730"/>
          </a:xfrm>
        </p:spPr>
        <p:txBody>
          <a:bodyPr/>
          <a:lstStyle/>
          <a:p>
            <a:pPr algn="r">
              <a:buNone/>
            </a:pPr>
            <a:r>
              <a:rPr lang="cs-CZ" i="1" dirty="0">
                <a:solidFill>
                  <a:srgbClr val="003994"/>
                </a:solidFill>
              </a:rPr>
              <a:t>Bc</a:t>
            </a:r>
            <a:r>
              <a:rPr lang="cs-CZ" i="1" dirty="0" smtClean="0">
                <a:solidFill>
                  <a:srgbClr val="003994"/>
                </a:solidFill>
              </a:rPr>
              <a:t>. Pavel Šoltys, </a:t>
            </a:r>
            <a:r>
              <a:rPr lang="cs-CZ" i="1" dirty="0" err="1" smtClean="0">
                <a:solidFill>
                  <a:srgbClr val="003994"/>
                </a:solidFill>
              </a:rPr>
              <a:t>DiS</a:t>
            </a:r>
            <a:r>
              <a:rPr lang="cs-CZ" i="1" dirty="0" smtClean="0">
                <a:solidFill>
                  <a:srgbClr val="003994"/>
                </a:solidFill>
              </a:rPr>
              <a:t>.</a:t>
            </a:r>
          </a:p>
          <a:p>
            <a:pPr algn="r">
              <a:buNone/>
            </a:pPr>
            <a:r>
              <a:rPr lang="cs-CZ" i="1" dirty="0" smtClean="0">
                <a:solidFill>
                  <a:srgbClr val="003994"/>
                </a:solidFill>
              </a:rPr>
              <a:t>Náměstek hejtmana Olomouckého kraje</a:t>
            </a:r>
            <a:endParaRPr lang="cs-CZ" i="1" dirty="0">
              <a:solidFill>
                <a:srgbClr val="003994"/>
              </a:solidFill>
            </a:endParaRPr>
          </a:p>
        </p:txBody>
      </p:sp>
      <p:sp>
        <p:nvSpPr>
          <p:cNvPr id="26628" name="Rectangle 4"/>
          <p:cNvSpPr>
            <a:spLocks noChangeArrowheads="1"/>
          </p:cNvSpPr>
          <p:nvPr/>
        </p:nvSpPr>
        <p:spPr bwMode="auto">
          <a:xfrm>
            <a:off x="611188" y="1989138"/>
            <a:ext cx="777240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cs-CZ" sz="2800" b="1" dirty="0" smtClean="0">
                <a:solidFill>
                  <a:srgbClr val="003994"/>
                </a:solidFill>
              </a:rPr>
              <a:t>Děkuji za pozornost</a:t>
            </a:r>
            <a:endParaRPr lang="cs-CZ" sz="2800" b="1" dirty="0">
              <a:solidFill>
                <a:srgbClr val="003994"/>
              </a:solidFill>
            </a:endParaRPr>
          </a:p>
        </p:txBody>
      </p:sp>
      <p:sp>
        <p:nvSpPr>
          <p:cNvPr id="2" name="Nadpis 1"/>
          <p:cNvSpPr>
            <a:spLocks noGrp="1"/>
          </p:cNvSpPr>
          <p:nvPr>
            <p:ph type="title"/>
          </p:nvPr>
        </p:nvSpPr>
        <p:spPr/>
        <p:txBody>
          <a:bodyPr/>
          <a:lstStyle/>
          <a:p>
            <a:endParaRPr lang="cs-CZ"/>
          </a:p>
        </p:txBody>
      </p:sp>
      <p:sp>
        <p:nvSpPr>
          <p:cNvPr id="3" name="Zástupný symbol pro číslo snímku 2"/>
          <p:cNvSpPr>
            <a:spLocks noGrp="1"/>
          </p:cNvSpPr>
          <p:nvPr>
            <p:ph type="sldNum" sz="quarter" idx="12"/>
          </p:nvPr>
        </p:nvSpPr>
        <p:spPr/>
        <p:txBody>
          <a:bodyPr/>
          <a:lstStyle/>
          <a:p>
            <a:fld id="{57167D27-7101-4338-82A1-62DB34D25E34}" type="slidenum">
              <a:rPr lang="cs-CZ" smtClean="0"/>
              <a:pPr/>
              <a:t>15</a:t>
            </a:fld>
            <a:endParaRPr lang="cs-CZ"/>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412776"/>
            <a:ext cx="8424862" cy="4968552"/>
          </a:xfrm>
          <a:ln>
            <a:solidFill>
              <a:schemeClr val="accent1"/>
            </a:solidFill>
          </a:ln>
        </p:spPr>
        <p:txBody>
          <a:bodyPr/>
          <a:lstStyle/>
          <a:p>
            <a:pPr algn="just">
              <a:lnSpc>
                <a:spcPct val="90000"/>
              </a:lnSpc>
            </a:pPr>
            <a:r>
              <a:rPr lang="cs-CZ" sz="2800" dirty="0" smtClean="0"/>
              <a:t>Dohoda o partnerství upravuje vztah </a:t>
            </a:r>
            <a:r>
              <a:rPr lang="cs-CZ" sz="2800" dirty="0"/>
              <a:t>Evropské </a:t>
            </a:r>
            <a:r>
              <a:rPr lang="cs-CZ" sz="2800" dirty="0" smtClean="0"/>
              <a:t>komise a ČR</a:t>
            </a:r>
          </a:p>
          <a:p>
            <a:pPr lvl="1" algn="just">
              <a:lnSpc>
                <a:spcPct val="90000"/>
              </a:lnSpc>
            </a:pPr>
            <a:r>
              <a:rPr lang="cs-CZ" b="0" dirty="0" smtClean="0"/>
              <a:t>Cíle ČR</a:t>
            </a:r>
          </a:p>
          <a:p>
            <a:pPr lvl="1" algn="just">
              <a:lnSpc>
                <a:spcPct val="90000"/>
              </a:lnSpc>
            </a:pPr>
            <a:r>
              <a:rPr lang="cs-CZ" b="0" dirty="0" smtClean="0"/>
              <a:t>Povinnosti ČR</a:t>
            </a:r>
            <a:endParaRPr lang="cs-CZ" b="0" dirty="0"/>
          </a:p>
          <a:p>
            <a:pPr lvl="1" algn="just">
              <a:lnSpc>
                <a:spcPct val="90000"/>
              </a:lnSpc>
            </a:pPr>
            <a:r>
              <a:rPr lang="cs-CZ" b="0" dirty="0" smtClean="0"/>
              <a:t>Pravidla čerpání prostředků</a:t>
            </a:r>
          </a:p>
          <a:p>
            <a:pPr lvl="1" algn="just">
              <a:lnSpc>
                <a:spcPct val="90000"/>
              </a:lnSpc>
            </a:pPr>
            <a:r>
              <a:rPr lang="cs-CZ" b="0" dirty="0" smtClean="0"/>
              <a:t>Implementační struktura</a:t>
            </a:r>
          </a:p>
          <a:p>
            <a:pPr lvl="1" algn="just">
              <a:lnSpc>
                <a:spcPct val="90000"/>
              </a:lnSpc>
            </a:pPr>
            <a:r>
              <a:rPr lang="cs-CZ" b="0" dirty="0" smtClean="0"/>
              <a:t>Rozdělení operačních programů</a:t>
            </a:r>
          </a:p>
          <a:p>
            <a:pPr lvl="1" algn="just">
              <a:lnSpc>
                <a:spcPct val="90000"/>
              </a:lnSpc>
            </a:pPr>
            <a:r>
              <a:rPr lang="cs-CZ" b="0" dirty="0" smtClean="0"/>
              <a:t>Předběžné podmínky</a:t>
            </a:r>
          </a:p>
          <a:p>
            <a:pPr lvl="1" algn="just">
              <a:lnSpc>
                <a:spcPct val="90000"/>
              </a:lnSpc>
            </a:pPr>
            <a:r>
              <a:rPr lang="cs-CZ" b="0" dirty="0" smtClean="0"/>
              <a:t>Monitorovací indikátory na úrovni ČR</a:t>
            </a:r>
          </a:p>
          <a:p>
            <a:pPr lvl="1" algn="just">
              <a:lnSpc>
                <a:spcPct val="90000"/>
              </a:lnSpc>
            </a:pPr>
            <a:r>
              <a:rPr lang="cs-CZ" b="0" dirty="0" smtClean="0"/>
              <a:t>Návrh zaslán 17</a:t>
            </a:r>
            <a:r>
              <a:rPr lang="cs-CZ" b="0" dirty="0"/>
              <a:t>. 4. </a:t>
            </a:r>
            <a:r>
              <a:rPr lang="cs-CZ" b="0" dirty="0" smtClean="0"/>
              <a:t>Evropské komisi</a:t>
            </a:r>
          </a:p>
          <a:p>
            <a:pPr lvl="1" algn="just">
              <a:lnSpc>
                <a:spcPct val="90000"/>
              </a:lnSpc>
            </a:pPr>
            <a:r>
              <a:rPr lang="cs-CZ" dirty="0" smtClean="0"/>
              <a:t>Do 17. 7. potřeba zaslat návrh operačních programů EK</a:t>
            </a:r>
          </a:p>
        </p:txBody>
      </p:sp>
      <p:sp>
        <p:nvSpPr>
          <p:cNvPr id="19459" name="Rectangle 3"/>
          <p:cNvSpPr>
            <a:spLocks noGrp="1" noChangeArrowheads="1"/>
          </p:cNvSpPr>
          <p:nvPr>
            <p:ph type="title"/>
          </p:nvPr>
        </p:nvSpPr>
        <p:spPr>
          <a:xfrm>
            <a:off x="2214563" y="115888"/>
            <a:ext cx="5453781" cy="1143000"/>
          </a:xfrm>
        </p:spPr>
        <p:txBody>
          <a:bodyPr/>
          <a:lstStyle/>
          <a:p>
            <a:r>
              <a:rPr lang="cs-CZ" dirty="0" smtClean="0">
                <a:solidFill>
                  <a:srgbClr val="FF9900"/>
                </a:solidFill>
              </a:rPr>
              <a:t>Dohoda o partnerství </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2</a:t>
            </a:fld>
            <a:endParaRPr lang="cs-CZ"/>
          </a:p>
        </p:txBody>
      </p:sp>
    </p:spTree>
    <p:extLst>
      <p:ext uri="{BB962C8B-B14F-4D97-AF65-F5344CB8AC3E}">
        <p14:creationId xmlns:p14="http://schemas.microsoft.com/office/powerpoint/2010/main" val="39603133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214563" y="115888"/>
            <a:ext cx="5381773" cy="1143000"/>
          </a:xfrm>
        </p:spPr>
        <p:txBody>
          <a:bodyPr/>
          <a:lstStyle/>
          <a:p>
            <a:r>
              <a:rPr lang="cs-CZ" dirty="0" smtClean="0">
                <a:solidFill>
                  <a:srgbClr val="FF9900"/>
                </a:solidFill>
              </a:rPr>
              <a:t>Předběžné alokace OP</a:t>
            </a:r>
            <a:endParaRPr lang="cs-CZ" dirty="0">
              <a:solidFill>
                <a:srgbClr val="FF9900"/>
              </a:solidFill>
            </a:endParaRPr>
          </a:p>
        </p:txBody>
      </p:sp>
      <p:graphicFrame>
        <p:nvGraphicFramePr>
          <p:cNvPr id="5" name="Zástupný symbol pro obsah 4"/>
          <p:cNvGraphicFramePr>
            <a:graphicFrameLocks noGrp="1"/>
          </p:cNvGraphicFramePr>
          <p:nvPr>
            <p:ph idx="1"/>
            <p:extLst>
              <p:ext uri="{D42A27DB-BD31-4B8C-83A1-F6EECF244321}">
                <p14:modId xmlns:p14="http://schemas.microsoft.com/office/powerpoint/2010/main" val="170634934"/>
              </p:ext>
            </p:extLst>
          </p:nvPr>
        </p:nvGraphicFramePr>
        <p:xfrm>
          <a:off x="107504" y="1412777"/>
          <a:ext cx="8928992" cy="4774789"/>
        </p:xfrm>
        <a:graphic>
          <a:graphicData uri="http://schemas.openxmlformats.org/drawingml/2006/table">
            <a:tbl>
              <a:tblPr firstRow="1" bandRow="1">
                <a:tableStyleId>{0660B408-B3CF-4A94-85FC-2B1E0A45F4A2}</a:tableStyleId>
              </a:tblPr>
              <a:tblGrid>
                <a:gridCol w="4608512"/>
                <a:gridCol w="2160240"/>
                <a:gridCol w="2160240"/>
              </a:tblGrid>
              <a:tr h="457048">
                <a:tc>
                  <a:txBody>
                    <a:bodyPr/>
                    <a:lstStyle/>
                    <a:p>
                      <a:r>
                        <a:rPr lang="cs-CZ" dirty="0" smtClean="0"/>
                        <a:t>OPERAČNÍ</a:t>
                      </a:r>
                      <a:r>
                        <a:rPr lang="cs-CZ" baseline="0" dirty="0" smtClean="0"/>
                        <a:t> PROGRAM (řídící orgán)</a:t>
                      </a:r>
                      <a:endParaRPr lang="cs-CZ" dirty="0">
                        <a:solidFill>
                          <a:schemeClr val="tx1"/>
                        </a:solidFill>
                      </a:endParaRPr>
                    </a:p>
                  </a:txBody>
                  <a:tcPr>
                    <a:solidFill>
                      <a:srgbClr val="003994"/>
                    </a:solidFill>
                  </a:tcPr>
                </a:tc>
                <a:tc>
                  <a:txBody>
                    <a:bodyPr/>
                    <a:lstStyle/>
                    <a:p>
                      <a:pPr algn="ctr"/>
                      <a:r>
                        <a:rPr lang="cs-CZ" dirty="0" smtClean="0"/>
                        <a:t>%</a:t>
                      </a:r>
                      <a:endParaRPr lang="cs-CZ" dirty="0">
                        <a:solidFill>
                          <a:schemeClr val="tx1"/>
                        </a:solidFill>
                      </a:endParaRPr>
                    </a:p>
                  </a:txBody>
                  <a:tcPr>
                    <a:solidFill>
                      <a:srgbClr val="003994"/>
                    </a:solidFill>
                  </a:tcPr>
                </a:tc>
                <a:tc>
                  <a:txBody>
                    <a:bodyPr/>
                    <a:lstStyle/>
                    <a:p>
                      <a:pPr algn="ctr"/>
                      <a:r>
                        <a:rPr lang="cs-CZ" dirty="0" smtClean="0"/>
                        <a:t> v mld. Kč</a:t>
                      </a:r>
                      <a:endParaRPr lang="cs-CZ" dirty="0">
                        <a:solidFill>
                          <a:schemeClr val="tx1"/>
                        </a:solidFill>
                      </a:endParaRPr>
                    </a:p>
                  </a:txBody>
                  <a:tcPr>
                    <a:solidFill>
                      <a:srgbClr val="003994"/>
                    </a:solidFill>
                  </a:tcPr>
                </a:tc>
              </a:tr>
              <a:tr h="447994">
                <a:tc>
                  <a:txBody>
                    <a:bodyPr/>
                    <a:lstStyle/>
                    <a:p>
                      <a:r>
                        <a:rPr lang="cs-CZ" dirty="0" smtClean="0"/>
                        <a:t>Integrovaný regionální OP (MMR)</a:t>
                      </a:r>
                      <a:endParaRPr lang="cs-CZ" dirty="0"/>
                    </a:p>
                  </a:txBody>
                  <a:tcPr/>
                </a:tc>
                <a:tc>
                  <a:txBody>
                    <a:bodyPr/>
                    <a:lstStyle/>
                    <a:p>
                      <a:pPr algn="r"/>
                      <a:r>
                        <a:rPr lang="cs-CZ" dirty="0" smtClean="0"/>
                        <a:t>22,5 </a:t>
                      </a:r>
                      <a:r>
                        <a:rPr lang="cs-CZ" baseline="0" dirty="0" smtClean="0"/>
                        <a:t>%</a:t>
                      </a:r>
                      <a:endParaRPr lang="cs-CZ" dirty="0"/>
                    </a:p>
                  </a:txBody>
                  <a:tcPr/>
                </a:tc>
                <a:tc>
                  <a:txBody>
                    <a:bodyPr/>
                    <a:lstStyle/>
                    <a:p>
                      <a:pPr algn="r"/>
                      <a:r>
                        <a:rPr lang="cs-CZ" dirty="0" smtClean="0"/>
                        <a:t>134</a:t>
                      </a:r>
                      <a:endParaRPr lang="cs-CZ" dirty="0"/>
                    </a:p>
                  </a:txBody>
                  <a:tcPr/>
                </a:tc>
              </a:tr>
              <a:tr h="457048">
                <a:tc>
                  <a:txBody>
                    <a:bodyPr/>
                    <a:lstStyle/>
                    <a:p>
                      <a:r>
                        <a:rPr lang="cs-CZ" dirty="0" smtClean="0"/>
                        <a:t>OP Výzkum, vývoj a vzdělávání (MŠMT)</a:t>
                      </a:r>
                      <a:endParaRPr lang="cs-CZ" dirty="0"/>
                    </a:p>
                  </a:txBody>
                  <a:tcPr/>
                </a:tc>
                <a:tc>
                  <a:txBody>
                    <a:bodyPr/>
                    <a:lstStyle/>
                    <a:p>
                      <a:pPr algn="r"/>
                      <a:r>
                        <a:rPr lang="cs-CZ" dirty="0" smtClean="0"/>
                        <a:t>12,8 %</a:t>
                      </a:r>
                      <a:endParaRPr lang="cs-CZ" dirty="0"/>
                    </a:p>
                  </a:txBody>
                  <a:tcPr/>
                </a:tc>
                <a:tc>
                  <a:txBody>
                    <a:bodyPr/>
                    <a:lstStyle/>
                    <a:p>
                      <a:pPr algn="r"/>
                      <a:r>
                        <a:rPr lang="cs-CZ" dirty="0" smtClean="0"/>
                        <a:t>76</a:t>
                      </a:r>
                      <a:endParaRPr lang="cs-CZ" dirty="0"/>
                    </a:p>
                  </a:txBody>
                  <a:tcPr/>
                </a:tc>
              </a:tr>
              <a:tr h="457048">
                <a:tc>
                  <a:txBody>
                    <a:bodyPr/>
                    <a:lstStyle/>
                    <a:p>
                      <a:r>
                        <a:rPr lang="cs-CZ" dirty="0" smtClean="0"/>
                        <a:t>OP Zaměstnanost (MPSV)</a:t>
                      </a:r>
                      <a:endParaRPr lang="cs-CZ" dirty="0"/>
                    </a:p>
                  </a:txBody>
                  <a:tcPr/>
                </a:tc>
                <a:tc>
                  <a:txBody>
                    <a:bodyPr/>
                    <a:lstStyle/>
                    <a:p>
                      <a:pPr algn="r"/>
                      <a:r>
                        <a:rPr lang="cs-CZ" dirty="0" smtClean="0"/>
                        <a:t>9,9 %</a:t>
                      </a:r>
                      <a:endParaRPr lang="cs-CZ" dirty="0"/>
                    </a:p>
                  </a:txBody>
                  <a:tcPr/>
                </a:tc>
                <a:tc>
                  <a:txBody>
                    <a:bodyPr/>
                    <a:lstStyle/>
                    <a:p>
                      <a:pPr algn="r"/>
                      <a:r>
                        <a:rPr lang="cs-CZ" dirty="0" smtClean="0"/>
                        <a:t>59</a:t>
                      </a:r>
                      <a:endParaRPr lang="cs-CZ" dirty="0"/>
                    </a:p>
                  </a:txBody>
                  <a:tcPr/>
                </a:tc>
              </a:tr>
              <a:tr h="457048">
                <a:tc>
                  <a:txBody>
                    <a:bodyPr/>
                    <a:lstStyle/>
                    <a:p>
                      <a:r>
                        <a:rPr lang="cs-CZ" dirty="0" smtClean="0"/>
                        <a:t>OP Životní</a:t>
                      </a:r>
                      <a:r>
                        <a:rPr lang="cs-CZ" baseline="0" dirty="0" smtClean="0"/>
                        <a:t> prostředí (MŽP)</a:t>
                      </a:r>
                      <a:endParaRPr lang="cs-CZ" dirty="0"/>
                    </a:p>
                  </a:txBody>
                  <a:tcPr/>
                </a:tc>
                <a:tc>
                  <a:txBody>
                    <a:bodyPr/>
                    <a:lstStyle/>
                    <a:p>
                      <a:pPr algn="r"/>
                      <a:r>
                        <a:rPr lang="cs-CZ" dirty="0" smtClean="0"/>
                        <a:t>11,9 %</a:t>
                      </a:r>
                      <a:endParaRPr lang="cs-CZ" dirty="0"/>
                    </a:p>
                  </a:txBody>
                  <a:tcPr/>
                </a:tc>
                <a:tc>
                  <a:txBody>
                    <a:bodyPr/>
                    <a:lstStyle/>
                    <a:p>
                      <a:pPr algn="r"/>
                      <a:r>
                        <a:rPr lang="cs-CZ" dirty="0" smtClean="0"/>
                        <a:t>71</a:t>
                      </a:r>
                      <a:endParaRPr lang="cs-CZ" dirty="0"/>
                    </a:p>
                  </a:txBody>
                  <a:tcPr/>
                </a:tc>
              </a:tr>
              <a:tr h="670411">
                <a:tc>
                  <a:txBody>
                    <a:bodyPr/>
                    <a:lstStyle/>
                    <a:p>
                      <a:r>
                        <a:rPr lang="cs-CZ" dirty="0" smtClean="0"/>
                        <a:t>OP Podnikání</a:t>
                      </a:r>
                      <a:r>
                        <a:rPr lang="cs-CZ" baseline="0" dirty="0" smtClean="0"/>
                        <a:t> a inovace pro konkurenceschopnost (MPO)</a:t>
                      </a:r>
                      <a:endParaRPr lang="cs-CZ" dirty="0"/>
                    </a:p>
                  </a:txBody>
                  <a:tcPr/>
                </a:tc>
                <a:tc>
                  <a:txBody>
                    <a:bodyPr/>
                    <a:lstStyle/>
                    <a:p>
                      <a:pPr algn="r"/>
                      <a:r>
                        <a:rPr lang="cs-CZ" dirty="0" smtClean="0"/>
                        <a:t>19,3 %</a:t>
                      </a:r>
                      <a:endParaRPr lang="cs-CZ" dirty="0"/>
                    </a:p>
                  </a:txBody>
                  <a:tcPr anchor="ctr"/>
                </a:tc>
                <a:tc>
                  <a:txBody>
                    <a:bodyPr/>
                    <a:lstStyle/>
                    <a:p>
                      <a:pPr algn="r"/>
                      <a:r>
                        <a:rPr lang="cs-CZ" dirty="0" smtClean="0"/>
                        <a:t>115</a:t>
                      </a:r>
                      <a:endParaRPr lang="cs-CZ" dirty="0"/>
                    </a:p>
                  </a:txBody>
                  <a:tcPr anchor="ctr"/>
                </a:tc>
              </a:tr>
              <a:tr h="457048">
                <a:tc>
                  <a:txBody>
                    <a:bodyPr/>
                    <a:lstStyle/>
                    <a:p>
                      <a:r>
                        <a:rPr lang="cs-CZ" dirty="0" smtClean="0"/>
                        <a:t>OP Doprava (MD)</a:t>
                      </a:r>
                      <a:endParaRPr lang="cs-CZ" dirty="0"/>
                    </a:p>
                  </a:txBody>
                  <a:tcPr/>
                </a:tc>
                <a:tc>
                  <a:txBody>
                    <a:bodyPr/>
                    <a:lstStyle/>
                    <a:p>
                      <a:pPr algn="r"/>
                      <a:r>
                        <a:rPr lang="cs-CZ" dirty="0" smtClean="0"/>
                        <a:t>21,7 %</a:t>
                      </a:r>
                      <a:endParaRPr lang="cs-CZ" dirty="0"/>
                    </a:p>
                  </a:txBody>
                  <a:tcPr/>
                </a:tc>
                <a:tc>
                  <a:txBody>
                    <a:bodyPr/>
                    <a:lstStyle/>
                    <a:p>
                      <a:pPr algn="r"/>
                      <a:r>
                        <a:rPr lang="cs-CZ" dirty="0" smtClean="0"/>
                        <a:t>129</a:t>
                      </a:r>
                      <a:endParaRPr lang="cs-CZ" dirty="0"/>
                    </a:p>
                  </a:txBody>
                  <a:tcPr/>
                </a:tc>
              </a:tr>
              <a:tr h="457048">
                <a:tc>
                  <a:txBody>
                    <a:bodyPr/>
                    <a:lstStyle/>
                    <a:p>
                      <a:r>
                        <a:rPr lang="cs-CZ" dirty="0" smtClean="0"/>
                        <a:t>Praha – pól</a:t>
                      </a:r>
                      <a:r>
                        <a:rPr lang="cs-CZ" baseline="0" dirty="0" smtClean="0"/>
                        <a:t> růstu (MHM Praha)</a:t>
                      </a:r>
                      <a:endParaRPr lang="cs-CZ" dirty="0"/>
                    </a:p>
                  </a:txBody>
                  <a:tcPr/>
                </a:tc>
                <a:tc>
                  <a:txBody>
                    <a:bodyPr/>
                    <a:lstStyle/>
                    <a:p>
                      <a:pPr algn="r"/>
                      <a:r>
                        <a:rPr lang="cs-CZ" dirty="0" smtClean="0"/>
                        <a:t>0,9 %</a:t>
                      </a:r>
                      <a:endParaRPr lang="cs-CZ" dirty="0"/>
                    </a:p>
                  </a:txBody>
                  <a:tcPr/>
                </a:tc>
                <a:tc>
                  <a:txBody>
                    <a:bodyPr/>
                    <a:lstStyle/>
                    <a:p>
                      <a:pPr algn="r"/>
                      <a:r>
                        <a:rPr lang="cs-CZ" dirty="0" smtClean="0"/>
                        <a:t>5</a:t>
                      </a:r>
                      <a:endParaRPr lang="cs-CZ" dirty="0"/>
                    </a:p>
                  </a:txBody>
                  <a:tcPr/>
                </a:tc>
              </a:tr>
              <a:tr h="457048">
                <a:tc>
                  <a:txBody>
                    <a:bodyPr/>
                    <a:lstStyle/>
                    <a:p>
                      <a:r>
                        <a:rPr lang="cs-CZ" dirty="0" smtClean="0"/>
                        <a:t>Technická</a:t>
                      </a:r>
                      <a:r>
                        <a:rPr lang="cs-CZ" baseline="0" dirty="0" smtClean="0"/>
                        <a:t> pomoc (MMR)</a:t>
                      </a:r>
                      <a:endParaRPr lang="cs-CZ" dirty="0"/>
                    </a:p>
                  </a:txBody>
                  <a:tcPr/>
                </a:tc>
                <a:tc>
                  <a:txBody>
                    <a:bodyPr/>
                    <a:lstStyle/>
                    <a:p>
                      <a:pPr algn="r"/>
                      <a:r>
                        <a:rPr lang="cs-CZ" dirty="0" smtClean="0"/>
                        <a:t>1 %</a:t>
                      </a:r>
                      <a:endParaRPr lang="cs-CZ" dirty="0"/>
                    </a:p>
                  </a:txBody>
                  <a:tcPr/>
                </a:tc>
                <a:tc>
                  <a:txBody>
                    <a:bodyPr/>
                    <a:lstStyle/>
                    <a:p>
                      <a:pPr algn="r"/>
                      <a:r>
                        <a:rPr lang="cs-CZ" dirty="0" smtClean="0"/>
                        <a:t>6</a:t>
                      </a:r>
                      <a:endParaRPr lang="cs-CZ" dirty="0"/>
                    </a:p>
                  </a:txBody>
                  <a:tcPr/>
                </a:tc>
              </a:tr>
              <a:tr h="457048">
                <a:tc>
                  <a:txBody>
                    <a:bodyPr/>
                    <a:lstStyle/>
                    <a:p>
                      <a:r>
                        <a:rPr lang="cs-CZ" dirty="0" smtClean="0"/>
                        <a:t>CELKEM</a:t>
                      </a:r>
                      <a:endParaRPr lang="cs-CZ" dirty="0"/>
                    </a:p>
                  </a:txBody>
                  <a:tcPr/>
                </a:tc>
                <a:tc>
                  <a:txBody>
                    <a:bodyPr/>
                    <a:lstStyle/>
                    <a:p>
                      <a:r>
                        <a:rPr lang="cs-CZ" baseline="0" dirty="0" smtClean="0"/>
                        <a:t> 23,8 mld. EUR</a:t>
                      </a:r>
                      <a:endParaRPr lang="cs-CZ" dirty="0"/>
                    </a:p>
                  </a:txBody>
                  <a:tcPr/>
                </a:tc>
                <a:tc>
                  <a:txBody>
                    <a:bodyPr/>
                    <a:lstStyle/>
                    <a:p>
                      <a:pPr algn="r"/>
                      <a:r>
                        <a:rPr lang="cs-CZ" dirty="0" smtClean="0"/>
                        <a:t>cca 595 mld. Kč</a:t>
                      </a:r>
                      <a:endParaRPr lang="cs-CZ" dirty="0"/>
                    </a:p>
                  </a:txBody>
                  <a:tcPr/>
                </a:tc>
              </a:tr>
            </a:tbl>
          </a:graphicData>
        </a:graphic>
      </p:graphicFrame>
      <p:sp>
        <p:nvSpPr>
          <p:cNvPr id="4" name="Zástupný symbol pro číslo snímku 3"/>
          <p:cNvSpPr>
            <a:spLocks noGrp="1"/>
          </p:cNvSpPr>
          <p:nvPr>
            <p:ph type="sldNum" sz="quarter" idx="12"/>
          </p:nvPr>
        </p:nvSpPr>
        <p:spPr/>
        <p:txBody>
          <a:bodyPr/>
          <a:lstStyle/>
          <a:p>
            <a:fld id="{57167D27-7101-4338-82A1-62DB34D25E34}" type="slidenum">
              <a:rPr lang="cs-CZ" smtClean="0"/>
              <a:pPr/>
              <a:t>3</a:t>
            </a:fld>
            <a:endParaRPr lang="cs-CZ"/>
          </a:p>
        </p:txBody>
      </p:sp>
    </p:spTree>
    <p:extLst>
      <p:ext uri="{BB962C8B-B14F-4D97-AF65-F5344CB8AC3E}">
        <p14:creationId xmlns:p14="http://schemas.microsoft.com/office/powerpoint/2010/main" val="4130624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214563" y="115888"/>
            <a:ext cx="5381773" cy="1143000"/>
          </a:xfrm>
        </p:spPr>
        <p:txBody>
          <a:bodyPr/>
          <a:lstStyle/>
          <a:p>
            <a:r>
              <a:rPr lang="cs-CZ" dirty="0" smtClean="0">
                <a:solidFill>
                  <a:srgbClr val="FF9900"/>
                </a:solidFill>
              </a:rPr>
              <a:t>Projednávání OP</a:t>
            </a:r>
            <a:endParaRPr lang="cs-CZ" dirty="0">
              <a:solidFill>
                <a:srgbClr val="FF9900"/>
              </a:solidFill>
            </a:endParaRPr>
          </a:p>
        </p:txBody>
      </p:sp>
      <p:graphicFrame>
        <p:nvGraphicFramePr>
          <p:cNvPr id="5" name="Zástupný symbol pro obsah 4"/>
          <p:cNvGraphicFramePr>
            <a:graphicFrameLocks noGrp="1"/>
          </p:cNvGraphicFramePr>
          <p:nvPr>
            <p:ph idx="1"/>
            <p:extLst>
              <p:ext uri="{D42A27DB-BD31-4B8C-83A1-F6EECF244321}">
                <p14:modId xmlns:p14="http://schemas.microsoft.com/office/powerpoint/2010/main" val="1716943387"/>
              </p:ext>
            </p:extLst>
          </p:nvPr>
        </p:nvGraphicFramePr>
        <p:xfrm>
          <a:off x="107504" y="1412777"/>
          <a:ext cx="8928992" cy="5415477"/>
        </p:xfrm>
        <a:graphic>
          <a:graphicData uri="http://schemas.openxmlformats.org/drawingml/2006/table">
            <a:tbl>
              <a:tblPr firstRow="1" bandRow="1">
                <a:tableStyleId>{0660B408-B3CF-4A94-85FC-2B1E0A45F4A2}</a:tableStyleId>
              </a:tblPr>
              <a:tblGrid>
                <a:gridCol w="4608512"/>
                <a:gridCol w="2160240"/>
                <a:gridCol w="2160240"/>
              </a:tblGrid>
              <a:tr h="457048">
                <a:tc>
                  <a:txBody>
                    <a:bodyPr/>
                    <a:lstStyle/>
                    <a:p>
                      <a:r>
                        <a:rPr lang="cs-CZ" dirty="0" smtClean="0"/>
                        <a:t>OPERAČNÍ</a:t>
                      </a:r>
                      <a:r>
                        <a:rPr lang="cs-CZ" baseline="0" dirty="0" smtClean="0"/>
                        <a:t> PROGRAM (řídící orgán)</a:t>
                      </a:r>
                      <a:endParaRPr lang="cs-CZ" dirty="0">
                        <a:solidFill>
                          <a:schemeClr val="tx1"/>
                        </a:solidFill>
                      </a:endParaRPr>
                    </a:p>
                  </a:txBody>
                  <a:tcPr>
                    <a:solidFill>
                      <a:srgbClr val="003994"/>
                    </a:solidFill>
                  </a:tcPr>
                </a:tc>
                <a:tc>
                  <a:txBody>
                    <a:bodyPr/>
                    <a:lstStyle/>
                    <a:p>
                      <a:pPr algn="ctr"/>
                      <a:r>
                        <a:rPr lang="cs-CZ" dirty="0" smtClean="0"/>
                        <a:t>SEA</a:t>
                      </a:r>
                      <a:endParaRPr lang="cs-CZ" dirty="0">
                        <a:solidFill>
                          <a:schemeClr val="tx1"/>
                        </a:solidFill>
                      </a:endParaRPr>
                    </a:p>
                  </a:txBody>
                  <a:tcPr>
                    <a:solidFill>
                      <a:srgbClr val="003994"/>
                    </a:solidFill>
                  </a:tcPr>
                </a:tc>
                <a:tc>
                  <a:txBody>
                    <a:bodyPr/>
                    <a:lstStyle/>
                    <a:p>
                      <a:pPr algn="ctr"/>
                      <a:r>
                        <a:rPr lang="cs-CZ" dirty="0" smtClean="0"/>
                        <a:t>Připomínkové řízení</a:t>
                      </a:r>
                      <a:endParaRPr lang="cs-CZ" dirty="0">
                        <a:solidFill>
                          <a:schemeClr val="tx1"/>
                        </a:solidFill>
                      </a:endParaRPr>
                    </a:p>
                  </a:txBody>
                  <a:tcPr>
                    <a:solidFill>
                      <a:srgbClr val="003994"/>
                    </a:solidFill>
                  </a:tcPr>
                </a:tc>
              </a:tr>
              <a:tr h="447994">
                <a:tc>
                  <a:txBody>
                    <a:bodyPr/>
                    <a:lstStyle/>
                    <a:p>
                      <a:r>
                        <a:rPr lang="cs-CZ" dirty="0" smtClean="0"/>
                        <a:t>Integrovaný regionální OP (MMR)</a:t>
                      </a:r>
                      <a:endParaRPr lang="cs-CZ" dirty="0"/>
                    </a:p>
                  </a:txBody>
                  <a:tcPr/>
                </a:tc>
                <a:tc>
                  <a:txBody>
                    <a:bodyPr/>
                    <a:lstStyle/>
                    <a:p>
                      <a:pPr algn="ctr"/>
                      <a:r>
                        <a:rPr lang="cs-CZ" dirty="0" smtClean="0"/>
                        <a:t>do 16. 6. 2014</a:t>
                      </a:r>
                      <a:endParaRPr lang="cs-CZ" dirty="0"/>
                    </a:p>
                  </a:txBody>
                  <a:tcPr/>
                </a:tc>
                <a:tc>
                  <a:txBody>
                    <a:bodyPr/>
                    <a:lstStyle/>
                    <a:p>
                      <a:pPr algn="ctr"/>
                      <a:r>
                        <a:rPr lang="cs-CZ" dirty="0" smtClean="0"/>
                        <a:t>do</a:t>
                      </a:r>
                      <a:r>
                        <a:rPr lang="cs-CZ" baseline="0" dirty="0" smtClean="0"/>
                        <a:t> 18. 6. 2014</a:t>
                      </a:r>
                      <a:endParaRPr lang="cs-CZ" dirty="0"/>
                    </a:p>
                  </a:txBody>
                  <a:tcPr/>
                </a:tc>
              </a:tr>
              <a:tr h="457048">
                <a:tc>
                  <a:txBody>
                    <a:bodyPr/>
                    <a:lstStyle/>
                    <a:p>
                      <a:r>
                        <a:rPr lang="cs-CZ" dirty="0" smtClean="0"/>
                        <a:t>OP Výzkum, vývoj a vzdělávání (MŠMT)</a:t>
                      </a:r>
                      <a:endParaRPr lang="cs-CZ" dirty="0"/>
                    </a:p>
                  </a:txBody>
                  <a:tcPr/>
                </a:tc>
                <a:tc>
                  <a:txBody>
                    <a:bodyPr/>
                    <a:lstStyle/>
                    <a:p>
                      <a:pPr algn="ctr"/>
                      <a:r>
                        <a:rPr lang="cs-CZ" dirty="0" smtClean="0"/>
                        <a:t>do 25. 6. 2014</a:t>
                      </a:r>
                      <a:endParaRPr lang="cs-CZ"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cs-CZ" dirty="0" smtClean="0"/>
                        <a:t>květen 2014</a:t>
                      </a:r>
                      <a:r>
                        <a:rPr lang="cs-CZ" baseline="0" dirty="0" smtClean="0"/>
                        <a:t> bez regionálních partnerů</a:t>
                      </a:r>
                      <a:endParaRPr lang="cs-CZ" dirty="0" smtClean="0"/>
                    </a:p>
                  </a:txBody>
                  <a:tcPr/>
                </a:tc>
              </a:tr>
              <a:tr h="457048">
                <a:tc>
                  <a:txBody>
                    <a:bodyPr/>
                    <a:lstStyle/>
                    <a:p>
                      <a:r>
                        <a:rPr lang="cs-CZ" dirty="0" smtClean="0"/>
                        <a:t>OP Zaměstnanost (MPSV)</a:t>
                      </a:r>
                      <a:endParaRPr lang="cs-CZ" dirty="0"/>
                    </a:p>
                  </a:txBody>
                  <a:tcPr/>
                </a:tc>
                <a:tc>
                  <a:txBody>
                    <a:bodyPr/>
                    <a:lstStyle/>
                    <a:p>
                      <a:pPr algn="ctr"/>
                      <a:r>
                        <a:rPr lang="cs-CZ" dirty="0" smtClean="0"/>
                        <a:t>není</a:t>
                      </a:r>
                      <a:endParaRPr lang="cs-CZ" dirty="0"/>
                    </a:p>
                  </a:txBody>
                  <a:tcPr/>
                </a:tc>
                <a:tc>
                  <a:txBody>
                    <a:bodyPr/>
                    <a:lstStyle/>
                    <a:p>
                      <a:pPr algn="ctr"/>
                      <a:r>
                        <a:rPr lang="cs-CZ" dirty="0" smtClean="0"/>
                        <a:t>květen 2014</a:t>
                      </a:r>
                      <a:r>
                        <a:rPr lang="cs-CZ" baseline="0" dirty="0" smtClean="0"/>
                        <a:t> bez regionálních partnerů</a:t>
                      </a:r>
                      <a:endParaRPr lang="cs-CZ" dirty="0"/>
                    </a:p>
                  </a:txBody>
                  <a:tcPr/>
                </a:tc>
              </a:tr>
              <a:tr h="457048">
                <a:tc>
                  <a:txBody>
                    <a:bodyPr/>
                    <a:lstStyle/>
                    <a:p>
                      <a:r>
                        <a:rPr lang="cs-CZ" dirty="0" smtClean="0"/>
                        <a:t>OP Životní</a:t>
                      </a:r>
                      <a:r>
                        <a:rPr lang="cs-CZ" baseline="0" dirty="0" smtClean="0"/>
                        <a:t> prostředí (MŽP)</a:t>
                      </a:r>
                      <a:endParaRPr lang="cs-CZ" dirty="0"/>
                    </a:p>
                  </a:txBody>
                  <a:tcPr/>
                </a:tc>
                <a:tc>
                  <a:txBody>
                    <a:bodyPr/>
                    <a:lstStyle/>
                    <a:p>
                      <a:pPr algn="ctr"/>
                      <a:r>
                        <a:rPr lang="cs-CZ" dirty="0" smtClean="0"/>
                        <a:t>do 24. 6. 2014</a:t>
                      </a:r>
                      <a:endParaRPr lang="cs-CZ" dirty="0"/>
                    </a:p>
                  </a:txBody>
                  <a:tcPr/>
                </a:tc>
                <a:tc>
                  <a:txBody>
                    <a:bodyPr/>
                    <a:lstStyle/>
                    <a:p>
                      <a:pPr algn="ctr"/>
                      <a:r>
                        <a:rPr lang="cs-CZ" dirty="0" smtClean="0"/>
                        <a:t>duben</a:t>
                      </a:r>
                      <a:r>
                        <a:rPr lang="cs-CZ" baseline="0" dirty="0" smtClean="0"/>
                        <a:t> 2014</a:t>
                      </a:r>
                      <a:endParaRPr lang="cs-CZ" dirty="0"/>
                    </a:p>
                  </a:txBody>
                  <a:tcPr/>
                </a:tc>
              </a:tr>
              <a:tr h="670411">
                <a:tc>
                  <a:txBody>
                    <a:bodyPr/>
                    <a:lstStyle/>
                    <a:p>
                      <a:r>
                        <a:rPr lang="cs-CZ" dirty="0" smtClean="0"/>
                        <a:t>OP Podnikání</a:t>
                      </a:r>
                      <a:r>
                        <a:rPr lang="cs-CZ" baseline="0" dirty="0" smtClean="0"/>
                        <a:t> a inovace pro konkurenceschopnost (MPO)</a:t>
                      </a:r>
                      <a:endParaRPr lang="cs-CZ" dirty="0"/>
                    </a:p>
                  </a:txBody>
                  <a:tcPr/>
                </a:tc>
                <a:tc>
                  <a:txBody>
                    <a:bodyPr/>
                    <a:lstStyle/>
                    <a:p>
                      <a:pPr algn="ctr"/>
                      <a:r>
                        <a:rPr lang="cs-CZ" dirty="0" smtClean="0"/>
                        <a:t>do 23. 6. 2014</a:t>
                      </a:r>
                      <a:endParaRPr lang="cs-CZ" dirty="0"/>
                    </a:p>
                  </a:txBody>
                  <a:tcPr anchor="ctr"/>
                </a:tc>
                <a:tc>
                  <a:txBody>
                    <a:bodyPr/>
                    <a:lstStyle/>
                    <a:p>
                      <a:pPr algn="ctr"/>
                      <a:r>
                        <a:rPr lang="cs-CZ" dirty="0" smtClean="0"/>
                        <a:t>květen 2014</a:t>
                      </a:r>
                      <a:endParaRPr lang="cs-CZ" dirty="0"/>
                    </a:p>
                  </a:txBody>
                  <a:tcPr anchor="ctr"/>
                </a:tc>
              </a:tr>
              <a:tr h="457048">
                <a:tc>
                  <a:txBody>
                    <a:bodyPr/>
                    <a:lstStyle/>
                    <a:p>
                      <a:r>
                        <a:rPr lang="cs-CZ" dirty="0" smtClean="0"/>
                        <a:t>OP Doprava (MD)</a:t>
                      </a:r>
                      <a:endParaRPr lang="cs-CZ" dirty="0"/>
                    </a:p>
                  </a:txBody>
                  <a:tcPr/>
                </a:tc>
                <a:tc>
                  <a:txBody>
                    <a:bodyPr/>
                    <a:lstStyle/>
                    <a:p>
                      <a:pPr algn="ctr"/>
                      <a:r>
                        <a:rPr lang="cs-CZ" dirty="0" smtClean="0"/>
                        <a:t>do 16. 6. 2014</a:t>
                      </a:r>
                      <a:endParaRPr lang="cs-CZ" dirty="0"/>
                    </a:p>
                  </a:txBody>
                  <a:tcPr/>
                </a:tc>
                <a:tc>
                  <a:txBody>
                    <a:bodyPr/>
                    <a:lstStyle/>
                    <a:p>
                      <a:pPr algn="ctr"/>
                      <a:r>
                        <a:rPr lang="cs-CZ" dirty="0" smtClean="0"/>
                        <a:t>duben 2014</a:t>
                      </a:r>
                      <a:endParaRPr lang="cs-CZ" dirty="0"/>
                    </a:p>
                  </a:txBody>
                  <a:tcPr/>
                </a:tc>
              </a:tr>
              <a:tr h="457048">
                <a:tc>
                  <a:txBody>
                    <a:bodyPr/>
                    <a:lstStyle/>
                    <a:p>
                      <a:r>
                        <a:rPr lang="cs-CZ" dirty="0" smtClean="0"/>
                        <a:t>Praha – pól</a:t>
                      </a:r>
                      <a:r>
                        <a:rPr lang="cs-CZ" baseline="0" dirty="0" smtClean="0"/>
                        <a:t> růstu (MHM Praha)</a:t>
                      </a:r>
                      <a:endParaRPr lang="cs-CZ" dirty="0"/>
                    </a:p>
                  </a:txBody>
                  <a:tcPr/>
                </a:tc>
                <a:tc>
                  <a:txBody>
                    <a:bodyPr/>
                    <a:lstStyle/>
                    <a:p>
                      <a:pPr algn="ctr"/>
                      <a:r>
                        <a:rPr lang="cs-CZ" dirty="0" smtClean="0"/>
                        <a:t>do 23. 6. 2014</a:t>
                      </a:r>
                      <a:endParaRPr lang="cs-CZ" dirty="0"/>
                    </a:p>
                  </a:txBody>
                  <a:tcPr/>
                </a:tc>
                <a:tc>
                  <a:txBody>
                    <a:bodyPr/>
                    <a:lstStyle/>
                    <a:p>
                      <a:pPr algn="ctr"/>
                      <a:r>
                        <a:rPr lang="cs-CZ" dirty="0" smtClean="0"/>
                        <a:t>květen 2014</a:t>
                      </a:r>
                      <a:endParaRPr lang="cs-CZ" dirty="0"/>
                    </a:p>
                  </a:txBody>
                  <a:tcPr/>
                </a:tc>
              </a:tr>
              <a:tr h="457048">
                <a:tc>
                  <a:txBody>
                    <a:bodyPr/>
                    <a:lstStyle/>
                    <a:p>
                      <a:r>
                        <a:rPr lang="cs-CZ" dirty="0" smtClean="0"/>
                        <a:t>Technická</a:t>
                      </a:r>
                      <a:r>
                        <a:rPr lang="cs-CZ" baseline="0" dirty="0" smtClean="0"/>
                        <a:t> pomoc (MMR)</a:t>
                      </a:r>
                      <a:endParaRPr lang="cs-CZ" dirty="0"/>
                    </a:p>
                  </a:txBody>
                  <a:tcPr/>
                </a:tc>
                <a:tc>
                  <a:txBody>
                    <a:bodyPr/>
                    <a:lstStyle/>
                    <a:p>
                      <a:pPr algn="ctr"/>
                      <a:r>
                        <a:rPr lang="cs-CZ" dirty="0" smtClean="0"/>
                        <a:t>není</a:t>
                      </a:r>
                      <a:endParaRPr lang="cs-CZ" dirty="0"/>
                    </a:p>
                  </a:txBody>
                  <a:tcPr/>
                </a:tc>
                <a:tc>
                  <a:txBody>
                    <a:bodyPr/>
                    <a:lstStyle/>
                    <a:p>
                      <a:pPr algn="ctr"/>
                      <a:r>
                        <a:rPr lang="cs-CZ" dirty="0" smtClean="0"/>
                        <a:t>do 16. 6. 2014</a:t>
                      </a:r>
                      <a:endParaRPr lang="cs-CZ" dirty="0"/>
                    </a:p>
                  </a:txBody>
                  <a:tcPr/>
                </a:tc>
              </a:tr>
            </a:tbl>
          </a:graphicData>
        </a:graphic>
      </p:graphicFrame>
      <p:sp>
        <p:nvSpPr>
          <p:cNvPr id="4" name="Zástupný symbol pro číslo snímku 3"/>
          <p:cNvSpPr>
            <a:spLocks noGrp="1"/>
          </p:cNvSpPr>
          <p:nvPr>
            <p:ph type="sldNum" sz="quarter" idx="12"/>
          </p:nvPr>
        </p:nvSpPr>
        <p:spPr/>
        <p:txBody>
          <a:bodyPr/>
          <a:lstStyle/>
          <a:p>
            <a:fld id="{57167D27-7101-4338-82A1-62DB34D25E34}" type="slidenum">
              <a:rPr lang="cs-CZ" smtClean="0"/>
              <a:pPr/>
              <a:t>4</a:t>
            </a:fld>
            <a:endParaRPr lang="cs-CZ"/>
          </a:p>
        </p:txBody>
      </p:sp>
    </p:spTree>
    <p:extLst>
      <p:ext uri="{BB962C8B-B14F-4D97-AF65-F5344CB8AC3E}">
        <p14:creationId xmlns:p14="http://schemas.microsoft.com/office/powerpoint/2010/main" val="5723446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412776"/>
            <a:ext cx="8424862" cy="5184428"/>
          </a:xfrm>
          <a:ln>
            <a:solidFill>
              <a:schemeClr val="accent1"/>
            </a:solidFill>
          </a:ln>
        </p:spPr>
        <p:txBody>
          <a:bodyPr/>
          <a:lstStyle/>
          <a:p>
            <a:pPr eaLnBrk="1" hangingPunct="1">
              <a:defRPr/>
            </a:pPr>
            <a:r>
              <a:rPr lang="cs-CZ" sz="2800" dirty="0"/>
              <a:t>Národní dokument k územní </a:t>
            </a:r>
            <a:r>
              <a:rPr lang="cs-CZ" sz="2800" dirty="0" smtClean="0"/>
              <a:t>dimenzi (NDÚD)</a:t>
            </a:r>
            <a:endParaRPr lang="cs-CZ" sz="2800" dirty="0"/>
          </a:p>
          <a:p>
            <a:pPr lvl="1"/>
            <a:r>
              <a:rPr lang="cs-CZ" b="0" kern="1200" dirty="0" smtClean="0"/>
              <a:t>Národní strategický dokument k Dohodě o partnerství</a:t>
            </a:r>
          </a:p>
          <a:p>
            <a:pPr lvl="1"/>
            <a:r>
              <a:rPr lang="cs-CZ" b="0" kern="1200" dirty="0" smtClean="0"/>
              <a:t>Naplnění horizontální priority – vyvážený rozvoj</a:t>
            </a:r>
          </a:p>
          <a:p>
            <a:pPr lvl="1"/>
            <a:r>
              <a:rPr lang="cs-CZ" b="0" kern="1200" dirty="0" smtClean="0"/>
              <a:t>Územní </a:t>
            </a:r>
            <a:r>
              <a:rPr lang="cs-CZ" b="0" kern="1200" dirty="0"/>
              <a:t>dimenze napříč resorty a partnery</a:t>
            </a:r>
          </a:p>
          <a:p>
            <a:pPr lvl="1"/>
            <a:r>
              <a:rPr lang="cs-CZ" b="0" kern="1200" dirty="0"/>
              <a:t>Průmět územní dimenze v jednotlivých </a:t>
            </a:r>
            <a:r>
              <a:rPr lang="cs-CZ" b="0" kern="1200" dirty="0" smtClean="0"/>
              <a:t>OP</a:t>
            </a:r>
          </a:p>
          <a:p>
            <a:pPr lvl="0"/>
            <a:r>
              <a:rPr lang="cs-CZ" sz="2800" kern="1200" dirty="0"/>
              <a:t>Určení typů územní z hlediska potřebných intervencí</a:t>
            </a:r>
          </a:p>
          <a:p>
            <a:r>
              <a:rPr lang="cs-CZ" sz="2800" kern="1200" dirty="0" smtClean="0"/>
              <a:t>Způsob zajištění územní dimenze</a:t>
            </a:r>
          </a:p>
          <a:p>
            <a:pPr lvl="1"/>
            <a:r>
              <a:rPr lang="cs-CZ" b="0" kern="1200" dirty="0" smtClean="0"/>
              <a:t>Integrované nástroje</a:t>
            </a:r>
          </a:p>
          <a:p>
            <a:pPr lvl="1"/>
            <a:r>
              <a:rPr lang="cs-CZ" b="0" kern="1200" dirty="0" smtClean="0"/>
              <a:t>Územně cílené výzvy na individuální projekty</a:t>
            </a:r>
          </a:p>
          <a:p>
            <a:pPr lvl="1"/>
            <a:endParaRPr lang="cs-CZ" b="0" kern="1200" dirty="0" smtClean="0"/>
          </a:p>
          <a:p>
            <a:pPr lvl="1"/>
            <a:endParaRPr lang="cs-CZ" b="0" kern="1200" dirty="0" smtClean="0"/>
          </a:p>
          <a:p>
            <a:pPr lvl="1"/>
            <a:endParaRPr lang="cs-CZ" b="0" kern="1200" dirty="0" smtClean="0"/>
          </a:p>
          <a:p>
            <a:pPr marL="0" indent="0" eaLnBrk="1" hangingPunct="1">
              <a:buNone/>
              <a:defRPr/>
            </a:pPr>
            <a:endParaRPr lang="cs-CZ" sz="2800" b="0" dirty="0" smtClean="0"/>
          </a:p>
          <a:p>
            <a:pPr marL="0" indent="0">
              <a:buNone/>
            </a:pPr>
            <a:endParaRPr lang="cs-CZ" sz="2000" kern="1200" dirty="0">
              <a:solidFill>
                <a:schemeClr val="tx1"/>
              </a:solidFill>
            </a:endParaRPr>
          </a:p>
          <a:p>
            <a:endParaRPr lang="cs-CZ" sz="2000" kern="1200" dirty="0" smtClean="0">
              <a:solidFill>
                <a:schemeClr val="tx1"/>
              </a:solidFill>
            </a:endParaRPr>
          </a:p>
          <a:p>
            <a:endParaRPr lang="cs-CZ" sz="2000" kern="1200" dirty="0">
              <a:solidFill>
                <a:schemeClr val="tx1"/>
              </a:solidFill>
            </a:endParaRPr>
          </a:p>
          <a:p>
            <a:endParaRPr lang="cs-CZ" sz="2000" kern="1200" dirty="0" smtClean="0">
              <a:solidFill>
                <a:schemeClr val="tx1"/>
              </a:solidFill>
            </a:endParaRPr>
          </a:p>
        </p:txBody>
      </p:sp>
      <p:sp>
        <p:nvSpPr>
          <p:cNvPr id="19459" name="Rectangle 3"/>
          <p:cNvSpPr>
            <a:spLocks noGrp="1" noChangeArrowheads="1"/>
          </p:cNvSpPr>
          <p:nvPr>
            <p:ph type="title"/>
          </p:nvPr>
        </p:nvSpPr>
        <p:spPr>
          <a:xfrm>
            <a:off x="2214563" y="115888"/>
            <a:ext cx="5453781" cy="1143000"/>
          </a:xfrm>
        </p:spPr>
        <p:txBody>
          <a:bodyPr/>
          <a:lstStyle/>
          <a:p>
            <a:r>
              <a:rPr lang="cs-CZ" dirty="0" smtClean="0">
                <a:solidFill>
                  <a:srgbClr val="FF9900"/>
                </a:solidFill>
              </a:rPr>
              <a:t>Územní dimenze </a:t>
            </a:r>
            <a:br>
              <a:rPr lang="cs-CZ" dirty="0" smtClean="0">
                <a:solidFill>
                  <a:srgbClr val="FF9900"/>
                </a:solidFill>
              </a:rPr>
            </a:br>
            <a:r>
              <a:rPr lang="cs-CZ" dirty="0" smtClean="0">
                <a:solidFill>
                  <a:srgbClr val="FF9900"/>
                </a:solidFill>
              </a:rPr>
              <a:t>Strategie</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5</a:t>
            </a:fld>
            <a:endParaRPr lang="cs-CZ"/>
          </a:p>
        </p:txBody>
      </p:sp>
    </p:spTree>
    <p:extLst>
      <p:ext uri="{BB962C8B-B14F-4D97-AF65-F5344CB8AC3E}">
        <p14:creationId xmlns:p14="http://schemas.microsoft.com/office/powerpoint/2010/main" val="12360008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412776"/>
            <a:ext cx="8424862" cy="5184428"/>
          </a:xfrm>
          <a:ln>
            <a:solidFill>
              <a:schemeClr val="accent1"/>
            </a:solidFill>
          </a:ln>
        </p:spPr>
        <p:txBody>
          <a:bodyPr/>
          <a:lstStyle/>
          <a:p>
            <a:r>
              <a:rPr lang="cs-CZ" sz="2800" kern="1200" dirty="0" smtClean="0"/>
              <a:t>Typy území vymezené v NDÚD</a:t>
            </a:r>
          </a:p>
          <a:p>
            <a:pPr lvl="1"/>
            <a:r>
              <a:rPr lang="cs-CZ" b="0" kern="1200" dirty="0" smtClean="0"/>
              <a:t>Hospodářsky problémová území a území s vysokou nezaměstnaností</a:t>
            </a:r>
          </a:p>
          <a:p>
            <a:pPr lvl="1"/>
            <a:r>
              <a:rPr lang="cs-CZ" b="0" kern="1200" dirty="0" smtClean="0"/>
              <a:t>Účelově vymezené funkční regiony řešící dané téma v oblasti sociální a vzdělávací sféry</a:t>
            </a:r>
          </a:p>
          <a:p>
            <a:pPr lvl="1"/>
            <a:r>
              <a:rPr lang="cs-CZ" b="0" kern="1200" dirty="0" smtClean="0"/>
              <a:t>Sociálně vyloučené lokality</a:t>
            </a:r>
          </a:p>
          <a:p>
            <a:pPr lvl="1"/>
            <a:r>
              <a:rPr lang="cs-CZ" b="0" kern="1200" dirty="0" smtClean="0"/>
              <a:t>Dopravní koridory a linie</a:t>
            </a:r>
          </a:p>
          <a:p>
            <a:pPr lvl="1"/>
            <a:r>
              <a:rPr lang="cs-CZ" b="0" kern="1200" dirty="0" smtClean="0"/>
              <a:t>Specifická území v rámci životního prostředí</a:t>
            </a:r>
          </a:p>
          <a:p>
            <a:pPr lvl="1"/>
            <a:r>
              <a:rPr lang="cs-CZ" b="0" kern="1200" dirty="0" smtClean="0"/>
              <a:t>Rozvojová a urbánní území</a:t>
            </a:r>
          </a:p>
          <a:p>
            <a:pPr lvl="1"/>
            <a:r>
              <a:rPr lang="cs-CZ" b="0" kern="1200" dirty="0" smtClean="0"/>
              <a:t>Území pokryté MAS</a:t>
            </a:r>
          </a:p>
          <a:p>
            <a:pPr lvl="1"/>
            <a:r>
              <a:rPr lang="cs-CZ" b="0" kern="1200" dirty="0" smtClean="0"/>
              <a:t>Ostatní území (např. bílá místa v pokrytí vysokorychlostním internetem)</a:t>
            </a:r>
          </a:p>
          <a:p>
            <a:pPr lvl="1"/>
            <a:endParaRPr lang="cs-CZ" b="0" kern="1200" dirty="0" smtClean="0"/>
          </a:p>
          <a:p>
            <a:pPr lvl="1"/>
            <a:endParaRPr lang="cs-CZ" b="0" kern="1200" dirty="0" smtClean="0"/>
          </a:p>
          <a:p>
            <a:pPr marL="0" indent="0" eaLnBrk="1" hangingPunct="1">
              <a:buNone/>
              <a:defRPr/>
            </a:pPr>
            <a:endParaRPr lang="cs-CZ" sz="2800" b="0" dirty="0" smtClean="0"/>
          </a:p>
          <a:p>
            <a:pPr marL="0" indent="0">
              <a:buNone/>
            </a:pPr>
            <a:endParaRPr lang="cs-CZ" sz="2000" kern="1200" dirty="0">
              <a:solidFill>
                <a:schemeClr val="tx1"/>
              </a:solidFill>
            </a:endParaRPr>
          </a:p>
          <a:p>
            <a:endParaRPr lang="cs-CZ" sz="2000" kern="1200" dirty="0" smtClean="0">
              <a:solidFill>
                <a:schemeClr val="tx1"/>
              </a:solidFill>
            </a:endParaRPr>
          </a:p>
          <a:p>
            <a:endParaRPr lang="cs-CZ" sz="2000" kern="1200" dirty="0">
              <a:solidFill>
                <a:schemeClr val="tx1"/>
              </a:solidFill>
            </a:endParaRPr>
          </a:p>
          <a:p>
            <a:endParaRPr lang="cs-CZ" sz="2000" kern="1200" dirty="0" smtClean="0">
              <a:solidFill>
                <a:schemeClr val="tx1"/>
              </a:solidFill>
            </a:endParaRPr>
          </a:p>
        </p:txBody>
      </p:sp>
      <p:sp>
        <p:nvSpPr>
          <p:cNvPr id="19459" name="Rectangle 3"/>
          <p:cNvSpPr>
            <a:spLocks noGrp="1" noChangeArrowheads="1"/>
          </p:cNvSpPr>
          <p:nvPr>
            <p:ph type="title"/>
          </p:nvPr>
        </p:nvSpPr>
        <p:spPr>
          <a:xfrm>
            <a:off x="2214563" y="115888"/>
            <a:ext cx="5453781" cy="1143000"/>
          </a:xfrm>
        </p:spPr>
        <p:txBody>
          <a:bodyPr/>
          <a:lstStyle/>
          <a:p>
            <a:r>
              <a:rPr lang="cs-CZ" dirty="0">
                <a:solidFill>
                  <a:srgbClr val="FF9900"/>
                </a:solidFill>
              </a:rPr>
              <a:t>Národní dokument k územní dimenzi</a:t>
            </a: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6</a:t>
            </a:fld>
            <a:endParaRPr lang="cs-CZ"/>
          </a:p>
        </p:txBody>
      </p:sp>
    </p:spTree>
    <p:extLst>
      <p:ext uri="{BB962C8B-B14F-4D97-AF65-F5344CB8AC3E}">
        <p14:creationId xmlns:p14="http://schemas.microsoft.com/office/powerpoint/2010/main" val="38491900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412776"/>
            <a:ext cx="8424862" cy="5184428"/>
          </a:xfrm>
          <a:ln>
            <a:solidFill>
              <a:schemeClr val="accent1"/>
            </a:solidFill>
          </a:ln>
        </p:spPr>
        <p:txBody>
          <a:bodyPr/>
          <a:lstStyle/>
          <a:p>
            <a:r>
              <a:rPr lang="cs-CZ" sz="2800" kern="1200" dirty="0" smtClean="0"/>
              <a:t>Integrované nástroje</a:t>
            </a:r>
            <a:endParaRPr lang="cs-CZ" sz="2800" kern="1200" dirty="0"/>
          </a:p>
          <a:p>
            <a:pPr lvl="1"/>
            <a:r>
              <a:rPr lang="cs-CZ" b="0" kern="1200" dirty="0"/>
              <a:t>Integrované územní investice (</a:t>
            </a:r>
            <a:r>
              <a:rPr lang="cs-CZ" b="0" kern="1200" dirty="0" smtClean="0"/>
              <a:t>ITI) 65 mld. Kč</a:t>
            </a:r>
          </a:p>
          <a:p>
            <a:pPr lvl="1"/>
            <a:r>
              <a:rPr lang="cs-CZ" b="0" kern="1200" dirty="0" smtClean="0"/>
              <a:t>Integrované </a:t>
            </a:r>
            <a:r>
              <a:rPr lang="cs-CZ" b="0" kern="1200" dirty="0"/>
              <a:t>plány rozvoje území (IPRÚ) </a:t>
            </a:r>
            <a:r>
              <a:rPr lang="cs-CZ" b="0" kern="1200" dirty="0" smtClean="0"/>
              <a:t>10 </a:t>
            </a:r>
            <a:r>
              <a:rPr lang="cs-CZ" b="0" kern="1200" dirty="0"/>
              <a:t>mld. </a:t>
            </a:r>
            <a:r>
              <a:rPr lang="cs-CZ" b="0" kern="1200" dirty="0" smtClean="0"/>
              <a:t>Kč</a:t>
            </a:r>
          </a:p>
          <a:p>
            <a:pPr lvl="1"/>
            <a:r>
              <a:rPr lang="cs-CZ" b="0" kern="1200" dirty="0" smtClean="0"/>
              <a:t>Místní </a:t>
            </a:r>
            <a:r>
              <a:rPr lang="cs-CZ" b="0" kern="1200" dirty="0"/>
              <a:t>rozvoj s využitím místních komunit (CLLD) </a:t>
            </a:r>
            <a:r>
              <a:rPr lang="cs-CZ" b="0" kern="1200" dirty="0" smtClean="0"/>
              <a:t/>
            </a:r>
            <a:br>
              <a:rPr lang="cs-CZ" b="0" kern="1200" dirty="0" smtClean="0"/>
            </a:br>
            <a:r>
              <a:rPr lang="cs-CZ" b="0" kern="1200" dirty="0" smtClean="0"/>
              <a:t>20 mld</a:t>
            </a:r>
            <a:r>
              <a:rPr lang="cs-CZ" b="0" kern="1200" dirty="0"/>
              <a:t>. Kč</a:t>
            </a:r>
          </a:p>
          <a:p>
            <a:pPr>
              <a:defRPr/>
            </a:pPr>
            <a:r>
              <a:rPr lang="cs-CZ" sz="2800" dirty="0" smtClean="0"/>
              <a:t>Individuální výzvy</a:t>
            </a:r>
            <a:endParaRPr lang="cs-CZ" sz="2800" dirty="0"/>
          </a:p>
          <a:p>
            <a:pPr lvl="1"/>
            <a:r>
              <a:rPr lang="cs-CZ" b="0" kern="1200" dirty="0"/>
              <a:t>Koordinace projektů a výzev v území</a:t>
            </a:r>
          </a:p>
          <a:p>
            <a:pPr lvl="1"/>
            <a:r>
              <a:rPr lang="cs-CZ" b="0" kern="1200" dirty="0" smtClean="0"/>
              <a:t>Krajské projekty 80 mld. Kč</a:t>
            </a:r>
          </a:p>
          <a:p>
            <a:pPr lvl="1"/>
            <a:r>
              <a:rPr lang="cs-CZ" b="0" kern="1200" dirty="0" smtClean="0"/>
              <a:t>Ostatní intervence s územním dopadem (vč. RIS3) </a:t>
            </a:r>
            <a:br>
              <a:rPr lang="cs-CZ" b="0" kern="1200" dirty="0" smtClean="0"/>
            </a:br>
            <a:r>
              <a:rPr lang="cs-CZ" b="0" kern="1200" dirty="0" smtClean="0"/>
              <a:t>25 mld. Kč</a:t>
            </a:r>
            <a:endParaRPr lang="cs-CZ" b="0" kern="1200" dirty="0"/>
          </a:p>
          <a:p>
            <a:pPr marL="0" indent="0" eaLnBrk="1" hangingPunct="1">
              <a:buNone/>
              <a:defRPr/>
            </a:pPr>
            <a:endParaRPr lang="cs-CZ" sz="2800" b="0" dirty="0" smtClean="0"/>
          </a:p>
          <a:p>
            <a:pPr marL="0" indent="0">
              <a:buNone/>
            </a:pPr>
            <a:endParaRPr lang="cs-CZ" sz="2000" kern="1200" dirty="0">
              <a:solidFill>
                <a:schemeClr val="tx1"/>
              </a:solidFill>
            </a:endParaRPr>
          </a:p>
          <a:p>
            <a:endParaRPr lang="cs-CZ" sz="2000" kern="1200" dirty="0" smtClean="0">
              <a:solidFill>
                <a:schemeClr val="tx1"/>
              </a:solidFill>
            </a:endParaRPr>
          </a:p>
          <a:p>
            <a:endParaRPr lang="cs-CZ" sz="2000" kern="1200" dirty="0">
              <a:solidFill>
                <a:schemeClr val="tx1"/>
              </a:solidFill>
            </a:endParaRPr>
          </a:p>
          <a:p>
            <a:endParaRPr lang="cs-CZ" sz="2000" kern="1200" dirty="0" smtClean="0">
              <a:solidFill>
                <a:schemeClr val="tx1"/>
              </a:solidFill>
            </a:endParaRPr>
          </a:p>
        </p:txBody>
      </p:sp>
      <p:sp>
        <p:nvSpPr>
          <p:cNvPr id="19459" name="Rectangle 3"/>
          <p:cNvSpPr>
            <a:spLocks noGrp="1" noChangeArrowheads="1"/>
          </p:cNvSpPr>
          <p:nvPr>
            <p:ph type="title"/>
          </p:nvPr>
        </p:nvSpPr>
        <p:spPr>
          <a:xfrm>
            <a:off x="2214563" y="115888"/>
            <a:ext cx="5453781" cy="1143000"/>
          </a:xfrm>
        </p:spPr>
        <p:txBody>
          <a:bodyPr/>
          <a:lstStyle/>
          <a:p>
            <a:r>
              <a:rPr lang="cs-CZ" dirty="0" smtClean="0">
                <a:solidFill>
                  <a:srgbClr val="FF9900"/>
                </a:solidFill>
              </a:rPr>
              <a:t>Územní dimenze</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7</a:t>
            </a:fld>
            <a:endParaRPr lang="cs-CZ"/>
          </a:p>
        </p:txBody>
      </p:sp>
    </p:spTree>
    <p:extLst>
      <p:ext uri="{BB962C8B-B14F-4D97-AF65-F5344CB8AC3E}">
        <p14:creationId xmlns:p14="http://schemas.microsoft.com/office/powerpoint/2010/main" val="26069738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179512" y="1412776"/>
            <a:ext cx="8424862" cy="5184428"/>
          </a:xfrm>
          <a:ln>
            <a:solidFill>
              <a:schemeClr val="accent1"/>
            </a:solidFill>
          </a:ln>
        </p:spPr>
        <p:txBody>
          <a:bodyPr/>
          <a:lstStyle/>
          <a:p>
            <a:pPr lvl="0"/>
            <a:r>
              <a:rPr lang="cs-CZ" sz="2800" kern="1200" dirty="0"/>
              <a:t>Metodický pokyn pro využití integrovaných nástrojů </a:t>
            </a:r>
            <a:endParaRPr lang="cs-CZ" sz="2800" kern="1200" dirty="0" smtClean="0"/>
          </a:p>
          <a:p>
            <a:pPr lvl="1"/>
            <a:r>
              <a:rPr lang="cs-CZ" b="0" kern="1200" dirty="0" smtClean="0"/>
              <a:t>Navazuje na NDÚD </a:t>
            </a:r>
          </a:p>
          <a:p>
            <a:pPr lvl="1"/>
            <a:r>
              <a:rPr lang="cs-CZ" b="0" kern="1200" dirty="0" smtClean="0"/>
              <a:t>Soustředí se na integrované nástroje</a:t>
            </a:r>
          </a:p>
          <a:p>
            <a:pPr lvl="1"/>
            <a:r>
              <a:rPr lang="cs-CZ" b="0" kern="1200" dirty="0" smtClean="0"/>
              <a:t>Řízení a koordinace územní dimenze</a:t>
            </a:r>
          </a:p>
          <a:p>
            <a:pPr lvl="1"/>
            <a:r>
              <a:rPr lang="cs-CZ" b="0" kern="1200" dirty="0" smtClean="0"/>
              <a:t>Stanovuje role jednotlivých aktérů</a:t>
            </a:r>
          </a:p>
          <a:p>
            <a:pPr lvl="1"/>
            <a:endParaRPr lang="cs-CZ" b="0" kern="1200" dirty="0" smtClean="0"/>
          </a:p>
          <a:p>
            <a:pPr lvl="1"/>
            <a:endParaRPr lang="cs-CZ" b="0" kern="1200" dirty="0" smtClean="0"/>
          </a:p>
          <a:p>
            <a:pPr marL="0" indent="0" eaLnBrk="1" hangingPunct="1">
              <a:buNone/>
              <a:defRPr/>
            </a:pPr>
            <a:endParaRPr lang="cs-CZ" sz="2800" b="0" dirty="0" smtClean="0"/>
          </a:p>
          <a:p>
            <a:pPr marL="0" indent="0">
              <a:buNone/>
            </a:pPr>
            <a:endParaRPr lang="cs-CZ" sz="2000" kern="1200" dirty="0">
              <a:solidFill>
                <a:schemeClr val="tx1"/>
              </a:solidFill>
            </a:endParaRPr>
          </a:p>
          <a:p>
            <a:endParaRPr lang="cs-CZ" sz="2000" kern="1200" dirty="0" smtClean="0">
              <a:solidFill>
                <a:schemeClr val="tx1"/>
              </a:solidFill>
            </a:endParaRPr>
          </a:p>
          <a:p>
            <a:endParaRPr lang="cs-CZ" sz="2000" kern="1200" dirty="0">
              <a:solidFill>
                <a:schemeClr val="tx1"/>
              </a:solidFill>
            </a:endParaRPr>
          </a:p>
          <a:p>
            <a:endParaRPr lang="cs-CZ" sz="2000" kern="1200" dirty="0" smtClean="0">
              <a:solidFill>
                <a:schemeClr val="tx1"/>
              </a:solidFill>
            </a:endParaRPr>
          </a:p>
        </p:txBody>
      </p:sp>
      <p:sp>
        <p:nvSpPr>
          <p:cNvPr id="19459" name="Rectangle 3"/>
          <p:cNvSpPr>
            <a:spLocks noGrp="1" noChangeArrowheads="1"/>
          </p:cNvSpPr>
          <p:nvPr>
            <p:ph type="title"/>
          </p:nvPr>
        </p:nvSpPr>
        <p:spPr>
          <a:xfrm>
            <a:off x="2214563" y="115888"/>
            <a:ext cx="5453781" cy="1143000"/>
          </a:xfrm>
        </p:spPr>
        <p:txBody>
          <a:bodyPr/>
          <a:lstStyle/>
          <a:p>
            <a:r>
              <a:rPr lang="cs-CZ" dirty="0" smtClean="0">
                <a:solidFill>
                  <a:srgbClr val="FF9900"/>
                </a:solidFill>
              </a:rPr>
              <a:t>Územní dimenze </a:t>
            </a:r>
            <a:br>
              <a:rPr lang="cs-CZ" dirty="0" smtClean="0">
                <a:solidFill>
                  <a:srgbClr val="FF9900"/>
                </a:solidFill>
              </a:rPr>
            </a:br>
            <a:r>
              <a:rPr lang="cs-CZ" dirty="0" smtClean="0">
                <a:solidFill>
                  <a:srgbClr val="FF9900"/>
                </a:solidFill>
              </a:rPr>
              <a:t>Metodiky</a:t>
            </a:r>
            <a:endParaRPr lang="cs-CZ" dirty="0">
              <a:solidFill>
                <a:srgbClr val="FF9900"/>
              </a:solidFill>
            </a:endParaRPr>
          </a:p>
        </p:txBody>
      </p:sp>
      <p:sp>
        <p:nvSpPr>
          <p:cNvPr id="2" name="Zástupný symbol pro číslo snímku 1"/>
          <p:cNvSpPr>
            <a:spLocks noGrp="1"/>
          </p:cNvSpPr>
          <p:nvPr>
            <p:ph type="sldNum" sz="quarter" idx="12"/>
          </p:nvPr>
        </p:nvSpPr>
        <p:spPr/>
        <p:txBody>
          <a:bodyPr/>
          <a:lstStyle/>
          <a:p>
            <a:fld id="{57167D27-7101-4338-82A1-62DB34D25E34}" type="slidenum">
              <a:rPr lang="cs-CZ" smtClean="0"/>
              <a:pPr/>
              <a:t>8</a:t>
            </a:fld>
            <a:endParaRPr lang="cs-CZ"/>
          </a:p>
        </p:txBody>
      </p:sp>
    </p:spTree>
    <p:extLst>
      <p:ext uri="{BB962C8B-B14F-4D97-AF65-F5344CB8AC3E}">
        <p14:creationId xmlns:p14="http://schemas.microsoft.com/office/powerpoint/2010/main" val="17998078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cs-CZ" sz="3600" dirty="0" smtClean="0">
                <a:solidFill>
                  <a:srgbClr val="FF9900"/>
                </a:solidFill>
              </a:rPr>
              <a:t>Národní a regionální stálá konference</a:t>
            </a:r>
            <a:endParaRPr lang="cs-CZ" sz="3600" dirty="0">
              <a:solidFill>
                <a:srgbClr val="FF9900"/>
              </a:solidFill>
            </a:endParaRPr>
          </a:p>
        </p:txBody>
      </p:sp>
      <p:sp>
        <p:nvSpPr>
          <p:cNvPr id="2051" name="Rectangle 3"/>
          <p:cNvSpPr>
            <a:spLocks noGrp="1" noChangeArrowheads="1"/>
          </p:cNvSpPr>
          <p:nvPr>
            <p:ph type="subTitle" idx="1"/>
          </p:nvPr>
        </p:nvSpPr>
        <p:spPr>
          <a:xfrm>
            <a:off x="179512" y="4292601"/>
            <a:ext cx="8856984" cy="1346200"/>
          </a:xfrm>
        </p:spPr>
        <p:txBody>
          <a:bodyPr/>
          <a:lstStyle/>
          <a:p>
            <a:endParaRPr lang="cs-CZ" dirty="0"/>
          </a:p>
          <a:p>
            <a:r>
              <a:rPr lang="cs-CZ" sz="2000" dirty="0">
                <a:solidFill>
                  <a:srgbClr val="003994"/>
                </a:solidFill>
              </a:rPr>
              <a:t>Olomouc, 2</a:t>
            </a:r>
            <a:r>
              <a:rPr lang="cs-CZ" sz="2000" dirty="0" smtClean="0">
                <a:solidFill>
                  <a:srgbClr val="003994"/>
                </a:solidFill>
              </a:rPr>
              <a:t>5. června 2014</a:t>
            </a:r>
            <a:endParaRPr lang="cs-CZ" sz="2000" dirty="0">
              <a:solidFill>
                <a:srgbClr val="003994"/>
              </a:solidFill>
            </a:endParaRPr>
          </a:p>
        </p:txBody>
      </p:sp>
    </p:spTree>
    <p:extLst>
      <p:ext uri="{BB962C8B-B14F-4D97-AF65-F5344CB8AC3E}">
        <p14:creationId xmlns:p14="http://schemas.microsoft.com/office/powerpoint/2010/main" val="1355397400"/>
      </p:ext>
    </p:extLst>
  </p:cSld>
  <p:clrMapOvr>
    <a:masterClrMapping/>
  </p:clrMapOvr>
  <p:timing>
    <p:tnLst>
      <p:par>
        <p:cTn id="1" dur="indefinite" restart="never" nodeType="tmRoot"/>
      </p:par>
    </p:tnLst>
  </p:timing>
</p:sld>
</file>

<file path=ppt/theme/theme1.xml><?xml version="1.0" encoding="utf-8"?>
<a:theme xmlns:a="http://schemas.openxmlformats.org/drawingml/2006/main" name="Výchozí návrh">
  <a:themeElements>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ýchozí návrh">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ýchozí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ýchozí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ýchozí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ýchozí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ýchozí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ýchozí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ýchozí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ýchozí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ýchozí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ýchozí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ýchozí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ýchozí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14499</TotalTime>
  <Words>2405</Words>
  <Application>Microsoft Office PowerPoint</Application>
  <PresentationFormat>Předvádění na obrazovce (4:3)</PresentationFormat>
  <Paragraphs>334</Paragraphs>
  <Slides>15</Slides>
  <Notes>15</Notes>
  <HiddenSlides>0</HiddenSlides>
  <MMClips>0</MMClips>
  <ScaleCrop>false</ScaleCrop>
  <HeadingPairs>
    <vt:vector size="4" baseType="variant">
      <vt:variant>
        <vt:lpstr>Motiv</vt:lpstr>
      </vt:variant>
      <vt:variant>
        <vt:i4>1</vt:i4>
      </vt:variant>
      <vt:variant>
        <vt:lpstr>Nadpisy snímků</vt:lpstr>
      </vt:variant>
      <vt:variant>
        <vt:i4>15</vt:i4>
      </vt:variant>
    </vt:vector>
  </HeadingPairs>
  <TitlesOfParts>
    <vt:vector size="16" baseType="lpstr">
      <vt:lpstr>Výchozí návrh</vt:lpstr>
      <vt:lpstr>Příprava programového období EU 2014 – 2020</vt:lpstr>
      <vt:lpstr>Dohoda o partnerství </vt:lpstr>
      <vt:lpstr>Předběžné alokace OP</vt:lpstr>
      <vt:lpstr>Projednávání OP</vt:lpstr>
      <vt:lpstr>Územní dimenze  Strategie</vt:lpstr>
      <vt:lpstr>Národní dokument k územní dimenzi</vt:lpstr>
      <vt:lpstr>Územní dimenze</vt:lpstr>
      <vt:lpstr>Územní dimenze  Metodiky</vt:lpstr>
      <vt:lpstr>Národní a regionální stálá konference</vt:lpstr>
      <vt:lpstr>Koordinace v území Národní stálá konference</vt:lpstr>
      <vt:lpstr>Koordinace v území Regionální stálá konference</vt:lpstr>
      <vt:lpstr>Koordinace v území Regionální stálá konference</vt:lpstr>
      <vt:lpstr>Koordinace v území Regionální akční plán SRR</vt:lpstr>
      <vt:lpstr>Harmonogram</vt:lpstr>
      <vt:lpstr>Prezentace aplikace PowerPoint</vt:lpstr>
    </vt:vector>
  </TitlesOfParts>
  <Company>KÚOK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Juránek Jiří RNDr.</dc:creator>
  <cp:lastModifiedBy>Valovičová Leona</cp:lastModifiedBy>
  <cp:revision>640</cp:revision>
  <cp:lastPrinted>2014-06-24T06:52:09Z</cp:lastPrinted>
  <dcterms:created xsi:type="dcterms:W3CDTF">2008-04-28T11:39:29Z</dcterms:created>
  <dcterms:modified xsi:type="dcterms:W3CDTF">2014-06-24T06:54:33Z</dcterms:modified>
</cp:coreProperties>
</file>