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291" r:id="rId2"/>
    <p:sldId id="306" r:id="rId3"/>
    <p:sldId id="309" r:id="rId4"/>
    <p:sldId id="318" r:id="rId5"/>
    <p:sldId id="329" r:id="rId6"/>
    <p:sldId id="307" r:id="rId7"/>
    <p:sldId id="308" r:id="rId8"/>
    <p:sldId id="331" r:id="rId9"/>
    <p:sldId id="310" r:id="rId10"/>
    <p:sldId id="314" r:id="rId11"/>
    <p:sldId id="311" r:id="rId12"/>
    <p:sldId id="312" r:id="rId13"/>
    <p:sldId id="330" r:id="rId14"/>
    <p:sldId id="337" r:id="rId15"/>
    <p:sldId id="313" r:id="rId16"/>
    <p:sldId id="328" r:id="rId17"/>
    <p:sldId id="339" r:id="rId18"/>
    <p:sldId id="322" r:id="rId19"/>
    <p:sldId id="325" r:id="rId20"/>
    <p:sldId id="332" r:id="rId21"/>
    <p:sldId id="326" r:id="rId22"/>
    <p:sldId id="333" r:id="rId23"/>
    <p:sldId id="304" r:id="rId24"/>
    <p:sldId id="342" r:id="rId25"/>
    <p:sldId id="340" r:id="rId26"/>
    <p:sldId id="341" r:id="rId27"/>
    <p:sldId id="346" r:id="rId28"/>
    <p:sldId id="343" r:id="rId29"/>
    <p:sldId id="303" r:id="rId30"/>
    <p:sldId id="315" r:id="rId31"/>
    <p:sldId id="345" r:id="rId32"/>
    <p:sldId id="344" r:id="rId33"/>
    <p:sldId id="317" r:id="rId34"/>
  </p:sldIdLst>
  <p:sldSz cx="12192000" cy="6858000"/>
  <p:notesSz cx="6797675" cy="9926638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 userDrawn="1">
          <p15:clr>
            <a:srgbClr val="A4A3A4"/>
          </p15:clr>
        </p15:guide>
        <p15:guide id="5" pos="529" userDrawn="1">
          <p15:clr>
            <a:srgbClr val="A4A3A4"/>
          </p15:clr>
        </p15:guide>
        <p15:guide id="6" orient="horz" userDrawn="1">
          <p15:clr>
            <a:srgbClr val="A4A3A4"/>
          </p15:clr>
        </p15:guide>
        <p15:guide id="7" pos="7151" userDrawn="1">
          <p15:clr>
            <a:srgbClr val="A4A3A4"/>
          </p15:clr>
        </p15:guide>
        <p15:guide id="8" orient="horz" pos="3861" userDrawn="1">
          <p15:clr>
            <a:srgbClr val="A4A3A4"/>
          </p15:clr>
        </p15:guide>
        <p15:guide id="10" orient="horz" pos="1434" userDrawn="1">
          <p15:clr>
            <a:srgbClr val="A4A3A4"/>
          </p15:clr>
        </p15:guide>
        <p15:guide id="11" orient="horz" pos="822" userDrawn="1">
          <p15:clr>
            <a:srgbClr val="A4A3A4"/>
          </p15:clr>
        </p15:guide>
        <p15:guide id="12" orient="horz" pos="1253" userDrawn="1">
          <p15:clr>
            <a:srgbClr val="A4A3A4"/>
          </p15:clr>
        </p15:guide>
        <p15:guide id="15" pos="413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49F"/>
    <a:srgbClr val="578A4C"/>
    <a:srgbClr val="A5C659"/>
    <a:srgbClr val="6BB7EB"/>
    <a:srgbClr val="EABB47"/>
    <a:srgbClr val="C4262E"/>
    <a:srgbClr val="92D400"/>
    <a:srgbClr val="A1C05B"/>
    <a:srgbClr val="93C8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26" autoAdjust="0"/>
    <p:restoredTop sz="96279" autoAdjust="0"/>
  </p:normalViewPr>
  <p:slideViewPr>
    <p:cSldViewPr snapToGrid="0" snapToObjects="1" showGuides="1">
      <p:cViewPr varScale="1">
        <p:scale>
          <a:sx n="107" d="100"/>
          <a:sy n="107" d="100"/>
        </p:scale>
        <p:origin x="708" y="114"/>
      </p:cViewPr>
      <p:guideLst>
        <p:guide pos="3840"/>
        <p:guide pos="529"/>
        <p:guide orient="horz"/>
        <p:guide pos="7151"/>
        <p:guide orient="horz" pos="3861"/>
        <p:guide orient="horz" pos="1434"/>
        <p:guide orient="horz" pos="822"/>
        <p:guide orient="horz" pos="1253"/>
        <p:guide pos="413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C81C3E-13D8-42AD-85C4-40875F00A26F}" type="datetimeFigureOut">
              <a:rPr lang="cs-CZ" smtClean="0"/>
              <a:t>08.10.2024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53E44B-81CF-400E-A1A9-F549A30E488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354323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E40DC-3E09-D246-ACC8-8D44CF70B152}" type="datetimeFigureOut">
              <a:rPr lang="cs-CZ" smtClean="0"/>
              <a:t>08.10.2024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0055B3-7155-F446-AC50-9C579597B32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325321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Skupina 6">
            <a:extLst>
              <a:ext uri="{FF2B5EF4-FFF2-40B4-BE49-F238E27FC236}">
                <a16:creationId xmlns:a16="http://schemas.microsoft.com/office/drawing/2014/main" id="{1F89291F-BFF3-F149-8545-E5BD693BB10A}"/>
              </a:ext>
            </a:extLst>
          </p:cNvPr>
          <p:cNvGrpSpPr/>
          <p:nvPr userDrawn="1"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sp>
          <p:nvSpPr>
            <p:cNvPr id="8" name="Obdélník 7">
              <a:extLst>
                <a:ext uri="{FF2B5EF4-FFF2-40B4-BE49-F238E27FC236}">
                  <a16:creationId xmlns:a16="http://schemas.microsoft.com/office/drawing/2014/main" id="{9B8A71D6-4121-A049-9152-97C298ED2BB1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pic>
          <p:nvPicPr>
            <p:cNvPr id="9" name="Grafický objekt 19">
              <a:extLst>
                <a:ext uri="{FF2B5EF4-FFF2-40B4-BE49-F238E27FC236}">
                  <a16:creationId xmlns:a16="http://schemas.microsoft.com/office/drawing/2014/main" id="{D859EB27-7C8D-FB4C-ABB8-C95E4E3010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768667" y="765706"/>
              <a:ext cx="4259696" cy="532462"/>
            </a:xfrm>
            <a:prstGeom prst="rect">
              <a:avLst/>
            </a:prstGeom>
          </p:spPr>
        </p:pic>
        <p:pic>
          <p:nvPicPr>
            <p:cNvPr id="10" name="Grafický objekt 7">
              <a:extLst>
                <a:ext uri="{FF2B5EF4-FFF2-40B4-BE49-F238E27FC236}">
                  <a16:creationId xmlns:a16="http://schemas.microsoft.com/office/drawing/2014/main" id="{8F093256-8D25-044F-BFF0-EF923A8BDF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-1" y="0"/>
              <a:ext cx="7896226" cy="5687314"/>
            </a:xfrm>
            <a:prstGeom prst="rect">
              <a:avLst/>
            </a:prstGeom>
          </p:spPr>
        </p:pic>
      </p:grpSp>
      <p:sp>
        <p:nvSpPr>
          <p:cNvPr id="2" name="Nadpis 1">
            <a:extLst>
              <a:ext uri="{FF2B5EF4-FFF2-40B4-BE49-F238E27FC236}">
                <a16:creationId xmlns:a16="http://schemas.microsoft.com/office/drawing/2014/main" id="{E3D64F53-6641-8946-85D8-2D5EA31A8E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84800" y="3636000"/>
            <a:ext cx="6750000" cy="1533600"/>
          </a:xfrm>
        </p:spPr>
        <p:txBody>
          <a:bodyPr anchor="b">
            <a:normAutofit/>
          </a:bodyPr>
          <a:lstStyle>
            <a:lvl1pPr algn="r">
              <a:defRPr sz="3600"/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47204E7A-2188-624C-A10B-9B14021961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84800" y="5374800"/>
            <a:ext cx="6750000" cy="936000"/>
          </a:xfrm>
        </p:spPr>
        <p:txBody>
          <a:bodyPr/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dirty="0"/>
              <a:t>Kliknutím můžete upravit styl předlohy.</a:t>
            </a:r>
          </a:p>
        </p:txBody>
      </p:sp>
    </p:spTree>
    <p:extLst>
      <p:ext uri="{BB962C8B-B14F-4D97-AF65-F5344CB8AC3E}">
        <p14:creationId xmlns:p14="http://schemas.microsoft.com/office/powerpoint/2010/main" val="2566467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D01DDCC-3029-9F4E-95D9-4BDAF75A3A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B5EB361E-08D2-DE42-9AD2-2722B2FC99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E58958E-BAF2-4043-9B6A-5788E57E13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30C7D488-F6DF-344A-AE4B-C17C5131F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01984AC4-89DC-3048-BE97-584ACDBF8E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37705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C9C61156-2D2A-6349-AB80-D946D1067A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AF63548B-0631-3842-ADED-8A09B1C320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C3FE42E-7771-CC48-BD71-BDE25A9F03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BC9DAF4E-587E-474E-9EC6-282F2EBC1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E6F5A078-CFCC-1D48-A208-343756D5F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8729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20BC99E-F575-CD4F-BC8C-B6D0F1C7B1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46636C4-A3EA-684D-BB48-3F868DD7D6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  <a:lvl2pPr>
              <a:defRPr>
                <a:solidFill>
                  <a:srgbClr val="00549F"/>
                </a:solidFill>
              </a:defRPr>
            </a:lvl2pPr>
            <a:lvl3pPr>
              <a:defRPr>
                <a:solidFill>
                  <a:srgbClr val="00549F"/>
                </a:solidFill>
              </a:defRPr>
            </a:lvl3pPr>
            <a:lvl4pPr>
              <a:defRPr>
                <a:solidFill>
                  <a:srgbClr val="00549F"/>
                </a:solidFill>
              </a:defRPr>
            </a:lvl4pPr>
            <a:lvl5pPr>
              <a:defRPr>
                <a:solidFill>
                  <a:srgbClr val="00549F"/>
                </a:solidFill>
              </a:defRPr>
            </a:lvl5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77FA1B98-0F0A-804B-9EFB-6541F5139E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r>
              <a:rPr lang="cs-CZ"/>
              <a:t>21.02.2022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CE878FF5-0B17-9941-82F2-7572495708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67649C84-5642-254D-9462-884B598577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fld id="{F756C1FA-8DED-774F-A9BF-965BD70CC5B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16661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2A1488F-B8BD-6C4D-AB8D-B06252DD25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127B5E2E-DFC9-5A45-A199-DC7437FF0A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00549F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F65DA62-5DB1-1846-9E72-4AF265C87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F8395789-FFA9-6A48-956B-EF1DC9AF1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11AC4762-22A7-B142-A230-5302F205D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1587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3175D58-12AD-B84A-9ACC-A82DD980FC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0F0FCBF-CF8C-0C45-8F30-B1531CB45A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90799"/>
            <a:ext cx="5181600" cy="4186163"/>
          </a:xfrm>
        </p:spPr>
        <p:txBody>
          <a:bodyPr/>
          <a:lstStyle/>
          <a:p>
            <a:pPr lvl="0"/>
            <a:r>
              <a:rPr lang="cs-CZ" dirty="0"/>
              <a:t>Upravte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22E56DF1-50BA-E140-92EC-104EAB7003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90799"/>
            <a:ext cx="5181600" cy="4186163"/>
          </a:xfrm>
        </p:spPr>
        <p:txBody>
          <a:bodyPr/>
          <a:lstStyle/>
          <a:p>
            <a:pPr lvl="0"/>
            <a:r>
              <a:rPr lang="cs-CZ" dirty="0"/>
              <a:t>Upravte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81A118F6-91BB-5B4E-9105-4A744995A2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ED99D79A-A34B-5E4E-BD52-7B47EF30AF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2BC3DBA3-F30E-054A-A599-FE6A6D323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35713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A4D6D53-2781-654E-BC8D-8DCFAA2C6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306800"/>
            <a:ext cx="10515600" cy="684000"/>
          </a:xfrm>
        </p:spPr>
        <p:txBody>
          <a:bodyPr/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3864ED1C-7B69-0348-A11D-AEEBDD71F3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990799"/>
            <a:ext cx="5157787" cy="5142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356A51F1-1974-AC48-A80F-20A9EEBA9C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B00F50A2-1C4A-5948-BE8B-49F769660EA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990799"/>
            <a:ext cx="5183188" cy="5142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7F59BBBA-C966-8046-8253-6FA4A97369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8431FEF3-E8E8-764A-8425-D76EC96F26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57760BE4-BEDE-EC45-829F-8B835D771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D55BC128-C9BD-2744-A437-600544B17F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25207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52A329B-A10A-1844-81FE-4F1BA6E8E7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1EC71333-B3E7-D44C-923B-31A328BFD2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8D4F56B5-69F8-9842-89E0-8584572C26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A2C60967-6179-1748-9882-4147B7FD12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20914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8AFF1581-7E1B-4C4C-9E2B-241D2E59A4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662A342E-B1A3-1E42-96F5-03D898A2BB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B41026D2-DDB7-2C4B-B64A-F7847D569F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78173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C2A16DA-D7E8-5649-9C03-290A0510B4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2DB8DE4-6BC5-A348-A7D5-D9F5B9E402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C43F7F5D-4343-F540-A8D8-A55E9F556E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26B22C0C-88B0-3D4C-ABC1-BFCC0119A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E7D2AC44-F960-D746-856F-0488AAABF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A6E894C3-3974-3841-973A-EBDD4A18BF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04094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B143B6F-9D61-124F-9986-7DE8D91D78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B184FF4E-EDAE-4D40-BA8C-F6093CC30A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60206F0B-6F67-3746-8B9F-FB42DE5A45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626AF41B-EB73-B049-ACCD-3FA0E9B4CC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1453D8BE-FDF7-5243-8A49-BBC8AEBE14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583D8E34-C96A-0649-A500-4C74135799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4234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A1443AAB-CF41-0148-BC90-304F7189D4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6800"/>
            <a:ext cx="10515600" cy="68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41188D97-627F-714B-A0B0-855A906B52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268000"/>
            <a:ext cx="10515600" cy="3862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BD5F214B-FF17-2E4F-97E8-98C001A5C2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549F"/>
                </a:solidFill>
              </a:defRPr>
            </a:lvl1pPr>
          </a:lstStyle>
          <a:p>
            <a:r>
              <a:rPr lang="cs-CZ"/>
              <a:t>21.02.2022</a:t>
            </a:r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488D8351-1CFF-8748-B796-579D5EEDD7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549F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D66384A0-3575-644F-943F-3D8B6A8E5F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549F"/>
                </a:solidFill>
              </a:defRPr>
            </a:lvl1pPr>
          </a:lstStyle>
          <a:p>
            <a:fld id="{F756C1FA-8DED-774F-A9BF-965BD70CC5BD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7F005F39-F40F-D346-82E7-15471EBD534F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0" y="0"/>
            <a:ext cx="2111835" cy="1521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3737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00549F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549F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549F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549F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549F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549F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olkraj.cz/" TargetMode="Externa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m.bernatova@olkraj.cz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Skupina 13">
            <a:extLst>
              <a:ext uri="{FF2B5EF4-FFF2-40B4-BE49-F238E27FC236}">
                <a16:creationId xmlns:a16="http://schemas.microsoft.com/office/drawing/2014/main" id="{1F89291F-BFF3-F149-8545-E5BD693BB10A}"/>
              </a:ext>
            </a:extLst>
          </p:cNvPr>
          <p:cNvGrpSpPr/>
          <p:nvPr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sp>
          <p:nvSpPr>
            <p:cNvPr id="7" name="Obdélník 6">
              <a:extLst>
                <a:ext uri="{FF2B5EF4-FFF2-40B4-BE49-F238E27FC236}">
                  <a16:creationId xmlns:a16="http://schemas.microsoft.com/office/drawing/2014/main" id="{9B8A71D6-4121-A049-9152-97C298ED2BB1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pic>
          <p:nvPicPr>
            <p:cNvPr id="20" name="Grafický objekt 19">
              <a:extLst>
                <a:ext uri="{FF2B5EF4-FFF2-40B4-BE49-F238E27FC236}">
                  <a16:creationId xmlns:a16="http://schemas.microsoft.com/office/drawing/2014/main" id="{D859EB27-7C8D-FB4C-ABB8-C95E4E3010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768667" y="765706"/>
              <a:ext cx="4259696" cy="532462"/>
            </a:xfrm>
            <a:prstGeom prst="rect">
              <a:avLst/>
            </a:prstGeom>
          </p:spPr>
        </p:pic>
        <p:pic>
          <p:nvPicPr>
            <p:cNvPr id="8" name="Grafický objekt 7">
              <a:extLst>
                <a:ext uri="{FF2B5EF4-FFF2-40B4-BE49-F238E27FC236}">
                  <a16:creationId xmlns:a16="http://schemas.microsoft.com/office/drawing/2014/main" id="{8F093256-8D25-044F-BFF0-EF923A8BDF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-1" y="0"/>
              <a:ext cx="7896226" cy="5687314"/>
            </a:xfrm>
            <a:prstGeom prst="rect">
              <a:avLst/>
            </a:prstGeom>
          </p:spPr>
        </p:pic>
      </p:grpSp>
      <p:sp>
        <p:nvSpPr>
          <p:cNvPr id="2" name="Nadpis 1">
            <a:extLst>
              <a:ext uri="{FF2B5EF4-FFF2-40B4-BE49-F238E27FC236}">
                <a16:creationId xmlns:a16="http://schemas.microsoft.com/office/drawing/2014/main" id="{C2A064BA-43CA-F941-BCEA-9499EDA1D9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86369" y="3636974"/>
            <a:ext cx="6751435" cy="1533451"/>
          </a:xfrm>
        </p:spPr>
        <p:txBody>
          <a:bodyPr anchor="b">
            <a:normAutofit/>
          </a:bodyPr>
          <a:lstStyle/>
          <a:p>
            <a:pPr algn="ctr"/>
            <a:r>
              <a:rPr lang="cs-CZ" altLang="cs-CZ" b="1" i="1" dirty="0">
                <a:solidFill>
                  <a:srgbClr val="0060A8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FINANCOVÁNÍ SOCIÁLNÍCH SLUŽEB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130E3B1F-FFD6-DA4C-BD66-F1C7A0B2CB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86370" y="5376396"/>
            <a:ext cx="6751435" cy="935027"/>
          </a:xfrm>
        </p:spPr>
        <p:txBody>
          <a:bodyPr>
            <a:normAutofit/>
          </a:bodyPr>
          <a:lstStyle/>
          <a:p>
            <a:pPr algn="ctr"/>
            <a:r>
              <a:rPr lang="cs-CZ" altLang="cs-CZ" dirty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Setkání s poskytovateli sociálních služeb</a:t>
            </a:r>
          </a:p>
          <a:p>
            <a:pPr algn="ctr"/>
            <a:r>
              <a:rPr lang="cs-CZ" altLang="cs-CZ" dirty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Olomouc, 09.10.2024</a:t>
            </a:r>
          </a:p>
          <a:p>
            <a:pPr algn="r"/>
            <a:endParaRPr lang="cs-CZ" sz="2000" dirty="0">
              <a:solidFill>
                <a:srgbClr val="00549F"/>
              </a:solidFill>
              <a:latin typeface="Inter" panose="02000503000000020004" pitchFamily="2" charset="0"/>
              <a:ea typeface="Inter" panose="02000503000000020004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32124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7F005F39-F40F-D346-82E7-15471EBD53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2111835" cy="1521065"/>
          </a:xfrm>
          <a:prstGeom prst="rect">
            <a:avLst/>
          </a:prstGeom>
        </p:spPr>
      </p:pic>
      <p:sp>
        <p:nvSpPr>
          <p:cNvPr id="18" name="Nadpis 17">
            <a:extLst>
              <a:ext uri="{FF2B5EF4-FFF2-40B4-BE49-F238E27FC236}">
                <a16:creationId xmlns:a16="http://schemas.microsoft.com/office/drawing/2014/main" id="{85D1CE5D-F808-2E45-8B02-BFE390F67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4925"/>
            <a:ext cx="10515600" cy="684213"/>
          </a:xfrm>
        </p:spPr>
        <p:txBody>
          <a:bodyPr anchor="t">
            <a:normAutofit fontScale="90000"/>
          </a:bodyPr>
          <a:lstStyle/>
          <a:p>
            <a:r>
              <a:rPr lang="cs-CZ" altLang="cs-CZ" sz="3600" b="1" dirty="0">
                <a:solidFill>
                  <a:srgbClr val="0060A8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Podprogram č. 1 – Uzavírání smluv</a:t>
            </a:r>
            <a:br>
              <a:rPr lang="cs-CZ" altLang="cs-CZ" sz="3600" b="1" dirty="0">
                <a:solidFill>
                  <a:srgbClr val="0060A8"/>
                </a:solidFill>
                <a:ea typeface="ＭＳ Ｐゴシック" panose="020B0600070205080204" pitchFamily="34" charset="-128"/>
              </a:rPr>
            </a:br>
            <a:br>
              <a:rPr lang="cs-CZ" altLang="cs-CZ" sz="3600" b="1" dirty="0">
                <a:solidFill>
                  <a:srgbClr val="0060A8"/>
                </a:solidFill>
                <a:ea typeface="ＭＳ Ｐゴシック" panose="020B0600070205080204" pitchFamily="34" charset="-128"/>
              </a:rPr>
            </a:br>
            <a:endParaRPr lang="cs-CZ" sz="3600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19" name="Zástupný obsah 18">
            <a:extLst>
              <a:ext uri="{FF2B5EF4-FFF2-40B4-BE49-F238E27FC236}">
                <a16:creationId xmlns:a16="http://schemas.microsoft.com/office/drawing/2014/main" id="{EAB38407-8379-8D4F-A618-E210078435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48590"/>
            <a:ext cx="10515600" cy="4380748"/>
          </a:xfrm>
        </p:spPr>
        <p:txBody>
          <a:bodyPr>
            <a:normAutofit fontScale="32500" lnSpcReduction="20000"/>
          </a:bodyPr>
          <a:lstStyle/>
          <a:p>
            <a:pPr lvl="0" algn="just">
              <a:spcBef>
                <a:spcPts val="600"/>
              </a:spcBef>
              <a:defRPr/>
            </a:pPr>
            <a:endParaRPr lang="cs-CZ" altLang="cs-CZ" sz="2600" dirty="0"/>
          </a:p>
          <a:p>
            <a:pPr marL="0" indent="0" algn="just">
              <a:lnSpc>
                <a:spcPct val="120000"/>
              </a:lnSpc>
              <a:spcBef>
                <a:spcPts val="600"/>
              </a:spcBef>
              <a:buNone/>
              <a:defRPr/>
            </a:pPr>
            <a:r>
              <a:rPr lang="cs-CZ" altLang="cs-CZ" sz="7400" dirty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Při odeslání podepsané smlouvy je nutno do stejné DZ vložit povinné přílohy:</a:t>
            </a:r>
          </a:p>
          <a:p>
            <a:pPr marL="857250" lvl="1" indent="-342900" algn="just">
              <a:lnSpc>
                <a:spcPct val="120000"/>
              </a:lnSpc>
              <a:spcBef>
                <a:spcPts val="600"/>
              </a:spcBef>
              <a:buFont typeface="+mj-lt"/>
              <a:buAutoNum type="arabicPeriod"/>
              <a:defRPr/>
            </a:pPr>
            <a:r>
              <a:rPr lang="cs-CZ" altLang="cs-CZ" sz="6200" dirty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Čestné prohlášení o bezdlužnosti</a:t>
            </a:r>
            <a:r>
              <a:rPr lang="cs-CZ" sz="6200" dirty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</a:p>
          <a:p>
            <a:pPr marL="857250" lvl="1" indent="-342900" algn="just">
              <a:lnSpc>
                <a:spcPct val="120000"/>
              </a:lnSpc>
              <a:spcBef>
                <a:spcPts val="600"/>
              </a:spcBef>
              <a:buFont typeface="+mj-lt"/>
              <a:buAutoNum type="arabicPeriod"/>
              <a:defRPr/>
            </a:pPr>
            <a:r>
              <a:rPr lang="cs-CZ" altLang="cs-CZ" sz="6200" dirty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Potvrzení o bezdlužnosti z FÚ a 	</a:t>
            </a:r>
          </a:p>
          <a:p>
            <a:pPr marL="857250" lvl="1" indent="-342900" algn="just">
              <a:lnSpc>
                <a:spcPct val="120000"/>
              </a:lnSpc>
              <a:spcBef>
                <a:spcPts val="600"/>
              </a:spcBef>
              <a:buFont typeface="+mj-lt"/>
              <a:buAutoNum type="arabicPeriod"/>
              <a:defRPr/>
            </a:pPr>
            <a:r>
              <a:rPr lang="cs-CZ" altLang="cs-CZ" sz="6200" dirty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Potvrzení o bezdlužnosti z ČSSZ</a:t>
            </a:r>
          </a:p>
          <a:p>
            <a:pPr marL="857250" lvl="1" indent="-342900" algn="just">
              <a:lnSpc>
                <a:spcPct val="120000"/>
              </a:lnSpc>
              <a:spcBef>
                <a:spcPts val="600"/>
              </a:spcBef>
              <a:buFont typeface="+mj-lt"/>
              <a:buAutoNum type="arabicPeriod"/>
              <a:defRPr/>
            </a:pPr>
            <a:r>
              <a:rPr lang="cs-CZ" sz="6200" dirty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Město/obec (organizační složka), připojí v samostatném dokumentu doložku o schválení poskytnutí dotace a uzavření smlouvy příslušným orgánem města/obce </a:t>
            </a:r>
            <a:r>
              <a:rPr lang="cs-CZ" sz="4900" dirty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(vzorové doložky obcí + informace jsou ke stažení na </a:t>
            </a:r>
            <a:r>
              <a:rPr lang="cs-CZ" sz="4900" b="1" dirty="0">
                <a:latin typeface="Arial" panose="020B0604020202020204" pitchFamily="34" charset="0"/>
                <a:cs typeface="Arial" panose="020B0604020202020204" pitchFamily="34" charset="0"/>
              </a:rPr>
              <a:t>1url.cz/@PFP)</a:t>
            </a:r>
            <a:endParaRPr lang="cs-CZ" sz="4900" dirty="0"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  <a:p>
            <a:pPr marL="857250" lvl="1" indent="-342900" algn="just">
              <a:lnSpc>
                <a:spcPct val="120000"/>
              </a:lnSpc>
              <a:spcBef>
                <a:spcPts val="600"/>
              </a:spcBef>
              <a:buFont typeface="+mj-lt"/>
              <a:buAutoNum type="arabicPeriod"/>
              <a:defRPr/>
            </a:pPr>
            <a:r>
              <a:rPr lang="cs-CZ" sz="6200" dirty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Příspěvkové organizace (obcí) připojí dokument uvedený v bodě 4. pouze v případě, že zřizovací listina příspěvkové organizace vyžaduje pro platnost smlouvy předchozí souhlas zřizovatele </a:t>
            </a:r>
            <a:endParaRPr lang="cs-CZ" altLang="cs-CZ" sz="6200" dirty="0"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572CA83-9EC6-EB4A-813A-E75B719E7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09.10.2024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85F70A4-510F-F04C-8853-B2F377825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Setkání s poskytovateli sociálních služeb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97B5B9-D8B0-F645-A37F-C2085B5EC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>
                <a:solidFill>
                  <a:schemeClr val="tx2"/>
                </a:solidFill>
              </a:rPr>
              <a:t>10</a:t>
            </a:fld>
            <a:endParaRPr lang="cs-CZ" dirty="0">
              <a:solidFill>
                <a:schemeClr val="tx2"/>
              </a:solidFill>
            </a:endParaRPr>
          </a:p>
        </p:txBody>
      </p:sp>
      <p:cxnSp>
        <p:nvCxnSpPr>
          <p:cNvPr id="11" name="Přímá spojnice 10">
            <a:extLst>
              <a:ext uri="{FF2B5EF4-FFF2-40B4-BE49-F238E27FC236}">
                <a16:creationId xmlns:a16="http://schemas.microsoft.com/office/drawing/2014/main" id="{E7DE0464-B0AE-E643-9683-91B407784A15}"/>
              </a:ext>
            </a:extLst>
          </p:cNvPr>
          <p:cNvCxnSpPr>
            <a:cxnSpLocks/>
          </p:cNvCxnSpPr>
          <p:nvPr/>
        </p:nvCxnSpPr>
        <p:spPr>
          <a:xfrm>
            <a:off x="0" y="6294210"/>
            <a:ext cx="12192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ovéPole 1"/>
          <p:cNvSpPr txBox="1"/>
          <p:nvPr/>
        </p:nvSpPr>
        <p:spPr bwMode="auto">
          <a:xfrm>
            <a:off x="6200384" y="3344449"/>
            <a:ext cx="2079320" cy="400110"/>
          </a:xfrm>
          <a:prstGeom prst="rect">
            <a:avLst/>
          </a:prstGeom>
          <a:noFill/>
          <a:ln w="3175" cap="flat" cmpd="sng">
            <a:solidFill>
              <a:schemeClr val="accent1"/>
            </a:solidFill>
            <a:prstDash val="solid"/>
            <a:miter lim="400000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rtlCol="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l">
              <a:lnSpc>
                <a:spcPct val="150000"/>
              </a:lnSpc>
            </a:pPr>
            <a:r>
              <a:rPr lang="cs-CZ" sz="1400" b="1" dirty="0">
                <a:ln/>
                <a:solidFill>
                  <a:schemeClr val="accent3"/>
                </a:solidFill>
                <a:ea typeface="+mj-ea"/>
              </a:rPr>
              <a:t>Ne starší než 3 měsíce</a:t>
            </a:r>
          </a:p>
        </p:txBody>
      </p:sp>
    </p:spTree>
    <p:extLst>
      <p:ext uri="{BB962C8B-B14F-4D97-AF65-F5344CB8AC3E}">
        <p14:creationId xmlns:p14="http://schemas.microsoft.com/office/powerpoint/2010/main" val="20728851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7F005F39-F40F-D346-82E7-15471EBD53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2111835" cy="1521065"/>
          </a:xfrm>
          <a:prstGeom prst="rect">
            <a:avLst/>
          </a:prstGeom>
        </p:spPr>
      </p:pic>
      <p:sp>
        <p:nvSpPr>
          <p:cNvPr id="18" name="Nadpis 17">
            <a:extLst>
              <a:ext uri="{FF2B5EF4-FFF2-40B4-BE49-F238E27FC236}">
                <a16:creationId xmlns:a16="http://schemas.microsoft.com/office/drawing/2014/main" id="{85D1CE5D-F808-2E45-8B02-BFE390F67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4925"/>
            <a:ext cx="10515600" cy="684213"/>
          </a:xfrm>
        </p:spPr>
        <p:txBody>
          <a:bodyPr anchor="t">
            <a:normAutofit fontScale="90000"/>
          </a:bodyPr>
          <a:lstStyle/>
          <a:p>
            <a:r>
              <a:rPr lang="cs-CZ" altLang="cs-CZ" sz="3600" b="1" dirty="0">
                <a:solidFill>
                  <a:srgbClr val="0060A8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Podprogram č. 1 – Uzavírání smluv</a:t>
            </a:r>
            <a:br>
              <a:rPr lang="cs-CZ" altLang="cs-CZ" sz="3600" b="1" dirty="0">
                <a:solidFill>
                  <a:srgbClr val="0060A8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</a:br>
            <a:br>
              <a:rPr lang="cs-CZ" altLang="cs-CZ" sz="3600" b="1" dirty="0">
                <a:solidFill>
                  <a:srgbClr val="0060A8"/>
                </a:solidFill>
                <a:ea typeface="ＭＳ Ｐゴシック" panose="020B0600070205080204" pitchFamily="34" charset="-128"/>
              </a:rPr>
            </a:br>
            <a:endParaRPr lang="cs-CZ" sz="3600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19" name="Zástupný obsah 18">
            <a:extLst>
              <a:ext uri="{FF2B5EF4-FFF2-40B4-BE49-F238E27FC236}">
                <a16:creationId xmlns:a16="http://schemas.microsoft.com/office/drawing/2014/main" id="{EAB38407-8379-8D4F-A618-E210078435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51276"/>
            <a:ext cx="10515600" cy="4078061"/>
          </a:xfrm>
        </p:spPr>
        <p:txBody>
          <a:bodyPr>
            <a:normAutofit/>
          </a:bodyPr>
          <a:lstStyle/>
          <a:p>
            <a:pPr marL="444500" indent="-444500" algn="just">
              <a:lnSpc>
                <a:spcPct val="110000"/>
              </a:lnSpc>
              <a:spcBef>
                <a:spcPts val="600"/>
              </a:spcBef>
              <a:defRPr/>
            </a:pPr>
            <a:r>
              <a:rPr lang="cs-CZ" altLang="cs-CZ" sz="2400" dirty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Potvrzení zdravotních pojišťoven není nutno dokládat (je nahrazeno čestným prohlášením)</a:t>
            </a:r>
          </a:p>
          <a:p>
            <a:pPr marL="444500" indent="-444500" algn="just">
              <a:lnSpc>
                <a:spcPct val="110000"/>
              </a:lnSpc>
              <a:spcBef>
                <a:spcPts val="600"/>
              </a:spcBef>
              <a:defRPr/>
            </a:pPr>
            <a:r>
              <a:rPr lang="cs-CZ" altLang="cs-CZ" sz="2400" dirty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Smlouvy, které obsahují všechny povinné náležitosti  jsou uzavřeny dnem doručení na KÚOK</a:t>
            </a:r>
          </a:p>
          <a:p>
            <a:pPr marL="444500" indent="-444500" algn="just">
              <a:lnSpc>
                <a:spcPct val="110000"/>
              </a:lnSpc>
              <a:spcBef>
                <a:spcPts val="600"/>
              </a:spcBef>
              <a:defRPr/>
            </a:pPr>
            <a:r>
              <a:rPr lang="cs-CZ" altLang="cs-CZ" sz="2400" dirty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Následně dochází k výplatě finančních prostředků (1. splátka ve výši 60 % přiznané dotace)</a:t>
            </a:r>
          </a:p>
          <a:p>
            <a:pPr lvl="0" algn="just">
              <a:spcBef>
                <a:spcPts val="600"/>
              </a:spcBef>
              <a:defRPr/>
            </a:pPr>
            <a:endParaRPr lang="cs-CZ" altLang="cs-CZ" sz="2600" dirty="0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572CA83-9EC6-EB4A-813A-E75B719E7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09.10.2024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85F70A4-510F-F04C-8853-B2F377825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Setkání s poskytovateli sociálních služeb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97B5B9-D8B0-F645-A37F-C2085B5EC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>
                <a:solidFill>
                  <a:schemeClr val="tx2"/>
                </a:solidFill>
              </a:rPr>
              <a:t>11</a:t>
            </a:fld>
            <a:endParaRPr lang="cs-CZ" dirty="0">
              <a:solidFill>
                <a:schemeClr val="tx2"/>
              </a:solidFill>
            </a:endParaRPr>
          </a:p>
        </p:txBody>
      </p:sp>
      <p:cxnSp>
        <p:nvCxnSpPr>
          <p:cNvPr id="11" name="Přímá spojnice 10">
            <a:extLst>
              <a:ext uri="{FF2B5EF4-FFF2-40B4-BE49-F238E27FC236}">
                <a16:creationId xmlns:a16="http://schemas.microsoft.com/office/drawing/2014/main" id="{E7DE0464-B0AE-E643-9683-91B407784A15}"/>
              </a:ext>
            </a:extLst>
          </p:cNvPr>
          <p:cNvCxnSpPr>
            <a:cxnSpLocks/>
          </p:cNvCxnSpPr>
          <p:nvPr/>
        </p:nvCxnSpPr>
        <p:spPr>
          <a:xfrm>
            <a:off x="0" y="6294210"/>
            <a:ext cx="12192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46923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7F005F39-F40F-D346-82E7-15471EBD53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2111835" cy="1521065"/>
          </a:xfrm>
          <a:prstGeom prst="rect">
            <a:avLst/>
          </a:prstGeom>
        </p:spPr>
      </p:pic>
      <p:sp>
        <p:nvSpPr>
          <p:cNvPr id="18" name="Nadpis 17">
            <a:extLst>
              <a:ext uri="{FF2B5EF4-FFF2-40B4-BE49-F238E27FC236}">
                <a16:creationId xmlns:a16="http://schemas.microsoft.com/office/drawing/2014/main" id="{85D1CE5D-F808-2E45-8B02-BFE390F67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5917" y="1261395"/>
            <a:ext cx="10515600" cy="684213"/>
          </a:xfrm>
        </p:spPr>
        <p:txBody>
          <a:bodyPr anchor="t">
            <a:normAutofit fontScale="90000"/>
          </a:bodyPr>
          <a:lstStyle/>
          <a:p>
            <a:r>
              <a:rPr lang="cs-CZ" altLang="cs-CZ" sz="3600" b="1" dirty="0">
                <a:solidFill>
                  <a:srgbClr val="0060A8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Audit</a:t>
            </a:r>
            <a:br>
              <a:rPr lang="cs-CZ" altLang="cs-CZ" sz="3600" b="1" dirty="0">
                <a:solidFill>
                  <a:srgbClr val="0060A8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</a:br>
            <a:endParaRPr lang="cs-CZ" sz="3600" dirty="0">
              <a:solidFill>
                <a:schemeClr val="tx2"/>
              </a:solidFill>
              <a:latin typeface="Arial" panose="020B0604020202020204" pitchFamily="34" charset="0"/>
              <a:ea typeface="Inter" panose="02000503000000020004" pitchFamily="2" charset="0"/>
              <a:cs typeface="Arial" panose="020B0604020202020204" pitchFamily="34" charset="0"/>
            </a:endParaRPr>
          </a:p>
        </p:txBody>
      </p:sp>
      <p:sp>
        <p:nvSpPr>
          <p:cNvPr id="19" name="Zástupný obsah 18">
            <a:extLst>
              <a:ext uri="{FF2B5EF4-FFF2-40B4-BE49-F238E27FC236}">
                <a16:creationId xmlns:a16="http://schemas.microsoft.com/office/drawing/2014/main" id="{EAB38407-8379-8D4F-A618-E210078435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51276"/>
            <a:ext cx="10515600" cy="4078061"/>
          </a:xfrm>
        </p:spPr>
        <p:txBody>
          <a:bodyPr>
            <a:normAutofit/>
          </a:bodyPr>
          <a:lstStyle/>
          <a:p>
            <a:pPr marL="114300" indent="0" algn="just">
              <a:lnSpc>
                <a:spcPct val="100000"/>
              </a:lnSpc>
              <a:spcBef>
                <a:spcPts val="600"/>
              </a:spcBef>
              <a:buNone/>
              <a:defRPr/>
            </a:pPr>
            <a:r>
              <a:rPr lang="cs-CZ" altLang="cs-CZ" dirty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Povinnost předložit zprávu auditora do 31.08.2025 (za rok 2024) se týká příjemců dotace nad </a:t>
            </a:r>
            <a:r>
              <a:rPr lang="cs-CZ" altLang="cs-CZ" b="1" dirty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4 mil. Kč (za organizaci).</a:t>
            </a:r>
          </a:p>
          <a:p>
            <a:pPr marL="114300" indent="0" algn="just">
              <a:lnSpc>
                <a:spcPct val="100000"/>
              </a:lnSpc>
              <a:spcBef>
                <a:spcPts val="600"/>
              </a:spcBef>
              <a:buNone/>
              <a:defRPr/>
            </a:pPr>
            <a:endParaRPr lang="cs-CZ" altLang="cs-CZ" b="1" dirty="0"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  <a:p>
            <a:pPr marL="114300" indent="0" algn="ctr">
              <a:lnSpc>
                <a:spcPct val="100000"/>
              </a:lnSpc>
              <a:spcBef>
                <a:spcPts val="600"/>
              </a:spcBef>
              <a:buNone/>
              <a:defRPr/>
            </a:pPr>
            <a:r>
              <a:rPr lang="cs-CZ" altLang="cs-CZ" sz="2400" b="1" dirty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Úhrada auditu u povinných subjektů je uznatelným výdajem.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572CA83-9EC6-EB4A-813A-E75B719E7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09.10.2024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85F70A4-510F-F04C-8853-B2F377825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Setkání s poskytovateli sociálních služeb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97B5B9-D8B0-F645-A37F-C2085B5EC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>
                <a:solidFill>
                  <a:schemeClr val="tx2"/>
                </a:solidFill>
              </a:rPr>
              <a:t>12</a:t>
            </a:fld>
            <a:endParaRPr lang="cs-CZ" dirty="0">
              <a:solidFill>
                <a:schemeClr val="tx2"/>
              </a:solidFill>
            </a:endParaRPr>
          </a:p>
        </p:txBody>
      </p:sp>
      <p:cxnSp>
        <p:nvCxnSpPr>
          <p:cNvPr id="11" name="Přímá spojnice 10">
            <a:extLst>
              <a:ext uri="{FF2B5EF4-FFF2-40B4-BE49-F238E27FC236}">
                <a16:creationId xmlns:a16="http://schemas.microsoft.com/office/drawing/2014/main" id="{E7DE0464-B0AE-E643-9683-91B407784A15}"/>
              </a:ext>
            </a:extLst>
          </p:cNvPr>
          <p:cNvCxnSpPr>
            <a:cxnSpLocks/>
          </p:cNvCxnSpPr>
          <p:nvPr/>
        </p:nvCxnSpPr>
        <p:spPr>
          <a:xfrm>
            <a:off x="0" y="6294210"/>
            <a:ext cx="12192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24540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Skupina 13">
            <a:extLst>
              <a:ext uri="{FF2B5EF4-FFF2-40B4-BE49-F238E27FC236}">
                <a16:creationId xmlns:a16="http://schemas.microsoft.com/office/drawing/2014/main" id="{1F89291F-BFF3-F149-8545-E5BD693BB10A}"/>
              </a:ext>
            </a:extLst>
          </p:cNvPr>
          <p:cNvGrpSpPr/>
          <p:nvPr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sp>
          <p:nvSpPr>
            <p:cNvPr id="7" name="Obdélník 6">
              <a:extLst>
                <a:ext uri="{FF2B5EF4-FFF2-40B4-BE49-F238E27FC236}">
                  <a16:creationId xmlns:a16="http://schemas.microsoft.com/office/drawing/2014/main" id="{9B8A71D6-4121-A049-9152-97C298ED2BB1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pic>
          <p:nvPicPr>
            <p:cNvPr id="20" name="Grafický objekt 19">
              <a:extLst>
                <a:ext uri="{FF2B5EF4-FFF2-40B4-BE49-F238E27FC236}">
                  <a16:creationId xmlns:a16="http://schemas.microsoft.com/office/drawing/2014/main" id="{D859EB27-7C8D-FB4C-ABB8-C95E4E3010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768667" y="765706"/>
              <a:ext cx="4259696" cy="532462"/>
            </a:xfrm>
            <a:prstGeom prst="rect">
              <a:avLst/>
            </a:prstGeom>
          </p:spPr>
        </p:pic>
        <p:pic>
          <p:nvPicPr>
            <p:cNvPr id="8" name="Grafický objekt 7">
              <a:extLst>
                <a:ext uri="{FF2B5EF4-FFF2-40B4-BE49-F238E27FC236}">
                  <a16:creationId xmlns:a16="http://schemas.microsoft.com/office/drawing/2014/main" id="{8F093256-8D25-044F-BFF0-EF923A8BDF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-1" y="0"/>
              <a:ext cx="7896226" cy="5687314"/>
            </a:xfrm>
            <a:prstGeom prst="rect">
              <a:avLst/>
            </a:prstGeom>
          </p:spPr>
        </p:pic>
      </p:grpSp>
      <p:sp>
        <p:nvSpPr>
          <p:cNvPr id="2" name="Nadpis 1">
            <a:extLst>
              <a:ext uri="{FF2B5EF4-FFF2-40B4-BE49-F238E27FC236}">
                <a16:creationId xmlns:a16="http://schemas.microsoft.com/office/drawing/2014/main" id="{C2A064BA-43CA-F941-BCEA-9499EDA1D9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86369" y="3636974"/>
            <a:ext cx="6751435" cy="1533451"/>
          </a:xfrm>
        </p:spPr>
        <p:txBody>
          <a:bodyPr anchor="b">
            <a:normAutofit fontScale="90000"/>
          </a:bodyPr>
          <a:lstStyle/>
          <a:p>
            <a:r>
              <a:rPr lang="pt-BR" altLang="cs-CZ" b="1" i="1" dirty="0">
                <a:solidFill>
                  <a:srgbClr val="0060A8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Podprogram č. 2 </a:t>
            </a:r>
            <a:r>
              <a:rPr lang="cs-CZ" altLang="cs-CZ" b="1" i="1" dirty="0">
                <a:solidFill>
                  <a:srgbClr val="0060A8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– dotace z rozpočtu OK určená na poskytování služeb 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130E3B1F-FFD6-DA4C-BD66-F1C7A0B2CB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86370" y="5376396"/>
            <a:ext cx="6751435" cy="935027"/>
          </a:xfrm>
        </p:spPr>
        <p:txBody>
          <a:bodyPr>
            <a:normAutofit/>
          </a:bodyPr>
          <a:lstStyle/>
          <a:p>
            <a:pPr algn="r"/>
            <a:endParaRPr lang="cs-CZ" sz="2000" dirty="0">
              <a:solidFill>
                <a:srgbClr val="00549F"/>
              </a:solidFill>
              <a:latin typeface="Inter" panose="02000503000000020004" pitchFamily="2" charset="0"/>
              <a:ea typeface="Inter" panose="02000503000000020004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76237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7F005F39-F40F-D346-82E7-15471EBD53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2111835" cy="1521065"/>
          </a:xfrm>
          <a:prstGeom prst="rect">
            <a:avLst/>
          </a:prstGeom>
        </p:spPr>
      </p:pic>
      <p:sp>
        <p:nvSpPr>
          <p:cNvPr id="18" name="Nadpis 17">
            <a:extLst>
              <a:ext uri="{FF2B5EF4-FFF2-40B4-BE49-F238E27FC236}">
                <a16:creationId xmlns:a16="http://schemas.microsoft.com/office/drawing/2014/main" id="{85D1CE5D-F808-2E45-8B02-BFE390F67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4925"/>
            <a:ext cx="10515600" cy="216139"/>
          </a:xfrm>
        </p:spPr>
        <p:txBody>
          <a:bodyPr anchor="t">
            <a:normAutofit fontScale="90000"/>
          </a:bodyPr>
          <a:lstStyle/>
          <a:p>
            <a:r>
              <a:rPr lang="cs-CZ" sz="3600" b="1" dirty="0">
                <a:solidFill>
                  <a:schemeClr val="tx2"/>
                </a:solidFill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Podprogram č. 2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572CA83-9EC6-EB4A-813A-E75B719E7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09.10.2024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85F70A4-510F-F04C-8853-B2F377825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Setkání s poskytovateli sociálních služeb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97B5B9-D8B0-F645-A37F-C2085B5EC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>
                <a:solidFill>
                  <a:schemeClr val="tx2"/>
                </a:solidFill>
              </a:rPr>
              <a:t>14</a:t>
            </a:fld>
            <a:endParaRPr lang="cs-CZ" dirty="0">
              <a:solidFill>
                <a:schemeClr val="tx2"/>
              </a:solidFill>
            </a:endParaRPr>
          </a:p>
        </p:txBody>
      </p:sp>
      <p:cxnSp>
        <p:nvCxnSpPr>
          <p:cNvPr id="11" name="Přímá spojnice 10">
            <a:extLst>
              <a:ext uri="{FF2B5EF4-FFF2-40B4-BE49-F238E27FC236}">
                <a16:creationId xmlns:a16="http://schemas.microsoft.com/office/drawing/2014/main" id="{E7DE0464-B0AE-E643-9683-91B407784A15}"/>
              </a:ext>
            </a:extLst>
          </p:cNvPr>
          <p:cNvCxnSpPr>
            <a:cxnSpLocks/>
          </p:cNvCxnSpPr>
          <p:nvPr/>
        </p:nvCxnSpPr>
        <p:spPr>
          <a:xfrm>
            <a:off x="0" y="6294210"/>
            <a:ext cx="12192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ástupný symbol pro obsah 7"/>
          <p:cNvSpPr>
            <a:spLocks noGrp="1"/>
          </p:cNvSpPr>
          <p:nvPr>
            <p:ph idx="1"/>
          </p:nvPr>
        </p:nvSpPr>
        <p:spPr>
          <a:xfrm>
            <a:off x="838200" y="1837426"/>
            <a:ext cx="10515600" cy="4293374"/>
          </a:xfrm>
        </p:spPr>
        <p:txBody>
          <a:bodyPr>
            <a:normAutofit/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cs-CZ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Vyhlášení výzvy - do 28. 2. daného roku </a:t>
            </a:r>
          </a:p>
          <a:p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Sběr žádostí – zpravidla od pol. března do pol. dubna (bude upřesněno ve vyhlášení výzvy)</a:t>
            </a:r>
          </a:p>
          <a:p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Alokace do Podprogramu č. 2 – bude uvedena ve vyhlášení výzvy</a:t>
            </a:r>
          </a:p>
          <a:p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V návrhu rozpočtu je požadavek na alokaci 55 mil. Kč</a:t>
            </a:r>
          </a:p>
          <a:p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Podání žádosti o dotaci i finanční vyúčtování dotace – probíhá prostřednictvím systému RAP    </a:t>
            </a:r>
          </a:p>
        </p:txBody>
      </p:sp>
    </p:spTree>
    <p:extLst>
      <p:ext uri="{BB962C8B-B14F-4D97-AF65-F5344CB8AC3E}">
        <p14:creationId xmlns:p14="http://schemas.microsoft.com/office/powerpoint/2010/main" val="40064434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7F005F39-F40F-D346-82E7-15471EBD53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2111835" cy="1521065"/>
          </a:xfrm>
          <a:prstGeom prst="rect">
            <a:avLst/>
          </a:prstGeom>
        </p:spPr>
      </p:pic>
      <p:sp>
        <p:nvSpPr>
          <p:cNvPr id="18" name="Nadpis 17">
            <a:extLst>
              <a:ext uri="{FF2B5EF4-FFF2-40B4-BE49-F238E27FC236}">
                <a16:creationId xmlns:a16="http://schemas.microsoft.com/office/drawing/2014/main" id="{85D1CE5D-F808-2E45-8B02-BFE390F67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4925"/>
            <a:ext cx="10515600" cy="684213"/>
          </a:xfrm>
        </p:spPr>
        <p:txBody>
          <a:bodyPr anchor="t">
            <a:normAutofit fontScale="90000"/>
          </a:bodyPr>
          <a:lstStyle/>
          <a:p>
            <a:r>
              <a:rPr lang="cs-CZ" altLang="cs-CZ" sz="3600" b="1" dirty="0">
                <a:solidFill>
                  <a:srgbClr val="0060A8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Podprogram č. 2 – Finanční vyúčtování dotace</a:t>
            </a:r>
            <a:br>
              <a:rPr lang="cs-CZ" altLang="cs-CZ" sz="3600" b="1" dirty="0">
                <a:solidFill>
                  <a:srgbClr val="0060A8"/>
                </a:solidFill>
                <a:ea typeface="ＭＳ Ｐゴシック" panose="020B0600070205080204" pitchFamily="34" charset="-128"/>
              </a:rPr>
            </a:br>
            <a:br>
              <a:rPr lang="cs-CZ" altLang="cs-CZ" sz="3600" b="1" dirty="0">
                <a:solidFill>
                  <a:srgbClr val="0060A8"/>
                </a:solidFill>
                <a:ea typeface="ＭＳ Ｐゴシック" panose="020B0600070205080204" pitchFamily="34" charset="-128"/>
              </a:rPr>
            </a:br>
            <a:endParaRPr lang="cs-CZ" sz="3600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19" name="Zástupný obsah 18">
            <a:extLst>
              <a:ext uri="{FF2B5EF4-FFF2-40B4-BE49-F238E27FC236}">
                <a16:creationId xmlns:a16="http://schemas.microsoft.com/office/drawing/2014/main" id="{EAB38407-8379-8D4F-A618-E210078435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66122"/>
            <a:ext cx="10515600" cy="3863215"/>
          </a:xfrm>
        </p:spPr>
        <p:txBody>
          <a:bodyPr>
            <a:normAutofit lnSpcReduction="10000"/>
          </a:bodyPr>
          <a:lstStyle/>
          <a:p>
            <a:pPr marL="534988" indent="-363538" algn="just">
              <a:lnSpc>
                <a:spcPct val="100000"/>
              </a:lnSpc>
              <a:spcBef>
                <a:spcPts val="600"/>
              </a:spcBef>
              <a:defRPr/>
            </a:pPr>
            <a:r>
              <a:rPr lang="cs-CZ" altLang="cs-CZ" sz="2600" dirty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Předložit v termínu do 15.02. (prostřednictvím systému RAP)</a:t>
            </a:r>
          </a:p>
          <a:p>
            <a:pPr marL="534988" indent="-363538" algn="just">
              <a:lnSpc>
                <a:spcPct val="100000"/>
              </a:lnSpc>
              <a:spcBef>
                <a:spcPts val="600"/>
              </a:spcBef>
              <a:defRPr/>
            </a:pPr>
            <a:r>
              <a:rPr lang="cs-CZ" altLang="cs-CZ" sz="2600" dirty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Doložit povinné přílohy</a:t>
            </a:r>
          </a:p>
          <a:p>
            <a:pPr marL="534988" indent="-363538" algn="just">
              <a:lnSpc>
                <a:spcPct val="100000"/>
              </a:lnSpc>
              <a:spcBef>
                <a:spcPts val="600"/>
              </a:spcBef>
              <a:defRPr/>
            </a:pPr>
            <a:r>
              <a:rPr lang="cs-CZ" altLang="cs-CZ" sz="2600" dirty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Využít připravených formulářů:</a:t>
            </a:r>
          </a:p>
          <a:p>
            <a:pPr marL="534988" lvl="1" indent="-363538" algn="just">
              <a:lnSpc>
                <a:spcPct val="100000"/>
              </a:lnSpc>
              <a:spcBef>
                <a:spcPts val="600"/>
              </a:spcBef>
              <a:defRPr/>
            </a:pPr>
            <a:r>
              <a:rPr lang="cs-CZ" sz="2600" dirty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Příloha č. 3 – Informace o realizaci projektu</a:t>
            </a:r>
          </a:p>
          <a:p>
            <a:pPr marL="514350" lvl="1" indent="0" algn="just">
              <a:lnSpc>
                <a:spcPct val="100000"/>
              </a:lnSpc>
              <a:spcBef>
                <a:spcPts val="600"/>
              </a:spcBef>
              <a:buNone/>
              <a:defRPr/>
            </a:pPr>
            <a:r>
              <a:rPr lang="cs-CZ" altLang="cs-CZ" sz="2600" dirty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+ případně </a:t>
            </a:r>
            <a:r>
              <a:rPr lang="cs-CZ" sz="2600" dirty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Příloha č. 4 – </a:t>
            </a:r>
            <a:r>
              <a:rPr lang="cs-CZ" altLang="cs-CZ" sz="2600" dirty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Avízo vrácení finančních prostředků</a:t>
            </a:r>
          </a:p>
          <a:p>
            <a:pPr marL="514350" indent="-457200" algn="just">
              <a:lnSpc>
                <a:spcPct val="100000"/>
              </a:lnSpc>
              <a:spcBef>
                <a:spcPts val="600"/>
              </a:spcBef>
              <a:defRPr/>
            </a:pPr>
            <a:r>
              <a:rPr lang="cs-CZ" altLang="cs-CZ" sz="2600" dirty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Do 28. 02. 2025 vrátit na účet zřizovatele nevyčerpané finanční prostředky  </a:t>
            </a:r>
          </a:p>
          <a:p>
            <a:pPr marL="514350" lvl="1" indent="0" algn="just">
              <a:lnSpc>
                <a:spcPct val="100000"/>
              </a:lnSpc>
              <a:spcBef>
                <a:spcPts val="600"/>
              </a:spcBef>
              <a:buNone/>
              <a:defRPr/>
            </a:pPr>
            <a:r>
              <a:rPr lang="cs-CZ" altLang="cs-CZ" sz="2600" dirty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</a:p>
          <a:p>
            <a:pPr marL="0" indent="0" algn="just">
              <a:spcBef>
                <a:spcPts val="600"/>
              </a:spcBef>
              <a:buNone/>
              <a:defRPr/>
            </a:pPr>
            <a:r>
              <a:rPr lang="cs-CZ" altLang="cs-CZ" sz="2600" i="1" dirty="0">
                <a:latin typeface="Arial" panose="020B0604020202020204" pitchFamily="34" charset="0"/>
                <a:cs typeface="Arial" panose="020B0604020202020204" pitchFamily="34" charset="0"/>
              </a:rPr>
              <a:t>          Bližší informace jsou uvedeny v pravidlech PROGRAMU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572CA83-9EC6-EB4A-813A-E75B719E7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09.10.2024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85F70A4-510F-F04C-8853-B2F377825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Setkání s poskytovateli sociálních služeb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97B5B9-D8B0-F645-A37F-C2085B5EC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>
                <a:solidFill>
                  <a:schemeClr val="tx2"/>
                </a:solidFill>
              </a:rPr>
              <a:t>15</a:t>
            </a:fld>
            <a:endParaRPr lang="cs-CZ" dirty="0">
              <a:solidFill>
                <a:schemeClr val="tx2"/>
              </a:solidFill>
            </a:endParaRPr>
          </a:p>
        </p:txBody>
      </p:sp>
      <p:cxnSp>
        <p:nvCxnSpPr>
          <p:cNvPr id="11" name="Přímá spojnice 10">
            <a:extLst>
              <a:ext uri="{FF2B5EF4-FFF2-40B4-BE49-F238E27FC236}">
                <a16:creationId xmlns:a16="http://schemas.microsoft.com/office/drawing/2014/main" id="{E7DE0464-B0AE-E643-9683-91B407784A15}"/>
              </a:ext>
            </a:extLst>
          </p:cNvPr>
          <p:cNvCxnSpPr>
            <a:cxnSpLocks/>
          </p:cNvCxnSpPr>
          <p:nvPr/>
        </p:nvCxnSpPr>
        <p:spPr>
          <a:xfrm>
            <a:off x="0" y="6294210"/>
            <a:ext cx="12192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79608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7F005F39-F40F-D346-82E7-15471EBD53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2111835" cy="1521065"/>
          </a:xfrm>
          <a:prstGeom prst="rect">
            <a:avLst/>
          </a:prstGeom>
        </p:spPr>
      </p:pic>
      <p:sp>
        <p:nvSpPr>
          <p:cNvPr id="18" name="Nadpis 17">
            <a:extLst>
              <a:ext uri="{FF2B5EF4-FFF2-40B4-BE49-F238E27FC236}">
                <a16:creationId xmlns:a16="http://schemas.microsoft.com/office/drawing/2014/main" id="{85D1CE5D-F808-2E45-8B02-BFE390F67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4925"/>
            <a:ext cx="10515600" cy="216139"/>
          </a:xfrm>
        </p:spPr>
        <p:txBody>
          <a:bodyPr anchor="t">
            <a:normAutofit fontScale="90000"/>
          </a:bodyPr>
          <a:lstStyle/>
          <a:p>
            <a:r>
              <a:rPr lang="cs-CZ" sz="3600" b="1" dirty="0">
                <a:solidFill>
                  <a:schemeClr val="tx2"/>
                </a:solidFill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Finanční vyúčtování- ze smlouvy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572CA83-9EC6-EB4A-813A-E75B719E7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09.10.2024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85F70A4-510F-F04C-8853-B2F377825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Setkání s poskytovateli sociálních služeb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97B5B9-D8B0-F645-A37F-C2085B5EC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>
                <a:solidFill>
                  <a:schemeClr val="tx2"/>
                </a:solidFill>
              </a:rPr>
              <a:t>16</a:t>
            </a:fld>
            <a:endParaRPr lang="cs-CZ" dirty="0">
              <a:solidFill>
                <a:schemeClr val="tx2"/>
              </a:solidFill>
            </a:endParaRPr>
          </a:p>
        </p:txBody>
      </p:sp>
      <p:cxnSp>
        <p:nvCxnSpPr>
          <p:cNvPr id="11" name="Přímá spojnice 10">
            <a:extLst>
              <a:ext uri="{FF2B5EF4-FFF2-40B4-BE49-F238E27FC236}">
                <a16:creationId xmlns:a16="http://schemas.microsoft.com/office/drawing/2014/main" id="{E7DE0464-B0AE-E643-9683-91B407784A15}"/>
              </a:ext>
            </a:extLst>
          </p:cNvPr>
          <p:cNvCxnSpPr>
            <a:cxnSpLocks/>
          </p:cNvCxnSpPr>
          <p:nvPr/>
        </p:nvCxnSpPr>
        <p:spPr>
          <a:xfrm>
            <a:off x="0" y="6294210"/>
            <a:ext cx="12192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ástupný symbol pro obsah 7"/>
          <p:cNvSpPr>
            <a:spLocks noGrp="1"/>
          </p:cNvSpPr>
          <p:nvPr>
            <p:ph idx="1"/>
          </p:nvPr>
        </p:nvSpPr>
        <p:spPr>
          <a:xfrm>
            <a:off x="838200" y="1837426"/>
            <a:ext cx="10515600" cy="4293374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cs-CZ" dirty="0">
                <a:latin typeface="Arial" panose="020B0604020202020204" pitchFamily="34" charset="0"/>
                <a:ea typeface="Times New Roman" panose="02020603050405020304" pitchFamily="18" charset="0"/>
              </a:rPr>
              <a:t>Vyúčtování musí obsahovat: </a:t>
            </a:r>
          </a:p>
          <a:p>
            <a:pPr marL="275590" indent="0"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cs-CZ" dirty="0">
                <a:latin typeface="Arial" panose="020B0604020202020204" pitchFamily="34" charset="0"/>
                <a:ea typeface="Times New Roman" panose="02020603050405020304" pitchFamily="18" charset="0"/>
              </a:rPr>
              <a:t>3.1	</a:t>
            </a:r>
            <a:r>
              <a:rPr lang="cs-CZ" b="1" u="sng" dirty="0">
                <a:latin typeface="Arial" panose="020B0604020202020204" pitchFamily="34" charset="0"/>
                <a:ea typeface="Times New Roman" panose="02020603050405020304" pitchFamily="18" charset="0"/>
              </a:rPr>
              <a:t>soupis všech výdajů (nákladů</a:t>
            </a:r>
            <a:r>
              <a:rPr lang="cs-CZ" b="1" dirty="0">
                <a:latin typeface="Arial" panose="020B0604020202020204" pitchFamily="34" charset="0"/>
                <a:ea typeface="Times New Roman" panose="02020603050405020304" pitchFamily="18" charset="0"/>
              </a:rPr>
              <a:t>)</a:t>
            </a:r>
            <a:r>
              <a:rPr lang="cs-CZ" dirty="0">
                <a:latin typeface="Arial" panose="020B0604020202020204" pitchFamily="34" charset="0"/>
                <a:ea typeface="Times New Roman" panose="02020603050405020304" pitchFamily="18" charset="0"/>
              </a:rPr>
              <a:t> hrazených z poskytnuté dotace v rozsahu uvedeném v systému RAP, doložený:</a:t>
            </a:r>
          </a:p>
          <a:p>
            <a:pPr marL="901700" indent="-539750"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cs-CZ" dirty="0">
                <a:latin typeface="Arial" panose="020B0604020202020204" pitchFamily="34" charset="0"/>
                <a:ea typeface="Times New Roman" panose="02020603050405020304" pitchFamily="18" charset="0"/>
              </a:rPr>
              <a:t>a)	</a:t>
            </a:r>
            <a:r>
              <a:rPr lang="cs-CZ" b="1" dirty="0">
                <a:latin typeface="Arial" panose="020B0604020202020204" pitchFamily="34" charset="0"/>
                <a:ea typeface="Times New Roman" panose="02020603050405020304" pitchFamily="18" charset="0"/>
              </a:rPr>
              <a:t>u mzdových výdajů (nákladů) a zákonných odvodů za měsíc prosinec</a:t>
            </a:r>
            <a:r>
              <a:rPr lang="cs-CZ" dirty="0">
                <a:latin typeface="Arial" panose="020B0604020202020204" pitchFamily="34" charset="0"/>
                <a:ea typeface="Times New Roman" panose="02020603050405020304" pitchFamily="18" charset="0"/>
              </a:rPr>
              <a:t> – fotokopií/</a:t>
            </a:r>
            <a:r>
              <a:rPr lang="cs-CZ" dirty="0" err="1">
                <a:latin typeface="Arial" panose="020B0604020202020204" pitchFamily="34" charset="0"/>
                <a:ea typeface="Times New Roman" panose="02020603050405020304" pitchFamily="18" charset="0"/>
              </a:rPr>
              <a:t>emi</a:t>
            </a:r>
            <a:r>
              <a:rPr lang="cs-CZ" dirty="0">
                <a:latin typeface="Arial" panose="020B0604020202020204" pitchFamily="34" charset="0"/>
                <a:ea typeface="Times New Roman" panose="02020603050405020304" pitchFamily="18" charset="0"/>
              </a:rPr>
              <a:t> výpisu/ů z bankovního účtu s vyznačením dotčených plateb, </a:t>
            </a: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cs-CZ" sz="2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Tzn.</a:t>
            </a:r>
            <a:r>
              <a:rPr lang="cs-CZ" sz="28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u mzdových výdajů (nákladů) a zákonných odvodů </a:t>
            </a:r>
            <a:r>
              <a:rPr lang="cs-CZ" sz="2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postačuje soupis – např. z účetnictví sestava Výsledovka po zakázkách dokladově.</a:t>
            </a: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cs-CZ" sz="2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Pouze při použití mezd za prosinec je potřeba doložit i úhradu, aby se prokázalo proplacení do 20.01(</a:t>
            </a:r>
            <a:r>
              <a:rPr lang="cs-CZ" sz="2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</a:t>
            </a:r>
            <a:r>
              <a:rPr lang="cs-CZ" sz="21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z</a:t>
            </a:r>
            <a:r>
              <a:rPr lang="cs-CZ" sz="2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natelným výdajem (nákladem) je výdaj (náklad), který byl příjemcem uhrazen v období do 20.01.2025)</a:t>
            </a:r>
          </a:p>
          <a:p>
            <a:pPr marL="901700" indent="-539750" algn="just">
              <a:spcBef>
                <a:spcPts val="600"/>
              </a:spcBef>
              <a:spcAft>
                <a:spcPts val="600"/>
              </a:spcAft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614032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7F005F39-F40F-D346-82E7-15471EBD53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2111835" cy="1521065"/>
          </a:xfrm>
          <a:prstGeom prst="rect">
            <a:avLst/>
          </a:prstGeom>
        </p:spPr>
      </p:pic>
      <p:sp>
        <p:nvSpPr>
          <p:cNvPr id="18" name="Nadpis 17">
            <a:extLst>
              <a:ext uri="{FF2B5EF4-FFF2-40B4-BE49-F238E27FC236}">
                <a16:creationId xmlns:a16="http://schemas.microsoft.com/office/drawing/2014/main" id="{85D1CE5D-F808-2E45-8B02-BFE390F67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4925"/>
            <a:ext cx="10515600" cy="684213"/>
          </a:xfrm>
        </p:spPr>
        <p:txBody>
          <a:bodyPr anchor="t">
            <a:normAutofit/>
          </a:bodyPr>
          <a:lstStyle/>
          <a:p>
            <a:r>
              <a:rPr lang="cs-CZ" sz="3200" b="1" dirty="0">
                <a:solidFill>
                  <a:schemeClr val="tx2"/>
                </a:solidFill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Finanční vyúčtování- ze smlouvy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572CA83-9EC6-EB4A-813A-E75B719E7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09.10.2024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85F70A4-510F-F04C-8853-B2F377825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Setkání s poskytovateli sociálních služeb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97B5B9-D8B0-F645-A37F-C2085B5EC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>
                <a:solidFill>
                  <a:schemeClr val="tx2"/>
                </a:solidFill>
              </a:rPr>
              <a:t>17</a:t>
            </a:fld>
            <a:endParaRPr lang="cs-CZ" dirty="0">
              <a:solidFill>
                <a:schemeClr val="tx2"/>
              </a:solidFill>
            </a:endParaRPr>
          </a:p>
        </p:txBody>
      </p:sp>
      <p:cxnSp>
        <p:nvCxnSpPr>
          <p:cNvPr id="11" name="Přímá spojnice 10">
            <a:extLst>
              <a:ext uri="{FF2B5EF4-FFF2-40B4-BE49-F238E27FC236}">
                <a16:creationId xmlns:a16="http://schemas.microsoft.com/office/drawing/2014/main" id="{E7DE0464-B0AE-E643-9683-91B407784A15}"/>
              </a:ext>
            </a:extLst>
          </p:cNvPr>
          <p:cNvCxnSpPr>
            <a:cxnSpLocks/>
          </p:cNvCxnSpPr>
          <p:nvPr/>
        </p:nvCxnSpPr>
        <p:spPr>
          <a:xfrm>
            <a:off x="0" y="6294210"/>
            <a:ext cx="12192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ástupný symbol pro obsah 7"/>
          <p:cNvSpPr>
            <a:spLocks noGrp="1"/>
          </p:cNvSpPr>
          <p:nvPr>
            <p:ph idx="1"/>
          </p:nvPr>
        </p:nvSpPr>
        <p:spPr>
          <a:xfrm>
            <a:off x="838200" y="2113472"/>
            <a:ext cx="10515600" cy="4017328"/>
          </a:xfrm>
        </p:spPr>
        <p:txBody>
          <a:bodyPr>
            <a:normAutofit/>
          </a:bodyPr>
          <a:lstStyle/>
          <a:p>
            <a:pPr marL="901700" indent="-539750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cs-CZ" sz="2400" dirty="0">
                <a:latin typeface="Arial" panose="020B0604020202020204" pitchFamily="34" charset="0"/>
              </a:rPr>
              <a:t>b)</a:t>
            </a:r>
            <a:r>
              <a:rPr lang="cs-CZ" sz="2400" b="1" dirty="0">
                <a:latin typeface="Arial" panose="020B0604020202020204" pitchFamily="34" charset="0"/>
              </a:rPr>
              <a:t>  u provozních výdajů (nákladů) – </a:t>
            </a:r>
            <a:r>
              <a:rPr lang="cs-CZ" sz="2400" dirty="0">
                <a:latin typeface="Arial" panose="020B0604020202020204" pitchFamily="34" charset="0"/>
              </a:rPr>
              <a:t>fotokopiemi výpisů z bankovního     účtu nebo výdajovými pokladními doklady, které dokládají úhradu jednotlivých výdajů (nákladů), s vyznačením dotčených plateb, a to pouze u jednotlivých výdajů (nákladů) přesahujících částku 5 000 Kč;</a:t>
            </a:r>
          </a:p>
          <a:p>
            <a:pPr marL="901700" indent="-539750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cs-CZ" sz="2400" dirty="0">
                <a:latin typeface="Arial" panose="020B0604020202020204" pitchFamily="34" charset="0"/>
                <a:ea typeface="Times New Roman" panose="02020603050405020304" pitchFamily="18" charset="0"/>
              </a:rPr>
              <a:t>3.2</a:t>
            </a:r>
            <a:r>
              <a:rPr lang="cs-CZ" sz="2400" b="1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cs-CZ" sz="2400" b="1" u="sng" dirty="0">
                <a:latin typeface="Arial" panose="020B0604020202020204" pitchFamily="34" charset="0"/>
                <a:ea typeface="Times New Roman" panose="02020603050405020304" pitchFamily="18" charset="0"/>
              </a:rPr>
              <a:t>soupis všech příjmů</a:t>
            </a:r>
            <a:r>
              <a:rPr lang="cs-CZ" sz="2400" dirty="0">
                <a:latin typeface="Arial" panose="020B0604020202020204" pitchFamily="34" charset="0"/>
                <a:ea typeface="Times New Roman" panose="02020603050405020304" pitchFamily="18" charset="0"/>
              </a:rPr>
              <a:t>, které příjemce obdržel v souvislosti s realizací projektu, na který byla poskytnuta dotace dle této Smlouvy (za příjem se pro účely této Smlouvy považují zejména příspěvky a dotace od státu a jiných územních samosprávných celků, sponzorské příspěvky, finanční dary apod., které obdržel příjemce na stejný účel);</a:t>
            </a:r>
          </a:p>
          <a:p>
            <a:pPr marL="901700" indent="-539750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cs-CZ" sz="2400" b="1" dirty="0">
              <a:latin typeface="Arial" panose="020B0604020202020204" pitchFamily="34" charset="0"/>
            </a:endParaRPr>
          </a:p>
          <a:p>
            <a:pPr marL="275590" indent="0" algn="just">
              <a:spcBef>
                <a:spcPts val="600"/>
              </a:spcBef>
              <a:spcAft>
                <a:spcPts val="600"/>
              </a:spcAft>
              <a:buNone/>
            </a:pPr>
            <a:endParaRPr lang="cs-CZ" sz="4400" b="1" dirty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275590" indent="0" algn="just">
              <a:spcBef>
                <a:spcPts val="600"/>
              </a:spcBef>
              <a:spcAft>
                <a:spcPts val="600"/>
              </a:spcAft>
              <a:buNone/>
            </a:pPr>
            <a:endParaRPr lang="cs-CZ" sz="4400" b="1" dirty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137951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7F005F39-F40F-D346-82E7-15471EBD53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2111835" cy="1521065"/>
          </a:xfrm>
          <a:prstGeom prst="rect">
            <a:avLst/>
          </a:prstGeom>
        </p:spPr>
      </p:pic>
      <p:sp>
        <p:nvSpPr>
          <p:cNvPr id="18" name="Nadpis 17">
            <a:extLst>
              <a:ext uri="{FF2B5EF4-FFF2-40B4-BE49-F238E27FC236}">
                <a16:creationId xmlns:a16="http://schemas.microsoft.com/office/drawing/2014/main" id="{85D1CE5D-F808-2E45-8B02-BFE390F67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4925"/>
            <a:ext cx="10515600" cy="684213"/>
          </a:xfrm>
        </p:spPr>
        <p:txBody>
          <a:bodyPr anchor="t">
            <a:normAutofit/>
          </a:bodyPr>
          <a:lstStyle/>
          <a:p>
            <a:r>
              <a:rPr lang="cs-CZ" sz="3200" b="1" dirty="0">
                <a:solidFill>
                  <a:schemeClr val="tx2"/>
                </a:solidFill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Finanční vyúčtování- ze smlouvy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572CA83-9EC6-EB4A-813A-E75B719E7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09.10.2024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85F70A4-510F-F04C-8853-B2F377825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Setkání s poskytovateli sociálních služeb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97B5B9-D8B0-F645-A37F-C2085B5EC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>
                <a:solidFill>
                  <a:schemeClr val="tx2"/>
                </a:solidFill>
              </a:rPr>
              <a:t>18</a:t>
            </a:fld>
            <a:endParaRPr lang="cs-CZ" dirty="0">
              <a:solidFill>
                <a:schemeClr val="tx2"/>
              </a:solidFill>
            </a:endParaRPr>
          </a:p>
        </p:txBody>
      </p:sp>
      <p:cxnSp>
        <p:nvCxnSpPr>
          <p:cNvPr id="11" name="Přímá spojnice 10">
            <a:extLst>
              <a:ext uri="{FF2B5EF4-FFF2-40B4-BE49-F238E27FC236}">
                <a16:creationId xmlns:a16="http://schemas.microsoft.com/office/drawing/2014/main" id="{E7DE0464-B0AE-E643-9683-91B407784A15}"/>
              </a:ext>
            </a:extLst>
          </p:cNvPr>
          <p:cNvCxnSpPr>
            <a:cxnSpLocks/>
          </p:cNvCxnSpPr>
          <p:nvPr/>
        </p:nvCxnSpPr>
        <p:spPr>
          <a:xfrm>
            <a:off x="0" y="6294210"/>
            <a:ext cx="12192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ástupný symbol pro obsah 7"/>
          <p:cNvSpPr>
            <a:spLocks noGrp="1"/>
          </p:cNvSpPr>
          <p:nvPr>
            <p:ph idx="1"/>
          </p:nvPr>
        </p:nvSpPr>
        <p:spPr>
          <a:xfrm>
            <a:off x="838200" y="2113472"/>
            <a:ext cx="10515600" cy="4017328"/>
          </a:xfrm>
        </p:spPr>
        <p:txBody>
          <a:bodyPr>
            <a:normAutofit/>
          </a:bodyPr>
          <a:lstStyle/>
          <a:p>
            <a:pPr marL="275590" indent="0"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cs-CZ" sz="2400" b="1" dirty="0">
                <a:latin typeface="Arial" panose="020B0604020202020204" pitchFamily="34" charset="0"/>
                <a:ea typeface="Times New Roman" panose="02020603050405020304" pitchFamily="18" charset="0"/>
              </a:rPr>
              <a:t>3.3.</a:t>
            </a:r>
            <a:r>
              <a:rPr lang="cs-CZ" sz="2400" dirty="0">
                <a:latin typeface="Arial" panose="020B0604020202020204" pitchFamily="34" charset="0"/>
                <a:ea typeface="Times New Roman" panose="02020603050405020304" pitchFamily="18" charset="0"/>
              </a:rPr>
              <a:t>	</a:t>
            </a:r>
            <a:r>
              <a:rPr lang="cs-CZ" sz="2400" b="1" u="sng" dirty="0">
                <a:latin typeface="Arial" panose="020B0604020202020204" pitchFamily="34" charset="0"/>
                <a:ea typeface="Times New Roman" panose="02020603050405020304" pitchFamily="18" charset="0"/>
              </a:rPr>
              <a:t>informaci o realizaci projektu</a:t>
            </a:r>
            <a:r>
              <a:rPr lang="cs-CZ" sz="2400" u="sng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cs-CZ" sz="2400" dirty="0">
                <a:latin typeface="Arial" panose="020B0604020202020204" pitchFamily="34" charset="0"/>
                <a:ea typeface="Times New Roman" panose="02020603050405020304" pitchFamily="18" charset="0"/>
              </a:rPr>
              <a:t>– v písemné formě na formuláři „Podprogram č. 2 – Informace o realizaci projektu“ (formulář je pro příjemce k dispozici v elektronické formě na webu poskytovatele); informace o realizaci projektu musí obsahovat stručné zhodnocení průběhu realizace projektu, včetně jeho přínosu pro Olomoucký kraj a zdůvodnění případných odchylek. </a:t>
            </a:r>
            <a:r>
              <a:rPr lang="cs-CZ" sz="2400" u="sng" dirty="0">
                <a:latin typeface="Arial" panose="020B0604020202020204" pitchFamily="34" charset="0"/>
                <a:ea typeface="Times New Roman" panose="02020603050405020304" pitchFamily="18" charset="0"/>
              </a:rPr>
              <a:t>Součástí informace o realizaci projektu je popis užití loga Olomouckého kraje a fotodokumentace propagace Olomouckého kraje (jedna fotografie dokladující propagaci poskytovatele na viditelném veřejně přístupném místě)</a:t>
            </a:r>
            <a:r>
              <a:rPr lang="cs-CZ" sz="2400" dirty="0"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567064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7F005F39-F40F-D346-82E7-15471EBD53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2111835" cy="1521065"/>
          </a:xfrm>
          <a:prstGeom prst="rect">
            <a:avLst/>
          </a:prstGeom>
        </p:spPr>
      </p:pic>
      <p:sp>
        <p:nvSpPr>
          <p:cNvPr id="18" name="Nadpis 17">
            <a:extLst>
              <a:ext uri="{FF2B5EF4-FFF2-40B4-BE49-F238E27FC236}">
                <a16:creationId xmlns:a16="http://schemas.microsoft.com/office/drawing/2014/main" id="{85D1CE5D-F808-2E45-8B02-BFE390F67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4925"/>
            <a:ext cx="10515600" cy="684213"/>
          </a:xfrm>
        </p:spPr>
        <p:txBody>
          <a:bodyPr anchor="t">
            <a:normAutofit/>
          </a:bodyPr>
          <a:lstStyle/>
          <a:p>
            <a:r>
              <a:rPr lang="cs-CZ" altLang="cs-CZ" sz="3200" b="1" dirty="0">
                <a:solidFill>
                  <a:srgbClr val="0060A8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Podprogram č. 2 – Nejčastější chyby</a:t>
            </a:r>
            <a:endParaRPr lang="cs-CZ" sz="3200" dirty="0">
              <a:solidFill>
                <a:schemeClr val="tx2"/>
              </a:solidFill>
              <a:latin typeface="Arial" panose="020B0604020202020204" pitchFamily="34" charset="0"/>
              <a:ea typeface="Inter" panose="02000503000000020004" pitchFamily="2" charset="0"/>
              <a:cs typeface="Arial" panose="020B0604020202020204" pitchFamily="34" charset="0"/>
            </a:endParaRP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572CA83-9EC6-EB4A-813A-E75B719E7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09.10.2024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85F70A4-510F-F04C-8853-B2F377825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Setkání s poskytovateli sociálních služeb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97B5B9-D8B0-F645-A37F-C2085B5EC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>
                <a:solidFill>
                  <a:schemeClr val="tx2"/>
                </a:solidFill>
              </a:rPr>
              <a:t>19</a:t>
            </a:fld>
            <a:endParaRPr lang="cs-CZ" dirty="0">
              <a:solidFill>
                <a:schemeClr val="tx2"/>
              </a:solidFill>
            </a:endParaRPr>
          </a:p>
        </p:txBody>
      </p:sp>
      <p:cxnSp>
        <p:nvCxnSpPr>
          <p:cNvPr id="11" name="Přímá spojnice 10">
            <a:extLst>
              <a:ext uri="{FF2B5EF4-FFF2-40B4-BE49-F238E27FC236}">
                <a16:creationId xmlns:a16="http://schemas.microsoft.com/office/drawing/2014/main" id="{E7DE0464-B0AE-E643-9683-91B407784A15}"/>
              </a:ext>
            </a:extLst>
          </p:cNvPr>
          <p:cNvCxnSpPr>
            <a:cxnSpLocks/>
          </p:cNvCxnSpPr>
          <p:nvPr/>
        </p:nvCxnSpPr>
        <p:spPr>
          <a:xfrm>
            <a:off x="0" y="6294210"/>
            <a:ext cx="12192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ástupný symbol pro obsah 7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cs-CZ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Informace o realizaci projektu nebyla zaslána nebo nebyla zpracována na vzorovém formuláři</a:t>
            </a: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cs-CZ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Vyúčtování nebylo odesláno prostřednictvím systému RAP (chybně ve stavu „rozpracováno“)</a:t>
            </a:r>
            <a:endParaRPr lang="cs-CZ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cs-CZ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Nedoložení propagace</a:t>
            </a:r>
            <a:endParaRPr lang="cs-CZ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cs-CZ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Vykazovány nezpůsobilé výdaje např. vstupné, občerstvení apod.</a:t>
            </a:r>
            <a:endParaRPr lang="cs-CZ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"/>
            </a:pPr>
            <a:r>
              <a:rPr lang="cs-CZ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Nebyly vyznačeny doklady na bankovních výpisech, atd.</a:t>
            </a:r>
            <a:endParaRPr lang="cs-CZ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172816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Skupina 13">
            <a:extLst>
              <a:ext uri="{FF2B5EF4-FFF2-40B4-BE49-F238E27FC236}">
                <a16:creationId xmlns:a16="http://schemas.microsoft.com/office/drawing/2014/main" id="{1F89291F-BFF3-F149-8545-E5BD693BB10A}"/>
              </a:ext>
            </a:extLst>
          </p:cNvPr>
          <p:cNvGrpSpPr/>
          <p:nvPr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sp>
          <p:nvSpPr>
            <p:cNvPr id="7" name="Obdélník 6">
              <a:extLst>
                <a:ext uri="{FF2B5EF4-FFF2-40B4-BE49-F238E27FC236}">
                  <a16:creationId xmlns:a16="http://schemas.microsoft.com/office/drawing/2014/main" id="{9B8A71D6-4121-A049-9152-97C298ED2BB1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pic>
          <p:nvPicPr>
            <p:cNvPr id="20" name="Grafický objekt 19">
              <a:extLst>
                <a:ext uri="{FF2B5EF4-FFF2-40B4-BE49-F238E27FC236}">
                  <a16:creationId xmlns:a16="http://schemas.microsoft.com/office/drawing/2014/main" id="{D859EB27-7C8D-FB4C-ABB8-C95E4E3010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768667" y="765706"/>
              <a:ext cx="4259696" cy="532462"/>
            </a:xfrm>
            <a:prstGeom prst="rect">
              <a:avLst/>
            </a:prstGeom>
          </p:spPr>
        </p:pic>
        <p:pic>
          <p:nvPicPr>
            <p:cNvPr id="8" name="Grafický objekt 7">
              <a:extLst>
                <a:ext uri="{FF2B5EF4-FFF2-40B4-BE49-F238E27FC236}">
                  <a16:creationId xmlns:a16="http://schemas.microsoft.com/office/drawing/2014/main" id="{8F093256-8D25-044F-BFF0-EF923A8BDF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-1" y="0"/>
              <a:ext cx="7896226" cy="5687314"/>
            </a:xfrm>
            <a:prstGeom prst="rect">
              <a:avLst/>
            </a:prstGeom>
          </p:spPr>
        </p:pic>
      </p:grpSp>
      <p:sp>
        <p:nvSpPr>
          <p:cNvPr id="2" name="Nadpis 1">
            <a:extLst>
              <a:ext uri="{FF2B5EF4-FFF2-40B4-BE49-F238E27FC236}">
                <a16:creationId xmlns:a16="http://schemas.microsoft.com/office/drawing/2014/main" id="{C2A064BA-43CA-F941-BCEA-9499EDA1D9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58989" y="3636974"/>
            <a:ext cx="7578816" cy="1533451"/>
          </a:xfrm>
        </p:spPr>
        <p:txBody>
          <a:bodyPr anchor="b">
            <a:normAutofit/>
          </a:bodyPr>
          <a:lstStyle/>
          <a:p>
            <a:r>
              <a:rPr lang="cs-CZ" altLang="cs-CZ" b="1" i="1" dirty="0">
                <a:solidFill>
                  <a:srgbClr val="0060A8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Podprogram č. 1 – Dotace MPSV 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130E3B1F-FFD6-DA4C-BD66-F1C7A0B2CB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86370" y="5376396"/>
            <a:ext cx="6751435" cy="935027"/>
          </a:xfrm>
        </p:spPr>
        <p:txBody>
          <a:bodyPr>
            <a:normAutofit/>
          </a:bodyPr>
          <a:lstStyle/>
          <a:p>
            <a:pPr algn="r"/>
            <a:endParaRPr lang="cs-CZ" sz="2000" dirty="0">
              <a:solidFill>
                <a:srgbClr val="00549F"/>
              </a:solidFill>
              <a:latin typeface="Inter" panose="02000503000000020004" pitchFamily="2" charset="0"/>
              <a:ea typeface="Inter" panose="02000503000000020004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758261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Skupina 13">
            <a:extLst>
              <a:ext uri="{FF2B5EF4-FFF2-40B4-BE49-F238E27FC236}">
                <a16:creationId xmlns:a16="http://schemas.microsoft.com/office/drawing/2014/main" id="{1F89291F-BFF3-F149-8545-E5BD693BB10A}"/>
              </a:ext>
            </a:extLst>
          </p:cNvPr>
          <p:cNvGrpSpPr/>
          <p:nvPr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sp>
          <p:nvSpPr>
            <p:cNvPr id="7" name="Obdélník 6">
              <a:extLst>
                <a:ext uri="{FF2B5EF4-FFF2-40B4-BE49-F238E27FC236}">
                  <a16:creationId xmlns:a16="http://schemas.microsoft.com/office/drawing/2014/main" id="{9B8A71D6-4121-A049-9152-97C298ED2BB1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pic>
          <p:nvPicPr>
            <p:cNvPr id="20" name="Grafický objekt 19">
              <a:extLst>
                <a:ext uri="{FF2B5EF4-FFF2-40B4-BE49-F238E27FC236}">
                  <a16:creationId xmlns:a16="http://schemas.microsoft.com/office/drawing/2014/main" id="{D859EB27-7C8D-FB4C-ABB8-C95E4E3010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768667" y="765706"/>
              <a:ext cx="4259696" cy="532462"/>
            </a:xfrm>
            <a:prstGeom prst="rect">
              <a:avLst/>
            </a:prstGeom>
          </p:spPr>
        </p:pic>
        <p:pic>
          <p:nvPicPr>
            <p:cNvPr id="8" name="Grafický objekt 7">
              <a:extLst>
                <a:ext uri="{FF2B5EF4-FFF2-40B4-BE49-F238E27FC236}">
                  <a16:creationId xmlns:a16="http://schemas.microsoft.com/office/drawing/2014/main" id="{8F093256-8D25-044F-BFF0-EF923A8BDF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-1" y="0"/>
              <a:ext cx="7896226" cy="5687314"/>
            </a:xfrm>
            <a:prstGeom prst="rect">
              <a:avLst/>
            </a:prstGeom>
          </p:spPr>
        </p:pic>
      </p:grpSp>
      <p:sp>
        <p:nvSpPr>
          <p:cNvPr id="2" name="Nadpis 1">
            <a:extLst>
              <a:ext uri="{FF2B5EF4-FFF2-40B4-BE49-F238E27FC236}">
                <a16:creationId xmlns:a16="http://schemas.microsoft.com/office/drawing/2014/main" id="{C2A064BA-43CA-F941-BCEA-9499EDA1D9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86369" y="3636974"/>
            <a:ext cx="6751435" cy="1533451"/>
          </a:xfrm>
        </p:spPr>
        <p:txBody>
          <a:bodyPr anchor="b">
            <a:normAutofit/>
          </a:bodyPr>
          <a:lstStyle/>
          <a:p>
            <a:r>
              <a:rPr lang="pt-BR" altLang="cs-CZ" b="1" i="1" dirty="0">
                <a:solidFill>
                  <a:srgbClr val="0060A8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Upozornění a doporučení vycházející z častých chyb</a:t>
            </a:r>
            <a:endParaRPr lang="cs-CZ" altLang="cs-CZ" b="1" i="1" dirty="0">
              <a:solidFill>
                <a:srgbClr val="0060A8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130E3B1F-FFD6-DA4C-BD66-F1C7A0B2CB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86370" y="5376396"/>
            <a:ext cx="6751435" cy="935027"/>
          </a:xfrm>
        </p:spPr>
        <p:txBody>
          <a:bodyPr>
            <a:normAutofit/>
          </a:bodyPr>
          <a:lstStyle/>
          <a:p>
            <a:pPr algn="r"/>
            <a:endParaRPr lang="cs-CZ" sz="2000" dirty="0">
              <a:solidFill>
                <a:srgbClr val="00549F"/>
              </a:solidFill>
              <a:latin typeface="Inter" panose="02000503000000020004" pitchFamily="2" charset="0"/>
              <a:ea typeface="Inter" panose="02000503000000020004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331129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7F005F39-F40F-D346-82E7-15471EBD53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2111835" cy="1521065"/>
          </a:xfrm>
          <a:prstGeom prst="rect">
            <a:avLst/>
          </a:prstGeom>
        </p:spPr>
      </p:pic>
      <p:sp>
        <p:nvSpPr>
          <p:cNvPr id="18" name="Nadpis 17">
            <a:extLst>
              <a:ext uri="{FF2B5EF4-FFF2-40B4-BE49-F238E27FC236}">
                <a16:creationId xmlns:a16="http://schemas.microsoft.com/office/drawing/2014/main" id="{85D1CE5D-F808-2E45-8B02-BFE390F67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4925"/>
            <a:ext cx="10515600" cy="684213"/>
          </a:xfrm>
        </p:spPr>
        <p:txBody>
          <a:bodyPr anchor="t">
            <a:norm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cs-CZ" sz="32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Podprogram č. 1</a:t>
            </a:r>
            <a:endParaRPr lang="cs-CZ" sz="3200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572CA83-9EC6-EB4A-813A-E75B719E7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09.10.2024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85F70A4-510F-F04C-8853-B2F377825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Setkání s poskytovateli sociálních služeb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97B5B9-D8B0-F645-A37F-C2085B5EC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>
                <a:solidFill>
                  <a:schemeClr val="tx2"/>
                </a:solidFill>
              </a:rPr>
              <a:t>21</a:t>
            </a:fld>
            <a:endParaRPr lang="cs-CZ" dirty="0">
              <a:solidFill>
                <a:schemeClr val="tx2"/>
              </a:solidFill>
            </a:endParaRPr>
          </a:p>
        </p:txBody>
      </p:sp>
      <p:cxnSp>
        <p:nvCxnSpPr>
          <p:cNvPr id="11" name="Přímá spojnice 10">
            <a:extLst>
              <a:ext uri="{FF2B5EF4-FFF2-40B4-BE49-F238E27FC236}">
                <a16:creationId xmlns:a16="http://schemas.microsoft.com/office/drawing/2014/main" id="{E7DE0464-B0AE-E643-9683-91B407784A15}"/>
              </a:ext>
            </a:extLst>
          </p:cNvPr>
          <p:cNvCxnSpPr>
            <a:cxnSpLocks/>
          </p:cNvCxnSpPr>
          <p:nvPr/>
        </p:nvCxnSpPr>
        <p:spPr>
          <a:xfrm>
            <a:off x="0" y="6294210"/>
            <a:ext cx="12192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ástupný symbol pro obsah 7"/>
          <p:cNvSpPr>
            <a:spLocks noGrp="1"/>
          </p:cNvSpPr>
          <p:nvPr>
            <p:ph idx="1"/>
          </p:nvPr>
        </p:nvSpPr>
        <p:spPr>
          <a:xfrm>
            <a:off x="838200" y="1989138"/>
            <a:ext cx="10515600" cy="4141662"/>
          </a:xfrm>
        </p:spPr>
        <p:txBody>
          <a:bodyPr>
            <a:normAutofit/>
          </a:bodyPr>
          <a:lstStyle/>
          <a:p>
            <a:pPr marL="361950" indent="-361950" algn="just">
              <a:lnSpc>
                <a:spcPct val="107000"/>
              </a:lnSpc>
              <a:buFont typeface="Symbol" panose="05050102010706020507" pitchFamily="18" charset="2"/>
              <a:buChar char="-"/>
            </a:pPr>
            <a:r>
              <a:rPr lang="cs-CZ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Údaje v žádosti musí odrážet realitu ve službě</a:t>
            </a:r>
          </a:p>
          <a:p>
            <a:pPr marL="361950" indent="-361950" algn="just">
              <a:lnSpc>
                <a:spcPct val="107000"/>
              </a:lnSpc>
              <a:buFont typeface="Symbol" panose="05050102010706020507" pitchFamily="18" charset="2"/>
              <a:buChar char="-"/>
            </a:pPr>
            <a:r>
              <a:rPr lang="cs-CZ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Žádost nesmí být nijak nadhodnocená, zkreslená</a:t>
            </a:r>
          </a:p>
          <a:p>
            <a:pPr marL="0" indent="0" algn="just">
              <a:buNone/>
            </a:pPr>
            <a:r>
              <a:rPr lang="cs-CZ" altLang="cs-CZ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Zdroje financování – v rámci žádosti o dotaci uvádět POUZE vyjednané finanční prostředky – za takové NELZE považovat dotaci z </a:t>
            </a:r>
            <a:r>
              <a:rPr lang="cs-CZ" altLang="cs-CZ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P2 </a:t>
            </a:r>
            <a:r>
              <a:rPr lang="cs-CZ" altLang="cs-CZ" dirty="0">
                <a:latin typeface="Arial" panose="020B0604020202020204" pitchFamily="34" charset="0"/>
                <a:cs typeface="Arial" panose="020B0604020202020204" pitchFamily="34" charset="0"/>
              </a:rPr>
              <a:t>a u PO OK příspěvky na provoz (P3) vyjma příspěvku na provoz – odpisy. </a:t>
            </a:r>
          </a:p>
          <a:p>
            <a:pPr marL="0" indent="0" algn="just">
              <a:buNone/>
            </a:pPr>
            <a:r>
              <a:rPr lang="cs-CZ" altLang="cs-CZ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9969610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7F005F39-F40F-D346-82E7-15471EBD53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2111835" cy="1521065"/>
          </a:xfrm>
          <a:prstGeom prst="rect">
            <a:avLst/>
          </a:prstGeom>
        </p:spPr>
      </p:pic>
      <p:sp>
        <p:nvSpPr>
          <p:cNvPr id="18" name="Nadpis 17">
            <a:extLst>
              <a:ext uri="{FF2B5EF4-FFF2-40B4-BE49-F238E27FC236}">
                <a16:creationId xmlns:a16="http://schemas.microsoft.com/office/drawing/2014/main" id="{85D1CE5D-F808-2E45-8B02-BFE390F67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4925"/>
            <a:ext cx="10515600" cy="684213"/>
          </a:xfrm>
        </p:spPr>
        <p:txBody>
          <a:bodyPr anchor="t">
            <a:norm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cs-CZ" sz="32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Podprogram č. 2</a:t>
            </a:r>
            <a:endParaRPr lang="cs-CZ" sz="3200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572CA83-9EC6-EB4A-813A-E75B719E7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09.10.2024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85F70A4-510F-F04C-8853-B2F377825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Setkání s poskytovateli sociálních služeb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97B5B9-D8B0-F645-A37F-C2085B5EC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>
                <a:solidFill>
                  <a:schemeClr val="tx2"/>
                </a:solidFill>
              </a:rPr>
              <a:t>22</a:t>
            </a:fld>
            <a:endParaRPr lang="cs-CZ" dirty="0">
              <a:solidFill>
                <a:schemeClr val="tx2"/>
              </a:solidFill>
            </a:endParaRPr>
          </a:p>
        </p:txBody>
      </p:sp>
      <p:cxnSp>
        <p:nvCxnSpPr>
          <p:cNvPr id="11" name="Přímá spojnice 10">
            <a:extLst>
              <a:ext uri="{FF2B5EF4-FFF2-40B4-BE49-F238E27FC236}">
                <a16:creationId xmlns:a16="http://schemas.microsoft.com/office/drawing/2014/main" id="{E7DE0464-B0AE-E643-9683-91B407784A15}"/>
              </a:ext>
            </a:extLst>
          </p:cNvPr>
          <p:cNvCxnSpPr>
            <a:cxnSpLocks/>
          </p:cNvCxnSpPr>
          <p:nvPr/>
        </p:nvCxnSpPr>
        <p:spPr>
          <a:xfrm>
            <a:off x="0" y="6294210"/>
            <a:ext cx="12192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ástupný symbol pro obsah 7"/>
          <p:cNvSpPr>
            <a:spLocks noGrp="1"/>
          </p:cNvSpPr>
          <p:nvPr>
            <p:ph idx="1"/>
          </p:nvPr>
        </p:nvSpPr>
        <p:spPr>
          <a:xfrm>
            <a:off x="838200" y="1989138"/>
            <a:ext cx="10515600" cy="4141662"/>
          </a:xfrm>
        </p:spPr>
        <p:txBody>
          <a:bodyPr>
            <a:normAutofit fontScale="92500" lnSpcReduction="10000"/>
          </a:bodyPr>
          <a:lstStyle/>
          <a:p>
            <a:pPr marL="361950" indent="-361950" algn="just">
              <a:lnSpc>
                <a:spcPct val="107000"/>
              </a:lnSpc>
              <a:buFont typeface="Symbol" panose="05050102010706020507" pitchFamily="18" charset="2"/>
              <a:buChar char="-"/>
            </a:pPr>
            <a:r>
              <a:rPr lang="cs-CZ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Údaje v žádosti musí odrážet realitu ve službě (žadatel již zná některé z jiných zdrojů, má aktualizovány náklady na celý rok atd.). Údaje tedy musí být relevantní, pravdivé a aktuální. Mnoho žadatelů uvede výchozí data tak, aby jim vyšel </a:t>
            </a:r>
            <a:r>
              <a:rPr lang="cs-CZ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PŘESNĚ</a:t>
            </a:r>
            <a:r>
              <a:rPr lang="cs-CZ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rozdíl mezi požadavkem a dotací z P1. </a:t>
            </a:r>
            <a:r>
              <a:rPr lang="cs-CZ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Takto k žádosti přistupovat nelze.</a:t>
            </a:r>
          </a:p>
          <a:p>
            <a:pPr marL="361950" indent="-361950" algn="just">
              <a:lnSpc>
                <a:spcPct val="107000"/>
              </a:lnSpc>
              <a:buFont typeface="Symbol" panose="05050102010706020507" pitchFamily="18" charset="2"/>
              <a:buChar char=""/>
            </a:pPr>
            <a:r>
              <a:rPr lang="cs-CZ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Vyúčtování musí být za každou službu zvlášť</a:t>
            </a: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cs-CZ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Nedokládat </a:t>
            </a:r>
            <a:r>
              <a:rPr lang="cs-CZ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mzdové listy, výplatnice a pracovní smlouvy</a:t>
            </a:r>
            <a:endParaRPr lang="cs-CZ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cs-CZ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Vyúčtování </a:t>
            </a:r>
            <a:r>
              <a:rPr lang="cs-CZ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opatřit</a:t>
            </a:r>
            <a:r>
              <a:rPr lang="cs-CZ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elektronickým podpisem v systému RAP a v tomto systému rovněž odeslat</a:t>
            </a:r>
            <a:endParaRPr lang="cs-CZ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2379649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Skupina 13">
            <a:extLst>
              <a:ext uri="{FF2B5EF4-FFF2-40B4-BE49-F238E27FC236}">
                <a16:creationId xmlns:a16="http://schemas.microsoft.com/office/drawing/2014/main" id="{1F89291F-BFF3-F149-8545-E5BD693BB10A}"/>
              </a:ext>
            </a:extLst>
          </p:cNvPr>
          <p:cNvGrpSpPr/>
          <p:nvPr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sp>
          <p:nvSpPr>
            <p:cNvPr id="7" name="Obdélník 6">
              <a:extLst>
                <a:ext uri="{FF2B5EF4-FFF2-40B4-BE49-F238E27FC236}">
                  <a16:creationId xmlns:a16="http://schemas.microsoft.com/office/drawing/2014/main" id="{9B8A71D6-4121-A049-9152-97C298ED2BB1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pic>
          <p:nvPicPr>
            <p:cNvPr id="20" name="Grafický objekt 19">
              <a:extLst>
                <a:ext uri="{FF2B5EF4-FFF2-40B4-BE49-F238E27FC236}">
                  <a16:creationId xmlns:a16="http://schemas.microsoft.com/office/drawing/2014/main" id="{D859EB27-7C8D-FB4C-ABB8-C95E4E3010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768667" y="765706"/>
              <a:ext cx="4259696" cy="532462"/>
            </a:xfrm>
            <a:prstGeom prst="rect">
              <a:avLst/>
            </a:prstGeom>
          </p:spPr>
        </p:pic>
        <p:pic>
          <p:nvPicPr>
            <p:cNvPr id="8" name="Grafický objekt 7">
              <a:extLst>
                <a:ext uri="{FF2B5EF4-FFF2-40B4-BE49-F238E27FC236}">
                  <a16:creationId xmlns:a16="http://schemas.microsoft.com/office/drawing/2014/main" id="{8F093256-8D25-044F-BFF0-EF923A8BDF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-1" y="0"/>
              <a:ext cx="7896226" cy="5687314"/>
            </a:xfrm>
            <a:prstGeom prst="rect">
              <a:avLst/>
            </a:prstGeom>
          </p:spPr>
        </p:pic>
      </p:grpSp>
      <p:sp>
        <p:nvSpPr>
          <p:cNvPr id="2" name="Nadpis 1">
            <a:extLst>
              <a:ext uri="{FF2B5EF4-FFF2-40B4-BE49-F238E27FC236}">
                <a16:creationId xmlns:a16="http://schemas.microsoft.com/office/drawing/2014/main" id="{C2A064BA-43CA-F941-BCEA-9499EDA1D9B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cs-CZ" altLang="cs-CZ" b="1" i="1" dirty="0">
                <a:latin typeface="Arial" panose="020B0604020202020204" pitchFamily="34" charset="0"/>
                <a:cs typeface="Arial" panose="020B0604020202020204" pitchFamily="34" charset="0"/>
              </a:rPr>
              <a:t>Změny v Programu finanční podpory poskytování sociálních služeb v Olomouckém kraji</a:t>
            </a:r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2874906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7F005F39-F40F-D346-82E7-15471EBD53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2111835" cy="1521065"/>
          </a:xfrm>
          <a:prstGeom prst="rect">
            <a:avLst/>
          </a:prstGeom>
        </p:spPr>
      </p:pic>
      <p:sp>
        <p:nvSpPr>
          <p:cNvPr id="18" name="Nadpis 17">
            <a:extLst>
              <a:ext uri="{FF2B5EF4-FFF2-40B4-BE49-F238E27FC236}">
                <a16:creationId xmlns:a16="http://schemas.microsoft.com/office/drawing/2014/main" id="{85D1CE5D-F808-2E45-8B02-BFE390F67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4925"/>
            <a:ext cx="10515600" cy="684213"/>
          </a:xfrm>
        </p:spPr>
        <p:txBody>
          <a:bodyPr anchor="t">
            <a:normAutofit/>
          </a:bodyPr>
          <a:lstStyle/>
          <a:p>
            <a:r>
              <a:rPr lang="cs-CZ" sz="3200" b="1" dirty="0">
                <a:solidFill>
                  <a:schemeClr val="tx2"/>
                </a:solidFill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Obecná část – popis změn</a:t>
            </a:r>
          </a:p>
        </p:txBody>
      </p:sp>
      <p:sp>
        <p:nvSpPr>
          <p:cNvPr id="19" name="Zástupný obsah 18">
            <a:extLst>
              <a:ext uri="{FF2B5EF4-FFF2-40B4-BE49-F238E27FC236}">
                <a16:creationId xmlns:a16="http://schemas.microsoft.com/office/drawing/2014/main" id="{EAB38407-8379-8D4F-A618-E210078435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66122"/>
            <a:ext cx="10515600" cy="3863215"/>
          </a:xfrm>
        </p:spPr>
        <p:txBody>
          <a:bodyPr>
            <a:normAutofit/>
          </a:bodyPr>
          <a:lstStyle/>
          <a:p>
            <a:pPr algn="just">
              <a:spcBef>
                <a:spcPts val="1200"/>
              </a:spcBef>
              <a:defRPr/>
            </a:pP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v obecné části byla upravena terminologie a upřesněno znění některých ustanovení</a:t>
            </a:r>
          </a:p>
          <a:p>
            <a:pPr algn="just">
              <a:spcBef>
                <a:spcPts val="1200"/>
              </a:spcBef>
              <a:defRPr/>
            </a:pP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v příloze č. 1 obecné části byla upravena část Limity uznatelných výdajů (nákladů) – Vzdělávání</a:t>
            </a:r>
          </a:p>
          <a:p>
            <a:pPr marL="0" indent="0" algn="just">
              <a:spcBef>
                <a:spcPts val="1200"/>
              </a:spcBef>
              <a:buNone/>
              <a:defRPr/>
            </a:pP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Tato úprava byla provedena na základě novely zákona o sociálních službách zákonem č. 164/2024 Sb., kterým byly provedeny změny v zajištění dalšího vzdělávání sociálních pracovníků.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572CA83-9EC6-EB4A-813A-E75B719E7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09.10.2024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85F70A4-510F-F04C-8853-B2F377825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Setkání s poskytovateli sociálních služeb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97B5B9-D8B0-F645-A37F-C2085B5EC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>
                <a:solidFill>
                  <a:schemeClr val="tx2"/>
                </a:solidFill>
              </a:rPr>
              <a:t>24</a:t>
            </a:fld>
            <a:endParaRPr lang="cs-CZ" dirty="0">
              <a:solidFill>
                <a:schemeClr val="tx2"/>
              </a:solidFill>
            </a:endParaRPr>
          </a:p>
        </p:txBody>
      </p:sp>
      <p:cxnSp>
        <p:nvCxnSpPr>
          <p:cNvPr id="11" name="Přímá spojnice 10">
            <a:extLst>
              <a:ext uri="{FF2B5EF4-FFF2-40B4-BE49-F238E27FC236}">
                <a16:creationId xmlns:a16="http://schemas.microsoft.com/office/drawing/2014/main" id="{E7DE0464-B0AE-E643-9683-91B407784A15}"/>
              </a:ext>
            </a:extLst>
          </p:cNvPr>
          <p:cNvCxnSpPr>
            <a:cxnSpLocks/>
          </p:cNvCxnSpPr>
          <p:nvPr/>
        </p:nvCxnSpPr>
        <p:spPr>
          <a:xfrm>
            <a:off x="0" y="6294210"/>
            <a:ext cx="12192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129466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7F005F39-F40F-D346-82E7-15471EBD53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2111835" cy="1521065"/>
          </a:xfrm>
          <a:prstGeom prst="rect">
            <a:avLst/>
          </a:prstGeom>
        </p:spPr>
      </p:pic>
      <p:sp>
        <p:nvSpPr>
          <p:cNvPr id="18" name="Nadpis 17">
            <a:extLst>
              <a:ext uri="{FF2B5EF4-FFF2-40B4-BE49-F238E27FC236}">
                <a16:creationId xmlns:a16="http://schemas.microsoft.com/office/drawing/2014/main" id="{85D1CE5D-F808-2E45-8B02-BFE390F67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4925"/>
            <a:ext cx="10515600" cy="684213"/>
          </a:xfrm>
        </p:spPr>
        <p:txBody>
          <a:bodyPr anchor="t">
            <a:normAutofit/>
          </a:bodyPr>
          <a:lstStyle/>
          <a:p>
            <a:r>
              <a:rPr lang="cs-CZ" sz="3200" b="1" dirty="0">
                <a:solidFill>
                  <a:schemeClr val="tx2"/>
                </a:solidFill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Podprogram č. 1 – popis změn</a:t>
            </a:r>
          </a:p>
        </p:txBody>
      </p:sp>
      <p:sp>
        <p:nvSpPr>
          <p:cNvPr id="19" name="Zástupný obsah 18">
            <a:extLst>
              <a:ext uri="{FF2B5EF4-FFF2-40B4-BE49-F238E27FC236}">
                <a16:creationId xmlns:a16="http://schemas.microsoft.com/office/drawing/2014/main" id="{EAB38407-8379-8D4F-A618-E210078435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66122"/>
            <a:ext cx="10515600" cy="3863215"/>
          </a:xfrm>
        </p:spPr>
        <p:txBody>
          <a:bodyPr>
            <a:normAutofit/>
          </a:bodyPr>
          <a:lstStyle/>
          <a:p>
            <a:pPr marL="0" indent="0" algn="just">
              <a:spcBef>
                <a:spcPts val="1200"/>
              </a:spcBef>
              <a:buNone/>
              <a:defRPr/>
            </a:pPr>
            <a:r>
              <a:rPr lang="cs-CZ" b="1" u="sng" dirty="0">
                <a:latin typeface="Arial" panose="020B0604020202020204" pitchFamily="34" charset="0"/>
                <a:cs typeface="Arial" panose="020B0604020202020204" pitchFamily="34" charset="0"/>
              </a:rPr>
              <a:t>Aktualizace parametrů pro výpočet dotace </a:t>
            </a:r>
          </a:p>
          <a:p>
            <a:pPr algn="just">
              <a:spcBef>
                <a:spcPts val="1200"/>
              </a:spcBef>
              <a:defRPr/>
            </a:pP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na základě aktualizace rozpočtů všech poskytovatelů sociálních služeb zařazených do Sítě sociálních služeb Olomouckého kraje, byly </a:t>
            </a:r>
            <a:r>
              <a:rPr lang="cs-CZ" b="1" dirty="0">
                <a:latin typeface="Arial" panose="020B0604020202020204" pitchFamily="34" charset="0"/>
                <a:cs typeface="Arial" panose="020B0604020202020204" pitchFamily="34" charset="0"/>
              </a:rPr>
              <a:t>stanoveny parametry pro výpočet kalkulace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, která je podkladem pro výpočet dotace na rok 2025 (stanovenou hodnotou je medián výsledků v rámci jednotlivých sociálních služeb) a rovněž byla </a:t>
            </a:r>
            <a:r>
              <a:rPr lang="cs-CZ" b="1" dirty="0">
                <a:latin typeface="Arial" panose="020B0604020202020204" pitchFamily="34" charset="0"/>
                <a:cs typeface="Arial" panose="020B0604020202020204" pitchFamily="34" charset="0"/>
              </a:rPr>
              <a:t>stanovena maximální výše vyrovnávací platby pro roky 2024 a 2025 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– v Metodice pro způsob a proces pověřování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572CA83-9EC6-EB4A-813A-E75B719E7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09.10.2024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85F70A4-510F-F04C-8853-B2F377825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Setkání s poskytovateli sociálních služeb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97B5B9-D8B0-F645-A37F-C2085B5EC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>
                <a:solidFill>
                  <a:schemeClr val="tx2"/>
                </a:solidFill>
              </a:rPr>
              <a:t>25</a:t>
            </a:fld>
            <a:endParaRPr lang="cs-CZ" dirty="0">
              <a:solidFill>
                <a:schemeClr val="tx2"/>
              </a:solidFill>
            </a:endParaRPr>
          </a:p>
        </p:txBody>
      </p:sp>
      <p:cxnSp>
        <p:nvCxnSpPr>
          <p:cNvPr id="11" name="Přímá spojnice 10">
            <a:extLst>
              <a:ext uri="{FF2B5EF4-FFF2-40B4-BE49-F238E27FC236}">
                <a16:creationId xmlns:a16="http://schemas.microsoft.com/office/drawing/2014/main" id="{E7DE0464-B0AE-E643-9683-91B407784A15}"/>
              </a:ext>
            </a:extLst>
          </p:cNvPr>
          <p:cNvCxnSpPr>
            <a:cxnSpLocks/>
          </p:cNvCxnSpPr>
          <p:nvPr/>
        </p:nvCxnSpPr>
        <p:spPr>
          <a:xfrm>
            <a:off x="0" y="6294210"/>
            <a:ext cx="12192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312885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7F005F39-F40F-D346-82E7-15471EBD53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2111835" cy="1521065"/>
          </a:xfrm>
          <a:prstGeom prst="rect">
            <a:avLst/>
          </a:prstGeom>
        </p:spPr>
      </p:pic>
      <p:sp>
        <p:nvSpPr>
          <p:cNvPr id="18" name="Nadpis 17">
            <a:extLst>
              <a:ext uri="{FF2B5EF4-FFF2-40B4-BE49-F238E27FC236}">
                <a16:creationId xmlns:a16="http://schemas.microsoft.com/office/drawing/2014/main" id="{85D1CE5D-F808-2E45-8B02-BFE390F67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4925"/>
            <a:ext cx="10515600" cy="684213"/>
          </a:xfrm>
        </p:spPr>
        <p:txBody>
          <a:bodyPr anchor="t">
            <a:normAutofit/>
          </a:bodyPr>
          <a:lstStyle/>
          <a:p>
            <a:r>
              <a:rPr lang="cs-CZ" sz="3200" b="1" dirty="0">
                <a:solidFill>
                  <a:schemeClr val="tx2"/>
                </a:solidFill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Podprogram č. 1 – popis změn</a:t>
            </a:r>
            <a:endParaRPr lang="cs-CZ" sz="3200" b="1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19" name="Zástupný obsah 18">
            <a:extLst>
              <a:ext uri="{FF2B5EF4-FFF2-40B4-BE49-F238E27FC236}">
                <a16:creationId xmlns:a16="http://schemas.microsoft.com/office/drawing/2014/main" id="{EAB38407-8379-8D4F-A618-E210078435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66122"/>
            <a:ext cx="10515600" cy="3863215"/>
          </a:xfrm>
        </p:spPr>
        <p:txBody>
          <a:bodyPr>
            <a:normAutofit/>
          </a:bodyPr>
          <a:lstStyle/>
          <a:p>
            <a:pPr marL="0" indent="0" algn="just">
              <a:spcBef>
                <a:spcPts val="1200"/>
              </a:spcBef>
              <a:buNone/>
              <a:defRPr/>
            </a:pPr>
            <a:r>
              <a:rPr lang="cs-CZ" b="1" u="sng" dirty="0">
                <a:latin typeface="Arial" panose="020B0604020202020204" pitchFamily="34" charset="0"/>
                <a:cs typeface="Arial" panose="020B0604020202020204" pitchFamily="34" charset="0"/>
              </a:rPr>
              <a:t>Vyjmutí ustanovení týkající se váhy historie</a:t>
            </a:r>
          </a:p>
          <a:p>
            <a:pPr algn="just">
              <a:spcBef>
                <a:spcPts val="1200"/>
              </a:spcBef>
              <a:defRPr/>
            </a:pP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nově se již pro výpočet výše dotace nebude využívat</a:t>
            </a:r>
          </a:p>
          <a:p>
            <a:pPr algn="just">
              <a:spcBef>
                <a:spcPts val="1200"/>
              </a:spcBef>
              <a:defRPr/>
            </a:pP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„váha historie“ přestala plnit svou ochrannou funkci (po mimořádném kole dotačního řízení v roce 2022, kdy si někteří poskytovatelé, z důvodu nejistoty,  požadavek na dotaci značně nadhodnotili) a stala se mechanismem, který některé služby zvýhodňuje a zapříčiňuje po přepočtení poskytnuté celkové výše dotace na jednotky v síti jinou výši dotace na jednotku v rámci shodného druhu sociálních služeb </a:t>
            </a:r>
          </a:p>
          <a:p>
            <a:pPr algn="just">
              <a:spcBef>
                <a:spcPts val="1200"/>
              </a:spcBef>
              <a:defRPr/>
            </a:pP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572CA83-9EC6-EB4A-813A-E75B719E7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09.10.2024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85F70A4-510F-F04C-8853-B2F377825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Setkání s poskytovateli sociálních služeb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97B5B9-D8B0-F645-A37F-C2085B5EC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>
                <a:solidFill>
                  <a:schemeClr val="tx2"/>
                </a:solidFill>
              </a:rPr>
              <a:t>26</a:t>
            </a:fld>
            <a:endParaRPr lang="cs-CZ" dirty="0">
              <a:solidFill>
                <a:schemeClr val="tx2"/>
              </a:solidFill>
            </a:endParaRPr>
          </a:p>
        </p:txBody>
      </p:sp>
      <p:cxnSp>
        <p:nvCxnSpPr>
          <p:cNvPr id="11" name="Přímá spojnice 10">
            <a:extLst>
              <a:ext uri="{FF2B5EF4-FFF2-40B4-BE49-F238E27FC236}">
                <a16:creationId xmlns:a16="http://schemas.microsoft.com/office/drawing/2014/main" id="{E7DE0464-B0AE-E643-9683-91B407784A15}"/>
              </a:ext>
            </a:extLst>
          </p:cNvPr>
          <p:cNvCxnSpPr>
            <a:cxnSpLocks/>
          </p:cNvCxnSpPr>
          <p:nvPr/>
        </p:nvCxnSpPr>
        <p:spPr>
          <a:xfrm>
            <a:off x="0" y="6294210"/>
            <a:ext cx="12192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290383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7F005F39-F40F-D346-82E7-15471EBD53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2111835" cy="1521065"/>
          </a:xfrm>
          <a:prstGeom prst="rect">
            <a:avLst/>
          </a:prstGeom>
        </p:spPr>
      </p:pic>
      <p:sp>
        <p:nvSpPr>
          <p:cNvPr id="18" name="Nadpis 17">
            <a:extLst>
              <a:ext uri="{FF2B5EF4-FFF2-40B4-BE49-F238E27FC236}">
                <a16:creationId xmlns:a16="http://schemas.microsoft.com/office/drawing/2014/main" id="{85D1CE5D-F808-2E45-8B02-BFE390F67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4925"/>
            <a:ext cx="10515600" cy="684213"/>
          </a:xfrm>
        </p:spPr>
        <p:txBody>
          <a:bodyPr anchor="t">
            <a:normAutofit/>
          </a:bodyPr>
          <a:lstStyle/>
          <a:p>
            <a:r>
              <a:rPr lang="cs-CZ" sz="3200" b="1" dirty="0">
                <a:solidFill>
                  <a:schemeClr val="tx2"/>
                </a:solidFill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Zkreslení jednotky váhou historie</a:t>
            </a:r>
          </a:p>
        </p:txBody>
      </p:sp>
      <p:pic>
        <p:nvPicPr>
          <p:cNvPr id="26" name="Zástupný obsah 25">
            <a:extLst>
              <a:ext uri="{FF2B5EF4-FFF2-40B4-BE49-F238E27FC236}">
                <a16:creationId xmlns:a16="http://schemas.microsoft.com/office/drawing/2014/main" id="{50945644-44C0-6EA6-A3F7-9F4F6E3AFD9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2111835" y="1896155"/>
            <a:ext cx="5836024" cy="4491038"/>
          </a:xfrm>
          <a:prstGeom prst="rect">
            <a:avLst/>
          </a:prstGeom>
        </p:spPr>
      </p:pic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572CA83-9EC6-EB4A-813A-E75B719E7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09.10.2024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85F70A4-510F-F04C-8853-B2F377825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Setkání s poskytovateli sociálních služeb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97B5B9-D8B0-F645-A37F-C2085B5EC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>
                <a:solidFill>
                  <a:schemeClr val="tx2"/>
                </a:solidFill>
              </a:rPr>
              <a:t>27</a:t>
            </a:fld>
            <a:endParaRPr lang="cs-CZ" dirty="0">
              <a:solidFill>
                <a:schemeClr val="tx2"/>
              </a:solidFill>
            </a:endParaRPr>
          </a:p>
        </p:txBody>
      </p:sp>
      <p:cxnSp>
        <p:nvCxnSpPr>
          <p:cNvPr id="11" name="Přímá spojnice 10">
            <a:extLst>
              <a:ext uri="{FF2B5EF4-FFF2-40B4-BE49-F238E27FC236}">
                <a16:creationId xmlns:a16="http://schemas.microsoft.com/office/drawing/2014/main" id="{E7DE0464-B0AE-E643-9683-91B407784A15}"/>
              </a:ext>
            </a:extLst>
          </p:cNvPr>
          <p:cNvCxnSpPr>
            <a:cxnSpLocks/>
          </p:cNvCxnSpPr>
          <p:nvPr/>
        </p:nvCxnSpPr>
        <p:spPr>
          <a:xfrm>
            <a:off x="0" y="6294210"/>
            <a:ext cx="12192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785392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7F005F39-F40F-D346-82E7-15471EBD53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2111835" cy="1521065"/>
          </a:xfrm>
          <a:prstGeom prst="rect">
            <a:avLst/>
          </a:prstGeom>
        </p:spPr>
      </p:pic>
      <p:sp>
        <p:nvSpPr>
          <p:cNvPr id="18" name="Nadpis 17">
            <a:extLst>
              <a:ext uri="{FF2B5EF4-FFF2-40B4-BE49-F238E27FC236}">
                <a16:creationId xmlns:a16="http://schemas.microsoft.com/office/drawing/2014/main" id="{85D1CE5D-F808-2E45-8B02-BFE390F67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4925"/>
            <a:ext cx="10515600" cy="684213"/>
          </a:xfrm>
        </p:spPr>
        <p:txBody>
          <a:bodyPr anchor="t">
            <a:normAutofit/>
          </a:bodyPr>
          <a:lstStyle/>
          <a:p>
            <a:r>
              <a:rPr lang="cs-CZ" sz="3200" b="1" dirty="0">
                <a:solidFill>
                  <a:schemeClr val="tx2"/>
                </a:solidFill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Podprogram č. 2 a Podprogram č. 3</a:t>
            </a:r>
          </a:p>
        </p:txBody>
      </p:sp>
      <p:sp>
        <p:nvSpPr>
          <p:cNvPr id="19" name="Zástupný obsah 18">
            <a:extLst>
              <a:ext uri="{FF2B5EF4-FFF2-40B4-BE49-F238E27FC236}">
                <a16:creationId xmlns:a16="http://schemas.microsoft.com/office/drawing/2014/main" id="{EAB38407-8379-8D4F-A618-E210078435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66122"/>
            <a:ext cx="10515600" cy="3863215"/>
          </a:xfrm>
        </p:spPr>
        <p:txBody>
          <a:bodyPr>
            <a:normAutofit/>
          </a:bodyPr>
          <a:lstStyle/>
          <a:p>
            <a:pPr algn="just">
              <a:spcBef>
                <a:spcPts val="1200"/>
              </a:spcBef>
              <a:defRPr/>
            </a:pPr>
            <a:r>
              <a:rPr lang="cs-CZ" u="sng" dirty="0">
                <a:latin typeface="Arial" panose="020B0604020202020204" pitchFamily="34" charset="0"/>
                <a:cs typeface="Arial" panose="020B0604020202020204" pitchFamily="34" charset="0"/>
              </a:rPr>
              <a:t>Podprogram č. 2 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– dotace z rozpočtu Olomouckého kraje určená na poskytování sociálních služeb – </a:t>
            </a:r>
            <a:r>
              <a:rPr lang="cs-CZ" b="1" dirty="0">
                <a:latin typeface="Arial" panose="020B0604020202020204" pitchFamily="34" charset="0"/>
                <a:cs typeface="Arial" panose="020B0604020202020204" pitchFamily="34" charset="0"/>
              </a:rPr>
              <a:t>k žádným změnám pro následující období nedošlo</a:t>
            </a:r>
          </a:p>
          <a:p>
            <a:pPr algn="just">
              <a:spcBef>
                <a:spcPts val="1200"/>
              </a:spcBef>
              <a:defRPr/>
            </a:pPr>
            <a:r>
              <a:rPr lang="cs-CZ" u="sng" dirty="0">
                <a:latin typeface="Arial" panose="020B0604020202020204" pitchFamily="34" charset="0"/>
                <a:cs typeface="Arial" panose="020B0604020202020204" pitchFamily="34" charset="0"/>
              </a:rPr>
              <a:t>Podprogram č. 3 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– příspěvek na provoz příspěvkovým organizacím zřizovaným Olomouckým krajem – </a:t>
            </a:r>
            <a:r>
              <a:rPr lang="cs-CZ" b="1" dirty="0">
                <a:latin typeface="Arial" panose="020B0604020202020204" pitchFamily="34" charset="0"/>
                <a:cs typeface="Arial" panose="020B0604020202020204" pitchFamily="34" charset="0"/>
              </a:rPr>
              <a:t>k žádným změnám pro následující období nedošlo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572CA83-9EC6-EB4A-813A-E75B719E7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09.10.2024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85F70A4-510F-F04C-8853-B2F377825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Setkání s poskytovateli sociálních služeb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97B5B9-D8B0-F645-A37F-C2085B5EC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>
                <a:solidFill>
                  <a:schemeClr val="tx2"/>
                </a:solidFill>
              </a:rPr>
              <a:t>28</a:t>
            </a:fld>
            <a:endParaRPr lang="cs-CZ" dirty="0">
              <a:solidFill>
                <a:schemeClr val="tx2"/>
              </a:solidFill>
            </a:endParaRPr>
          </a:p>
        </p:txBody>
      </p:sp>
      <p:cxnSp>
        <p:nvCxnSpPr>
          <p:cNvPr id="11" name="Přímá spojnice 10">
            <a:extLst>
              <a:ext uri="{FF2B5EF4-FFF2-40B4-BE49-F238E27FC236}">
                <a16:creationId xmlns:a16="http://schemas.microsoft.com/office/drawing/2014/main" id="{E7DE0464-B0AE-E643-9683-91B407784A15}"/>
              </a:ext>
            </a:extLst>
          </p:cNvPr>
          <p:cNvCxnSpPr>
            <a:cxnSpLocks/>
          </p:cNvCxnSpPr>
          <p:nvPr/>
        </p:nvCxnSpPr>
        <p:spPr>
          <a:xfrm>
            <a:off x="0" y="6294210"/>
            <a:ext cx="12192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116980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7F005F39-F40F-D346-82E7-15471EBD53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2111835" cy="1521065"/>
          </a:xfrm>
          <a:prstGeom prst="rect">
            <a:avLst/>
          </a:prstGeom>
        </p:spPr>
      </p:pic>
      <p:sp>
        <p:nvSpPr>
          <p:cNvPr id="18" name="Nadpis 17">
            <a:extLst>
              <a:ext uri="{FF2B5EF4-FFF2-40B4-BE49-F238E27FC236}">
                <a16:creationId xmlns:a16="http://schemas.microsoft.com/office/drawing/2014/main" id="{85D1CE5D-F808-2E45-8B02-BFE390F67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4925"/>
            <a:ext cx="10515600" cy="684213"/>
          </a:xfrm>
        </p:spPr>
        <p:txBody>
          <a:bodyPr anchor="t">
            <a:normAutofit/>
          </a:bodyPr>
          <a:lstStyle/>
          <a:p>
            <a:r>
              <a:rPr lang="cs-CZ" sz="3200" b="1" dirty="0">
                <a:solidFill>
                  <a:schemeClr val="tx2"/>
                </a:solidFill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Kontaktní osoby Podprogramu č. 1 a 2</a:t>
            </a:r>
          </a:p>
        </p:txBody>
      </p:sp>
      <p:sp>
        <p:nvSpPr>
          <p:cNvPr id="19" name="Zástupný obsah 18">
            <a:extLst>
              <a:ext uri="{FF2B5EF4-FFF2-40B4-BE49-F238E27FC236}">
                <a16:creationId xmlns:a16="http://schemas.microsoft.com/office/drawing/2014/main" id="{EAB38407-8379-8D4F-A618-E210078435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66122"/>
            <a:ext cx="10515600" cy="3863215"/>
          </a:xfrm>
        </p:spPr>
        <p:txBody>
          <a:bodyPr>
            <a:normAutofit/>
          </a:bodyPr>
          <a:lstStyle/>
          <a:p>
            <a:pPr algn="just">
              <a:spcBef>
                <a:spcPts val="1200"/>
              </a:spcBef>
              <a:defRPr/>
            </a:pPr>
            <a:r>
              <a:rPr lang="cs-CZ" u="sng" dirty="0">
                <a:latin typeface="Arial" panose="020B0604020202020204" pitchFamily="34" charset="0"/>
                <a:cs typeface="Arial" panose="020B0604020202020204" pitchFamily="34" charset="0"/>
              </a:rPr>
              <a:t>Kontaktní osoba a administrátor </a:t>
            </a:r>
            <a:r>
              <a:rPr lang="cs-CZ" b="1" u="sng" dirty="0">
                <a:latin typeface="Arial" panose="020B0604020202020204" pitchFamily="34" charset="0"/>
                <a:cs typeface="Arial" panose="020B0604020202020204" pitchFamily="34" charset="0"/>
              </a:rPr>
              <a:t>Podprogramu č. 1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indent="0" algn="just">
              <a:spcBef>
                <a:spcPts val="1200"/>
              </a:spcBef>
              <a:buNone/>
              <a:defRPr/>
            </a:pP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Ing. Viktorie Zezulová, tel. 585 508 482</a:t>
            </a:r>
          </a:p>
          <a:p>
            <a:pPr marL="0" indent="0" algn="just">
              <a:spcBef>
                <a:spcPts val="1200"/>
              </a:spcBef>
              <a:buNone/>
              <a:defRPr/>
            </a:pP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mail: </a:t>
            </a:r>
            <a:r>
              <a:rPr lang="cs-CZ" dirty="0" err="1">
                <a:latin typeface="Arial" panose="020B0604020202020204" pitchFamily="34" charset="0"/>
                <a:cs typeface="Arial" panose="020B0604020202020204" pitchFamily="34" charset="0"/>
              </a:rPr>
              <a:t>v.zezulova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@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olkraj.cz </a:t>
            </a:r>
          </a:p>
          <a:p>
            <a:pPr marL="0" indent="0" algn="just">
              <a:spcBef>
                <a:spcPts val="1200"/>
              </a:spcBef>
              <a:buNone/>
              <a:defRPr/>
            </a:pPr>
            <a:endParaRPr lang="cs-CZ" dirty="0"/>
          </a:p>
          <a:p>
            <a:pPr algn="just">
              <a:spcBef>
                <a:spcPts val="1200"/>
              </a:spcBef>
              <a:defRPr/>
            </a:pPr>
            <a:r>
              <a:rPr lang="cs-CZ" u="sng" dirty="0">
                <a:latin typeface="Arial" panose="020B0604020202020204" pitchFamily="34" charset="0"/>
                <a:cs typeface="Arial" panose="020B0604020202020204" pitchFamily="34" charset="0"/>
              </a:rPr>
              <a:t>Kontaktní osoba a administrátor </a:t>
            </a:r>
            <a:r>
              <a:rPr lang="cs-CZ" b="1" u="sng" dirty="0">
                <a:latin typeface="Arial" panose="020B0604020202020204" pitchFamily="34" charset="0"/>
                <a:cs typeface="Arial" panose="020B0604020202020204" pitchFamily="34" charset="0"/>
              </a:rPr>
              <a:t>Podprogramu č. 2</a:t>
            </a:r>
            <a:r>
              <a:rPr lang="cs-CZ" u="sng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indent="0" algn="just">
              <a:spcBef>
                <a:spcPts val="1200"/>
              </a:spcBef>
              <a:buNone/>
              <a:defRPr/>
            </a:pP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Ing. Denisa Starostová, tel. 585 508 216</a:t>
            </a:r>
          </a:p>
          <a:p>
            <a:pPr marL="0" indent="0" algn="just">
              <a:spcBef>
                <a:spcPts val="1200"/>
              </a:spcBef>
              <a:buNone/>
              <a:defRPr/>
            </a:pP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mail: </a:t>
            </a:r>
            <a:r>
              <a:rPr lang="cs-CZ" dirty="0" err="1">
                <a:latin typeface="Arial" panose="020B0604020202020204" pitchFamily="34" charset="0"/>
                <a:cs typeface="Arial" panose="020B0604020202020204" pitchFamily="34" charset="0"/>
              </a:rPr>
              <a:t>d.starostova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@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olkraj.cz  </a:t>
            </a:r>
          </a:p>
          <a:p>
            <a:pPr algn="just">
              <a:spcBef>
                <a:spcPts val="1200"/>
              </a:spcBef>
              <a:defRPr/>
            </a:pPr>
            <a:endParaRPr lang="cs-CZ" dirty="0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572CA83-9EC6-EB4A-813A-E75B719E7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09.10.2024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85F70A4-510F-F04C-8853-B2F377825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Setkání s poskytovateli sociálních služeb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97B5B9-D8B0-F645-A37F-C2085B5EC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>
                <a:solidFill>
                  <a:schemeClr val="tx2"/>
                </a:solidFill>
              </a:rPr>
              <a:t>29</a:t>
            </a:fld>
            <a:endParaRPr lang="cs-CZ" dirty="0">
              <a:solidFill>
                <a:schemeClr val="tx2"/>
              </a:solidFill>
            </a:endParaRPr>
          </a:p>
        </p:txBody>
      </p:sp>
      <p:cxnSp>
        <p:nvCxnSpPr>
          <p:cNvPr id="11" name="Přímá spojnice 10">
            <a:extLst>
              <a:ext uri="{FF2B5EF4-FFF2-40B4-BE49-F238E27FC236}">
                <a16:creationId xmlns:a16="http://schemas.microsoft.com/office/drawing/2014/main" id="{E7DE0464-B0AE-E643-9683-91B407784A15}"/>
              </a:ext>
            </a:extLst>
          </p:cNvPr>
          <p:cNvCxnSpPr>
            <a:cxnSpLocks/>
          </p:cNvCxnSpPr>
          <p:nvPr/>
        </p:nvCxnSpPr>
        <p:spPr>
          <a:xfrm>
            <a:off x="0" y="6294210"/>
            <a:ext cx="12192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63867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7F005F39-F40F-D346-82E7-15471EBD53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2111835" cy="1521065"/>
          </a:xfrm>
          <a:prstGeom prst="rect">
            <a:avLst/>
          </a:prstGeom>
        </p:spPr>
      </p:pic>
      <p:sp>
        <p:nvSpPr>
          <p:cNvPr id="18" name="Nadpis 17">
            <a:extLst>
              <a:ext uri="{FF2B5EF4-FFF2-40B4-BE49-F238E27FC236}">
                <a16:creationId xmlns:a16="http://schemas.microsoft.com/office/drawing/2014/main" id="{85D1CE5D-F808-2E45-8B02-BFE390F67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4925"/>
            <a:ext cx="10515600" cy="684213"/>
          </a:xfrm>
        </p:spPr>
        <p:txBody>
          <a:bodyPr anchor="t">
            <a:normAutofit fontScale="90000"/>
          </a:bodyPr>
          <a:lstStyle/>
          <a:p>
            <a:r>
              <a:rPr lang="cs-CZ" altLang="cs-CZ" sz="3600" b="1" dirty="0">
                <a:solidFill>
                  <a:srgbClr val="0060A8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Podprogram č. 1 – Žádost na rok 2025</a:t>
            </a:r>
            <a:br>
              <a:rPr lang="cs-CZ" altLang="cs-CZ" sz="3600" b="1" dirty="0">
                <a:solidFill>
                  <a:srgbClr val="0060A8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</a:br>
            <a:endParaRPr lang="cs-CZ" sz="3600" dirty="0">
              <a:solidFill>
                <a:schemeClr val="tx2"/>
              </a:solidFill>
              <a:latin typeface="Arial" panose="020B0604020202020204" pitchFamily="34" charset="0"/>
              <a:ea typeface="Inter" panose="02000503000000020004" pitchFamily="2" charset="0"/>
              <a:cs typeface="Arial" panose="020B0604020202020204" pitchFamily="34" charset="0"/>
            </a:endParaRPr>
          </a:p>
        </p:txBody>
      </p:sp>
      <p:sp>
        <p:nvSpPr>
          <p:cNvPr id="19" name="Zástupný obsah 18">
            <a:extLst>
              <a:ext uri="{FF2B5EF4-FFF2-40B4-BE49-F238E27FC236}">
                <a16:creationId xmlns:a16="http://schemas.microsoft.com/office/drawing/2014/main" id="{EAB38407-8379-8D4F-A618-E210078435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48590"/>
            <a:ext cx="10515600" cy="438074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sz="2700" dirty="0">
              <a:ea typeface="ＭＳ Ｐゴシック" panose="020B0600070205080204" pitchFamily="34" charset="-128"/>
            </a:endParaRPr>
          </a:p>
          <a:p>
            <a:pPr marL="0" indent="0" algn="just">
              <a:buNone/>
            </a:pPr>
            <a:r>
              <a:rPr lang="cs-CZ" sz="2700" dirty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Podávání žádostí: </a:t>
            </a:r>
            <a:r>
              <a:rPr lang="cs-CZ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30.10.2024 - 20.11.2024 </a:t>
            </a:r>
            <a:r>
              <a:rPr lang="cs-CZ" sz="2800" dirty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prostřednictvím webové aplikace MPSV ČR</a:t>
            </a:r>
            <a:endParaRPr lang="cs-CZ" sz="2700" b="1" dirty="0">
              <a:solidFill>
                <a:srgbClr val="C00000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cs-CZ" sz="2700" dirty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Oprávněnými žadateli jsou poskytovatelé sociálních služeb zařazených do sítě sociálních služeb Olomouckého kraje, které nejsou financovány</a:t>
            </a:r>
          </a:p>
          <a:p>
            <a:pPr marL="457200" lvl="1" indent="0" algn="just">
              <a:buNone/>
            </a:pPr>
            <a:r>
              <a:rPr lang="cs-CZ" sz="2700" dirty="0">
                <a:solidFill>
                  <a:srgbClr val="00549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z MPSV ČR v rámci programu podpory B (služby 	s nadregionální či celostátní působností)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572CA83-9EC6-EB4A-813A-E75B719E7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09.10.2024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85F70A4-510F-F04C-8853-B2F377825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Setkání s poskytovateli sociálních služeb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97B5B9-D8B0-F645-A37F-C2085B5EC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>
                <a:solidFill>
                  <a:schemeClr val="tx2"/>
                </a:solidFill>
              </a:rPr>
              <a:t>3</a:t>
            </a:fld>
            <a:endParaRPr lang="cs-CZ" dirty="0">
              <a:solidFill>
                <a:schemeClr val="tx2"/>
              </a:solidFill>
            </a:endParaRPr>
          </a:p>
        </p:txBody>
      </p:sp>
      <p:cxnSp>
        <p:nvCxnSpPr>
          <p:cNvPr id="11" name="Přímá spojnice 10">
            <a:extLst>
              <a:ext uri="{FF2B5EF4-FFF2-40B4-BE49-F238E27FC236}">
                <a16:creationId xmlns:a16="http://schemas.microsoft.com/office/drawing/2014/main" id="{E7DE0464-B0AE-E643-9683-91B407784A15}"/>
              </a:ext>
            </a:extLst>
          </p:cNvPr>
          <p:cNvCxnSpPr>
            <a:cxnSpLocks/>
          </p:cNvCxnSpPr>
          <p:nvPr/>
        </p:nvCxnSpPr>
        <p:spPr>
          <a:xfrm>
            <a:off x="0" y="6294210"/>
            <a:ext cx="12192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318774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7F005F39-F40F-D346-82E7-15471EBD53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2111835" cy="1521065"/>
          </a:xfrm>
          <a:prstGeom prst="rect">
            <a:avLst/>
          </a:prstGeom>
        </p:spPr>
      </p:pic>
      <p:sp>
        <p:nvSpPr>
          <p:cNvPr id="18" name="Nadpis 17">
            <a:extLst>
              <a:ext uri="{FF2B5EF4-FFF2-40B4-BE49-F238E27FC236}">
                <a16:creationId xmlns:a16="http://schemas.microsoft.com/office/drawing/2014/main" id="{85D1CE5D-F808-2E45-8B02-BFE390F67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4925"/>
            <a:ext cx="10515600" cy="684213"/>
          </a:xfrm>
        </p:spPr>
        <p:txBody>
          <a:bodyPr anchor="t">
            <a:normAutofit fontScale="90000"/>
          </a:bodyPr>
          <a:lstStyle/>
          <a:p>
            <a:r>
              <a:rPr lang="cs-CZ" sz="3600" dirty="0">
                <a:solidFill>
                  <a:schemeClr val="tx2"/>
                </a:solidFill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Informace ze strany kraje k financování sociálních služeb</a:t>
            </a:r>
          </a:p>
        </p:txBody>
      </p:sp>
      <p:sp>
        <p:nvSpPr>
          <p:cNvPr id="19" name="Zástupný obsah 18">
            <a:extLst>
              <a:ext uri="{FF2B5EF4-FFF2-40B4-BE49-F238E27FC236}">
                <a16:creationId xmlns:a16="http://schemas.microsoft.com/office/drawing/2014/main" id="{EAB38407-8379-8D4F-A618-E210078435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51276"/>
            <a:ext cx="10515600" cy="4078061"/>
          </a:xfrm>
        </p:spPr>
        <p:txBody>
          <a:bodyPr>
            <a:normAutofit/>
          </a:bodyPr>
          <a:lstStyle/>
          <a:p>
            <a:pPr marL="571500" indent="-457200" algn="just">
              <a:lnSpc>
                <a:spcPct val="100000"/>
              </a:lnSpc>
              <a:spcBef>
                <a:spcPts val="600"/>
              </a:spcBef>
              <a:defRPr/>
            </a:pPr>
            <a:r>
              <a:rPr lang="cs-CZ" altLang="cs-CZ" dirty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Webové stránky kraje:</a:t>
            </a:r>
          </a:p>
          <a:p>
            <a:pPr marL="114300" indent="0" algn="just">
              <a:lnSpc>
                <a:spcPct val="100000"/>
              </a:lnSpc>
              <a:spcBef>
                <a:spcPts val="600"/>
              </a:spcBef>
              <a:buNone/>
              <a:defRPr/>
            </a:pPr>
            <a:r>
              <a:rPr lang="cs-CZ" altLang="cs-CZ" dirty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  <a:hlinkClick r:id="rId4"/>
              </a:rPr>
              <a:t>www.olkraj.cz</a:t>
            </a:r>
            <a:r>
              <a:rPr lang="cs-CZ" altLang="cs-CZ" dirty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	   sociální záležitosti (aktuality, finanční zajištění sociálních služeb)</a:t>
            </a:r>
          </a:p>
          <a:p>
            <a:pPr marL="571500" indent="-457200" algn="just">
              <a:lnSpc>
                <a:spcPct val="100000"/>
              </a:lnSpc>
              <a:spcBef>
                <a:spcPts val="600"/>
              </a:spcBef>
              <a:defRPr/>
            </a:pPr>
            <a:endParaRPr lang="cs-CZ" altLang="cs-CZ" dirty="0"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  <a:p>
            <a:pPr marL="571500" indent="-457200" algn="just">
              <a:lnSpc>
                <a:spcPct val="100000"/>
              </a:lnSpc>
              <a:spcBef>
                <a:spcPts val="600"/>
              </a:spcBef>
              <a:defRPr/>
            </a:pPr>
            <a:r>
              <a:rPr lang="cs-CZ" altLang="cs-CZ" dirty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KISSoS – zprávy a aktuality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572CA83-9EC6-EB4A-813A-E75B719E7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09.10.2024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85F70A4-510F-F04C-8853-B2F377825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Setkání s poskytovateli sociálních služeb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97B5B9-D8B0-F645-A37F-C2085B5EC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>
                <a:solidFill>
                  <a:schemeClr val="tx2"/>
                </a:solidFill>
              </a:rPr>
              <a:t>30</a:t>
            </a:fld>
            <a:endParaRPr lang="cs-CZ" dirty="0">
              <a:solidFill>
                <a:schemeClr val="tx2"/>
              </a:solidFill>
            </a:endParaRPr>
          </a:p>
        </p:txBody>
      </p:sp>
      <p:cxnSp>
        <p:nvCxnSpPr>
          <p:cNvPr id="11" name="Přímá spojnice 10">
            <a:extLst>
              <a:ext uri="{FF2B5EF4-FFF2-40B4-BE49-F238E27FC236}">
                <a16:creationId xmlns:a16="http://schemas.microsoft.com/office/drawing/2014/main" id="{E7DE0464-B0AE-E643-9683-91B407784A15}"/>
              </a:ext>
            </a:extLst>
          </p:cNvPr>
          <p:cNvCxnSpPr>
            <a:cxnSpLocks/>
          </p:cNvCxnSpPr>
          <p:nvPr/>
        </p:nvCxnSpPr>
        <p:spPr>
          <a:xfrm>
            <a:off x="0" y="6294210"/>
            <a:ext cx="12192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Šipka doprava 1"/>
          <p:cNvSpPr/>
          <p:nvPr/>
        </p:nvSpPr>
        <p:spPr>
          <a:xfrm>
            <a:off x="3581400" y="2705622"/>
            <a:ext cx="289142" cy="1753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1174681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Skupina 13">
            <a:extLst>
              <a:ext uri="{FF2B5EF4-FFF2-40B4-BE49-F238E27FC236}">
                <a16:creationId xmlns:a16="http://schemas.microsoft.com/office/drawing/2014/main" id="{1F89291F-BFF3-F149-8545-E5BD693BB10A}"/>
              </a:ext>
            </a:extLst>
          </p:cNvPr>
          <p:cNvGrpSpPr/>
          <p:nvPr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sp>
          <p:nvSpPr>
            <p:cNvPr id="7" name="Obdélník 6">
              <a:extLst>
                <a:ext uri="{FF2B5EF4-FFF2-40B4-BE49-F238E27FC236}">
                  <a16:creationId xmlns:a16="http://schemas.microsoft.com/office/drawing/2014/main" id="{9B8A71D6-4121-A049-9152-97C298ED2BB1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pic>
          <p:nvPicPr>
            <p:cNvPr id="20" name="Grafický objekt 19">
              <a:extLst>
                <a:ext uri="{FF2B5EF4-FFF2-40B4-BE49-F238E27FC236}">
                  <a16:creationId xmlns:a16="http://schemas.microsoft.com/office/drawing/2014/main" id="{D859EB27-7C8D-FB4C-ABB8-C95E4E3010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768667" y="765706"/>
              <a:ext cx="4259696" cy="532462"/>
            </a:xfrm>
            <a:prstGeom prst="rect">
              <a:avLst/>
            </a:prstGeom>
          </p:spPr>
        </p:pic>
        <p:pic>
          <p:nvPicPr>
            <p:cNvPr id="8" name="Grafický objekt 7">
              <a:extLst>
                <a:ext uri="{FF2B5EF4-FFF2-40B4-BE49-F238E27FC236}">
                  <a16:creationId xmlns:a16="http://schemas.microsoft.com/office/drawing/2014/main" id="{8F093256-8D25-044F-BFF0-EF923A8BDF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-1" y="0"/>
              <a:ext cx="7896226" cy="5687314"/>
            </a:xfrm>
            <a:prstGeom prst="rect">
              <a:avLst/>
            </a:prstGeom>
          </p:spPr>
        </p:pic>
      </p:grpSp>
      <p:sp>
        <p:nvSpPr>
          <p:cNvPr id="2" name="Nadpis 1">
            <a:extLst>
              <a:ext uri="{FF2B5EF4-FFF2-40B4-BE49-F238E27FC236}">
                <a16:creationId xmlns:a16="http://schemas.microsoft.com/office/drawing/2014/main" id="{C2A064BA-43CA-F941-BCEA-9499EDA1D9B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cs-CZ" altLang="cs-CZ" b="1" i="1" dirty="0">
                <a:latin typeface="Arial" panose="020B0604020202020204" pitchFamily="34" charset="0"/>
                <a:cs typeface="Arial" panose="020B0604020202020204" pitchFamily="34" charset="0"/>
              </a:rPr>
              <a:t>Dotační program pro sociální oblast – návrh na rok 2025</a:t>
            </a:r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1986019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7F005F39-F40F-D346-82E7-15471EBD53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2111835" cy="1521065"/>
          </a:xfrm>
          <a:prstGeom prst="rect">
            <a:avLst/>
          </a:prstGeom>
        </p:spPr>
      </p:pic>
      <p:sp>
        <p:nvSpPr>
          <p:cNvPr id="18" name="Nadpis 17">
            <a:extLst>
              <a:ext uri="{FF2B5EF4-FFF2-40B4-BE49-F238E27FC236}">
                <a16:creationId xmlns:a16="http://schemas.microsoft.com/office/drawing/2014/main" id="{85D1CE5D-F808-2E45-8B02-BFE390F67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39907"/>
            <a:ext cx="10515600" cy="949232"/>
          </a:xfrm>
        </p:spPr>
        <p:txBody>
          <a:bodyPr anchor="t">
            <a:normAutofit fontScale="90000"/>
          </a:bodyPr>
          <a:lstStyle/>
          <a:p>
            <a:r>
              <a:rPr lang="cs-CZ" sz="3600" b="1" dirty="0">
                <a:solidFill>
                  <a:schemeClr val="tx2"/>
                </a:solidFill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  Dotační program pro sociální oblast </a:t>
            </a:r>
            <a:br>
              <a:rPr lang="cs-CZ" sz="3600" b="1" dirty="0">
                <a:solidFill>
                  <a:schemeClr val="tx2"/>
                </a:solidFill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</a:br>
            <a:r>
              <a:rPr lang="cs-CZ" sz="3600" b="1" dirty="0">
                <a:solidFill>
                  <a:schemeClr val="tx2"/>
                </a:solidFill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- </a:t>
            </a:r>
            <a:r>
              <a:rPr lang="cs-CZ" sz="3600" b="1" u="sng" dirty="0">
                <a:solidFill>
                  <a:schemeClr val="tx2"/>
                </a:solidFill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návrh dotačních titulů a návrh alokací na rok 2025</a:t>
            </a:r>
          </a:p>
        </p:txBody>
      </p:sp>
      <p:sp>
        <p:nvSpPr>
          <p:cNvPr id="19" name="Zástupný obsah 18">
            <a:extLst>
              <a:ext uri="{FF2B5EF4-FFF2-40B4-BE49-F238E27FC236}">
                <a16:creationId xmlns:a16="http://schemas.microsoft.com/office/drawing/2014/main" id="{EAB38407-8379-8D4F-A618-E210078435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66122"/>
            <a:ext cx="10515600" cy="3863215"/>
          </a:xfrm>
        </p:spPr>
        <p:txBody>
          <a:bodyPr>
            <a:normAutofit/>
          </a:bodyPr>
          <a:lstStyle/>
          <a:p>
            <a:pPr algn="just">
              <a:spcBef>
                <a:spcPts val="1200"/>
              </a:spcBef>
              <a:defRPr/>
            </a:pPr>
            <a:r>
              <a:rPr lang="cs-CZ" u="sng" dirty="0">
                <a:latin typeface="Arial" panose="020B0604020202020204" pitchFamily="34" charset="0"/>
                <a:cs typeface="Arial" panose="020B0604020202020204" pitchFamily="34" charset="0"/>
              </a:rPr>
              <a:t>Dotační titul č. 1 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– Podpora prevence kriminality (2 000 tis. Kč)</a:t>
            </a:r>
          </a:p>
          <a:p>
            <a:pPr algn="just">
              <a:spcBef>
                <a:spcPts val="1200"/>
              </a:spcBef>
              <a:defRPr/>
            </a:pPr>
            <a:r>
              <a:rPr lang="cs-CZ" u="sng" dirty="0">
                <a:latin typeface="Arial" panose="020B0604020202020204" pitchFamily="34" charset="0"/>
                <a:cs typeface="Arial" panose="020B0604020202020204" pitchFamily="34" charset="0"/>
              </a:rPr>
              <a:t>Dotační titul č. 2 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– Podpora prorodinných aktivit (3 700 tis. Kč)</a:t>
            </a:r>
          </a:p>
          <a:p>
            <a:pPr algn="just">
              <a:spcBef>
                <a:spcPts val="1200"/>
              </a:spcBef>
              <a:defRPr/>
            </a:pPr>
            <a:r>
              <a:rPr lang="cs-CZ" u="sng" dirty="0">
                <a:latin typeface="Arial" panose="020B0604020202020204" pitchFamily="34" charset="0"/>
                <a:cs typeface="Arial" panose="020B0604020202020204" pitchFamily="34" charset="0"/>
              </a:rPr>
              <a:t>Dotační titul č. 3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 – Podpora aktivit směřujících k sociálnímu začleňování (3 200 tis. Kč)</a:t>
            </a:r>
          </a:p>
          <a:p>
            <a:pPr algn="just">
              <a:spcBef>
                <a:spcPts val="1200"/>
              </a:spcBef>
              <a:defRPr/>
            </a:pPr>
            <a:r>
              <a:rPr lang="cs-CZ" u="sng" dirty="0">
                <a:latin typeface="Arial" panose="020B0604020202020204" pitchFamily="34" charset="0"/>
                <a:cs typeface="Arial" panose="020B0604020202020204" pitchFamily="34" charset="0"/>
              </a:rPr>
              <a:t>Dotační titul č. 4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 – Podpora infrastruktury sociálních služeb na území Olomouckého kraje – </a:t>
            </a:r>
            <a:r>
              <a:rPr lang="cs-CZ" u="sng" dirty="0">
                <a:latin typeface="Arial" panose="020B0604020202020204" pitchFamily="34" charset="0"/>
                <a:cs typeface="Arial" panose="020B0604020202020204" pitchFamily="34" charset="0"/>
              </a:rPr>
              <a:t>investiční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  (25 000 tis. Kč)</a:t>
            </a:r>
            <a:endParaRPr lang="cs-CZ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572CA83-9EC6-EB4A-813A-E75B719E7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09.10.2024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85F70A4-510F-F04C-8853-B2F377825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Setkání s poskytovateli sociálních služeb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97B5B9-D8B0-F645-A37F-C2085B5EC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>
                <a:solidFill>
                  <a:schemeClr val="tx2"/>
                </a:solidFill>
              </a:rPr>
              <a:t>32</a:t>
            </a:fld>
            <a:endParaRPr lang="cs-CZ" dirty="0">
              <a:solidFill>
                <a:schemeClr val="tx2"/>
              </a:solidFill>
            </a:endParaRPr>
          </a:p>
        </p:txBody>
      </p:sp>
      <p:cxnSp>
        <p:nvCxnSpPr>
          <p:cNvPr id="11" name="Přímá spojnice 10">
            <a:extLst>
              <a:ext uri="{FF2B5EF4-FFF2-40B4-BE49-F238E27FC236}">
                <a16:creationId xmlns:a16="http://schemas.microsoft.com/office/drawing/2014/main" id="{E7DE0464-B0AE-E643-9683-91B407784A15}"/>
              </a:ext>
            </a:extLst>
          </p:cNvPr>
          <p:cNvCxnSpPr>
            <a:cxnSpLocks/>
          </p:cNvCxnSpPr>
          <p:nvPr/>
        </p:nvCxnSpPr>
        <p:spPr>
          <a:xfrm>
            <a:off x="0" y="6294210"/>
            <a:ext cx="12192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684366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7F005F39-F40F-D346-82E7-15471EBD53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2111835" cy="1521065"/>
          </a:xfrm>
          <a:prstGeom prst="rect">
            <a:avLst/>
          </a:prstGeom>
        </p:spPr>
      </p:pic>
      <p:sp>
        <p:nvSpPr>
          <p:cNvPr id="18" name="Nadpis 17">
            <a:extLst>
              <a:ext uri="{FF2B5EF4-FFF2-40B4-BE49-F238E27FC236}">
                <a16:creationId xmlns:a16="http://schemas.microsoft.com/office/drawing/2014/main" id="{85D1CE5D-F808-2E45-8B02-BFE390F67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4925"/>
            <a:ext cx="10515600" cy="684213"/>
          </a:xfrm>
        </p:spPr>
        <p:txBody>
          <a:bodyPr anchor="t">
            <a:normAutofit fontScale="90000"/>
          </a:bodyPr>
          <a:lstStyle/>
          <a:p>
            <a:r>
              <a:rPr lang="cs-CZ" altLang="cs-CZ" sz="3600" b="1" dirty="0">
                <a:solidFill>
                  <a:srgbClr val="0060A8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Děkuji za pozornost</a:t>
            </a:r>
            <a:br>
              <a:rPr lang="cs-CZ" altLang="cs-CZ" sz="3600" b="1" dirty="0">
                <a:solidFill>
                  <a:srgbClr val="0060A8"/>
                </a:solidFill>
                <a:ea typeface="ＭＳ Ｐゴシック" panose="020B0600070205080204" pitchFamily="34" charset="-128"/>
              </a:rPr>
            </a:br>
            <a:endParaRPr lang="cs-CZ" sz="3600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572CA83-9EC6-EB4A-813A-E75B719E7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09.10.2024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85F70A4-510F-F04C-8853-B2F377825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Setkání s poskytovateli sociálních služeb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97B5B9-D8B0-F645-A37F-C2085B5EC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>
                <a:solidFill>
                  <a:schemeClr val="tx2"/>
                </a:solidFill>
              </a:rPr>
              <a:t>33</a:t>
            </a:fld>
            <a:endParaRPr lang="cs-CZ" dirty="0">
              <a:solidFill>
                <a:schemeClr val="tx2"/>
              </a:solidFill>
            </a:endParaRPr>
          </a:p>
        </p:txBody>
      </p:sp>
      <p:cxnSp>
        <p:nvCxnSpPr>
          <p:cNvPr id="11" name="Přímá spojnice 10">
            <a:extLst>
              <a:ext uri="{FF2B5EF4-FFF2-40B4-BE49-F238E27FC236}">
                <a16:creationId xmlns:a16="http://schemas.microsoft.com/office/drawing/2014/main" id="{E7DE0464-B0AE-E643-9683-91B407784A15}"/>
              </a:ext>
            </a:extLst>
          </p:cNvPr>
          <p:cNvCxnSpPr>
            <a:cxnSpLocks/>
          </p:cNvCxnSpPr>
          <p:nvPr/>
        </p:nvCxnSpPr>
        <p:spPr>
          <a:xfrm>
            <a:off x="0" y="6294210"/>
            <a:ext cx="12192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  <a:defRPr/>
            </a:pPr>
            <a:endParaRPr lang="cs-CZ" altLang="cs-CZ" dirty="0">
              <a:ea typeface="ＭＳ Ｐゴシック" charset="-128"/>
            </a:endParaRPr>
          </a:p>
          <a:p>
            <a:pPr>
              <a:buNone/>
              <a:defRPr/>
            </a:pPr>
            <a:endParaRPr lang="cs-CZ" altLang="cs-CZ" dirty="0">
              <a:ea typeface="ＭＳ Ｐゴシック" charset="-128"/>
            </a:endParaRPr>
          </a:p>
          <a:p>
            <a:pPr>
              <a:buNone/>
              <a:defRPr/>
            </a:pPr>
            <a:r>
              <a:rPr lang="cs-CZ" altLang="cs-CZ" dirty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Ing. Martina Bernátová</a:t>
            </a:r>
          </a:p>
          <a:p>
            <a:pPr>
              <a:buNone/>
              <a:defRPr/>
            </a:pPr>
            <a:r>
              <a:rPr lang="cs-CZ" altLang="cs-CZ" dirty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Krajský úřad Olomouckého kraje</a:t>
            </a:r>
          </a:p>
          <a:p>
            <a:pPr>
              <a:buNone/>
              <a:defRPr/>
            </a:pPr>
            <a:r>
              <a:rPr lang="cs-CZ" altLang="cs-CZ" dirty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odbor sociálních věcí</a:t>
            </a:r>
          </a:p>
          <a:p>
            <a:pPr>
              <a:buNone/>
              <a:defRPr/>
            </a:pPr>
            <a:r>
              <a:rPr lang="cs-CZ" b="0" i="0" u="none" strike="noStrike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m.bernatova@olkraj.cz</a:t>
            </a:r>
            <a:endParaRPr lang="cs-CZ" b="0" i="0" u="none" strike="noStrike" dirty="0">
              <a:solidFill>
                <a:srgbClr val="333333"/>
              </a:solidFill>
              <a:effectLst/>
              <a:latin typeface="Arial" panose="020B0604020202020204" pitchFamily="34" charset="0"/>
              <a:ea typeface="ＭＳ Ｐゴシック" charset="-128"/>
              <a:cs typeface="Arial" panose="020B0604020202020204" pitchFamily="34" charset="0"/>
            </a:endParaRPr>
          </a:p>
          <a:p>
            <a:pPr>
              <a:buNone/>
              <a:defRPr/>
            </a:pPr>
            <a:r>
              <a:rPr lang="cs-CZ" altLang="cs-CZ" dirty="0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tel.: 585 508 568</a:t>
            </a: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17196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7F005F39-F40F-D346-82E7-15471EBD53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2111835" cy="1521065"/>
          </a:xfrm>
          <a:prstGeom prst="rect">
            <a:avLst/>
          </a:prstGeom>
        </p:spPr>
      </p:pic>
      <p:sp>
        <p:nvSpPr>
          <p:cNvPr id="18" name="Nadpis 17">
            <a:extLst>
              <a:ext uri="{FF2B5EF4-FFF2-40B4-BE49-F238E27FC236}">
                <a16:creationId xmlns:a16="http://schemas.microsoft.com/office/drawing/2014/main" id="{85D1CE5D-F808-2E45-8B02-BFE390F67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4925"/>
            <a:ext cx="10515600" cy="443665"/>
          </a:xfrm>
        </p:spPr>
        <p:txBody>
          <a:bodyPr anchor="t">
            <a:normAutofit fontScale="90000"/>
          </a:bodyPr>
          <a:lstStyle/>
          <a:p>
            <a:r>
              <a:rPr lang="cs-CZ" altLang="cs-CZ" sz="3600" b="1" dirty="0">
                <a:solidFill>
                  <a:srgbClr val="0060A8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Podprogram č. 1 – Žádost na rok 2025</a:t>
            </a:r>
            <a:br>
              <a:rPr lang="cs-CZ" altLang="cs-CZ" sz="3600" b="1" dirty="0">
                <a:solidFill>
                  <a:srgbClr val="0060A8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</a:br>
            <a:br>
              <a:rPr lang="cs-CZ" altLang="cs-CZ" sz="3600" b="1" dirty="0">
                <a:solidFill>
                  <a:srgbClr val="0060A8"/>
                </a:solidFill>
                <a:ea typeface="ＭＳ Ｐゴシック" panose="020B0600070205080204" pitchFamily="34" charset="-128"/>
              </a:rPr>
            </a:br>
            <a:endParaRPr lang="cs-CZ" sz="3600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19" name="Zástupný obsah 18">
            <a:extLst>
              <a:ext uri="{FF2B5EF4-FFF2-40B4-BE49-F238E27FC236}">
                <a16:creationId xmlns:a16="http://schemas.microsoft.com/office/drawing/2014/main" id="{EAB38407-8379-8D4F-A618-E210078435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48590"/>
            <a:ext cx="10515600" cy="4380748"/>
          </a:xfrm>
        </p:spPr>
        <p:txBody>
          <a:bodyPr>
            <a:noAutofit/>
          </a:bodyPr>
          <a:lstStyle/>
          <a:p>
            <a:pPr algn="just">
              <a:lnSpc>
                <a:spcPct val="100000"/>
              </a:lnSpc>
              <a:spcBef>
                <a:spcPts val="600"/>
              </a:spcBef>
              <a:defRPr/>
            </a:pPr>
            <a:r>
              <a:rPr lang="cs-CZ" altLang="cs-CZ" sz="2400" dirty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Rozpočet služby musí být nastaven hospodárně a efektivně, </a:t>
            </a:r>
            <a:r>
              <a:rPr lang="cs-CZ" sz="2400" dirty="0">
                <a:latin typeface="Arial" panose="020B0604020202020204" pitchFamily="34" charset="0"/>
                <a:cs typeface="Arial" panose="020B0604020202020204" pitchFamily="34" charset="0"/>
              </a:rPr>
              <a:t>žadatel uvede celkové náklady sociální služby </a:t>
            </a:r>
            <a:r>
              <a:rPr lang="cs-CZ" sz="2400" b="1" dirty="0">
                <a:latin typeface="Arial" panose="020B0604020202020204" pitchFamily="34" charset="0"/>
                <a:cs typeface="Arial" panose="020B0604020202020204" pitchFamily="34" charset="0"/>
              </a:rPr>
              <a:t>v reálné</a:t>
            </a:r>
            <a:r>
              <a:rPr lang="cs-CZ" sz="2400" dirty="0">
                <a:latin typeface="Arial" panose="020B0604020202020204" pitchFamily="34" charset="0"/>
                <a:cs typeface="Arial" panose="020B0604020202020204" pitchFamily="34" charset="0"/>
              </a:rPr>
              <a:t>, nezkreslené a především nijak nenadhodnocené výši</a:t>
            </a:r>
          </a:p>
          <a:p>
            <a:pPr algn="just">
              <a:lnSpc>
                <a:spcPct val="100000"/>
              </a:lnSpc>
              <a:spcBef>
                <a:spcPts val="600"/>
              </a:spcBef>
              <a:defRPr/>
            </a:pPr>
            <a:r>
              <a:rPr lang="cs-CZ" altLang="cs-CZ" sz="2400" dirty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Nerelevantní navyšování rozpočtu uvedeného v žádosti (a potažmo požadavku na dotaci) je nepřípustné</a:t>
            </a:r>
          </a:p>
          <a:p>
            <a:pPr marL="0" indent="0" algn="just">
              <a:lnSpc>
                <a:spcPct val="100000"/>
              </a:lnSpc>
              <a:spcBef>
                <a:spcPts val="600"/>
              </a:spcBef>
              <a:buNone/>
              <a:defRPr/>
            </a:pPr>
            <a:r>
              <a:rPr lang="cs-CZ" sz="2400" dirty="0">
                <a:latin typeface="Arial" panose="020B0604020202020204" pitchFamily="34" charset="0"/>
                <a:cs typeface="Arial" panose="020B0604020202020204" pitchFamily="34" charset="0"/>
              </a:rPr>
              <a:t>	ze smlouvy: Za porušení rozpočtové kázně se rovněž považuje případ, kdy poskytovatel dotace po uzavření Smlouvy zjistí, že příjemce uvedl </a:t>
            </a:r>
            <a:r>
              <a:rPr lang="cs-CZ" sz="2400" b="1" dirty="0">
                <a:latin typeface="Arial" panose="020B0604020202020204" pitchFamily="34" charset="0"/>
                <a:cs typeface="Arial" panose="020B0604020202020204" pitchFamily="34" charset="0"/>
              </a:rPr>
              <a:t>nesprávné nebo nepravdivé údaje v žádosti o dotaci.</a:t>
            </a:r>
            <a:endParaRPr lang="cs-CZ" altLang="cs-CZ" sz="2400" b="1" dirty="0"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600"/>
              </a:spcBef>
              <a:defRPr/>
            </a:pPr>
            <a:r>
              <a:rPr lang="cs-CZ" altLang="cs-CZ" sz="2400" dirty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Neuznatelné a nadhodnocené náklady (výdaje) budou (v souladu s Programem) v rámci žádosti vyčísleny a požadavek na dotaci bude krácen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572CA83-9EC6-EB4A-813A-E75B719E7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09.10.2024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85F70A4-510F-F04C-8853-B2F377825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Setkání s poskytovateli sociálních služeb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97B5B9-D8B0-F645-A37F-C2085B5EC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>
                <a:solidFill>
                  <a:schemeClr val="tx2"/>
                </a:solidFill>
              </a:rPr>
              <a:t>4</a:t>
            </a:fld>
            <a:endParaRPr lang="cs-CZ" dirty="0">
              <a:solidFill>
                <a:schemeClr val="tx2"/>
              </a:solidFill>
            </a:endParaRPr>
          </a:p>
        </p:txBody>
      </p:sp>
      <p:cxnSp>
        <p:nvCxnSpPr>
          <p:cNvPr id="11" name="Přímá spojnice 10">
            <a:extLst>
              <a:ext uri="{FF2B5EF4-FFF2-40B4-BE49-F238E27FC236}">
                <a16:creationId xmlns:a16="http://schemas.microsoft.com/office/drawing/2014/main" id="{E7DE0464-B0AE-E643-9683-91B407784A15}"/>
              </a:ext>
            </a:extLst>
          </p:cNvPr>
          <p:cNvCxnSpPr>
            <a:cxnSpLocks/>
          </p:cNvCxnSpPr>
          <p:nvPr/>
        </p:nvCxnSpPr>
        <p:spPr>
          <a:xfrm>
            <a:off x="0" y="6294210"/>
            <a:ext cx="12192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54169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Skupina 13">
            <a:extLst>
              <a:ext uri="{FF2B5EF4-FFF2-40B4-BE49-F238E27FC236}">
                <a16:creationId xmlns:a16="http://schemas.microsoft.com/office/drawing/2014/main" id="{1F89291F-BFF3-F149-8545-E5BD693BB10A}"/>
              </a:ext>
            </a:extLst>
          </p:cNvPr>
          <p:cNvGrpSpPr/>
          <p:nvPr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sp>
          <p:nvSpPr>
            <p:cNvPr id="7" name="Obdélník 6">
              <a:extLst>
                <a:ext uri="{FF2B5EF4-FFF2-40B4-BE49-F238E27FC236}">
                  <a16:creationId xmlns:a16="http://schemas.microsoft.com/office/drawing/2014/main" id="{9B8A71D6-4121-A049-9152-97C298ED2BB1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pic>
          <p:nvPicPr>
            <p:cNvPr id="20" name="Grafický objekt 19">
              <a:extLst>
                <a:ext uri="{FF2B5EF4-FFF2-40B4-BE49-F238E27FC236}">
                  <a16:creationId xmlns:a16="http://schemas.microsoft.com/office/drawing/2014/main" id="{D859EB27-7C8D-FB4C-ABB8-C95E4E3010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768667" y="765706"/>
              <a:ext cx="4259696" cy="532462"/>
            </a:xfrm>
            <a:prstGeom prst="rect">
              <a:avLst/>
            </a:prstGeom>
          </p:spPr>
        </p:pic>
        <p:pic>
          <p:nvPicPr>
            <p:cNvPr id="8" name="Grafický objekt 7">
              <a:extLst>
                <a:ext uri="{FF2B5EF4-FFF2-40B4-BE49-F238E27FC236}">
                  <a16:creationId xmlns:a16="http://schemas.microsoft.com/office/drawing/2014/main" id="{8F093256-8D25-044F-BFF0-EF923A8BDF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-1" y="0"/>
              <a:ext cx="7896226" cy="5687314"/>
            </a:xfrm>
            <a:prstGeom prst="rect">
              <a:avLst/>
            </a:prstGeom>
          </p:spPr>
        </p:pic>
      </p:grpSp>
      <p:sp>
        <p:nvSpPr>
          <p:cNvPr id="2" name="Nadpis 1">
            <a:extLst>
              <a:ext uri="{FF2B5EF4-FFF2-40B4-BE49-F238E27FC236}">
                <a16:creationId xmlns:a16="http://schemas.microsoft.com/office/drawing/2014/main" id="{C2A064BA-43CA-F941-BCEA-9499EDA1D9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86369" y="3636974"/>
            <a:ext cx="6751435" cy="1533451"/>
          </a:xfrm>
        </p:spPr>
        <p:txBody>
          <a:bodyPr anchor="b">
            <a:normAutofit fontScale="90000"/>
          </a:bodyPr>
          <a:lstStyle/>
          <a:p>
            <a:r>
              <a:rPr lang="cs-CZ" altLang="cs-CZ" b="1" i="1" dirty="0">
                <a:solidFill>
                  <a:srgbClr val="0060A8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Finanční vypořádání dotace a předložení podkladů pro přezkoumání VP 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130E3B1F-FFD6-DA4C-BD66-F1C7A0B2CB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86370" y="5376396"/>
            <a:ext cx="6751435" cy="935027"/>
          </a:xfrm>
        </p:spPr>
        <p:txBody>
          <a:bodyPr>
            <a:normAutofit/>
          </a:bodyPr>
          <a:lstStyle/>
          <a:p>
            <a:pPr algn="r"/>
            <a:endParaRPr lang="cs-CZ" sz="2000" dirty="0">
              <a:solidFill>
                <a:srgbClr val="00549F"/>
              </a:solidFill>
              <a:latin typeface="Inter" panose="02000503000000020004" pitchFamily="2" charset="0"/>
              <a:ea typeface="Inter" panose="02000503000000020004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19869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7F005F39-F40F-D346-82E7-15471EBD53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2111835" cy="1521065"/>
          </a:xfrm>
          <a:prstGeom prst="rect">
            <a:avLst/>
          </a:prstGeom>
        </p:spPr>
      </p:pic>
      <p:sp>
        <p:nvSpPr>
          <p:cNvPr id="18" name="Nadpis 17">
            <a:extLst>
              <a:ext uri="{FF2B5EF4-FFF2-40B4-BE49-F238E27FC236}">
                <a16:creationId xmlns:a16="http://schemas.microsoft.com/office/drawing/2014/main" id="{85D1CE5D-F808-2E45-8B02-BFE390F67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4925"/>
            <a:ext cx="10515600" cy="684213"/>
          </a:xfrm>
        </p:spPr>
        <p:txBody>
          <a:bodyPr anchor="t">
            <a:normAutofit fontScale="90000"/>
          </a:bodyPr>
          <a:lstStyle/>
          <a:p>
            <a:r>
              <a:rPr lang="cs-CZ" altLang="cs-CZ" sz="3600" b="1" dirty="0">
                <a:solidFill>
                  <a:srgbClr val="0060A8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Finanční vypořádání dotace a předložení podkladů pro přezkoumání VP za rok 2024</a:t>
            </a:r>
            <a:br>
              <a:rPr lang="cs-CZ" altLang="cs-CZ" sz="3600" b="1" dirty="0">
                <a:solidFill>
                  <a:srgbClr val="0060A8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</a:br>
            <a:br>
              <a:rPr lang="cs-CZ" altLang="cs-CZ" sz="3600" b="1" dirty="0">
                <a:solidFill>
                  <a:srgbClr val="0060A8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</a:br>
            <a:br>
              <a:rPr lang="cs-CZ" altLang="cs-CZ" sz="3600" b="1" dirty="0">
                <a:solidFill>
                  <a:srgbClr val="0060A8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</a:br>
            <a:endParaRPr lang="cs-CZ" sz="3600" dirty="0">
              <a:solidFill>
                <a:schemeClr val="tx2"/>
              </a:solidFill>
              <a:latin typeface="Arial" panose="020B0604020202020204" pitchFamily="34" charset="0"/>
              <a:ea typeface="Inter" panose="02000503000000020004" pitchFamily="2" charset="0"/>
              <a:cs typeface="Arial" panose="020B0604020202020204" pitchFamily="34" charset="0"/>
            </a:endParaRPr>
          </a:p>
        </p:txBody>
      </p:sp>
      <p:sp>
        <p:nvSpPr>
          <p:cNvPr id="19" name="Zástupný obsah 18">
            <a:extLst>
              <a:ext uri="{FF2B5EF4-FFF2-40B4-BE49-F238E27FC236}">
                <a16:creationId xmlns:a16="http://schemas.microsoft.com/office/drawing/2014/main" id="{EAB38407-8379-8D4F-A618-E210078435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66122"/>
            <a:ext cx="10515600" cy="3863215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  <a:spcBef>
                <a:spcPts val="600"/>
              </a:spcBef>
              <a:defRPr/>
            </a:pPr>
            <a:r>
              <a:rPr lang="cs-CZ" sz="2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Podání do 23.01.2025 </a:t>
            </a:r>
          </a:p>
          <a:p>
            <a:pPr algn="just">
              <a:lnSpc>
                <a:spcPct val="100000"/>
              </a:lnSpc>
              <a:spcBef>
                <a:spcPts val="600"/>
              </a:spcBef>
              <a:defRPr/>
            </a:pPr>
            <a:r>
              <a:rPr lang="cs-CZ" sz="2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Odvedení finančních prostředků (vratky, zisk) do 25.01.2025</a:t>
            </a:r>
          </a:p>
          <a:p>
            <a:pPr algn="just">
              <a:lnSpc>
                <a:spcPct val="100000"/>
              </a:lnSpc>
              <a:spcBef>
                <a:spcPts val="600"/>
              </a:spcBef>
              <a:defRPr/>
            </a:pPr>
            <a:r>
              <a:rPr lang="cs-CZ" sz="2600" dirty="0">
                <a:latin typeface="Arial" panose="020B0604020202020204" pitchFamily="34" charset="0"/>
                <a:cs typeface="Arial" panose="020B0604020202020204" pitchFamily="34" charset="0"/>
              </a:rPr>
              <a:t>Podávají všichni POVĚŘENÍ poskytovatelé sociálních služeb, pokud obdrželi finanční prostředky určené na poskytování sociálních služeb z kraje – tedy i ti, kteří neobdrželi dotaci v Podprogramu č. 1 (např. IP …)</a:t>
            </a:r>
          </a:p>
          <a:p>
            <a:pPr algn="just">
              <a:lnSpc>
                <a:spcPct val="100000"/>
              </a:lnSpc>
              <a:spcBef>
                <a:spcPts val="600"/>
              </a:spcBef>
              <a:defRPr/>
            </a:pPr>
            <a:r>
              <a:rPr lang="cs-CZ" altLang="cs-CZ" sz="2600" dirty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Finanční vypořádání podávat pouze prostřednictvím aplikace KISSoS, jiný způsob není přípustný (např. DS, e-mail, …)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572CA83-9EC6-EB4A-813A-E75B719E7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09.10.2024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85F70A4-510F-F04C-8853-B2F377825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Setkání s poskytovateli sociálních služeb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97B5B9-D8B0-F645-A37F-C2085B5EC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>
                <a:solidFill>
                  <a:schemeClr val="tx2"/>
                </a:solidFill>
              </a:rPr>
              <a:t>6</a:t>
            </a:fld>
            <a:endParaRPr lang="cs-CZ" dirty="0">
              <a:solidFill>
                <a:schemeClr val="tx2"/>
              </a:solidFill>
            </a:endParaRPr>
          </a:p>
        </p:txBody>
      </p:sp>
      <p:cxnSp>
        <p:nvCxnSpPr>
          <p:cNvPr id="11" name="Přímá spojnice 10">
            <a:extLst>
              <a:ext uri="{FF2B5EF4-FFF2-40B4-BE49-F238E27FC236}">
                <a16:creationId xmlns:a16="http://schemas.microsoft.com/office/drawing/2014/main" id="{E7DE0464-B0AE-E643-9683-91B407784A15}"/>
              </a:ext>
            </a:extLst>
          </p:cNvPr>
          <p:cNvCxnSpPr>
            <a:cxnSpLocks/>
          </p:cNvCxnSpPr>
          <p:nvPr/>
        </p:nvCxnSpPr>
        <p:spPr>
          <a:xfrm>
            <a:off x="0" y="6294210"/>
            <a:ext cx="12192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52594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7F005F39-F40F-D346-82E7-15471EBD53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2111835" cy="1521065"/>
          </a:xfrm>
          <a:prstGeom prst="rect">
            <a:avLst/>
          </a:prstGeom>
        </p:spPr>
      </p:pic>
      <p:sp>
        <p:nvSpPr>
          <p:cNvPr id="18" name="Nadpis 17">
            <a:extLst>
              <a:ext uri="{FF2B5EF4-FFF2-40B4-BE49-F238E27FC236}">
                <a16:creationId xmlns:a16="http://schemas.microsoft.com/office/drawing/2014/main" id="{85D1CE5D-F808-2E45-8B02-BFE390F67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4925"/>
            <a:ext cx="10515600" cy="684213"/>
          </a:xfrm>
        </p:spPr>
        <p:txBody>
          <a:bodyPr anchor="t">
            <a:normAutofit fontScale="90000"/>
          </a:bodyPr>
          <a:lstStyle/>
          <a:p>
            <a:r>
              <a:rPr lang="cs-CZ" altLang="cs-CZ" sz="3600" b="1" dirty="0">
                <a:solidFill>
                  <a:srgbClr val="0060A8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Finanční vypořádání dotace a předložení podkladů pro přezkoumání VP za rok 2024</a:t>
            </a:r>
            <a:br>
              <a:rPr lang="cs-CZ" altLang="cs-CZ" sz="3600" b="1" dirty="0">
                <a:solidFill>
                  <a:srgbClr val="0060A8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</a:br>
            <a:br>
              <a:rPr lang="cs-CZ" altLang="cs-CZ" sz="3600" b="1" dirty="0">
                <a:solidFill>
                  <a:srgbClr val="0060A8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</a:br>
            <a:br>
              <a:rPr lang="cs-CZ" altLang="cs-CZ" sz="3600" b="1" dirty="0">
                <a:solidFill>
                  <a:srgbClr val="0060A8"/>
                </a:solidFill>
                <a:ea typeface="ＭＳ Ｐゴシック" panose="020B0600070205080204" pitchFamily="34" charset="-128"/>
              </a:rPr>
            </a:br>
            <a:endParaRPr lang="cs-CZ" sz="3600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19" name="Zástupný obsah 18">
            <a:extLst>
              <a:ext uri="{FF2B5EF4-FFF2-40B4-BE49-F238E27FC236}">
                <a16:creationId xmlns:a16="http://schemas.microsoft.com/office/drawing/2014/main" id="{EAB38407-8379-8D4F-A618-E210078435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66122"/>
            <a:ext cx="10515600" cy="3863215"/>
          </a:xfrm>
        </p:spPr>
        <p:txBody>
          <a:bodyPr>
            <a:normAutofit lnSpcReduction="10000"/>
          </a:bodyPr>
          <a:lstStyle/>
          <a:p>
            <a:pPr lvl="0" algn="just">
              <a:lnSpc>
                <a:spcPct val="100000"/>
              </a:lnSpc>
              <a:spcBef>
                <a:spcPts val="600"/>
              </a:spcBef>
              <a:defRPr/>
            </a:pPr>
            <a:r>
              <a:rPr lang="cs-CZ" altLang="cs-CZ" sz="2600" dirty="0">
                <a:latin typeface="Arial" panose="020B0604020202020204" pitchFamily="34" charset="0"/>
                <a:cs typeface="Arial" panose="020B0604020202020204" pitchFamily="34" charset="0"/>
              </a:rPr>
              <a:t>Nesplnění podmínek je důvodem pro neposkytnutí dotace na následující rok</a:t>
            </a:r>
          </a:p>
          <a:p>
            <a:pPr lvl="0" algn="just">
              <a:lnSpc>
                <a:spcPct val="100000"/>
              </a:lnSpc>
              <a:spcBef>
                <a:spcPts val="600"/>
              </a:spcBef>
              <a:defRPr/>
            </a:pPr>
            <a:r>
              <a:rPr lang="cs-CZ" altLang="cs-CZ" sz="2600" dirty="0">
                <a:latin typeface="Arial" panose="020B0604020202020204" pitchFamily="34" charset="0"/>
                <a:cs typeface="Arial" panose="020B0604020202020204" pitchFamily="34" charset="0"/>
              </a:rPr>
              <a:t>Vyplnění tabulek je nutno věnovat náležitou pozornost (stále se objevuje mnoho chyb)</a:t>
            </a:r>
          </a:p>
          <a:p>
            <a:pPr algn="just">
              <a:lnSpc>
                <a:spcPct val="100000"/>
              </a:lnSpc>
              <a:spcBef>
                <a:spcPts val="600"/>
              </a:spcBef>
              <a:defRPr/>
            </a:pPr>
            <a:r>
              <a:rPr lang="cs-CZ" altLang="cs-CZ" sz="2600" dirty="0">
                <a:latin typeface="Arial" panose="020B0604020202020204" pitchFamily="34" charset="0"/>
                <a:cs typeface="Arial" panose="020B0604020202020204" pitchFamily="34" charset="0"/>
              </a:rPr>
              <a:t>Vrácené FP z P1 kraj odvádí zpět MPSV (je možno vracet do P2)</a:t>
            </a:r>
          </a:p>
          <a:p>
            <a:pPr algn="just">
              <a:lnSpc>
                <a:spcPct val="100000"/>
              </a:lnSpc>
              <a:spcBef>
                <a:spcPts val="600"/>
              </a:spcBef>
              <a:defRPr/>
            </a:pPr>
            <a:r>
              <a:rPr lang="cs-CZ" altLang="cs-CZ" sz="2600" dirty="0">
                <a:latin typeface="Arial" panose="020B0604020202020204" pitchFamily="34" charset="0"/>
                <a:cs typeface="Arial" panose="020B0604020202020204" pitchFamily="34" charset="0"/>
              </a:rPr>
              <a:t>Informaci o vratce do P2 uveďte do políčka „Poznámka“. Rovněž i krátké odůvodnění vratky do P1</a:t>
            </a:r>
          </a:p>
          <a:p>
            <a:pPr algn="just">
              <a:lnSpc>
                <a:spcPct val="100000"/>
              </a:lnSpc>
              <a:spcBef>
                <a:spcPts val="600"/>
              </a:spcBef>
              <a:defRPr/>
            </a:pPr>
            <a:r>
              <a:rPr lang="cs-CZ" altLang="cs-CZ" sz="2600" dirty="0">
                <a:latin typeface="Arial" panose="020B0604020202020204" pitchFamily="34" charset="0"/>
                <a:cs typeface="Arial" panose="020B0604020202020204" pitchFamily="34" charset="0"/>
              </a:rPr>
              <a:t>Pro opravu FV a VP j</a:t>
            </a:r>
            <a:r>
              <a:rPr lang="cs-CZ" altLang="cs-CZ" sz="2600" dirty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e možno využít otevření aplikace od 01.04. do 31.05. (k podání aktualizace finančního vypořádání)</a:t>
            </a:r>
          </a:p>
          <a:p>
            <a:pPr algn="just">
              <a:spcBef>
                <a:spcPts val="600"/>
              </a:spcBef>
              <a:defRPr/>
            </a:pPr>
            <a:endParaRPr lang="cs-CZ" altLang="cs-CZ" sz="2600" dirty="0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572CA83-9EC6-EB4A-813A-E75B719E7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09.10.2024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85F70A4-510F-F04C-8853-B2F377825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Setkání s poskytovateli sociálních služeb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97B5B9-D8B0-F645-A37F-C2085B5EC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>
                <a:solidFill>
                  <a:schemeClr val="tx2"/>
                </a:solidFill>
              </a:rPr>
              <a:t>7</a:t>
            </a:fld>
            <a:endParaRPr lang="cs-CZ" dirty="0">
              <a:solidFill>
                <a:schemeClr val="tx2"/>
              </a:solidFill>
            </a:endParaRPr>
          </a:p>
        </p:txBody>
      </p:sp>
      <p:cxnSp>
        <p:nvCxnSpPr>
          <p:cNvPr id="11" name="Přímá spojnice 10">
            <a:extLst>
              <a:ext uri="{FF2B5EF4-FFF2-40B4-BE49-F238E27FC236}">
                <a16:creationId xmlns:a16="http://schemas.microsoft.com/office/drawing/2014/main" id="{E7DE0464-B0AE-E643-9683-91B407784A15}"/>
              </a:ext>
            </a:extLst>
          </p:cNvPr>
          <p:cNvCxnSpPr>
            <a:cxnSpLocks/>
          </p:cNvCxnSpPr>
          <p:nvPr/>
        </p:nvCxnSpPr>
        <p:spPr>
          <a:xfrm>
            <a:off x="0" y="6294210"/>
            <a:ext cx="12192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46147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Skupina 13">
            <a:extLst>
              <a:ext uri="{FF2B5EF4-FFF2-40B4-BE49-F238E27FC236}">
                <a16:creationId xmlns:a16="http://schemas.microsoft.com/office/drawing/2014/main" id="{1F89291F-BFF3-F149-8545-E5BD693BB10A}"/>
              </a:ext>
            </a:extLst>
          </p:cNvPr>
          <p:cNvGrpSpPr/>
          <p:nvPr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sp>
          <p:nvSpPr>
            <p:cNvPr id="7" name="Obdélník 6">
              <a:extLst>
                <a:ext uri="{FF2B5EF4-FFF2-40B4-BE49-F238E27FC236}">
                  <a16:creationId xmlns:a16="http://schemas.microsoft.com/office/drawing/2014/main" id="{9B8A71D6-4121-A049-9152-97C298ED2BB1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pic>
          <p:nvPicPr>
            <p:cNvPr id="20" name="Grafický objekt 19">
              <a:extLst>
                <a:ext uri="{FF2B5EF4-FFF2-40B4-BE49-F238E27FC236}">
                  <a16:creationId xmlns:a16="http://schemas.microsoft.com/office/drawing/2014/main" id="{D859EB27-7C8D-FB4C-ABB8-C95E4E3010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768667" y="765706"/>
              <a:ext cx="4259696" cy="532462"/>
            </a:xfrm>
            <a:prstGeom prst="rect">
              <a:avLst/>
            </a:prstGeom>
          </p:spPr>
        </p:pic>
        <p:pic>
          <p:nvPicPr>
            <p:cNvPr id="8" name="Grafický objekt 7">
              <a:extLst>
                <a:ext uri="{FF2B5EF4-FFF2-40B4-BE49-F238E27FC236}">
                  <a16:creationId xmlns:a16="http://schemas.microsoft.com/office/drawing/2014/main" id="{8F093256-8D25-044F-BFF0-EF923A8BDF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-1" y="0"/>
              <a:ext cx="7896226" cy="5687314"/>
            </a:xfrm>
            <a:prstGeom prst="rect">
              <a:avLst/>
            </a:prstGeom>
          </p:spPr>
        </p:pic>
      </p:grpSp>
      <p:sp>
        <p:nvSpPr>
          <p:cNvPr id="2" name="Nadpis 1">
            <a:extLst>
              <a:ext uri="{FF2B5EF4-FFF2-40B4-BE49-F238E27FC236}">
                <a16:creationId xmlns:a16="http://schemas.microsoft.com/office/drawing/2014/main" id="{C2A064BA-43CA-F941-BCEA-9499EDA1D9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86369" y="3636974"/>
            <a:ext cx="6751435" cy="1533451"/>
          </a:xfrm>
        </p:spPr>
        <p:txBody>
          <a:bodyPr anchor="b">
            <a:normAutofit/>
          </a:bodyPr>
          <a:lstStyle/>
          <a:p>
            <a:r>
              <a:rPr lang="pt-BR" altLang="cs-CZ" b="1" i="1" dirty="0">
                <a:solidFill>
                  <a:srgbClr val="0060A8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Podprogram č. 1 – Uzavírání smluv</a:t>
            </a:r>
            <a:endParaRPr lang="cs-CZ" altLang="cs-CZ" b="1" i="1" dirty="0">
              <a:solidFill>
                <a:srgbClr val="0060A8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130E3B1F-FFD6-DA4C-BD66-F1C7A0B2CB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86370" y="5376396"/>
            <a:ext cx="6751435" cy="935027"/>
          </a:xfrm>
        </p:spPr>
        <p:txBody>
          <a:bodyPr>
            <a:normAutofit/>
          </a:bodyPr>
          <a:lstStyle/>
          <a:p>
            <a:pPr algn="r"/>
            <a:endParaRPr lang="cs-CZ" sz="2000" dirty="0">
              <a:solidFill>
                <a:srgbClr val="00549F"/>
              </a:solidFill>
              <a:latin typeface="Inter" panose="02000503000000020004" pitchFamily="2" charset="0"/>
              <a:ea typeface="Inter" panose="02000503000000020004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10916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7F005F39-F40F-D346-82E7-15471EBD53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2111835" cy="1521065"/>
          </a:xfrm>
          <a:prstGeom prst="rect">
            <a:avLst/>
          </a:prstGeom>
        </p:spPr>
      </p:pic>
      <p:sp>
        <p:nvSpPr>
          <p:cNvPr id="18" name="Nadpis 17">
            <a:extLst>
              <a:ext uri="{FF2B5EF4-FFF2-40B4-BE49-F238E27FC236}">
                <a16:creationId xmlns:a16="http://schemas.microsoft.com/office/drawing/2014/main" id="{85D1CE5D-F808-2E45-8B02-BFE390F67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4925"/>
            <a:ext cx="10515600" cy="684213"/>
          </a:xfrm>
        </p:spPr>
        <p:txBody>
          <a:bodyPr anchor="t">
            <a:normAutofit fontScale="90000"/>
          </a:bodyPr>
          <a:lstStyle/>
          <a:p>
            <a:r>
              <a:rPr lang="cs-CZ" altLang="cs-CZ" sz="3600" b="1" dirty="0">
                <a:solidFill>
                  <a:srgbClr val="0060A8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Podprogram č. 1 – Uzavírání smluv</a:t>
            </a:r>
            <a:br>
              <a:rPr lang="cs-CZ" altLang="cs-CZ" sz="3600" b="1" dirty="0">
                <a:solidFill>
                  <a:srgbClr val="0060A8"/>
                </a:solidFill>
                <a:ea typeface="ＭＳ Ｐゴシック" panose="020B0600070205080204" pitchFamily="34" charset="-128"/>
              </a:rPr>
            </a:br>
            <a:br>
              <a:rPr lang="cs-CZ" altLang="cs-CZ" sz="3600" b="1" dirty="0">
                <a:solidFill>
                  <a:srgbClr val="0060A8"/>
                </a:solidFill>
                <a:ea typeface="ＭＳ Ｐゴシック" panose="020B0600070205080204" pitchFamily="34" charset="-128"/>
              </a:rPr>
            </a:br>
            <a:endParaRPr lang="cs-CZ" sz="3600" dirty="0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19" name="Zástupný obsah 18">
            <a:extLst>
              <a:ext uri="{FF2B5EF4-FFF2-40B4-BE49-F238E27FC236}">
                <a16:creationId xmlns:a16="http://schemas.microsoft.com/office/drawing/2014/main" id="{EAB38407-8379-8D4F-A618-E210078435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48590"/>
            <a:ext cx="10515600" cy="4380748"/>
          </a:xfrm>
        </p:spPr>
        <p:txBody>
          <a:bodyPr>
            <a:normAutofit fontScale="32500" lnSpcReduction="20000"/>
          </a:bodyPr>
          <a:lstStyle/>
          <a:p>
            <a:pPr lvl="0" algn="just">
              <a:spcBef>
                <a:spcPts val="600"/>
              </a:spcBef>
              <a:defRPr/>
            </a:pPr>
            <a:endParaRPr lang="cs-CZ" altLang="cs-CZ" sz="2600" dirty="0"/>
          </a:p>
          <a:p>
            <a:pPr algn="just">
              <a:lnSpc>
                <a:spcPct val="120000"/>
              </a:lnSpc>
              <a:spcBef>
                <a:spcPts val="600"/>
              </a:spcBef>
              <a:defRPr/>
            </a:pPr>
            <a:r>
              <a:rPr lang="cs-CZ" altLang="cs-CZ" sz="7400" dirty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Smlouvy jsou uzavírány elektronickou formou – odeslání i příjem prostřednictvím DS</a:t>
            </a:r>
          </a:p>
          <a:p>
            <a:pPr algn="just">
              <a:lnSpc>
                <a:spcPct val="120000"/>
              </a:lnSpc>
              <a:spcBef>
                <a:spcPts val="600"/>
              </a:spcBef>
              <a:defRPr/>
            </a:pPr>
            <a:endParaRPr lang="cs-CZ" altLang="cs-CZ" sz="7400" dirty="0">
              <a:ea typeface="ＭＳ Ｐゴシック" panose="020B0600070205080204" pitchFamily="34" charset="-128"/>
            </a:endParaRPr>
          </a:p>
          <a:p>
            <a:pPr algn="just">
              <a:lnSpc>
                <a:spcPct val="120000"/>
              </a:lnSpc>
              <a:spcBef>
                <a:spcPts val="600"/>
              </a:spcBef>
              <a:defRPr/>
            </a:pPr>
            <a:endParaRPr lang="cs-CZ" altLang="cs-CZ" sz="7400" dirty="0">
              <a:ea typeface="ＭＳ Ｐゴシック" panose="020B0600070205080204" pitchFamily="34" charset="-128"/>
            </a:endParaRPr>
          </a:p>
          <a:p>
            <a:pPr algn="just">
              <a:lnSpc>
                <a:spcPct val="120000"/>
              </a:lnSpc>
              <a:spcBef>
                <a:spcPts val="600"/>
              </a:spcBef>
              <a:defRPr/>
            </a:pPr>
            <a:r>
              <a:rPr lang="cs-CZ" altLang="cs-CZ" sz="7400" dirty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Smlouvy musí být opatřeny elektronickým podpisem:</a:t>
            </a:r>
          </a:p>
          <a:p>
            <a:pPr lvl="1" algn="just">
              <a:lnSpc>
                <a:spcPct val="120000"/>
              </a:lnSpc>
              <a:spcBef>
                <a:spcPts val="600"/>
              </a:spcBef>
              <a:defRPr/>
            </a:pPr>
            <a:r>
              <a:rPr lang="cs-CZ" altLang="cs-CZ" sz="7000" dirty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Veřejnoprávní podepisující (obce a příspěvkové organizace) – kvalifikovaný podpis umístěný na kvalifikovaném certifikátu + časové razítko</a:t>
            </a:r>
          </a:p>
          <a:p>
            <a:pPr lvl="1" algn="just">
              <a:lnSpc>
                <a:spcPct val="120000"/>
              </a:lnSpc>
              <a:spcBef>
                <a:spcPts val="600"/>
              </a:spcBef>
              <a:defRPr/>
            </a:pPr>
            <a:r>
              <a:rPr lang="cs-CZ" altLang="cs-CZ" sz="7000" dirty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Neveřejnoprávní podepisující – uznávaný elektronický podpis </a:t>
            </a:r>
          </a:p>
          <a:p>
            <a:pPr marL="457200" lvl="1" indent="0" algn="just">
              <a:lnSpc>
                <a:spcPct val="120000"/>
              </a:lnSpc>
              <a:spcBef>
                <a:spcPts val="600"/>
              </a:spcBef>
              <a:buNone/>
              <a:defRPr/>
            </a:pPr>
            <a:r>
              <a:rPr lang="cs-CZ" altLang="cs-CZ" sz="7000" i="1" dirty="0">
                <a:ea typeface="ＭＳ Ｐゴシック" panose="020B0600070205080204" pitchFamily="34" charset="-128"/>
              </a:rPr>
              <a:t>(obdobně P2 – bez příloh)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572CA83-9EC6-EB4A-813A-E75B719E7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09.10.2024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85F70A4-510F-F04C-8853-B2F377825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>
                <a:solidFill>
                  <a:schemeClr val="tx2"/>
                </a:solidFill>
                <a:latin typeface="Inter" panose="02000503000000020004" pitchFamily="2" charset="0"/>
                <a:ea typeface="Inter" panose="02000503000000020004" pitchFamily="2" charset="0"/>
              </a:rPr>
              <a:t>Setkání s poskytovateli sociálních služeb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97B5B9-D8B0-F645-A37F-C2085B5EC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>
                <a:solidFill>
                  <a:schemeClr val="tx2"/>
                </a:solidFill>
              </a:rPr>
              <a:t>9</a:t>
            </a:fld>
            <a:endParaRPr lang="cs-CZ" dirty="0">
              <a:solidFill>
                <a:schemeClr val="tx2"/>
              </a:solidFill>
            </a:endParaRPr>
          </a:p>
        </p:txBody>
      </p:sp>
      <p:cxnSp>
        <p:nvCxnSpPr>
          <p:cNvPr id="11" name="Přímá spojnice 10">
            <a:extLst>
              <a:ext uri="{FF2B5EF4-FFF2-40B4-BE49-F238E27FC236}">
                <a16:creationId xmlns:a16="http://schemas.microsoft.com/office/drawing/2014/main" id="{E7DE0464-B0AE-E643-9683-91B407784A15}"/>
              </a:ext>
            </a:extLst>
          </p:cNvPr>
          <p:cNvCxnSpPr>
            <a:cxnSpLocks/>
          </p:cNvCxnSpPr>
          <p:nvPr/>
        </p:nvCxnSpPr>
        <p:spPr>
          <a:xfrm>
            <a:off x="0" y="6294210"/>
            <a:ext cx="12192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Obrázek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19183" y="2432803"/>
            <a:ext cx="3678901" cy="1194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8322110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lomoucký kraj">
      <a:dk1>
        <a:srgbClr val="000000"/>
      </a:dk1>
      <a:lt1>
        <a:srgbClr val="FFFFFF"/>
      </a:lt1>
      <a:dk2>
        <a:srgbClr val="02539F"/>
      </a:dk2>
      <a:lt2>
        <a:srgbClr val="E7E6E6"/>
      </a:lt2>
      <a:accent1>
        <a:srgbClr val="02539F"/>
      </a:accent1>
      <a:accent2>
        <a:srgbClr val="58894C"/>
      </a:accent2>
      <a:accent3>
        <a:srgbClr val="C4262D"/>
      </a:accent3>
      <a:accent4>
        <a:srgbClr val="9FBF5B"/>
      </a:accent4>
      <a:accent5>
        <a:srgbClr val="6AB6EA"/>
      </a:accent5>
      <a:accent6>
        <a:srgbClr val="E9BB46"/>
      </a:accent6>
      <a:hlink>
        <a:srgbClr val="0563C1"/>
      </a:hlink>
      <a:folHlink>
        <a:srgbClr val="954F72"/>
      </a:folHlink>
    </a:clrScheme>
    <a:fontScheme name="Inter">
      <a:majorFont>
        <a:latin typeface="Inter"/>
        <a:ea typeface=""/>
        <a:cs typeface=""/>
      </a:majorFont>
      <a:minorFont>
        <a:latin typeface="Inte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3175" cap="flat" cmpd="sng">
              <a:solidFill>
                <a:srgbClr val="000000"/>
              </a:solidFill>
              <a:prstDash val="solid"/>
              <a:miter lim="400000"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a14:hiddenEffects>
          </a:ext>
        </a:extLst>
      </a:spPr>
      <a:bodyPr lIns="38100" tIns="38100" rIns="38100" bIns="38100"/>
      <a:lstStyle>
        <a:defPPr algn="l">
          <a:lnSpc>
            <a:spcPct val="150000"/>
          </a:lnSpc>
          <a:defRPr sz="1400" dirty="0">
            <a:solidFill>
              <a:schemeClr val="tx2"/>
            </a:solidFill>
            <a:ea typeface="+mj-ea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zentace OK.potx" id="{6F3F9BF8-1F67-4B46-B308-B76B3766940E}" vid="{C58A957F-67F5-6440-9449-FF9D378E82FB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OK</Template>
  <TotalTime>1466</TotalTime>
  <Words>2011</Words>
  <Application>Microsoft Office PowerPoint</Application>
  <PresentationFormat>Širokoúhlá obrazovka</PresentationFormat>
  <Paragraphs>217</Paragraphs>
  <Slides>33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33</vt:i4>
      </vt:variant>
    </vt:vector>
  </HeadingPairs>
  <TitlesOfParts>
    <vt:vector size="39" baseType="lpstr">
      <vt:lpstr>ＭＳ Ｐゴシック</vt:lpstr>
      <vt:lpstr>Arial</vt:lpstr>
      <vt:lpstr>Calibri</vt:lpstr>
      <vt:lpstr>Inter</vt:lpstr>
      <vt:lpstr>Symbol</vt:lpstr>
      <vt:lpstr>Motiv Office</vt:lpstr>
      <vt:lpstr>FINANCOVÁNÍ SOCIÁLNÍCH SLUŽEB</vt:lpstr>
      <vt:lpstr>Podprogram č. 1 – Dotace MPSV </vt:lpstr>
      <vt:lpstr>Podprogram č. 1 – Žádost na rok 2025 </vt:lpstr>
      <vt:lpstr>Podprogram č. 1 – Žádost na rok 2025  </vt:lpstr>
      <vt:lpstr>Finanční vypořádání dotace a předložení podkladů pro přezkoumání VP </vt:lpstr>
      <vt:lpstr>Finanční vypořádání dotace a předložení podkladů pro přezkoumání VP za rok 2024   </vt:lpstr>
      <vt:lpstr>Finanční vypořádání dotace a předložení podkladů pro přezkoumání VP za rok 2024   </vt:lpstr>
      <vt:lpstr>Podprogram č. 1 – Uzavírání smluv</vt:lpstr>
      <vt:lpstr>Podprogram č. 1 – Uzavírání smluv  </vt:lpstr>
      <vt:lpstr>Podprogram č. 1 – Uzavírání smluv  </vt:lpstr>
      <vt:lpstr>Podprogram č. 1 – Uzavírání smluv  </vt:lpstr>
      <vt:lpstr>Audit </vt:lpstr>
      <vt:lpstr>Podprogram č. 2 – dotace z rozpočtu OK určená na poskytování služeb </vt:lpstr>
      <vt:lpstr>Podprogram č. 2</vt:lpstr>
      <vt:lpstr>Podprogram č. 2 – Finanční vyúčtování dotace  </vt:lpstr>
      <vt:lpstr>Finanční vyúčtování- ze smlouvy</vt:lpstr>
      <vt:lpstr>Finanční vyúčtování- ze smlouvy</vt:lpstr>
      <vt:lpstr>Finanční vyúčtování- ze smlouvy</vt:lpstr>
      <vt:lpstr>Podprogram č. 2 – Nejčastější chyby</vt:lpstr>
      <vt:lpstr>Upozornění a doporučení vycházející z častých chyb</vt:lpstr>
      <vt:lpstr>Podprogram č. 1</vt:lpstr>
      <vt:lpstr>Podprogram č. 2</vt:lpstr>
      <vt:lpstr>Změny v Programu finanční podpory poskytování sociálních služeb v Olomouckém kraji</vt:lpstr>
      <vt:lpstr>Obecná část – popis změn</vt:lpstr>
      <vt:lpstr>Podprogram č. 1 – popis změn</vt:lpstr>
      <vt:lpstr>Podprogram č. 1 – popis změn</vt:lpstr>
      <vt:lpstr>Zkreslení jednotky váhou historie</vt:lpstr>
      <vt:lpstr>Podprogram č. 2 a Podprogram č. 3</vt:lpstr>
      <vt:lpstr>Kontaktní osoby Podprogramu č. 1 a 2</vt:lpstr>
      <vt:lpstr>Informace ze strany kraje k financování sociálních služeb</vt:lpstr>
      <vt:lpstr>Dotační program pro sociální oblast – návrh na rok 2025</vt:lpstr>
      <vt:lpstr>  Dotační program pro sociální oblast  - návrh dotačních titulů a návrh alokací na rok 2025</vt:lpstr>
      <vt:lpstr>Děkuji za pozornost </vt:lpstr>
    </vt:vector>
  </TitlesOfParts>
  <Company>VDI0101W10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Niče Luděk</dc:creator>
  <cp:lastModifiedBy>Bernátová Martina</cp:lastModifiedBy>
  <cp:revision>112</cp:revision>
  <cp:lastPrinted>2023-09-22T05:22:35Z</cp:lastPrinted>
  <dcterms:created xsi:type="dcterms:W3CDTF">2022-03-10T07:10:19Z</dcterms:created>
  <dcterms:modified xsi:type="dcterms:W3CDTF">2024-10-08T08:15:25Z</dcterms:modified>
</cp:coreProperties>
</file>