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8"/>
  </p:notesMasterIdLst>
  <p:handoutMasterIdLst>
    <p:handoutMasterId r:id="rId19"/>
  </p:handoutMasterIdLst>
  <p:sldIdLst>
    <p:sldId id="286" r:id="rId2"/>
    <p:sldId id="392" r:id="rId3"/>
    <p:sldId id="390" r:id="rId4"/>
    <p:sldId id="391" r:id="rId5"/>
    <p:sldId id="290" r:id="rId6"/>
    <p:sldId id="291" r:id="rId7"/>
    <p:sldId id="302" r:id="rId8"/>
    <p:sldId id="393" r:id="rId9"/>
    <p:sldId id="401" r:id="rId10"/>
    <p:sldId id="395" r:id="rId11"/>
    <p:sldId id="396" r:id="rId12"/>
    <p:sldId id="397" r:id="rId13"/>
    <p:sldId id="402" r:id="rId14"/>
    <p:sldId id="399" r:id="rId15"/>
    <p:sldId id="403" r:id="rId16"/>
    <p:sldId id="376" r:id="rId17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AAFC2AD-FCC3-8D29-AC4F-4EA522041050}" name="Jiří Buriánek" initials="JB" userId="503f2c8f1059bc30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49100"/>
    <a:srgbClr val="EE6C00"/>
    <a:srgbClr val="FF0000"/>
    <a:srgbClr val="FF3300"/>
    <a:srgbClr val="FFCC99"/>
    <a:srgbClr val="FCFDFE"/>
    <a:srgbClr val="F8FC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Světlý styl 3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Styl s motivem 2 – zvýraznění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94660"/>
  </p:normalViewPr>
  <p:slideViewPr>
    <p:cSldViewPr snapToGrid="0">
      <p:cViewPr varScale="1">
        <p:scale>
          <a:sx n="82" d="100"/>
          <a:sy n="82" d="100"/>
        </p:scale>
        <p:origin x="581" y="7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189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ubor\Desktop\01_PROJEKTY\2024_04_Turnov_koncepce_bydleni\01_analytick&#225;_&#269;&#225;st\index_stavebn&#237;ch%20prac&#237;%20-%20ipccr2024_q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896631653352269"/>
          <c:y val="4.4788517022412683E-2"/>
          <c:w val="0.79791244654871019"/>
          <c:h val="0.67632941391721479"/>
        </c:manualLayout>
      </c:layout>
      <c:lineChart>
        <c:grouping val="standard"/>
        <c:varyColors val="0"/>
        <c:ser>
          <c:idx val="0"/>
          <c:order val="0"/>
          <c:tx>
            <c:strRef>
              <c:f>'graf  (2)'!$C$10</c:f>
              <c:strCache>
                <c:ptCount val="1"/>
                <c:pt idx="0">
                  <c:v>Budovy jednobytové</c:v>
                </c:pt>
              </c:strCache>
            </c:strRef>
          </c:tx>
          <c:spPr>
            <a:ln w="44450">
              <a:solidFill>
                <a:srgbClr val="FFC000"/>
              </a:solidFill>
            </a:ln>
          </c:spPr>
          <c:marker>
            <c:symbol val="circle"/>
            <c:size val="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</c:spPr>
          </c:marker>
          <c:cat>
            <c:strRef>
              <c:f>'graf  (2)'!$P$9:$AZ$9</c:f>
              <c:strCache>
                <c:ptCount val="37"/>
                <c:pt idx="0">
                  <c:v>2015/Q1</c:v>
                </c:pt>
                <c:pt idx="1">
                  <c:v>2015/Q2</c:v>
                </c:pt>
                <c:pt idx="2">
                  <c:v>2015/Q3</c:v>
                </c:pt>
                <c:pt idx="3">
                  <c:v>2015/Q4</c:v>
                </c:pt>
                <c:pt idx="4">
                  <c:v>2016/Q1</c:v>
                </c:pt>
                <c:pt idx="5">
                  <c:v>2016/Q2</c:v>
                </c:pt>
                <c:pt idx="6">
                  <c:v>2016/Q3</c:v>
                </c:pt>
                <c:pt idx="7">
                  <c:v>2016/Q4</c:v>
                </c:pt>
                <c:pt idx="8">
                  <c:v>2017/Q1</c:v>
                </c:pt>
                <c:pt idx="9">
                  <c:v>2017/Q2</c:v>
                </c:pt>
                <c:pt idx="10">
                  <c:v>2017/Q3</c:v>
                </c:pt>
                <c:pt idx="11">
                  <c:v>2017/Q4</c:v>
                </c:pt>
                <c:pt idx="12">
                  <c:v>2018/Q1</c:v>
                </c:pt>
                <c:pt idx="13">
                  <c:v>2018/Q2</c:v>
                </c:pt>
                <c:pt idx="14">
                  <c:v>2018/Q3</c:v>
                </c:pt>
                <c:pt idx="15">
                  <c:v>2018/Q4</c:v>
                </c:pt>
                <c:pt idx="16">
                  <c:v>2019/Q1</c:v>
                </c:pt>
                <c:pt idx="17">
                  <c:v>2019/Q2</c:v>
                </c:pt>
                <c:pt idx="18">
                  <c:v>2019/Q3</c:v>
                </c:pt>
                <c:pt idx="19">
                  <c:v>2019/Q4</c:v>
                </c:pt>
                <c:pt idx="20">
                  <c:v>2020/Q1</c:v>
                </c:pt>
                <c:pt idx="21">
                  <c:v>2020/Q2</c:v>
                </c:pt>
                <c:pt idx="22">
                  <c:v>2020/Q3</c:v>
                </c:pt>
                <c:pt idx="23">
                  <c:v>2020/Q4</c:v>
                </c:pt>
                <c:pt idx="24">
                  <c:v>2021/Q1</c:v>
                </c:pt>
                <c:pt idx="25">
                  <c:v>2021/Q2</c:v>
                </c:pt>
                <c:pt idx="26">
                  <c:v>2021/Q3</c:v>
                </c:pt>
                <c:pt idx="27">
                  <c:v>2021/Q4</c:v>
                </c:pt>
                <c:pt idx="28">
                  <c:v>2022/Q1</c:v>
                </c:pt>
                <c:pt idx="29">
                  <c:v>2022/Q2</c:v>
                </c:pt>
                <c:pt idx="30">
                  <c:v>2022/Q3</c:v>
                </c:pt>
                <c:pt idx="31">
                  <c:v>2022/Q4</c:v>
                </c:pt>
                <c:pt idx="32">
                  <c:v>2023/Q1</c:v>
                </c:pt>
                <c:pt idx="33">
                  <c:v>2023/Q2</c:v>
                </c:pt>
                <c:pt idx="34">
                  <c:v>2023/Q3</c:v>
                </c:pt>
                <c:pt idx="35">
                  <c:v>2023/Q4</c:v>
                </c:pt>
                <c:pt idx="36">
                  <c:v>2024/Q1</c:v>
                </c:pt>
              </c:strCache>
            </c:strRef>
          </c:cat>
          <c:val>
            <c:numRef>
              <c:f>'graf  (2)'!$P$10:$AZ$10</c:f>
              <c:numCache>
                <c:formatCode>General</c:formatCode>
                <c:ptCount val="37"/>
                <c:pt idx="0">
                  <c:v>99.5</c:v>
                </c:pt>
                <c:pt idx="1">
                  <c:v>99.9</c:v>
                </c:pt>
                <c:pt idx="2">
                  <c:v>100.2</c:v>
                </c:pt>
                <c:pt idx="3">
                  <c:v>100.5</c:v>
                </c:pt>
                <c:pt idx="4">
                  <c:v>100.7</c:v>
                </c:pt>
                <c:pt idx="5">
                  <c:v>100.9</c:v>
                </c:pt>
                <c:pt idx="6">
                  <c:v>101.3</c:v>
                </c:pt>
                <c:pt idx="7">
                  <c:v>101.6</c:v>
                </c:pt>
                <c:pt idx="8">
                  <c:v>102.1</c:v>
                </c:pt>
                <c:pt idx="9">
                  <c:v>102.7</c:v>
                </c:pt>
                <c:pt idx="10">
                  <c:v>103.3</c:v>
                </c:pt>
                <c:pt idx="11">
                  <c:v>104.2</c:v>
                </c:pt>
                <c:pt idx="12">
                  <c:v>105.3</c:v>
                </c:pt>
                <c:pt idx="13">
                  <c:v>106.2</c:v>
                </c:pt>
                <c:pt idx="14">
                  <c:v>107.6</c:v>
                </c:pt>
                <c:pt idx="15">
                  <c:v>108.7</c:v>
                </c:pt>
                <c:pt idx="16">
                  <c:v>110.2</c:v>
                </c:pt>
                <c:pt idx="17">
                  <c:v>111.4</c:v>
                </c:pt>
                <c:pt idx="18">
                  <c:v>112.7</c:v>
                </c:pt>
                <c:pt idx="19">
                  <c:v>113.7</c:v>
                </c:pt>
                <c:pt idx="20">
                  <c:v>114.8</c:v>
                </c:pt>
                <c:pt idx="21">
                  <c:v>115.5</c:v>
                </c:pt>
                <c:pt idx="22">
                  <c:v>116.2</c:v>
                </c:pt>
                <c:pt idx="23">
                  <c:v>116.5</c:v>
                </c:pt>
                <c:pt idx="24">
                  <c:v>117.6</c:v>
                </c:pt>
                <c:pt idx="25">
                  <c:v>120.3</c:v>
                </c:pt>
                <c:pt idx="26">
                  <c:v>124.9</c:v>
                </c:pt>
                <c:pt idx="27">
                  <c:v>127.8</c:v>
                </c:pt>
                <c:pt idx="28">
                  <c:v>133.19999999999999</c:v>
                </c:pt>
                <c:pt idx="29">
                  <c:v>138.30000000000001</c:v>
                </c:pt>
                <c:pt idx="30">
                  <c:v>141.5</c:v>
                </c:pt>
                <c:pt idx="31">
                  <c:v>143.69999999999999</c:v>
                </c:pt>
                <c:pt idx="32">
                  <c:v>145.6</c:v>
                </c:pt>
                <c:pt idx="33">
                  <c:v>146.30000000000001</c:v>
                </c:pt>
                <c:pt idx="34">
                  <c:v>146.4</c:v>
                </c:pt>
                <c:pt idx="35">
                  <c:v>147</c:v>
                </c:pt>
                <c:pt idx="36">
                  <c:v>147.19999999999999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EEE-4E59-AD25-64B1AB15F56E}"/>
            </c:ext>
          </c:extLst>
        </c:ser>
        <c:ser>
          <c:idx val="2"/>
          <c:order val="1"/>
          <c:tx>
            <c:strRef>
              <c:f>'graf  (2)'!$C$12</c:f>
              <c:strCache>
                <c:ptCount val="1"/>
                <c:pt idx="0">
                  <c:v>Budovy tří a vícebytové</c:v>
                </c:pt>
              </c:strCache>
            </c:strRef>
          </c:tx>
          <c:cat>
            <c:strRef>
              <c:f>'graf  (2)'!$P$9:$AZ$9</c:f>
              <c:strCache>
                <c:ptCount val="37"/>
                <c:pt idx="0">
                  <c:v>2015/Q1</c:v>
                </c:pt>
                <c:pt idx="1">
                  <c:v>2015/Q2</c:v>
                </c:pt>
                <c:pt idx="2">
                  <c:v>2015/Q3</c:v>
                </c:pt>
                <c:pt idx="3">
                  <c:v>2015/Q4</c:v>
                </c:pt>
                <c:pt idx="4">
                  <c:v>2016/Q1</c:v>
                </c:pt>
                <c:pt idx="5">
                  <c:v>2016/Q2</c:v>
                </c:pt>
                <c:pt idx="6">
                  <c:v>2016/Q3</c:v>
                </c:pt>
                <c:pt idx="7">
                  <c:v>2016/Q4</c:v>
                </c:pt>
                <c:pt idx="8">
                  <c:v>2017/Q1</c:v>
                </c:pt>
                <c:pt idx="9">
                  <c:v>2017/Q2</c:v>
                </c:pt>
                <c:pt idx="10">
                  <c:v>2017/Q3</c:v>
                </c:pt>
                <c:pt idx="11">
                  <c:v>2017/Q4</c:v>
                </c:pt>
                <c:pt idx="12">
                  <c:v>2018/Q1</c:v>
                </c:pt>
                <c:pt idx="13">
                  <c:v>2018/Q2</c:v>
                </c:pt>
                <c:pt idx="14">
                  <c:v>2018/Q3</c:v>
                </c:pt>
                <c:pt idx="15">
                  <c:v>2018/Q4</c:v>
                </c:pt>
                <c:pt idx="16">
                  <c:v>2019/Q1</c:v>
                </c:pt>
                <c:pt idx="17">
                  <c:v>2019/Q2</c:v>
                </c:pt>
                <c:pt idx="18">
                  <c:v>2019/Q3</c:v>
                </c:pt>
                <c:pt idx="19">
                  <c:v>2019/Q4</c:v>
                </c:pt>
                <c:pt idx="20">
                  <c:v>2020/Q1</c:v>
                </c:pt>
                <c:pt idx="21">
                  <c:v>2020/Q2</c:v>
                </c:pt>
                <c:pt idx="22">
                  <c:v>2020/Q3</c:v>
                </c:pt>
                <c:pt idx="23">
                  <c:v>2020/Q4</c:v>
                </c:pt>
                <c:pt idx="24">
                  <c:v>2021/Q1</c:v>
                </c:pt>
                <c:pt idx="25">
                  <c:v>2021/Q2</c:v>
                </c:pt>
                <c:pt idx="26">
                  <c:v>2021/Q3</c:v>
                </c:pt>
                <c:pt idx="27">
                  <c:v>2021/Q4</c:v>
                </c:pt>
                <c:pt idx="28">
                  <c:v>2022/Q1</c:v>
                </c:pt>
                <c:pt idx="29">
                  <c:v>2022/Q2</c:v>
                </c:pt>
                <c:pt idx="30">
                  <c:v>2022/Q3</c:v>
                </c:pt>
                <c:pt idx="31">
                  <c:v>2022/Q4</c:v>
                </c:pt>
                <c:pt idx="32">
                  <c:v>2023/Q1</c:v>
                </c:pt>
                <c:pt idx="33">
                  <c:v>2023/Q2</c:v>
                </c:pt>
                <c:pt idx="34">
                  <c:v>2023/Q3</c:v>
                </c:pt>
                <c:pt idx="35">
                  <c:v>2023/Q4</c:v>
                </c:pt>
                <c:pt idx="36">
                  <c:v>2024/Q1</c:v>
                </c:pt>
              </c:strCache>
            </c:strRef>
          </c:cat>
          <c:val>
            <c:numRef>
              <c:f>'graf  (2)'!$P$12:$AZ$12</c:f>
              <c:numCache>
                <c:formatCode>General</c:formatCode>
                <c:ptCount val="37"/>
                <c:pt idx="0">
                  <c:v>99.5</c:v>
                </c:pt>
                <c:pt idx="1">
                  <c:v>99.9</c:v>
                </c:pt>
                <c:pt idx="2">
                  <c:v>100.2</c:v>
                </c:pt>
                <c:pt idx="3">
                  <c:v>100.4</c:v>
                </c:pt>
                <c:pt idx="4">
                  <c:v>100.6</c:v>
                </c:pt>
                <c:pt idx="5">
                  <c:v>100.8</c:v>
                </c:pt>
                <c:pt idx="6">
                  <c:v>101.2</c:v>
                </c:pt>
                <c:pt idx="7">
                  <c:v>101.5</c:v>
                </c:pt>
                <c:pt idx="8">
                  <c:v>102</c:v>
                </c:pt>
                <c:pt idx="9">
                  <c:v>102.5</c:v>
                </c:pt>
                <c:pt idx="10">
                  <c:v>103</c:v>
                </c:pt>
                <c:pt idx="11">
                  <c:v>103.8</c:v>
                </c:pt>
                <c:pt idx="12">
                  <c:v>104.8</c:v>
                </c:pt>
                <c:pt idx="13">
                  <c:v>105.7</c:v>
                </c:pt>
                <c:pt idx="14">
                  <c:v>107</c:v>
                </c:pt>
                <c:pt idx="15">
                  <c:v>108.1</c:v>
                </c:pt>
                <c:pt idx="16">
                  <c:v>109.6</c:v>
                </c:pt>
                <c:pt idx="17">
                  <c:v>110.7</c:v>
                </c:pt>
                <c:pt idx="18">
                  <c:v>111.9</c:v>
                </c:pt>
                <c:pt idx="19">
                  <c:v>112.8</c:v>
                </c:pt>
                <c:pt idx="20">
                  <c:v>114.1</c:v>
                </c:pt>
                <c:pt idx="21">
                  <c:v>114.9</c:v>
                </c:pt>
                <c:pt idx="22">
                  <c:v>115.7</c:v>
                </c:pt>
                <c:pt idx="23">
                  <c:v>116</c:v>
                </c:pt>
                <c:pt idx="24">
                  <c:v>117</c:v>
                </c:pt>
                <c:pt idx="25">
                  <c:v>119.6</c:v>
                </c:pt>
                <c:pt idx="26">
                  <c:v>123.9</c:v>
                </c:pt>
                <c:pt idx="27">
                  <c:v>126.4</c:v>
                </c:pt>
                <c:pt idx="28">
                  <c:v>131.6</c:v>
                </c:pt>
                <c:pt idx="29">
                  <c:v>136.19999999999999</c:v>
                </c:pt>
                <c:pt idx="30">
                  <c:v>139.80000000000001</c:v>
                </c:pt>
                <c:pt idx="31">
                  <c:v>142.19999999999999</c:v>
                </c:pt>
                <c:pt idx="32">
                  <c:v>144</c:v>
                </c:pt>
                <c:pt idx="33">
                  <c:v>144.6</c:v>
                </c:pt>
                <c:pt idx="34">
                  <c:v>145.1</c:v>
                </c:pt>
                <c:pt idx="35">
                  <c:v>145.69999999999999</c:v>
                </c:pt>
                <c:pt idx="36">
                  <c:v>146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EEE-4E59-AD25-64B1AB15F5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56829056"/>
        <c:axId val="1556825248"/>
      </c:lineChart>
      <c:catAx>
        <c:axId val="1556829056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556825248"/>
        <c:crosses val="autoZero"/>
        <c:auto val="1"/>
        <c:lblAlgn val="ctr"/>
        <c:lblOffset val="100"/>
        <c:tickLblSkip val="4"/>
        <c:tickMarkSkip val="4"/>
        <c:noMultiLvlLbl val="0"/>
      </c:catAx>
      <c:valAx>
        <c:axId val="1556825248"/>
        <c:scaling>
          <c:orientation val="minMax"/>
          <c:min val="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cs-CZ" sz="1600" dirty="0"/>
                  <a:t>Indexy cen stavebních děl</a:t>
                </a:r>
                <a:br>
                  <a:rPr lang="cs-CZ" sz="1200" dirty="0"/>
                </a:br>
                <a:r>
                  <a:rPr lang="cs-CZ" sz="1200" dirty="0"/>
                  <a:t>(průměr roku 2015 = 100)</a:t>
                </a:r>
              </a:p>
            </c:rich>
          </c:tx>
          <c:layout>
            <c:manualLayout>
              <c:xMode val="edge"/>
              <c:yMode val="edge"/>
              <c:x val="2.1970700892473358E-2"/>
              <c:y val="1.4046464705220495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556829056"/>
        <c:crosses val="autoZero"/>
        <c:crossBetween val="midCat"/>
      </c:valAx>
      <c:spPr>
        <a:ln>
          <a:solidFill>
            <a:schemeClr val="bg1">
              <a:lumMod val="50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10311477341110768"/>
          <c:y val="0.86959934687009111"/>
          <c:w val="0.74928565064889729"/>
          <c:h val="8.935957173216226E-2"/>
        </c:manualLayout>
      </c:layout>
      <c:overlay val="0"/>
      <c:txPr>
        <a:bodyPr/>
        <a:lstStyle/>
        <a:p>
          <a:pPr>
            <a:defRPr sz="1600" b="1"/>
          </a:pPr>
          <a:endParaRPr lang="cs-CZ"/>
        </a:p>
      </c:txPr>
    </c:legend>
    <c:plotVisOnly val="1"/>
    <c:dispBlanksAs val="gap"/>
    <c:showDLblsOverMax val="0"/>
  </c:chart>
  <c:spPr>
    <a:ln>
      <a:solidFill>
        <a:schemeClr val="accent1">
          <a:alpha val="71000"/>
        </a:schemeClr>
      </a:solidFill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47" cy="498408"/>
          </a:xfrm>
          <a:prstGeom prst="rect">
            <a:avLst/>
          </a:prstGeom>
        </p:spPr>
        <p:txBody>
          <a:bodyPr vert="horz" lIns="92103" tIns="46051" rIns="92103" bIns="46051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826" y="0"/>
            <a:ext cx="2946246" cy="498408"/>
          </a:xfrm>
          <a:prstGeom prst="rect">
            <a:avLst/>
          </a:prstGeom>
        </p:spPr>
        <p:txBody>
          <a:bodyPr vert="horz" lIns="92103" tIns="46051" rIns="92103" bIns="46051" rtlCol="0"/>
          <a:lstStyle>
            <a:lvl1pPr algn="r">
              <a:defRPr sz="1200"/>
            </a:lvl1pPr>
          </a:lstStyle>
          <a:p>
            <a:fld id="{6310DB66-B0B7-44FB-852C-2FED7858B087}" type="datetimeFigureOut">
              <a:rPr lang="cs-CZ" smtClean="0"/>
              <a:t>03.10.2024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9817"/>
            <a:ext cx="2946247" cy="498408"/>
          </a:xfrm>
          <a:prstGeom prst="rect">
            <a:avLst/>
          </a:prstGeom>
        </p:spPr>
        <p:txBody>
          <a:bodyPr vert="horz" lIns="92103" tIns="46051" rIns="92103" bIns="46051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826" y="9429817"/>
            <a:ext cx="2946246" cy="498408"/>
          </a:xfrm>
          <a:prstGeom prst="rect">
            <a:avLst/>
          </a:prstGeom>
        </p:spPr>
        <p:txBody>
          <a:bodyPr vert="horz" lIns="92103" tIns="46051" rIns="92103" bIns="46051" rtlCol="0" anchor="b"/>
          <a:lstStyle>
            <a:lvl1pPr algn="r">
              <a:defRPr sz="1200"/>
            </a:lvl1pPr>
          </a:lstStyle>
          <a:p>
            <a:fld id="{81B6FA90-B42A-4A39-B3A7-74631BA97D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8389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/>
          <a:lstStyle>
            <a:lvl1pPr algn="r">
              <a:defRPr sz="1200"/>
            </a:lvl1pPr>
          </a:lstStyle>
          <a:p>
            <a:fld id="{2502EE75-9D59-4DB3-A3DA-A7FDE6689724}" type="datetimeFigureOut">
              <a:rPr lang="cs-CZ" smtClean="0"/>
              <a:t>03.10.2024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3" tIns="46051" rIns="92103" bIns="46051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1"/>
          </a:xfrm>
          <a:prstGeom prst="rect">
            <a:avLst/>
          </a:prstGeom>
        </p:spPr>
        <p:txBody>
          <a:bodyPr vert="horz" lIns="92103" tIns="46051" rIns="92103" bIns="46051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009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2" y="943009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 anchor="b"/>
          <a:lstStyle>
            <a:lvl1pPr algn="r">
              <a:defRPr sz="1200"/>
            </a:lvl1pPr>
          </a:lstStyle>
          <a:p>
            <a:fld id="{E167AA20-0CFE-4516-9D5C-24519E1369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050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8900" y="744538"/>
            <a:ext cx="6619875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Výstupy projektu</a:t>
            </a:r>
          </a:p>
          <a:p>
            <a:pPr marL="230256" indent="-230256">
              <a:buFontTx/>
              <a:buAutoNum type="alphaLcParenR"/>
              <a:defRPr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Certifikovaná metodika určená zástupcům samospráv – začleňování novousedlíků do společnosti, podpora aktivity občanů</a:t>
            </a:r>
          </a:p>
          <a:p>
            <a:pPr marL="230256" indent="-230256">
              <a:buFontTx/>
              <a:buAutoNum type="alphaLcParenR"/>
              <a:defRPr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Návrh legislativních změn</a:t>
            </a:r>
          </a:p>
        </p:txBody>
      </p:sp>
      <p:sp>
        <p:nvSpPr>
          <p:cNvPr id="1434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8332" indent="-28782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51279" indent="-230256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11791" indent="-230256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72302" indent="-230256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32814" indent="-230256" defTabSz="1053741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93326" indent="-230256" defTabSz="1053741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53838" indent="-230256" defTabSz="1053741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914349" indent="-230256" defTabSz="1053741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1053741" fontAlgn="base">
              <a:spcBef>
                <a:spcPct val="0"/>
              </a:spcBef>
              <a:spcAft>
                <a:spcPct val="0"/>
              </a:spcAft>
              <a:defRPr/>
            </a:pPr>
            <a:fld id="{4195707C-C382-4E75-8892-6A345A794F01}" type="slidenum">
              <a:rPr lang="cs-CZ" altLang="cs-CZ" sz="1200"/>
              <a:pPr defTabSz="1053741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cs-CZ" altLang="cs-CZ" sz="1200"/>
          </a:p>
        </p:txBody>
      </p:sp>
      <p:sp>
        <p:nvSpPr>
          <p:cNvPr id="14341" name="Zástupný symbol pro datum 4"/>
          <p:cNvSpPr>
            <a:spLocks noGrp="1"/>
          </p:cNvSpPr>
          <p:nvPr>
            <p:ph type="dt" sz="quarter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8332" indent="-28782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51279" indent="-230256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11791" indent="-230256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72302" indent="-230256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32814" indent="-230256" defTabSz="1053741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93326" indent="-230256" defTabSz="1053741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53838" indent="-230256" defTabSz="1053741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914349" indent="-230256" defTabSz="1053741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105374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altLang="cs-CZ" sz="1200"/>
              <a:t>7.10.2015</a:t>
            </a:r>
          </a:p>
        </p:txBody>
      </p:sp>
    </p:spTree>
    <p:extLst>
      <p:ext uri="{BB962C8B-B14F-4D97-AF65-F5344CB8AC3E}">
        <p14:creationId xmlns:p14="http://schemas.microsoft.com/office/powerpoint/2010/main" val="559879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709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762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4349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27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00361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903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10/3/2024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312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55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503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712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476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174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345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785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350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498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32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emf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://accendo.cz/" TargetMode="External"/><Relationship Id="rId4" Type="http://schemas.openxmlformats.org/officeDocument/2006/relationships/hyperlink" Target="mailto:Lubor.Hruska@accendo.cz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accendo.cz/" TargetMode="External"/><Relationship Id="rId2" Type="http://schemas.openxmlformats.org/officeDocument/2006/relationships/hyperlink" Target="mailto:Lubor.Hruska@accendo.cz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emf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20946" y="1499055"/>
            <a:ext cx="9247182" cy="17557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l" defTabSz="1047171">
              <a:defRPr/>
            </a:pPr>
            <a:r>
              <a:rPr lang="cs-CZ" sz="3600" b="1" dirty="0"/>
              <a:t>Podpora plánování sociálních služeb </a:t>
            </a:r>
            <a:br>
              <a:rPr lang="cs-CZ" sz="3600" b="1" dirty="0"/>
            </a:br>
            <a:r>
              <a:rPr lang="cs-CZ" sz="3600" b="1" dirty="0"/>
              <a:t>na krajské a místní úrovni</a:t>
            </a:r>
            <a:br>
              <a:rPr lang="cs-CZ" sz="3600" b="1" dirty="0"/>
            </a:br>
            <a:r>
              <a:rPr lang="cs-CZ" sz="2800" b="1" dirty="0">
                <a:solidFill>
                  <a:srgbClr val="C00000"/>
                </a:solidFill>
              </a:rPr>
              <a:t>Dopad globálních trendů na plánování soc. služeb</a:t>
            </a:r>
            <a:br>
              <a:rPr lang="cs-CZ" sz="2800" b="1" dirty="0">
                <a:solidFill>
                  <a:srgbClr val="C00000"/>
                </a:solidFill>
              </a:rPr>
            </a:br>
            <a:r>
              <a:rPr lang="cs-CZ" sz="2800" b="1" dirty="0">
                <a:solidFill>
                  <a:srgbClr val="C00000"/>
                </a:solidFill>
              </a:rPr>
              <a:t>na území Olomouckého kraje</a:t>
            </a:r>
            <a:endParaRPr lang="cs-CZ" sz="2800" i="1" dirty="0">
              <a:solidFill>
                <a:srgbClr val="C00000"/>
              </a:solidFill>
            </a:endParaRPr>
          </a:p>
        </p:txBody>
      </p:sp>
      <p:sp>
        <p:nvSpPr>
          <p:cNvPr id="8" name="Podnadpis 2"/>
          <p:cNvSpPr txBox="1">
            <a:spLocks/>
          </p:cNvSpPr>
          <p:nvPr/>
        </p:nvSpPr>
        <p:spPr bwMode="auto">
          <a:xfrm>
            <a:off x="870014" y="4044407"/>
            <a:ext cx="9349045" cy="434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717" tIns="52359" rIns="104717" bIns="52359">
            <a:normAutofit/>
          </a:bodyPr>
          <a:lstStyle>
            <a:lvl1pPr marL="457200" indent="-45720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Char char="q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3585" indent="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89063" indent="-34290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Char char="q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12938" indent="-34290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Char char="q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55850" indent="-26035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79720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03305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6891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50476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385" lvl="1" indent="-342900" algn="just">
              <a:defRPr/>
            </a:pPr>
            <a:r>
              <a:rPr lang="cs-CZ" sz="2000" b="1" dirty="0">
                <a:solidFill>
                  <a:schemeClr val="tx2"/>
                </a:solidFill>
              </a:rPr>
              <a:t>ACCENDO – Centrum pro vědu a výzkum, </a:t>
            </a:r>
            <a:r>
              <a:rPr lang="cs-CZ" sz="2000" b="1" dirty="0" err="1">
                <a:solidFill>
                  <a:schemeClr val="tx2"/>
                </a:solidFill>
              </a:rPr>
              <a:t>z.ú</a:t>
            </a:r>
            <a:r>
              <a:rPr lang="cs-CZ" sz="2000" b="1" dirty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4902" y="6156548"/>
            <a:ext cx="2669540" cy="612000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2113394" y="4576227"/>
            <a:ext cx="4028302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1700" b="1" dirty="0"/>
              <a:t>doc. Ing. Lubor Hruška, Ph.D.</a:t>
            </a:r>
            <a:endParaRPr lang="cs-CZ" sz="1700" b="1" dirty="0"/>
          </a:p>
          <a:p>
            <a:pPr>
              <a:defRPr/>
            </a:pPr>
            <a:r>
              <a:rPr lang="pl-PL" sz="1700" b="1" dirty="0"/>
              <a:t>Tel.: </a:t>
            </a:r>
            <a:r>
              <a:rPr lang="de-DE" sz="1700" dirty="0"/>
              <a:t> 604 279 758</a:t>
            </a:r>
            <a:r>
              <a:rPr lang="cs-CZ" sz="1700" dirty="0"/>
              <a:t> </a:t>
            </a:r>
          </a:p>
          <a:p>
            <a:pPr>
              <a:defRPr/>
            </a:pPr>
            <a:r>
              <a:rPr lang="pl-PL" sz="1700" b="1" dirty="0"/>
              <a:t>Email: </a:t>
            </a:r>
            <a:r>
              <a:rPr lang="cs-CZ" sz="1700" b="1" dirty="0">
                <a:hlinkClick r:id="rId4"/>
              </a:rPr>
              <a:t>Lubor.Hruska@accendo.cz</a:t>
            </a:r>
            <a:endParaRPr lang="cs-CZ" sz="1700" b="1" dirty="0"/>
          </a:p>
          <a:p>
            <a:pPr>
              <a:defRPr/>
            </a:pPr>
            <a:r>
              <a:rPr lang="cs-CZ" sz="1700" b="1" dirty="0"/>
              <a:t>Web: </a:t>
            </a:r>
            <a:r>
              <a:rPr lang="cs-CZ" sz="1700" b="1" dirty="0">
                <a:hlinkClick r:id="rId5"/>
              </a:rPr>
              <a:t>http://accendo.cz/</a:t>
            </a:r>
            <a:r>
              <a:rPr lang="cs-CZ" sz="1700" b="1" dirty="0"/>
              <a:t> </a:t>
            </a:r>
          </a:p>
          <a:p>
            <a:pPr>
              <a:defRPr/>
            </a:pPr>
            <a:endParaRPr lang="cs-CZ" sz="1700" b="1" dirty="0"/>
          </a:p>
        </p:txBody>
      </p:sp>
      <p:sp>
        <p:nvSpPr>
          <p:cNvPr id="9" name="Obdélník 8"/>
          <p:cNvSpPr/>
          <p:nvPr/>
        </p:nvSpPr>
        <p:spPr>
          <a:xfrm>
            <a:off x="791636" y="5780782"/>
            <a:ext cx="80790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i="1" dirty="0"/>
              <a:t>Realizováno v rámci projektu „Podpora plánování sociálních služeb na území Olomouckého kraje“, registrační číslo projektu CZ.03.02.02/00/22_006/0000208, spolufinancovaného z Evropského sociálního fondu a státního rozpočtu ČR v rámci Operačního programu Zaměstnanost plus.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009" y="107923"/>
            <a:ext cx="4553527" cy="118067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982" y="1544"/>
            <a:ext cx="2900218" cy="1428138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24318" y="4624996"/>
            <a:ext cx="927701" cy="992539"/>
          </a:xfrm>
          <a:prstGeom prst="ellipse">
            <a:avLst/>
          </a:prstGeom>
          <a:ln w="38100"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37949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F4EF47-634B-3E9A-B7A7-E8E7B09F5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568960"/>
            <a:ext cx="8596668" cy="1320800"/>
          </a:xfrm>
        </p:spPr>
        <p:txBody>
          <a:bodyPr/>
          <a:lstStyle/>
          <a:p>
            <a:r>
              <a:rPr lang="cs-CZ" dirty="0"/>
              <a:t>Rostoucí mobilita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2277A99-4115-DDA7-A129-AC4D1BEE4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91921"/>
            <a:ext cx="5987626" cy="4649442"/>
          </a:xfrm>
        </p:spPr>
        <p:txBody>
          <a:bodyPr>
            <a:normAutofit/>
          </a:bodyPr>
          <a:lstStyle/>
          <a:p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</a:rPr>
              <a:t>Roste vzdálenost a intenzita denní dojížďky</a:t>
            </a:r>
          </a:p>
          <a:p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</a:rPr>
              <a:t>Atlas veřejné správy</a:t>
            </a:r>
          </a:p>
          <a:p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</a:rPr>
              <a:t>https://portal-vnitro.hub.arcgis.com/</a:t>
            </a:r>
          </a:p>
          <a:p>
            <a:endParaRPr lang="cs-CZ" i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6C9D0987-34E6-2E09-03E1-5E456B6E63BD}"/>
              </a:ext>
            </a:extLst>
          </p:cNvPr>
          <p:cNvSpPr txBox="1"/>
          <p:nvPr/>
        </p:nvSpPr>
        <p:spPr>
          <a:xfrm>
            <a:off x="4662535" y="87868"/>
            <a:ext cx="18565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Denní dojížďka </a:t>
            </a:r>
          </a:p>
          <a:p>
            <a:r>
              <a:rPr lang="cs-CZ" dirty="0"/>
              <a:t>Zima 2023/2024</a:t>
            </a:r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47D1EC5A-A4EC-8544-3E9D-25CB7F0814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9054" y="0"/>
            <a:ext cx="5452946" cy="6858000"/>
          </a:xfrm>
          <a:prstGeom prst="rect">
            <a:avLst/>
          </a:prstGeom>
        </p:spPr>
      </p:pic>
      <p:sp>
        <p:nvSpPr>
          <p:cNvPr id="14" name="TextovéPole 13">
            <a:extLst>
              <a:ext uri="{FF2B5EF4-FFF2-40B4-BE49-F238E27FC236}">
                <a16:creationId xmlns:a16="http://schemas.microsoft.com/office/drawing/2014/main" id="{5F2A5472-2C6C-8FF4-3F1A-BC388FA76E68}"/>
              </a:ext>
            </a:extLst>
          </p:cNvPr>
          <p:cNvSpPr txBox="1"/>
          <p:nvPr/>
        </p:nvSpPr>
        <p:spPr>
          <a:xfrm>
            <a:off x="10173499" y="0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Nejsilnější proud</a:t>
            </a:r>
          </a:p>
        </p:txBody>
      </p:sp>
      <p:pic>
        <p:nvPicPr>
          <p:cNvPr id="18" name="Obrázek 17">
            <a:extLst>
              <a:ext uri="{FF2B5EF4-FFF2-40B4-BE49-F238E27FC236}">
                <a16:creationId xmlns:a16="http://schemas.microsoft.com/office/drawing/2014/main" id="{DBFAFB34-005F-7D78-A02E-9C9CBC8740B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82667" b="48592"/>
          <a:stretch/>
        </p:blipFill>
        <p:spPr>
          <a:xfrm>
            <a:off x="3068320" y="3832971"/>
            <a:ext cx="2113280" cy="2793551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21117F37-1D9C-561A-6502-A13185E75B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18" y="2706851"/>
            <a:ext cx="6287377" cy="1009791"/>
          </a:xfrm>
          <a:prstGeom prst="rect">
            <a:avLst/>
          </a:prstGeom>
        </p:spPr>
      </p:pic>
      <p:sp>
        <p:nvSpPr>
          <p:cNvPr id="21" name="Šipka: doprava 20">
            <a:extLst>
              <a:ext uri="{FF2B5EF4-FFF2-40B4-BE49-F238E27FC236}">
                <a16:creationId xmlns:a16="http://schemas.microsoft.com/office/drawing/2014/main" id="{3021763A-EE16-9B23-68C5-3E1F7023B999}"/>
              </a:ext>
            </a:extLst>
          </p:cNvPr>
          <p:cNvSpPr/>
          <p:nvPr/>
        </p:nvSpPr>
        <p:spPr>
          <a:xfrm>
            <a:off x="5410200" y="4886960"/>
            <a:ext cx="1026160" cy="9144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117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0E3C5B-C2EC-9364-872C-798DED507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151"/>
            <a:ext cx="8596668" cy="1320800"/>
          </a:xfrm>
        </p:spPr>
        <p:txBody>
          <a:bodyPr/>
          <a:lstStyle/>
          <a:p>
            <a:r>
              <a:rPr lang="cs-CZ" dirty="0"/>
              <a:t>Denní </a:t>
            </a:r>
            <a:r>
              <a:rPr lang="cs-CZ" dirty="0">
                <a:solidFill>
                  <a:srgbClr val="C00000"/>
                </a:solidFill>
              </a:rPr>
              <a:t>dojížďka</a:t>
            </a:r>
            <a:r>
              <a:rPr lang="cs-CZ" dirty="0"/>
              <a:t> do Olomouc</a:t>
            </a:r>
            <a:br>
              <a:rPr lang="cs-CZ" dirty="0"/>
            </a:br>
            <a:r>
              <a:rPr lang="cs-CZ" dirty="0"/>
              <a:t> zima 2023/2024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BD75AB7-8A4D-113F-70C0-2E7DE1203A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2FF2CFEC-91E4-CB75-9BAE-1E73BC297B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799" b="4850"/>
          <a:stretch/>
        </p:blipFill>
        <p:spPr>
          <a:xfrm>
            <a:off x="0" y="1463041"/>
            <a:ext cx="10326541" cy="5394960"/>
          </a:xfrm>
          <a:prstGeom prst="rect">
            <a:avLst/>
          </a:prstGeom>
        </p:spPr>
      </p:pic>
      <p:sp>
        <p:nvSpPr>
          <p:cNvPr id="11" name="TextovéPole 10">
            <a:extLst>
              <a:ext uri="{FF2B5EF4-FFF2-40B4-BE49-F238E27FC236}">
                <a16:creationId xmlns:a16="http://schemas.microsoft.com/office/drawing/2014/main" id="{739EE2D2-FBE2-A24E-1854-47E878E89DA2}"/>
              </a:ext>
            </a:extLst>
          </p:cNvPr>
          <p:cNvSpPr txBox="1"/>
          <p:nvPr/>
        </p:nvSpPr>
        <p:spPr>
          <a:xfrm>
            <a:off x="2999740" y="1547046"/>
            <a:ext cx="6192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Všechny proudy</a:t>
            </a:r>
          </a:p>
        </p:txBody>
      </p:sp>
    </p:spTree>
    <p:extLst>
      <p:ext uri="{BB962C8B-B14F-4D97-AF65-F5344CB8AC3E}">
        <p14:creationId xmlns:p14="http://schemas.microsoft.com/office/powerpoint/2010/main" val="261740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F4EF47-634B-3E9A-B7A7-E8E7B09F5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568960"/>
            <a:ext cx="8596668" cy="1320800"/>
          </a:xfrm>
        </p:spPr>
        <p:txBody>
          <a:bodyPr/>
          <a:lstStyle/>
          <a:p>
            <a:r>
              <a:rPr lang="cs-CZ" dirty="0"/>
              <a:t>Rostoucí nerovnosti 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C12D8320-9CE0-0623-584F-C889B8E82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57949"/>
            <a:ext cx="4880186" cy="3880773"/>
          </a:xfrm>
        </p:spPr>
        <p:txBody>
          <a:bodyPr/>
          <a:lstStyle/>
          <a:p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</a:rPr>
              <a:t>D</a:t>
            </a:r>
            <a:r>
              <a:rPr lang="cs-CZ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ochází k výrazné polarizaci území a růstu regionálních disparit</a:t>
            </a:r>
          </a:p>
          <a:p>
            <a:r>
              <a:rPr lang="cs-CZ" dirty="0"/>
              <a:t>Nejvyšší rizikovost v Olomouckém kraji </a:t>
            </a:r>
            <a:br>
              <a:rPr lang="cs-CZ" dirty="0"/>
            </a:br>
            <a:r>
              <a:rPr lang="cs-CZ" dirty="0"/>
              <a:t>je v okrese Jeseník</a:t>
            </a:r>
          </a:p>
          <a:p>
            <a:r>
              <a:rPr lang="cs-CZ" b="1" dirty="0"/>
              <a:t>Indexy kriminality, nezaměstnanosti, vyplacených sociálních dávek a rizikovosti v roce 2023</a:t>
            </a:r>
            <a:br>
              <a:rPr lang="cs-CZ" b="1" dirty="0"/>
            </a:br>
            <a:endParaRPr lang="cs-CZ" b="1" dirty="0"/>
          </a:p>
          <a:p>
            <a:endParaRPr lang="cs-CZ" dirty="0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BA585B11-D179-4F65-143F-85FCA9E138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42899"/>
            <a:ext cx="12192000" cy="1516264"/>
          </a:xfrm>
          <a:prstGeom prst="rect">
            <a:avLst/>
          </a:prstGeom>
        </p:spPr>
      </p:pic>
      <p:sp>
        <p:nvSpPr>
          <p:cNvPr id="14" name="Šipka: doprava 13">
            <a:extLst>
              <a:ext uri="{FF2B5EF4-FFF2-40B4-BE49-F238E27FC236}">
                <a16:creationId xmlns:a16="http://schemas.microsoft.com/office/drawing/2014/main" id="{3679A3A6-4D35-5593-FE31-CDB6DDD2F98D}"/>
              </a:ext>
            </a:extLst>
          </p:cNvPr>
          <p:cNvSpPr/>
          <p:nvPr/>
        </p:nvSpPr>
        <p:spPr>
          <a:xfrm>
            <a:off x="5194577" y="2717800"/>
            <a:ext cx="975360" cy="7112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132AAB18-2089-4093-B7CB-77E3049A0E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9937" y="0"/>
            <a:ext cx="6022063" cy="535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394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A8C6EA0-BF42-7512-09C1-AE64808AD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1280"/>
            <a:ext cx="8596668" cy="735358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V</a:t>
            </a:r>
            <a:r>
              <a:rPr lang="cs-CZ" b="1" dirty="0">
                <a:effectLst/>
              </a:rPr>
              <a:t>eřejné opatrovnictví v roce 2022</a:t>
            </a:r>
            <a:br>
              <a:rPr lang="cs-CZ" b="1" dirty="0">
                <a:effectLst/>
              </a:rPr>
            </a:br>
            <a:r>
              <a:rPr lang="cs-CZ" b="1" dirty="0">
                <a:effectLst/>
              </a:rPr>
              <a:t>v Olomouckém kraji</a:t>
            </a:r>
            <a:br>
              <a:rPr lang="cs-CZ" b="1" dirty="0">
                <a:effectLst/>
              </a:rPr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57E3D35-0F19-6802-1A93-347DBC4989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1488613"/>
            <a:ext cx="2895600" cy="3880773"/>
          </a:xfrm>
        </p:spPr>
        <p:txBody>
          <a:bodyPr>
            <a:normAutofit fontScale="92500" lnSpcReduction="20000"/>
          </a:bodyPr>
          <a:lstStyle/>
          <a:p>
            <a:r>
              <a:rPr lang="cs-CZ" dirty="0"/>
              <a:t>Nejvyšších absolutních hodnot dosahuje</a:t>
            </a:r>
          </a:p>
          <a:p>
            <a:pPr lvl="1"/>
            <a:r>
              <a:rPr lang="cs-CZ" dirty="0"/>
              <a:t>SO ORP Přerov (196)</a:t>
            </a:r>
          </a:p>
          <a:p>
            <a:pPr lvl="1"/>
            <a:r>
              <a:rPr lang="cs-CZ" dirty="0"/>
              <a:t>SO ORP Prostějov (123)</a:t>
            </a:r>
          </a:p>
          <a:p>
            <a:pPr lvl="1"/>
            <a:r>
              <a:rPr lang="cs-CZ" dirty="0"/>
              <a:t>SO OPR Olomouc (118)</a:t>
            </a:r>
          </a:p>
          <a:p>
            <a:pPr lvl="1"/>
            <a:r>
              <a:rPr lang="cs-CZ" dirty="0"/>
              <a:t>SO ORP Šumperk (117)</a:t>
            </a:r>
          </a:p>
          <a:p>
            <a:pPr lvl="1"/>
            <a:endParaRPr lang="cs-CZ" dirty="0"/>
          </a:p>
          <a:p>
            <a:r>
              <a:rPr lang="cs-CZ" dirty="0"/>
              <a:t>Nejvyšší relativních hodnot dosahuje </a:t>
            </a:r>
          </a:p>
          <a:p>
            <a:pPr lvl="1"/>
            <a:r>
              <a:rPr lang="cs-CZ" dirty="0"/>
              <a:t>SO ORP Štemberk (111)</a:t>
            </a:r>
          </a:p>
          <a:p>
            <a:pPr lvl="1"/>
            <a:r>
              <a:rPr lang="cs-CZ" dirty="0"/>
              <a:t>SO ORP Litovel (81)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B713851-1760-5152-DAD5-B93EC5E536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7072" y="607729"/>
            <a:ext cx="3531722" cy="6250271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EAC8478F-513B-2429-A81B-2626EFACF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121" y="0"/>
            <a:ext cx="49815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742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>
            <a:extLst>
              <a:ext uri="{FF2B5EF4-FFF2-40B4-BE49-F238E27FC236}">
                <a16:creationId xmlns:a16="http://schemas.microsoft.com/office/drawing/2014/main" id="{86772F4E-B4E4-73CC-FA9E-8FB1853A2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0333"/>
            <a:ext cx="7550739" cy="4977667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C6AAE397-8FF5-F503-ABAA-BA8C10195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1963"/>
            <a:ext cx="6319520" cy="13208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MIGRACE Cizinci v Olomouckém kraji - podíl cizinců na obyvatelstvu k 30. červnu 2023</a:t>
            </a:r>
            <a:br>
              <a:rPr lang="cs-CZ" b="1" dirty="0"/>
            </a:br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B8DB0BE3-1FF7-CB76-CAB3-8C96663BB4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0874" y="302575"/>
            <a:ext cx="5131126" cy="655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367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0958A9-FADF-DF4A-624C-B100E568F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37149"/>
            <a:ext cx="8596668" cy="1320800"/>
          </a:xfrm>
        </p:spPr>
        <p:txBody>
          <a:bodyPr/>
          <a:lstStyle/>
          <a:p>
            <a:r>
              <a:rPr lang="cs-CZ" dirty="0"/>
              <a:t>Nedostatek zdrojů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F185AAAD-B3C5-48EF-A210-67AA5B46CF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4903819"/>
              </p:ext>
            </p:extLst>
          </p:nvPr>
        </p:nvGraphicFramePr>
        <p:xfrm>
          <a:off x="4263074" y="934402"/>
          <a:ext cx="7851775" cy="34039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DF0989B1-E0D1-3017-A188-110481209342}"/>
              </a:ext>
            </a:extLst>
          </p:cNvPr>
          <p:cNvSpPr txBox="1"/>
          <p:nvPr/>
        </p:nvSpPr>
        <p:spPr>
          <a:xfrm>
            <a:off x="4340225" y="4612958"/>
            <a:ext cx="705389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Cena obsahuje veškeré náklady nutné k realizaci stavební práce:</a:t>
            </a:r>
            <a:endParaRPr lang="cs-CZ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veškerý materiál a polotovary</a:t>
            </a:r>
            <a:endParaRPr lang="cs-CZ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veškeré mzdové náklady</a:t>
            </a:r>
            <a:endParaRPr lang="cs-CZ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zákonná sociální a zdravotní pojištění</a:t>
            </a:r>
            <a:endParaRPr lang="cs-CZ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náklady na provoz stavebních strojů a mechanizmů </a:t>
            </a:r>
            <a:br>
              <a:rPr lang="cs-CZ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cs-CZ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 dopravní náklady mimo přesunu hmot</a:t>
            </a:r>
            <a:endParaRPr lang="cs-CZ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režijní náklady</a:t>
            </a:r>
            <a:endParaRPr lang="cs-CZ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zisk</a:t>
            </a:r>
            <a:endParaRPr lang="cs-CZ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Zástupný obsah 4">
            <a:extLst>
              <a:ext uri="{FF2B5EF4-FFF2-40B4-BE49-F238E27FC236}">
                <a16:creationId xmlns:a16="http://schemas.microsoft.com/office/drawing/2014/main" id="{4D7204A5-396B-FD4F-BF74-35E586E16CCD}"/>
              </a:ext>
            </a:extLst>
          </p:cNvPr>
          <p:cNvSpPr txBox="1">
            <a:spLocks/>
          </p:cNvSpPr>
          <p:nvPr/>
        </p:nvSpPr>
        <p:spPr>
          <a:xfrm>
            <a:off x="365760" y="934403"/>
            <a:ext cx="3637280" cy="58118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 roku 2030 bude pokračovat trend nastoupený v posledních několika letech. </a:t>
            </a:r>
          </a:p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 nové výstavbě bude pokračovat dlouhodobý tlak na budovy energeticky soběstačné/ energeticky efektivní. </a:t>
            </a:r>
          </a:p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Zelené střechy, využití dešťových vod, solární panely se stanou nedílnou součástí novostaveb i řady rekonstrukcí. </a:t>
            </a:r>
          </a:p>
          <a:p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Pokračující tlak na výstavbu dopravní infrastruktury bude rychleji odčerpávat dostupné stavební materiály, hrozí riziko </a:t>
            </a:r>
            <a:r>
              <a:rPr lang="cs-CZ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vyčerpání zásoby těženého kameniva v ČR do roku 2030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Omezené jsou zásoby vápence vhodného pro cementářský průmysl, což </a:t>
            </a:r>
            <a:r>
              <a:rPr lang="cs-CZ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povede k nárůstu ceny cementu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zintenzivnění tlaku na jeho nahrazení.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09217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9465" y="321849"/>
            <a:ext cx="8596668" cy="2595460"/>
          </a:xfrm>
        </p:spPr>
        <p:txBody>
          <a:bodyPr/>
          <a:lstStyle/>
          <a:p>
            <a:r>
              <a:rPr lang="cs-CZ" dirty="0"/>
              <a:t>Děkujeme za pozornost</a:t>
            </a:r>
          </a:p>
        </p:txBody>
      </p:sp>
      <p:sp>
        <p:nvSpPr>
          <p:cNvPr id="4" name="Podnadpis 2"/>
          <p:cNvSpPr txBox="1">
            <a:spLocks/>
          </p:cNvSpPr>
          <p:nvPr/>
        </p:nvSpPr>
        <p:spPr bwMode="auto">
          <a:xfrm>
            <a:off x="400554" y="3164183"/>
            <a:ext cx="9349045" cy="434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717" tIns="52359" rIns="104717" bIns="52359">
            <a:normAutofit/>
          </a:bodyPr>
          <a:lstStyle>
            <a:lvl1pPr marL="457200" indent="-45720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Char char="q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3585" indent="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89063" indent="-34290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Char char="q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12938" indent="-34290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Char char="q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55850" indent="-26035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79720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03305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6891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50476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385" lvl="1" indent="-342900" algn="just">
              <a:defRPr/>
            </a:pPr>
            <a:r>
              <a:rPr lang="cs-CZ" sz="2000" b="1" dirty="0">
                <a:solidFill>
                  <a:schemeClr val="tx2"/>
                </a:solidFill>
              </a:rPr>
              <a:t>ACCENDO – Centrum pro vědu a výzkum</a:t>
            </a:r>
          </a:p>
        </p:txBody>
      </p:sp>
      <p:sp>
        <p:nvSpPr>
          <p:cNvPr id="5" name="Obdélník 4"/>
          <p:cNvSpPr/>
          <p:nvPr/>
        </p:nvSpPr>
        <p:spPr>
          <a:xfrm>
            <a:off x="1545110" y="3994176"/>
            <a:ext cx="4028302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1700" b="1" dirty="0"/>
              <a:t>doc. Ing. Lubor Hruška, Ph.D.</a:t>
            </a:r>
            <a:endParaRPr lang="cs-CZ" sz="1700" b="1" dirty="0"/>
          </a:p>
          <a:p>
            <a:pPr>
              <a:defRPr/>
            </a:pPr>
            <a:r>
              <a:rPr lang="pl-PL" sz="1700" b="1" dirty="0"/>
              <a:t>Tel.: </a:t>
            </a:r>
            <a:r>
              <a:rPr lang="de-DE" sz="1700" dirty="0"/>
              <a:t> 604 279 758</a:t>
            </a:r>
            <a:r>
              <a:rPr lang="cs-CZ" sz="1700" dirty="0"/>
              <a:t> </a:t>
            </a:r>
          </a:p>
          <a:p>
            <a:pPr>
              <a:defRPr/>
            </a:pPr>
            <a:r>
              <a:rPr lang="pl-PL" sz="1700" b="1" dirty="0"/>
              <a:t>Email: </a:t>
            </a:r>
            <a:r>
              <a:rPr lang="cs-CZ" sz="1700" b="1" dirty="0">
                <a:hlinkClick r:id="rId2"/>
              </a:rPr>
              <a:t>Lubor.Hruska@accendo.cz</a:t>
            </a:r>
            <a:endParaRPr lang="cs-CZ" sz="1700" b="1" dirty="0"/>
          </a:p>
          <a:p>
            <a:pPr>
              <a:defRPr/>
            </a:pPr>
            <a:r>
              <a:rPr lang="cs-CZ" sz="1700" b="1" dirty="0"/>
              <a:t>Web: </a:t>
            </a:r>
            <a:r>
              <a:rPr lang="cs-CZ" sz="1700" b="1" dirty="0">
                <a:hlinkClick r:id="rId3"/>
              </a:rPr>
              <a:t>http://accendo.cz/</a:t>
            </a:r>
            <a:r>
              <a:rPr lang="cs-CZ" sz="1700" b="1" dirty="0"/>
              <a:t> </a:t>
            </a:r>
          </a:p>
          <a:p>
            <a:pPr>
              <a:defRPr/>
            </a:pPr>
            <a:endParaRPr lang="cs-CZ" sz="1700" b="1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0554" y="4036591"/>
            <a:ext cx="974086" cy="1042166"/>
          </a:xfrm>
          <a:prstGeom prst="ellipse">
            <a:avLst/>
          </a:prstGeom>
          <a:ln w="38100"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4902" y="6156548"/>
            <a:ext cx="2669540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239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27A269-302B-4B85-88D5-FE75F02DD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374" y="110749"/>
            <a:ext cx="8596668" cy="1320800"/>
          </a:xfrm>
        </p:spPr>
        <p:txBody>
          <a:bodyPr>
            <a:normAutofit/>
          </a:bodyPr>
          <a:lstStyle/>
          <a:p>
            <a:r>
              <a:rPr lang="cs-CZ" sz="2800" dirty="0"/>
              <a:t>Globální trendy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B1ABF16-FE9D-A41A-E186-E67CEC87D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054" y="861556"/>
            <a:ext cx="5418666" cy="5154321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1.   Klima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2.   Životní prostředí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3.   Zdroje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4.   Energie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5.   Demografie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6.   Zdraví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7.   Vzdělávání a uplatnění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8.   Migrace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9.   Urbanizace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10. Hodnoty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11. Ekonomika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12. Spotřeba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13. Chudoba a nerovnosti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14. Geopolitika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15. Demokracie a vládnutí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16. Konflikty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17. Věda a inovace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18. Digitalizace, AI</a:t>
            </a:r>
            <a:b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</a:rPr>
              <a:t>      a automatizace</a:t>
            </a:r>
          </a:p>
          <a:p>
            <a:pPr marL="0" indent="0">
              <a:buNone/>
            </a:pPr>
            <a:endParaRPr lang="cs-CZ" sz="20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1214B63-F480-9F87-E7F2-5367293D65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1714" y="234155"/>
            <a:ext cx="8650286" cy="591846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0C1048F1-31A9-167F-5C7E-0853E3C052F9}"/>
              </a:ext>
            </a:extLst>
          </p:cNvPr>
          <p:cNvSpPr txBox="1"/>
          <p:nvPr/>
        </p:nvSpPr>
        <p:spPr>
          <a:xfrm>
            <a:off x="4032276" y="6272676"/>
            <a:ext cx="7469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Úřad vlády, 2016. Globální megatrendy pro </a:t>
            </a:r>
            <a:br>
              <a:rPr lang="cs-CZ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cs-CZ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Strategický rámec udržitelného rozvoje. </a:t>
            </a:r>
            <a:endParaRPr lang="cs-CZ" sz="1600" i="1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DC282B1A-04FF-F630-DF79-362959A40728}"/>
              </a:ext>
            </a:extLst>
          </p:cNvPr>
          <p:cNvSpPr txBox="1"/>
          <p:nvPr/>
        </p:nvSpPr>
        <p:spPr>
          <a:xfrm>
            <a:off x="487223" y="6015877"/>
            <a:ext cx="409278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TITDUVCR946MT01 „Návrh metodiky </a:t>
            </a:r>
            <a:br>
              <a:rPr lang="cs-CZ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cs-CZ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 identifikaci megatrendů a velkých společenských výzev významných pro </a:t>
            </a:r>
            <a:r>
              <a:rPr lang="cs-CZ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ČR 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3889984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E27DA62-3853-B3B0-79E9-480286807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214" y="156238"/>
            <a:ext cx="8596668" cy="1320800"/>
          </a:xfrm>
        </p:spPr>
        <p:txBody>
          <a:bodyPr>
            <a:noAutofit/>
          </a:bodyPr>
          <a:lstStyle/>
          <a:p>
            <a:r>
              <a:rPr lang="cs-CZ" sz="2800" dirty="0"/>
              <a:t>Vybrané globální trendy a jejich dopad na poskytování sociálních služeb v Olomouckém kraji </a:t>
            </a:r>
            <a:br>
              <a:rPr lang="cs-CZ" sz="2800" dirty="0"/>
            </a:br>
            <a:r>
              <a:rPr lang="cs-CZ" sz="2800" dirty="0"/>
              <a:t>v dlouhodobém horizontu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AD1B0BB-5241-6111-3A16-2CD54C892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14" y="1615440"/>
            <a:ext cx="7034106" cy="5239532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cs-CZ" sz="1700" b="1" dirty="0"/>
              <a:t>Klimatické změny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1700" dirty="0"/>
              <a:t>Přehřívání – tepelný stres a </a:t>
            </a:r>
            <a:br>
              <a:rPr lang="cs-CZ" sz="1700" dirty="0"/>
            </a:br>
            <a:r>
              <a:rPr lang="cs-CZ" sz="1700" dirty="0"/>
              <a:t>jeho dopad na zranitelné skupiny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1700" dirty="0"/>
              <a:t>Nestabilita počasí – přívalové povodně</a:t>
            </a:r>
          </a:p>
          <a:p>
            <a:pPr>
              <a:buFont typeface="+mj-lt"/>
              <a:buAutoNum type="arabicPeriod"/>
            </a:pPr>
            <a:r>
              <a:rPr lang="cs-CZ" sz="1700" b="1" dirty="0"/>
              <a:t>Demografie  - proces stárnutí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1700" dirty="0"/>
              <a:t>Nárust počtu seniorů  (osoby 65 +) </a:t>
            </a:r>
            <a:br>
              <a:rPr lang="cs-CZ" sz="1700" dirty="0"/>
            </a:br>
            <a:r>
              <a:rPr lang="cs-CZ" sz="1700" dirty="0"/>
              <a:t>ve většině měst nad 30 % populace roce 2053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1700" dirty="0"/>
              <a:t>Nárust počtu příjemců příspěvku na péči  ve III. a IV. stupni</a:t>
            </a:r>
            <a:br>
              <a:rPr lang="cs-CZ" sz="1700" dirty="0"/>
            </a:br>
            <a:r>
              <a:rPr lang="cs-CZ" sz="1700" dirty="0"/>
              <a:t> o 74 %v Olomouckém kraji v roce 2054 </a:t>
            </a:r>
          </a:p>
          <a:p>
            <a:pPr>
              <a:buFont typeface="+mj-lt"/>
              <a:buAutoNum type="arabicPeriod"/>
            </a:pPr>
            <a:r>
              <a:rPr lang="cs-CZ" sz="1700" b="1" dirty="0"/>
              <a:t>Rostoucí mobilita - </a:t>
            </a:r>
            <a:r>
              <a:rPr lang="cs-CZ" sz="1700" dirty="0"/>
              <a:t>spojená s vyšším prostorovým pohybem osob</a:t>
            </a:r>
          </a:p>
          <a:p>
            <a:pPr>
              <a:buFont typeface="+mj-lt"/>
              <a:buAutoNum type="arabicPeriod"/>
            </a:pPr>
            <a:r>
              <a:rPr lang="cs-CZ" sz="1700" b="1" dirty="0"/>
              <a:t>Rostoucí nerovnosti  - </a:t>
            </a:r>
            <a:r>
              <a:rPr lang="cs-CZ" sz="1700" dirty="0"/>
              <a:t>dochází k polarizaci území a růstu disparit. </a:t>
            </a:r>
          </a:p>
          <a:p>
            <a:pPr>
              <a:buFont typeface="+mj-lt"/>
              <a:buAutoNum type="arabicPeriod"/>
            </a:pPr>
            <a:r>
              <a:rPr lang="cs-CZ" sz="1700" b="1" dirty="0"/>
              <a:t>Migrace – </a:t>
            </a:r>
            <a:r>
              <a:rPr lang="cs-CZ" sz="1700" dirty="0"/>
              <a:t>růst počtu migrantů, nárust nucené migrace</a:t>
            </a:r>
          </a:p>
          <a:p>
            <a:pPr>
              <a:buFont typeface="+mj-lt"/>
              <a:buAutoNum type="arabicPeriod"/>
            </a:pPr>
            <a:r>
              <a:rPr lang="cs-CZ" sz="1700" b="1" dirty="0"/>
              <a:t>Virtualizace světa </a:t>
            </a:r>
            <a:r>
              <a:rPr lang="cs-CZ" sz="1700" dirty="0"/>
              <a:t>- mění se prostorové rozložení ekonomických aktivit, změna velikosti a zaměření podniků</a:t>
            </a:r>
          </a:p>
          <a:p>
            <a:pPr>
              <a:buFont typeface="+mj-lt"/>
              <a:buAutoNum type="arabicPeriod"/>
            </a:pPr>
            <a:r>
              <a:rPr lang="cs-CZ" sz="1700" b="1" dirty="0"/>
              <a:t>Nedostatek zdrojů </a:t>
            </a:r>
            <a:r>
              <a:rPr lang="cs-CZ" sz="1700" dirty="0"/>
              <a:t>- růst cen stavebních prací</a:t>
            </a:r>
            <a:endParaRPr lang="cs-CZ" dirty="0"/>
          </a:p>
          <a:p>
            <a:pPr lvl="1"/>
            <a:endParaRPr lang="cs-CZ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DFA5BA93-A839-4ABE-822E-0EE1310E3E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538"/>
          <a:stretch/>
        </p:blipFill>
        <p:spPr>
          <a:xfrm>
            <a:off x="5223892" y="1203649"/>
            <a:ext cx="6968108" cy="174966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AE7F4EC7-035C-7D01-FA41-AB7EC3A9C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5283" y="2722881"/>
            <a:ext cx="3843358" cy="4132092"/>
          </a:xfrm>
          <a:prstGeom prst="rect">
            <a:avLst/>
          </a:prstGeom>
        </p:spPr>
      </p:pic>
      <p:sp>
        <p:nvSpPr>
          <p:cNvPr id="4" name="Šipka: doprava 3">
            <a:extLst>
              <a:ext uri="{FF2B5EF4-FFF2-40B4-BE49-F238E27FC236}">
                <a16:creationId xmlns:a16="http://schemas.microsoft.com/office/drawing/2014/main" id="{38D9F714-1B7A-F968-1C0D-88FA04832595}"/>
              </a:ext>
            </a:extLst>
          </p:cNvPr>
          <p:cNvSpPr/>
          <p:nvPr/>
        </p:nvSpPr>
        <p:spPr>
          <a:xfrm>
            <a:off x="3631711" y="1629594"/>
            <a:ext cx="1592181" cy="31357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: doprava 4">
            <a:extLst>
              <a:ext uri="{FF2B5EF4-FFF2-40B4-BE49-F238E27FC236}">
                <a16:creationId xmlns:a16="http://schemas.microsoft.com/office/drawing/2014/main" id="{BF5D38E8-C46E-2635-7754-B299D69BF7E2}"/>
              </a:ext>
            </a:extLst>
          </p:cNvPr>
          <p:cNvSpPr/>
          <p:nvPr/>
        </p:nvSpPr>
        <p:spPr>
          <a:xfrm>
            <a:off x="6442457" y="3429000"/>
            <a:ext cx="1692826" cy="35439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3623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5622" y="25631"/>
            <a:ext cx="9151984" cy="1320800"/>
          </a:xfrm>
        </p:spPr>
        <p:txBody>
          <a:bodyPr/>
          <a:lstStyle/>
          <a:p>
            <a:pPr marL="1080000" algn="l"/>
            <a:r>
              <a:rPr lang="cs-CZ" dirty="0"/>
              <a:t>Přehřívání povrchu a tepelné ostrovy</a:t>
            </a:r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047914"/>
            <a:ext cx="5020963" cy="29338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Obrázek 13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20963" y="1084959"/>
            <a:ext cx="7159812" cy="55593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132" y="124872"/>
            <a:ext cx="706981" cy="71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86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8370"/>
            <a:ext cx="10408920" cy="1320800"/>
          </a:xfrm>
        </p:spPr>
        <p:txBody>
          <a:bodyPr>
            <a:normAutofit/>
          </a:bodyPr>
          <a:lstStyle/>
          <a:p>
            <a:pPr marL="1080000" algn="l"/>
            <a:r>
              <a:rPr lang="cs-CZ" sz="2800" dirty="0"/>
              <a:t>Panelové sídliště, rodinné domy a průmyslové zóny</a:t>
            </a: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560" y="38370"/>
            <a:ext cx="884460" cy="8844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020" y="928020"/>
            <a:ext cx="8625840" cy="5929980"/>
          </a:xfrm>
          <a:prstGeom prst="rect">
            <a:avLst/>
          </a:prstGeom>
        </p:spPr>
      </p:pic>
      <p:sp>
        <p:nvSpPr>
          <p:cNvPr id="3" name="Obdélník 2">
            <a:extLst>
              <a:ext uri="{FF2B5EF4-FFF2-40B4-BE49-F238E27FC236}">
                <a16:creationId xmlns:a16="http://schemas.microsoft.com/office/drawing/2014/main" id="{B0C797EA-0AD9-35B6-63A5-60266F68BD40}"/>
              </a:ext>
            </a:extLst>
          </p:cNvPr>
          <p:cNvSpPr/>
          <p:nvPr/>
        </p:nvSpPr>
        <p:spPr>
          <a:xfrm>
            <a:off x="1971040" y="1046480"/>
            <a:ext cx="1615440" cy="155448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CBD94EF6-6426-BA42-50F0-228E06DD99DD}"/>
              </a:ext>
            </a:extLst>
          </p:cNvPr>
          <p:cNvSpPr txBox="1"/>
          <p:nvPr/>
        </p:nvSpPr>
        <p:spPr>
          <a:xfrm>
            <a:off x="1625600" y="3119120"/>
            <a:ext cx="1986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Panelové sídliště</a:t>
            </a:r>
          </a:p>
        </p:txBody>
      </p:sp>
      <p:sp>
        <p:nvSpPr>
          <p:cNvPr id="6" name="Šipka: nahoru 5">
            <a:extLst>
              <a:ext uri="{FF2B5EF4-FFF2-40B4-BE49-F238E27FC236}">
                <a16:creationId xmlns:a16="http://schemas.microsoft.com/office/drawing/2014/main" id="{54F55225-3068-4B8F-6A06-D2D6ECD0B43B}"/>
              </a:ext>
            </a:extLst>
          </p:cNvPr>
          <p:cNvSpPr/>
          <p:nvPr/>
        </p:nvSpPr>
        <p:spPr>
          <a:xfrm>
            <a:off x="2319293" y="2770330"/>
            <a:ext cx="599440" cy="30307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4316079D-0971-A638-ED8C-CCC5613C2958}"/>
              </a:ext>
            </a:extLst>
          </p:cNvPr>
          <p:cNvSpPr txBox="1"/>
          <p:nvPr/>
        </p:nvSpPr>
        <p:spPr>
          <a:xfrm>
            <a:off x="2319293" y="3896146"/>
            <a:ext cx="2000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Průmyslová zóna</a:t>
            </a:r>
          </a:p>
        </p:txBody>
      </p:sp>
      <p:sp>
        <p:nvSpPr>
          <p:cNvPr id="9" name="Šipka: doleva 8">
            <a:extLst>
              <a:ext uri="{FF2B5EF4-FFF2-40B4-BE49-F238E27FC236}">
                <a16:creationId xmlns:a16="http://schemas.microsoft.com/office/drawing/2014/main" id="{AF1D1333-FE52-A946-2FB0-33A4A6DE79FC}"/>
              </a:ext>
            </a:extLst>
          </p:cNvPr>
          <p:cNvSpPr/>
          <p:nvPr/>
        </p:nvSpPr>
        <p:spPr>
          <a:xfrm>
            <a:off x="6441440" y="3647440"/>
            <a:ext cx="355600" cy="558800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ipka: doprava 9">
            <a:extLst>
              <a:ext uri="{FF2B5EF4-FFF2-40B4-BE49-F238E27FC236}">
                <a16:creationId xmlns:a16="http://schemas.microsoft.com/office/drawing/2014/main" id="{AB0BDE62-7BA8-BDFA-4FB7-1DF4315E9C98}"/>
              </a:ext>
            </a:extLst>
          </p:cNvPr>
          <p:cNvSpPr/>
          <p:nvPr/>
        </p:nvSpPr>
        <p:spPr>
          <a:xfrm>
            <a:off x="4287520" y="3921324"/>
            <a:ext cx="267955" cy="36933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AC81CB1A-BC52-D3DE-8FD9-0F57F8A73DB1}"/>
              </a:ext>
            </a:extLst>
          </p:cNvPr>
          <p:cNvSpPr txBox="1"/>
          <p:nvPr/>
        </p:nvSpPr>
        <p:spPr>
          <a:xfrm>
            <a:off x="7270420" y="4312818"/>
            <a:ext cx="1720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Rodinné domy</a:t>
            </a:r>
          </a:p>
        </p:txBody>
      </p:sp>
      <p:sp>
        <p:nvSpPr>
          <p:cNvPr id="13" name="Šipka: nahoru 12">
            <a:extLst>
              <a:ext uri="{FF2B5EF4-FFF2-40B4-BE49-F238E27FC236}">
                <a16:creationId xmlns:a16="http://schemas.microsoft.com/office/drawing/2014/main" id="{D35DED97-D3E1-505C-135A-7E846853F3C4}"/>
              </a:ext>
            </a:extLst>
          </p:cNvPr>
          <p:cNvSpPr/>
          <p:nvPr/>
        </p:nvSpPr>
        <p:spPr>
          <a:xfrm>
            <a:off x="7935230" y="3883820"/>
            <a:ext cx="599440" cy="30307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03BC8F8D-3239-524B-063D-39A7C9DFA3C0}"/>
              </a:ext>
            </a:extLst>
          </p:cNvPr>
          <p:cNvSpPr/>
          <p:nvPr/>
        </p:nvSpPr>
        <p:spPr>
          <a:xfrm>
            <a:off x="7617730" y="3073400"/>
            <a:ext cx="1615440" cy="64516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98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1" y="38370"/>
            <a:ext cx="9890449" cy="1320800"/>
          </a:xfrm>
        </p:spPr>
        <p:txBody>
          <a:bodyPr>
            <a:normAutofit/>
          </a:bodyPr>
          <a:lstStyle/>
          <a:p>
            <a:pPr marL="1080000" algn="l"/>
            <a:r>
              <a:rPr lang="cs-CZ" sz="3200" dirty="0"/>
              <a:t>Nákupní centra - analýza teploty povrchu</a:t>
            </a: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560" y="38370"/>
            <a:ext cx="884460" cy="8844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020" y="922830"/>
            <a:ext cx="8624706" cy="59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905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pPr marL="1080000" algn="l"/>
            <a:r>
              <a:rPr lang="cs-CZ" dirty="0"/>
              <a:t>Historické jádro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rcRect t="2348"/>
          <a:stretch/>
        </p:blipFill>
        <p:spPr>
          <a:xfrm>
            <a:off x="0" y="922830"/>
            <a:ext cx="5139159" cy="5486110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629" y="820012"/>
            <a:ext cx="6753198" cy="2608988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D4EA3D84-2711-81AF-AE4B-911655E5EB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560" y="38370"/>
            <a:ext cx="884460" cy="8844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6842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F4EF47-634B-3E9A-B7A7-E8E7B09F5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568960"/>
            <a:ext cx="8596668" cy="1320800"/>
          </a:xfrm>
        </p:spPr>
        <p:txBody>
          <a:bodyPr/>
          <a:lstStyle/>
          <a:p>
            <a:r>
              <a:rPr lang="cs-CZ" dirty="0"/>
              <a:t>Rostoucí mobilita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2277A99-4115-DDA7-A129-AC4D1BEE4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91921"/>
            <a:ext cx="5987626" cy="4649442"/>
          </a:xfrm>
        </p:spPr>
        <p:txBody>
          <a:bodyPr>
            <a:normAutofit/>
          </a:bodyPr>
          <a:lstStyle/>
          <a:p>
            <a:r>
              <a:rPr lang="cs-CZ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Dochází k celkovému růstu otevřenosti území spojený s vyšším prostorovým pohybem osob 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cs-CZ" sz="1800" i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cs-CZ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Socioekonomické procesy v současnosti se vykazují mnohem menší prostorovou zakotveností.</a:t>
            </a:r>
          </a:p>
          <a:p>
            <a:pPr lvl="1"/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Počet funkčních regionů v ČR klesá (od roku 1991 do roku 2011 se jedná o pokles o 20,7 %), tzn., že roste jejich velikost, a přesto klesala jejich uzavřenost z hlediska trhu práce (tzn. počet </a:t>
            </a:r>
            <a:r>
              <a:rPr lang="cs-CZ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dojižďkových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vztahů do zaměstnání přes hranice vymezených mikroregionů roste). </a:t>
            </a:r>
          </a:p>
          <a:p>
            <a:pPr lvl="1"/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Tyto trendy jsou identifikovány i v dalších zahraničních zemích: USA (za 20 let pokles o 11,2 %), Spojené Království (pokles 26,0 %), Francie (pokles 12,6 %), Švédsko (pokles 32,1 %), Itálie (pokles o 22,1 %). 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2FB026E-3A65-A340-CDD7-D379D7DE4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2775" y="0"/>
            <a:ext cx="5169225" cy="6858000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6C9D0987-34E6-2E09-03E1-5E456B6E63BD}"/>
              </a:ext>
            </a:extLst>
          </p:cNvPr>
          <p:cNvSpPr txBox="1"/>
          <p:nvPr/>
        </p:nvSpPr>
        <p:spPr>
          <a:xfrm>
            <a:off x="5242560" y="23615"/>
            <a:ext cx="2243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Regiony v roce 1991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040CAC42-0A64-154A-27EF-9A5C0E175E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623" y="5170618"/>
            <a:ext cx="1546090" cy="157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659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4830E3DD-0C91-3985-7AB6-BEBE2DE09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0317" y="-23615"/>
            <a:ext cx="5101683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84F4EF47-634B-3E9A-B7A7-E8E7B09F5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568960"/>
            <a:ext cx="8596668" cy="1320800"/>
          </a:xfrm>
        </p:spPr>
        <p:txBody>
          <a:bodyPr/>
          <a:lstStyle/>
          <a:p>
            <a:r>
              <a:rPr lang="cs-CZ" dirty="0"/>
              <a:t>Rostoucí mobilita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2277A99-4115-DDA7-A129-AC4D1BEE4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91921"/>
            <a:ext cx="5987626" cy="4649442"/>
          </a:xfrm>
        </p:spPr>
        <p:txBody>
          <a:bodyPr>
            <a:normAutofit/>
          </a:bodyPr>
          <a:lstStyle/>
          <a:p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Dochází redukci funkčních regionů</a:t>
            </a:r>
          </a:p>
          <a:p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Olomouckém kraji 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klesl význam těchto regionů</a:t>
            </a:r>
          </a:p>
          <a:p>
            <a:pPr lvl="1"/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Lipník nad Bečvou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Přerov</a:t>
            </a:r>
          </a:p>
          <a:p>
            <a:pPr lvl="1"/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Litovel</a:t>
            </a:r>
          </a:p>
          <a:p>
            <a:pPr lvl="1"/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Konice</a:t>
            </a:r>
          </a:p>
          <a:p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nutno zvážit vhodnou lokalizaci poskytování služeb, které zohlední tyto procesy. K tomu lze využit i data mobilních </a:t>
            </a:r>
            <a:r>
              <a:rPr lang="cs-CZ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operátoro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viz dále) 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6C9D0987-34E6-2E09-03E1-5E456B6E63BD}"/>
              </a:ext>
            </a:extLst>
          </p:cNvPr>
          <p:cNvSpPr txBox="1"/>
          <p:nvPr/>
        </p:nvSpPr>
        <p:spPr>
          <a:xfrm>
            <a:off x="5242560" y="23615"/>
            <a:ext cx="2243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Regiony v roce 2001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040CAC42-0A64-154A-27EF-9A5C0E175E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623" y="5170618"/>
            <a:ext cx="1546090" cy="157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899513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Modrá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12980</TotalTime>
  <Words>885</Words>
  <Application>Microsoft Office PowerPoint</Application>
  <PresentationFormat>Širokoúhlá obrazovka</PresentationFormat>
  <Paragraphs>110</Paragraphs>
  <Slides>16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3" baseType="lpstr">
      <vt:lpstr>Arial</vt:lpstr>
      <vt:lpstr>Calibri</vt:lpstr>
      <vt:lpstr>Courier New</vt:lpstr>
      <vt:lpstr>Times New Roman</vt:lpstr>
      <vt:lpstr>Trebuchet MS</vt:lpstr>
      <vt:lpstr>Wingdings 3</vt:lpstr>
      <vt:lpstr>Faseta</vt:lpstr>
      <vt:lpstr>Podpora plánování sociálních služeb  na krajské a místní úrovni Dopad globálních trendů na plánování soc. služeb na území Olomouckého kraje</vt:lpstr>
      <vt:lpstr>Globální trendy</vt:lpstr>
      <vt:lpstr>Vybrané globální trendy a jejich dopad na poskytování sociálních služeb v Olomouckém kraji  v dlouhodobém horizontu</vt:lpstr>
      <vt:lpstr>Přehřívání povrchu a tepelné ostrovy</vt:lpstr>
      <vt:lpstr>Panelové sídliště, rodinné domy a průmyslové zóny</vt:lpstr>
      <vt:lpstr>Nákupní centra - analýza teploty povrchu</vt:lpstr>
      <vt:lpstr>Historické jádro</vt:lpstr>
      <vt:lpstr>Rostoucí mobilita</vt:lpstr>
      <vt:lpstr>Rostoucí mobilita</vt:lpstr>
      <vt:lpstr>Rostoucí mobilita</vt:lpstr>
      <vt:lpstr>Denní dojížďka do Olomouc  zima 2023/2024</vt:lpstr>
      <vt:lpstr>Rostoucí nerovnosti </vt:lpstr>
      <vt:lpstr>Veřejné opatrovnictví v roce 2022 v Olomouckém kraji </vt:lpstr>
      <vt:lpstr>MIGRACE Cizinci v Olomouckém kraji - podíl cizinců na obyvatelstvu k 30. červnu 2023 </vt:lpstr>
      <vt:lpstr>Nedostatek zdrojů</vt:lpstr>
      <vt:lpstr>Děkujeme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MAPY BUDOUCNOSTI</dc:title>
  <dc:creator>Proces</dc:creator>
  <cp:lastModifiedBy>Lubor Hruška</cp:lastModifiedBy>
  <cp:revision>375</cp:revision>
  <cp:lastPrinted>2023-02-07T16:40:48Z</cp:lastPrinted>
  <dcterms:created xsi:type="dcterms:W3CDTF">2015-03-23T16:36:51Z</dcterms:created>
  <dcterms:modified xsi:type="dcterms:W3CDTF">2024-10-03T17:11:38Z</dcterms:modified>
</cp:coreProperties>
</file>