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0" r:id="rId3"/>
    <p:sldId id="278" r:id="rId4"/>
    <p:sldId id="272" r:id="rId5"/>
    <p:sldId id="283" r:id="rId6"/>
    <p:sldId id="280" r:id="rId7"/>
    <p:sldId id="281" r:id="rId8"/>
    <p:sldId id="282" r:id="rId9"/>
    <p:sldId id="279" r:id="rId10"/>
    <p:sldId id="277" r:id="rId11"/>
  </p:sldIdLst>
  <p:sldSz cx="12188825" cy="6858000"/>
  <p:notesSz cx="6797675" cy="9926638"/>
  <p:defaultTextStyle>
    <a:defPPr rtl="0"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60" autoAdjust="0"/>
    <p:restoredTop sz="97242" autoAdjust="0"/>
  </p:normalViewPr>
  <p:slideViewPr>
    <p:cSldViewPr>
      <p:cViewPr varScale="1">
        <p:scale>
          <a:sx n="76" d="100"/>
          <a:sy n="76" d="100"/>
        </p:scale>
        <p:origin x="58" y="245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3090" y="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B87B419-BC17-4928-8827-4AF9528DB7CF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9266998-3A37-4379-88DF-D935FD1389F2}" type="datetime1">
              <a:rPr lang="cs-CZ" noProof="0" smtClean="0"/>
              <a:t>11.07.2018</a:t>
            </a:fld>
            <a:endParaRPr lang="cs-CZ" noProof="0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Upravte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1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17196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2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203609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3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613666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4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734127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6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705269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7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738943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8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185320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cs-CZ" noProof="0" smtClean="0"/>
              <a:t>10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879903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256" name="čára" descr="Čárová grafika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Volný tvar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58" name="Volný tvar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59" name="Volný tvar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0" name="Volný tvar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1" name="Volný tvar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2" name="Volný tvar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3" name="Volný tvar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4" name="Volný tvar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5" name="Volný tvar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6" name="Volný tvar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7" name="Volný tvar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8" name="Volný tvar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9" name="Volný tvar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0" name="Volný tvar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1" name="Volný tvar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2" name="Volný tvar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3" name="Volný tvar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4" name="Volný tvar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5" name="Volný tvar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6" name="Volný tvar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7" name="Volný tvar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8" name="Volný tvar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9" name="Volný tvar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0" name="Volný tvar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1" name="Volný tvar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2" name="Volný tvar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3" name="Volný tvar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4" name="Volný tvar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5" name="Volný tvar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6" name="Volný tvar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7" name="Volný tvar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8" name="Volný tvar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9" name="Volný tvar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0" name="Volný tvar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1" name="Volný tvar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2" name="Volný tvar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3" name="Volný tvar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4" name="Volný tvar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5" name="Volný tvar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6" name="Volný tvar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7" name="Volný tvar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8" name="Volný tvar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9" name="Volný tvar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0" name="Volný tvar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1" name="Volný tvar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2" name="Volný tvar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3" name="Volný tvar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4" name="Volný tvar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5" name="Volný tvar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6" name="Volný tvar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7" name="Volný tvar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8" name="Volný tvar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9" name="Volný tvar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0" name="Volný tvar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1" name="Volný tvar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2" name="Volný tvar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3" name="Volný tvar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4" name="Volný tvar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5" name="Volný tvar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6" name="Volný tvar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7" name="Volný tvar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8" name="Volný tvar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9" name="Volný tvar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0" name="Volný tvar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1" name="Volný tvar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2" name="Volný tvar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3" name="Volný tvar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4" name="Volný tvar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5" name="Volný tvar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6" name="Volný tvar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7" name="Volný tvar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8" name="Volný tvar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9" name="Volný tvar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0" name="Volný tvar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1" name="Volný tvar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2" name="Volný tvar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3" name="Volný tvar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4" name="Volný tvar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5" name="Volný tvar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6" name="Volný tvar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7" name="Volný tvar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8" name="Volný tvar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9" name="Volný tvar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0" name="Volný tvar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1" name="Volný tvar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2" name="Volný tvar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3" name="Volný tvar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4" name="Volný tvar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5" name="Volný tvar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6" name="Volný tvar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7" name="Volný tvar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8" name="Volný tvar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9" name="Volný tvar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0" name="Volný tvar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1" name="Volný tvar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2" name="Volný tvar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3" name="Volný tvar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4" name="Volný tvar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5" name="Volný tvar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6" name="Volný tvar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7" name="Volný tvar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8" name="Volný tvar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9" name="Volný tvar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0" name="Volný tvar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1" name="Volný tvar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2" name="Volný tvar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3" name="Volný tvar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4" name="Volný tvar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5" name="Volný tvar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6" name="Volný tvar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7" name="Volný tvar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8" name="Volný tvar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9" name="Volný tvar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0" name="Volný tvar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1" name="Volný tvar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2" name="Volný tvar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3" name="Volný tvar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4" name="Volný tvar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5" name="Volný tvar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6" name="Volný tvar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7" name="Volný tvar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8" name="Volný tvar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9" name="Volný tvar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</p:grp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7" name="čára" descr="Čárová grafik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Volný tvar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9" name="Volný tvar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0" name="Volný tvar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8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8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F0240E-2644-4602-90C1-03B5061596FD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7" name="čára" descr="Čárová grafika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9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0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3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4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5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6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7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8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8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D6001D-7536-4198-838E-ABB3C60AF5ED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167" name="čára" descr="Čárová grafik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9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0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4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4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773BE-CA51-4BB6-964D-92D03065D833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 rtl="0">
              <a:defRPr sz="4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255" name="čára" descr="Čárová grafika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Volný tvar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57" name="Volný tvar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58" name="Volný tvar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59" name="Volný tvar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0" name="Volný tvar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1" name="Volný tvar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2" name="Volný tvar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3" name="Volný tvar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4" name="Volný tvar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5" name="Volný tvar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6" name="Volný tvar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7" name="Volný tvar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8" name="Volný tvar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69" name="Volný tvar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0" name="Volný tvar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1" name="Volný tvar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2" name="Volný tvar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3" name="Volný tvar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4" name="Volný tvar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5" name="Volný tvar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6" name="Volný tvar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7" name="Volný tvar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8" name="Volný tvar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79" name="Volný tvar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0" name="Volný tvar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1" name="Volný tvar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2" name="Volný tvar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3" name="Volný tvar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4" name="Volný tvar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5" name="Volný tvar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6" name="Volný tvar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7" name="Volný tvar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8" name="Volný tvar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89" name="Volný tvar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0" name="Volný tvar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1" name="Volný tvar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2" name="Volný tvar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3" name="Volný tvar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4" name="Volný tvar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5" name="Volný tvar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6" name="Volný tvar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7" name="Volný tvar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8" name="Volný tvar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299" name="Volný tvar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0" name="Volný tvar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1" name="Volný tvar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2" name="Volný tvar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3" name="Volný tvar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4" name="Volný tvar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5" name="Volný tvar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6" name="Volný tvar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7" name="Volný tvar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8" name="Volný tvar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09" name="Volný tvar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0" name="Volný tvar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1" name="Volný tvar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2" name="Volný tvar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3" name="Volný tvar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4" name="Volný tvar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5" name="Volný tvar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6" name="Volný tvar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7" name="Volný tvar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8" name="Volný tvar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19" name="Volný tvar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0" name="Volný tvar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1" name="Volný tvar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2" name="Volný tvar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3" name="Volný tvar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4" name="Volný tvar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5" name="Volný tvar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6" name="Volný tvar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7" name="Volný tvar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8" name="Volný tvar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29" name="Volný tvar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0" name="Volný tvar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1" name="Volný tvar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2" name="Volný tvar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3" name="Volný tvar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4" name="Volný tvar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5" name="Volný tvar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6" name="Volný tvar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7" name="Volný tvar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8" name="Volný tvar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39" name="Volný tvar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0" name="Volný tvar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1" name="Volný tvar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2" name="Volný tvar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3" name="Volný tvar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4" name="Volný tvar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5" name="Volný tvar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6" name="Volný tvar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7" name="Volný tvar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8" name="Volný tvar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49" name="Volný tvar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0" name="Volný tvar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1" name="Volný tvar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2" name="Volný tvar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3" name="Volný tvar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4" name="Volný tvar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5" name="Volný tvar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6" name="Volný tvar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7" name="Volný tvar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8" name="Volný tvar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59" name="Volný tvar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0" name="Volný tvar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1" name="Volný tvar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2" name="Volný tvar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3" name="Volný tvar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4" name="Volný tvar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5" name="Volný tvar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6" name="Volný tvar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7" name="Volný tvar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8" name="Volný tvar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69" name="Volný tvar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0" name="Volný tvar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1" name="Volný tvar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2" name="Volný tvar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3" name="Volný tvar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4" name="Volný tvar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5" name="Volný tvar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6" name="Volný tvar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7" name="Volný tvar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  <p:sp>
          <p:nvSpPr>
            <p:cNvPr id="378" name="Volný tvar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/>
            </a:p>
          </p:txBody>
        </p:sp>
      </p:grp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4561105-6129-42FD-B386-AB079E1BEFDA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158" name="čára" descr="Čárová grafik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0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1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2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3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4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5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6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7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8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9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0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1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2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3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4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5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6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7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8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9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0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1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2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3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4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5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6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7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8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9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0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1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2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3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4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5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6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7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8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9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0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1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2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3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4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5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6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7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8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9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0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1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2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3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4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5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6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7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8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9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0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1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2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3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4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5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6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7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8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9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0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1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2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D27397-1DBD-40F5-9779-6C6BE7D95E7E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160" name="čára" descr="Čárová grafik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Volný tvar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2" name="Volný tvar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3" name="Volný tvar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4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5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6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7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8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9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0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1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2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3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4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5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6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7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8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9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0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1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2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3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4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5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6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7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8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9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0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1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2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3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4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5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6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7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8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9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0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1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2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3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4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5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6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7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8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9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0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1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2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3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4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5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6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7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8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9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0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1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2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3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4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5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6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7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8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9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0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1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2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3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4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0D15D-A40A-486B-B999-68FF027EEBB3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85" name="Zástupný symbol pro obsah 3"/>
          <p:cNvSpPr>
            <a:spLocks noGrp="1"/>
          </p:cNvSpPr>
          <p:nvPr>
            <p:ph sz="half" idx="13"/>
          </p:nvPr>
        </p:nvSpPr>
        <p:spPr>
          <a:xfrm>
            <a:off x="6246812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grpSp>
        <p:nvGrpSpPr>
          <p:cNvPr id="156" name="čára" descr="Čárová grafik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58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59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0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1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2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3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4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5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6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7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8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69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0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1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2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3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4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5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6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7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8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79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0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1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2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3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4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5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6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7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8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89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0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1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2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3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4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5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6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7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8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199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0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1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2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3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4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5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6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7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8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09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0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1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2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3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4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5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6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7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8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19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0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1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2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3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4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5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6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7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8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29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  <p:sp>
          <p:nvSpPr>
            <p:cNvPr id="230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cs-CZ" dirty="0">
                <a:ln>
                  <a:noFill/>
                </a:ln>
              </a:endParaRPr>
            </a:p>
          </p:txBody>
        </p:sp>
      </p:grp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9C0E00-93B8-4BAD-99FC-1F0F2D7BB6A7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6CF98A-888F-403E-91DB-97E25F400C56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grpSp>
        <p:nvGrpSpPr>
          <p:cNvPr id="615" name="rámeček" descr="Rámečková grafika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Skupina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Skupina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Volný tvar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olný tvar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olný tvar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Skupina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Volný tvar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olný tvar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olný tvar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Skupina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Skupina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Volný tvar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olný tvar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olný tvar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Skupina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Volný tvar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olný tvar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olný tvar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968B31-1230-40C0-A68A-8A6DDD00B165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grpSp>
        <p:nvGrpSpPr>
          <p:cNvPr id="614" name="rámeček" descr="Rámečková grafika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Skupina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Skupina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Volný tvar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Volný tvar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olný tvar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Skupina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Volný tvar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Volný tvar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olný tvar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Skupina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Skupina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Volný tvar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Volný tvar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olný tvar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Skupina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Volný tvar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Volný tvar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olný tvar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olný tvar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olný tvar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olný tvar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olný tvar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olný tvar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olný tvar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olný tvar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olný tvar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olný tvar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olný tvar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olný tvar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olný tvar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olný tvar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olný tvar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olný tvar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olný tvar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olný tvar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olný tvar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olný tvar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olný tvar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olný tvar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olný tvar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olný tvar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olný tvar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olný tvar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olný tvar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olný tvar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olný tvar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olný tvar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olný tvar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olný tvar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olný tvar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olný tvar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olný tvar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olný tvar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olný tvar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olný tvar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olný tvar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olný tvar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olný tvar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olný tvar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olný tvar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olný tvar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olný tvar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olný tvar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olný tvar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olný tvar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olný tvar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olný tvar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olný tvar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olný tvar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olný tvar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olný tvar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olný tvar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olný tvar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olný tvar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olný tvar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olný tvar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olný tvar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olný tvar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olný tvar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olný tvar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olný tvar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olný tvar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olný tvar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olný tvar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olný tvar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olný tvar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olný tvar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olný tvar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olný tvar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cs-CZ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3952F6-E026-4517-8859-A1976214B263}" type="datetime1">
              <a:rPr lang="cs-CZ" smtClean="0"/>
              <a:t>11.07.2018</a:t>
            </a:fld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11ABFED-2CD6-47D3-BE33-C98A9E4583A4}" type="datetime1">
              <a:rPr lang="cs-CZ" noProof="0" smtClean="0"/>
              <a:t>11.07.2018</a:t>
            </a:fld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cs-CZ" noProof="0" smtClean="0"/>
              <a:pPr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www,visplzen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E64E76D-928F-4507-8A13-FC282E9C3137}"/>
              </a:ext>
            </a:extLst>
          </p:cNvPr>
          <p:cNvSpPr txBox="1"/>
          <p:nvPr/>
        </p:nvSpPr>
        <p:spPr>
          <a:xfrm rot="20668399">
            <a:off x="2310189" y="2007941"/>
            <a:ext cx="2622970" cy="108952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b="1" dirty="0">
                <a:solidFill>
                  <a:srgbClr val="FF0000"/>
                </a:solidFill>
                <a:latin typeface="+mj-lt"/>
              </a:rPr>
              <a:t>Zaměřeno na … </a:t>
            </a:r>
            <a:r>
              <a:rPr lang="cs-CZ" sz="2400" dirty="0">
                <a:latin typeface="+mj-lt"/>
              </a:rPr>
              <a:t>školní jídelny</a:t>
            </a:r>
          </a:p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  <a:latin typeface="+mj-lt"/>
              </a:rPr>
              <a:t>&amp;</a:t>
            </a:r>
            <a:r>
              <a:rPr lang="cs-CZ" sz="2400" dirty="0">
                <a:latin typeface="+mj-lt"/>
              </a:rPr>
              <a:t> studenty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77788" y="1905000"/>
            <a:ext cx="11305255" cy="2667000"/>
          </a:xfrm>
        </p:spPr>
        <p:txBody>
          <a:bodyPr rtlCol="0"/>
          <a:lstStyle/>
          <a:p>
            <a:pPr rtl="0"/>
            <a:r>
              <a:rPr lang="cs-CZ" sz="5000" dirty="0"/>
              <a:t>„100“ let společného stravování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11DC83C-D6B9-4068-AB48-468C0AC88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31" y="845729"/>
            <a:ext cx="2902362" cy="1800200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12182C2-4B33-46E7-8420-92BC0D2CAB8F}"/>
              </a:ext>
            </a:extLst>
          </p:cNvPr>
          <p:cNvSpPr txBox="1"/>
          <p:nvPr/>
        </p:nvSpPr>
        <p:spPr>
          <a:xfrm>
            <a:off x="2638028" y="485986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000" dirty="0">
                <a:latin typeface="+mj-lt"/>
              </a:rPr>
              <a:t>Prezentace kvality českého školního stravování.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6BB3511-523C-480C-95DF-EE60B2408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16" y="4525915"/>
            <a:ext cx="2480964" cy="185326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10587F1-AB0B-40C6-90E6-902754A67A94}"/>
              </a:ext>
            </a:extLst>
          </p:cNvPr>
          <p:cNvSpPr txBox="1"/>
          <p:nvPr/>
        </p:nvSpPr>
        <p:spPr>
          <a:xfrm>
            <a:off x="837828" y="4376189"/>
            <a:ext cx="5256584" cy="2049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b="1" dirty="0">
                <a:solidFill>
                  <a:schemeClr val="tx1">
                    <a:lumMod val="85000"/>
                  </a:schemeClr>
                </a:solidFill>
              </a:rPr>
              <a:t>Autor a manažer projektu</a:t>
            </a:r>
          </a:p>
          <a:p>
            <a:r>
              <a:rPr lang="cs-CZ" sz="2400" dirty="0">
                <a:solidFill>
                  <a:srgbClr val="FF0000"/>
                </a:solidFill>
              </a:rPr>
              <a:t>Veronika Tůmová</a:t>
            </a:r>
          </a:p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</a:rPr>
              <a:t>tumova@visplzen.cz </a:t>
            </a:r>
          </a:p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</a:rPr>
              <a:t>tel.:604 990 615</a:t>
            </a:r>
          </a:p>
          <a:p>
            <a:pPr>
              <a:lnSpc>
                <a:spcPct val="90000"/>
              </a:lnSpc>
            </a:pPr>
            <a:r>
              <a:rPr lang="cs-CZ" sz="2000" dirty="0">
                <a:solidFill>
                  <a:schemeClr val="tx1">
                    <a:lumMod val="85000"/>
                  </a:schemeClr>
                </a:solidFill>
              </a:rPr>
              <a:t>www.visplzen.cz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0BDAB918-A76C-494C-AB70-4D4930A0AC2A}"/>
              </a:ext>
            </a:extLst>
          </p:cNvPr>
          <p:cNvSpPr txBox="1"/>
          <p:nvPr/>
        </p:nvSpPr>
        <p:spPr>
          <a:xfrm>
            <a:off x="1675416" y="2965477"/>
            <a:ext cx="95050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3200" dirty="0"/>
              <a:t>Pomáháme zlepšovat školní stravování … SPOLEČNĚ.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14F0EFD-9C4B-4E79-A032-74A137461359}"/>
              </a:ext>
            </a:extLst>
          </p:cNvPr>
          <p:cNvSpPr txBox="1"/>
          <p:nvPr/>
        </p:nvSpPr>
        <p:spPr>
          <a:xfrm>
            <a:off x="549796" y="542820"/>
            <a:ext cx="11449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tx1">
                    <a:lumMod val="85000"/>
                  </a:schemeClr>
                </a:solidFill>
              </a:rPr>
              <a:t>Jsme ryze česká společnost, </a:t>
            </a:r>
            <a:r>
              <a:rPr lang="cs-CZ" sz="2400" b="1" dirty="0">
                <a:solidFill>
                  <a:schemeClr val="tx1">
                    <a:lumMod val="85000"/>
                  </a:schemeClr>
                </a:solidFill>
                <a:hlinkClick r:id="rId4" action="ppaction://hlinkfile"/>
              </a:rPr>
              <a:t>Veřejná informační služba, spol. s.r.o. </a:t>
            </a:r>
            <a:r>
              <a:rPr lang="cs-CZ" sz="2400" dirty="0">
                <a:solidFill>
                  <a:schemeClr val="tx1">
                    <a:lumMod val="85000"/>
                  </a:schemeClr>
                </a:solidFill>
              </a:rPr>
              <a:t>. </a:t>
            </a:r>
            <a:br>
              <a:rPr lang="cs-CZ" sz="2400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cs-CZ" sz="2400" dirty="0">
                <a:solidFill>
                  <a:schemeClr val="tx1">
                    <a:lumMod val="85000"/>
                  </a:schemeClr>
                </a:solidFill>
              </a:rPr>
              <a:t>Na trhu působíme více jak 27 let, vyvíjíme nástroje pro školní jídelny, pořádáme nesčetně seminářů, školení a jiných akcí zaměřených na stravovací zařízení a jejich zaměstnance.</a:t>
            </a:r>
            <a:br>
              <a:rPr lang="cs-CZ" sz="2400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cs-CZ" sz="2400" dirty="0">
                <a:solidFill>
                  <a:schemeClr val="tx1">
                    <a:lumMod val="85000"/>
                  </a:schemeClr>
                </a:solidFill>
              </a:rPr>
              <a:t>Naším motem a vizí je posouvat školní stravování vpřed. </a:t>
            </a:r>
            <a:br>
              <a:rPr lang="cs-CZ" sz="2400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cs-CZ" sz="2400" dirty="0">
                <a:solidFill>
                  <a:schemeClr val="tx1">
                    <a:lumMod val="85000"/>
                  </a:schemeClr>
                </a:solidFill>
              </a:rPr>
              <a:t>Naší vizi naplňujeme vším co děláme, tedy i projektem „100 let společného stravování“.</a:t>
            </a:r>
          </a:p>
        </p:txBody>
      </p:sp>
    </p:spTree>
    <p:extLst>
      <p:ext uri="{BB962C8B-B14F-4D97-AF65-F5344CB8AC3E}">
        <p14:creationId xmlns:p14="http://schemas.microsoft.com/office/powerpoint/2010/main" val="132891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dirty="0"/>
              <a:t>Cíle projektu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522414" y="1905000"/>
            <a:ext cx="10404646" cy="4267200"/>
          </a:xfrm>
        </p:spPr>
        <p:txBody>
          <a:bodyPr rtlCol="0">
            <a:normAutofit/>
          </a:bodyPr>
          <a:lstStyle/>
          <a:p>
            <a:r>
              <a:rPr lang="cs-CZ" dirty="0"/>
              <a:t>Ukázat kvalitu českého školního stravování.</a:t>
            </a:r>
          </a:p>
          <a:p>
            <a:r>
              <a:rPr lang="cs-CZ" dirty="0"/>
              <a:t>Zdůraznit skvělou a náročnou práci českých školních jídelen. </a:t>
            </a:r>
          </a:p>
          <a:p>
            <a:r>
              <a:rPr lang="cs-CZ" dirty="0"/>
              <a:t>Vyvrátit mýty o školních jídelnách.</a:t>
            </a:r>
          </a:p>
          <a:p>
            <a:r>
              <a:rPr lang="cs-CZ" dirty="0"/>
              <a:t>Zlepšit komunikaci mezi strávníky a stravovacím zařízením.</a:t>
            </a:r>
          </a:p>
          <a:p>
            <a:r>
              <a:rPr lang="cs-CZ" dirty="0"/>
              <a:t>Posunout školní stravování vpřed. </a:t>
            </a:r>
          </a:p>
          <a:p>
            <a:r>
              <a:rPr lang="cs-CZ" dirty="0"/>
              <a:t>Motivovat školy a jídelny být inovativními a aktivními i po skončení soutěže.</a:t>
            </a:r>
          </a:p>
          <a:p>
            <a:r>
              <a:rPr lang="cs-CZ" dirty="0"/>
              <a:t>Zapojit žáky a studenty do zábavných a vzdělávacích aktivit.</a:t>
            </a:r>
          </a:p>
          <a:p>
            <a:pPr rtl="0"/>
            <a:endParaRPr lang="cs-CZ" dirty="0"/>
          </a:p>
          <a:p>
            <a:pPr rtl="0"/>
            <a:endParaRPr lang="cs-CZ" dirty="0"/>
          </a:p>
          <a:p>
            <a:pPr rtl="0"/>
            <a:endParaRPr lang="cs-CZ" dirty="0"/>
          </a:p>
          <a:p>
            <a:pPr rtl="0"/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0523D10-5BF9-4B64-BFC6-F35E32C492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916" y="5589240"/>
            <a:ext cx="1044850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3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522413" y="260648"/>
            <a:ext cx="9143998" cy="1020762"/>
          </a:xfrm>
        </p:spPr>
        <p:txBody>
          <a:bodyPr rtlCol="0"/>
          <a:lstStyle/>
          <a:p>
            <a:pPr rtl="0"/>
            <a:r>
              <a:rPr lang="cs-CZ" dirty="0"/>
              <a:t>O projektu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54FE16A-EBA7-43C8-A170-12A67147C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4" l="0" r="91577">
                        <a14:foregroundMark x1="17927" y1="87320" x2="17927" y2="87320"/>
                        <a14:foregroundMark x1="28942" y1="81844" x2="28942" y2="81844"/>
                        <a14:foregroundMark x1="36501" y1="82997" x2="36501" y2="82997"/>
                        <a14:foregroundMark x1="45572" y1="82997" x2="45572" y2="82997"/>
                        <a14:foregroundMark x1="53780" y1="86167" x2="53780" y2="86167"/>
                        <a14:foregroundMark x1="62851" y1="85303" x2="62851" y2="85303"/>
                        <a14:foregroundMark x1="69330" y1="84726" x2="69330" y2="84726"/>
                        <a14:foregroundMark x1="81641" y1="83573" x2="81641" y2="83573"/>
                        <a14:foregroundMark x1="89201" y1="83285" x2="89201" y2="83285"/>
                        <a14:foregroundMark x1="91577" y1="35159" x2="91577" y2="35159"/>
                        <a14:foregroundMark x1="9719" y1="12104" x2="9719" y2="12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812" y="440301"/>
            <a:ext cx="2034427" cy="152472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4CC943C9-063A-428F-A837-3789FF693557}"/>
              </a:ext>
            </a:extLst>
          </p:cNvPr>
          <p:cNvSpPr/>
          <p:nvPr/>
        </p:nvSpPr>
        <p:spPr>
          <a:xfrm>
            <a:off x="1413892" y="1965022"/>
            <a:ext cx="102251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Projekt „100 let“ reaguje na události „50 let školního stravování“ z roku 2013 a  „70 let existence školních jídelen“, která proběhla médii v roce 2015. </a:t>
            </a:r>
            <a:br>
              <a:rPr lang="cs-CZ" sz="2400" dirty="0"/>
            </a:br>
            <a:r>
              <a:rPr lang="cs-CZ" sz="2400" dirty="0"/>
              <a:t>Je známo, že historie českých školních jídelen sahá mnohem dále za pomyslné hranice 20.století a proto jsme začali pátrat po jejich kořenech. Fakta, která jsme zjistili, budou prezentována v rámci oslav „100 let vzniku 1. Republiky“. </a:t>
            </a:r>
          </a:p>
          <a:p>
            <a:br>
              <a:rPr lang="cs-CZ" sz="2400" dirty="0"/>
            </a:br>
            <a:r>
              <a:rPr lang="cs-CZ" sz="2400" dirty="0"/>
              <a:t>Toto výročí je ideálním k připomenutí a zkoumání toho, jak školní stravování vypadalo před více než 100 lety, jakými změnami prošlo až do dnešní podoby, a pro vize do budoucnosti.</a:t>
            </a:r>
            <a:br>
              <a:rPr lang="cs-CZ" sz="2400" dirty="0"/>
            </a:br>
            <a:r>
              <a:rPr lang="cs-CZ" sz="2400" dirty="0"/>
              <a:t> </a:t>
            </a:r>
            <a:br>
              <a:rPr lang="cs-CZ" sz="2400" dirty="0"/>
            </a:br>
            <a:r>
              <a:rPr lang="cs-CZ" sz="2400" dirty="0"/>
              <a:t>Oslavme českou kvalitu školní stravy tam, kde vznikla … ve školních jídelnách.</a:t>
            </a:r>
          </a:p>
        </p:txBody>
      </p:sp>
    </p:spTree>
    <p:extLst>
      <p:ext uri="{BB962C8B-B14F-4D97-AF65-F5344CB8AC3E}">
        <p14:creationId xmlns:p14="http://schemas.microsoft.com/office/powerpoint/2010/main" val="181457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 dirty="0"/>
              <a:t>1 jídelna – 8 studentů – 8 úkolů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981844" y="1905000"/>
            <a:ext cx="10801200" cy="2431593"/>
          </a:xfrm>
        </p:spPr>
        <p:txBody>
          <a:bodyPr rtlCol="0">
            <a:normAutofit/>
          </a:bodyPr>
          <a:lstStyle/>
          <a:p>
            <a:r>
              <a:rPr lang="cs-CZ" sz="1800" dirty="0"/>
              <a:t>Úkoly poskytují dostatek prostoru pro kreativitu zaměstnanců ŠJ  a studentů, </a:t>
            </a:r>
            <a:br>
              <a:rPr lang="cs-CZ" sz="1800" dirty="0"/>
            </a:br>
            <a:r>
              <a:rPr lang="cs-CZ" sz="1800" dirty="0"/>
              <a:t>kteří sami stanoví, v jakém rozsahu úkoly splní.</a:t>
            </a:r>
          </a:p>
          <a:p>
            <a:pPr rtl="0"/>
            <a:r>
              <a:rPr lang="cs-CZ" sz="1800" dirty="0"/>
              <a:t>Školní jídelna společně se studenty vytváří tematická denní menu, program, výzdobu … pro své strávníky.</a:t>
            </a:r>
          </a:p>
          <a:p>
            <a:pPr rtl="0"/>
            <a:r>
              <a:rPr lang="cs-CZ" sz="1800" dirty="0"/>
              <a:t>Škola a její zaměstnanci poskytují prostor a podporu ke splnění tematických úkolů.</a:t>
            </a:r>
          </a:p>
          <a:p>
            <a:pPr rtl="0"/>
            <a:r>
              <a:rPr lang="cs-CZ" sz="1800" dirty="0"/>
              <a:t>ŠJ a školní tým tak dohromady tvoří „100tým.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50F86AD-575A-4EAB-AF10-EE47502AD3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916" y="5589240"/>
            <a:ext cx="1044850" cy="64807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792B4B00-8C3A-42ED-8370-F9B4DB7BB453}"/>
              </a:ext>
            </a:extLst>
          </p:cNvPr>
          <p:cNvSpPr txBox="1"/>
          <p:nvPr/>
        </p:nvSpPr>
        <p:spPr>
          <a:xfrm>
            <a:off x="2205980" y="4028817"/>
            <a:ext cx="749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1. Máme to na talíři už 100 let.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2. Posezení s pamětníky aneb „Dědečku, vyprávějte…!“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3. Slavíme se školní jídelnou.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4. Dobroty našich babiček.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5. Už jsi někdy jedl ...?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6. Večeře na téma: „...“ – večeře pro veřejnost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7. Barvy a vůně ve školní jídelně.</a:t>
            </a:r>
          </a:p>
          <a:p>
            <a:r>
              <a:rPr lang="cs-CZ" sz="2000" dirty="0">
                <a:solidFill>
                  <a:srgbClr val="FF0000"/>
                </a:solidFill>
                <a:latin typeface="+mj-lt"/>
              </a:rPr>
              <a:t>8. Jdeme do finále!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E4F9073-8D95-42EE-8E46-B5A80405AA91}"/>
              </a:ext>
            </a:extLst>
          </p:cNvPr>
          <p:cNvSpPr txBox="1"/>
          <p:nvPr/>
        </p:nvSpPr>
        <p:spPr>
          <a:xfrm rot="780685">
            <a:off x="9251026" y="555791"/>
            <a:ext cx="259228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400" dirty="0"/>
              <a:t>Start: </a:t>
            </a:r>
            <a:r>
              <a:rPr lang="cs-CZ" sz="2400" dirty="0">
                <a:solidFill>
                  <a:srgbClr val="FF0000"/>
                </a:solidFill>
              </a:rPr>
              <a:t>říjen 2018</a:t>
            </a:r>
          </a:p>
          <a:p>
            <a:r>
              <a:rPr lang="cs-CZ" sz="2400" dirty="0"/>
              <a:t>Cíl: </a:t>
            </a:r>
            <a:r>
              <a:rPr lang="cs-CZ" sz="2400" dirty="0">
                <a:solidFill>
                  <a:srgbClr val="FF0000"/>
                </a:solidFill>
              </a:rPr>
              <a:t>červen 2019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5E56005-AB59-4AAD-8DEF-2A37ED31ABD0}"/>
              </a:ext>
            </a:extLst>
          </p:cNvPr>
          <p:cNvSpPr txBox="1"/>
          <p:nvPr/>
        </p:nvSpPr>
        <p:spPr>
          <a:xfrm>
            <a:off x="981844" y="4221088"/>
            <a:ext cx="122413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  <a:latin typeface="+mj-lt"/>
              </a:rPr>
              <a:t>ÚKOLY</a:t>
            </a:r>
          </a:p>
        </p:txBody>
      </p:sp>
    </p:spTree>
    <p:extLst>
      <p:ext uri="{BB962C8B-B14F-4D97-AF65-F5344CB8AC3E}">
        <p14:creationId xmlns:p14="http://schemas.microsoft.com/office/powerpoint/2010/main" val="152801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FFF648-6990-41C5-B15A-F31E9955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Úkoly v kostce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DC3893-ED36-42EE-B16F-73BDDCC21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96" y="1628800"/>
            <a:ext cx="11305256" cy="42672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sz="1600" dirty="0"/>
              <a:t>100 tým před zahájením události obdrží manuál k úspěšnému splnění úkolů. Ten se skládá ze dvou částí, části povinné a dobrovolné.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Povinná část je vždy tematický jídelníček a tematický  základní program. Dobrovolná část je program, který rozvíjí program  základní.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Jednotlivé úkoly jsou bodovány nezávislou porotou z mnoha hledisek. </a:t>
            </a:r>
            <a:r>
              <a:rPr lang="cs-CZ" sz="1600" b="1" dirty="0"/>
              <a:t>Vyhrává 100tým s nejvyšším počtem bodů.</a:t>
            </a:r>
          </a:p>
          <a:p>
            <a:pPr>
              <a:spcBef>
                <a:spcPts val="600"/>
              </a:spcBef>
            </a:pPr>
            <a:r>
              <a:rPr lang="cs-CZ" sz="1600" b="1" dirty="0"/>
              <a:t>100tým nemusí splnit všechny úkoly – rozsah i samotné splnění úkolu je dobrovolné.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DCBB024-5462-4329-A8D6-CD544F02024C}"/>
              </a:ext>
            </a:extLst>
          </p:cNvPr>
          <p:cNvSpPr txBox="1"/>
          <p:nvPr/>
        </p:nvSpPr>
        <p:spPr>
          <a:xfrm>
            <a:off x="585800" y="3318570"/>
            <a:ext cx="11233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cs-CZ" sz="1400" dirty="0">
                <a:solidFill>
                  <a:srgbClr val="FF0000"/>
                </a:solidFill>
                <a:latin typeface="+mj-lt"/>
              </a:rPr>
              <a:t>Máme to na talíři už 100 let.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- vlastní zahájení 100let v režii 100týmu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2. Posezení s pamětníky aneb „Dědečku, vyprávějte…!“</a:t>
            </a:r>
          </a:p>
          <a:p>
            <a:r>
              <a:rPr lang="cs-CZ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- posezení s pamětníky, povídání nejen o historii školních jídelen 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3. Slavíme se školní jídelnou.</a:t>
            </a:r>
          </a:p>
          <a:p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- svátky či významné dny; Vánoce, Valentýn, 1.letní den … zvolte si sami, co chcete oslavit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4. Dobroty našich babiček.</a:t>
            </a:r>
          </a:p>
          <a:p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- tradiční česká kuchyně našich babiček, prababiček, …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5. Už jsi někdy jedl ...?</a:t>
            </a:r>
          </a:p>
          <a:p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- představení nových či ne příliš oblíbených surovin atraktivní formou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6. Večeře na téma: „...“</a:t>
            </a:r>
          </a:p>
          <a:p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 – večeře pro veřejnost; </a:t>
            </a:r>
            <a:r>
              <a:rPr lang="cs-CZ" sz="1400" i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jediná událost nad rámec pracovní doby 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7. Barvy a vůně ve školní jídelně.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cs-CZ" sz="1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- jiné kultury, jiné národy, jiné zvyky</a:t>
            </a:r>
          </a:p>
          <a:p>
            <a:r>
              <a:rPr lang="cs-CZ" sz="1400" dirty="0">
                <a:solidFill>
                  <a:srgbClr val="FF0000"/>
                </a:solidFill>
                <a:latin typeface="+mj-lt"/>
              </a:rPr>
              <a:t>8. Jdeme do finále!</a:t>
            </a:r>
          </a:p>
          <a:p>
            <a:r>
              <a:rPr lang="cs-CZ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- ukončení oslav 100 let společného stravování – detaily budou oznámeny včas během školního roku </a:t>
            </a:r>
          </a:p>
        </p:txBody>
      </p:sp>
    </p:spTree>
    <p:extLst>
      <p:ext uri="{BB962C8B-B14F-4D97-AF65-F5344CB8AC3E}">
        <p14:creationId xmlns:p14="http://schemas.microsoft.com/office/powerpoint/2010/main" val="173003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522413" y="260648"/>
            <a:ext cx="9143998" cy="1020762"/>
          </a:xfrm>
        </p:spPr>
        <p:txBody>
          <a:bodyPr rtlCol="0"/>
          <a:lstStyle/>
          <a:p>
            <a:pPr rtl="0"/>
            <a:r>
              <a:rPr lang="cs-CZ" dirty="0"/>
              <a:t>Co to tedy znamená pro ŠJ?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54FE16A-EBA7-43C8-A170-12A67147C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4" l="0" r="91577">
                        <a14:foregroundMark x1="17927" y1="87320" x2="17927" y2="87320"/>
                        <a14:foregroundMark x1="28942" y1="81844" x2="28942" y2="81844"/>
                        <a14:foregroundMark x1="36501" y1="82997" x2="36501" y2="82997"/>
                        <a14:foregroundMark x1="45572" y1="82997" x2="45572" y2="82997"/>
                        <a14:foregroundMark x1="53780" y1="86167" x2="53780" y2="86167"/>
                        <a14:foregroundMark x1="62851" y1="85303" x2="62851" y2="85303"/>
                        <a14:foregroundMark x1="69330" y1="84726" x2="69330" y2="84726"/>
                        <a14:foregroundMark x1="81641" y1="83573" x2="81641" y2="83573"/>
                        <a14:foregroundMark x1="89201" y1="83285" x2="89201" y2="83285"/>
                        <a14:foregroundMark x1="91577" y1="35159" x2="91577" y2="35159"/>
                        <a14:foregroundMark x1="9719" y1="12104" x2="9719" y2="12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812" y="440301"/>
            <a:ext cx="2034427" cy="152472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4CC943C9-063A-428F-A837-3789FF693557}"/>
              </a:ext>
            </a:extLst>
          </p:cNvPr>
          <p:cNvSpPr/>
          <p:nvPr/>
        </p:nvSpPr>
        <p:spPr>
          <a:xfrm>
            <a:off x="1413892" y="1965022"/>
            <a:ext cx="10225136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Stále se dodržují normy a plnění spotřebního koše.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Každá školní jídelna tematicky upravuje denní menu dle úkolu, vše se děje během běžného provozu, není nutné dělat něco nad rámec– avšak, je čistě na vedoucí jídelny a jejich pracovnících, jak moc se do soutěže zapojí.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 zlepšení image, získání nových strávníků, zlepšení vztahů s učiteli, vedením školy a strávníky, prostor ukázat svou práci, zviditelnění v rámci celé ČR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atraktivní ceny pro zaměstnance školní jídelny a vybavení ŠJ od partnerů události 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8FD50ED-14BD-4793-A219-89336E7C4170}"/>
              </a:ext>
            </a:extLst>
          </p:cNvPr>
          <p:cNvSpPr txBox="1"/>
          <p:nvPr/>
        </p:nvSpPr>
        <p:spPr>
          <a:xfrm>
            <a:off x="549797" y="3717032"/>
            <a:ext cx="468051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</a:rPr>
              <a:t>ŠKOLNÍ JÍDELNA účastí získá:</a:t>
            </a:r>
          </a:p>
        </p:txBody>
      </p:sp>
    </p:spTree>
    <p:extLst>
      <p:ext uri="{BB962C8B-B14F-4D97-AF65-F5344CB8AC3E}">
        <p14:creationId xmlns:p14="http://schemas.microsoft.com/office/powerpoint/2010/main" val="231016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522413" y="260648"/>
            <a:ext cx="9143998" cy="1020762"/>
          </a:xfrm>
        </p:spPr>
        <p:txBody>
          <a:bodyPr rtlCol="0"/>
          <a:lstStyle/>
          <a:p>
            <a:pPr rtl="0"/>
            <a:r>
              <a:rPr lang="cs-CZ" dirty="0"/>
              <a:t>Jakou roli zde hraje škola?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54FE16A-EBA7-43C8-A170-12A67147C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4" l="0" r="91577">
                        <a14:foregroundMark x1="17927" y1="87320" x2="17927" y2="87320"/>
                        <a14:foregroundMark x1="28942" y1="81844" x2="28942" y2="81844"/>
                        <a14:foregroundMark x1="36501" y1="82997" x2="36501" y2="82997"/>
                        <a14:foregroundMark x1="45572" y1="82997" x2="45572" y2="82997"/>
                        <a14:foregroundMark x1="53780" y1="86167" x2="53780" y2="86167"/>
                        <a14:foregroundMark x1="62851" y1="85303" x2="62851" y2="85303"/>
                        <a14:foregroundMark x1="69330" y1="84726" x2="69330" y2="84726"/>
                        <a14:foregroundMark x1="81641" y1="83573" x2="81641" y2="83573"/>
                        <a14:foregroundMark x1="89201" y1="83285" x2="89201" y2="83285"/>
                        <a14:foregroundMark x1="91577" y1="35159" x2="91577" y2="35159"/>
                        <a14:foregroundMark x1="9719" y1="12104" x2="9719" y2="12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812" y="440301"/>
            <a:ext cx="2034427" cy="152472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4CC943C9-063A-428F-A837-3789FF693557}"/>
              </a:ext>
            </a:extLst>
          </p:cNvPr>
          <p:cNvSpPr/>
          <p:nvPr/>
        </p:nvSpPr>
        <p:spPr>
          <a:xfrm>
            <a:off x="1413892" y="1965022"/>
            <a:ext cx="102251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Sestavuje osmi členný školní tým.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Škola jako taková zde má program pro své žáky a studenty na téměř celý školní rok.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Škola vytváří podmínky, za kterých je možné úkoly splnit.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Škola je zde v podstatě opěrná zeď, která poskytuje prostor, popřípadě vlastní nápady a pomáhá je realizovat.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Jedním z cílů projektu je vzájemná komunikace mezi školou, školní jídelnou a strávníkem. </a:t>
            </a:r>
            <a:br>
              <a:rPr lang="cs-CZ" sz="2000" dirty="0"/>
            </a:br>
            <a:r>
              <a:rPr lang="cs-CZ" sz="2000" dirty="0"/>
              <a:t>Je tedy v zájmu školy podporovat jídelnu a školní tým v plnění úkolů.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zlepšení image, zviditelnění, ukáže rodičům, že se dějí věci nad rámec, zviditelnění a zatraktivnění středoškolských studijních oborů, možná spolupráce mezi školami, nové zkušenosti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atraktivní ceny pro zaměstnance a ředitele školy, pomůcky a vybavení do školy od partnerů události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06D9E30-9521-4121-AB3E-00EBDF5B1E95}"/>
              </a:ext>
            </a:extLst>
          </p:cNvPr>
          <p:cNvSpPr txBox="1"/>
          <p:nvPr/>
        </p:nvSpPr>
        <p:spPr>
          <a:xfrm>
            <a:off x="549797" y="4653136"/>
            <a:ext cx="266429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</a:rPr>
              <a:t>ŠKOLA účastí získá</a:t>
            </a:r>
          </a:p>
        </p:txBody>
      </p:sp>
    </p:spTree>
    <p:extLst>
      <p:ext uri="{BB962C8B-B14F-4D97-AF65-F5344CB8AC3E}">
        <p14:creationId xmlns:p14="http://schemas.microsoft.com/office/powerpoint/2010/main" val="4987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522413" y="260648"/>
            <a:ext cx="9143998" cy="1020762"/>
          </a:xfrm>
        </p:spPr>
        <p:txBody>
          <a:bodyPr rtlCol="0"/>
          <a:lstStyle/>
          <a:p>
            <a:pPr rtl="0"/>
            <a:r>
              <a:rPr lang="cs-CZ" dirty="0"/>
              <a:t>Aktivní článek 100týmu – školní tým.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54FE16A-EBA7-43C8-A170-12A67147C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4" l="0" r="91577">
                        <a14:foregroundMark x1="17927" y1="87320" x2="17927" y2="87320"/>
                        <a14:foregroundMark x1="28942" y1="81844" x2="28942" y2="81844"/>
                        <a14:foregroundMark x1="36501" y1="82997" x2="36501" y2="82997"/>
                        <a14:foregroundMark x1="45572" y1="82997" x2="45572" y2="82997"/>
                        <a14:foregroundMark x1="53780" y1="86167" x2="53780" y2="86167"/>
                        <a14:foregroundMark x1="62851" y1="85303" x2="62851" y2="85303"/>
                        <a14:foregroundMark x1="69330" y1="84726" x2="69330" y2="84726"/>
                        <a14:foregroundMark x1="81641" y1="83573" x2="81641" y2="83573"/>
                        <a14:foregroundMark x1="89201" y1="83285" x2="89201" y2="83285"/>
                        <a14:foregroundMark x1="91577" y1="35159" x2="91577" y2="35159"/>
                        <a14:foregroundMark x1="9719" y1="12104" x2="9719" y2="12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812" y="440301"/>
            <a:ext cx="2034427" cy="152472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4CC943C9-063A-428F-A837-3789FF693557}"/>
              </a:ext>
            </a:extLst>
          </p:cNvPr>
          <p:cNvSpPr/>
          <p:nvPr/>
        </p:nvSpPr>
        <p:spPr>
          <a:xfrm>
            <a:off x="1413892" y="1965022"/>
            <a:ext cx="102251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Školní tým se skládá z osmi žáků/ studentů, kteří se dobrovolně zapojí do události 100 let.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Komunikují se školní jídelnou a školou a společně s nimi plní jednotlivé úkoly.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Primárně se stará o výzdobu a záznam z akcí pořádaných 100týmem. Tyto záznamy jsou jedním z výstupů, na základě kterých se hodnotí a bodují jednotlivé 100týmy.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Školní tým je ten, kdo prezentuje 100tým, hlídá FB události – kde probíhají bonusové soutěže a zároveň hlídá web události, přes který odesílá podklady k hodnocení a který je základním komunikačním médiem události a zdrojem všech informací.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možnost vyzkoušet si aktivity, které se ve výuce běžně nevyskytují, bohaté zkušenosti, motivující ceny</a:t>
            </a:r>
          </a:p>
          <a:p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4A74E50-2A42-45C7-A29D-44FCC76E5A5F}"/>
              </a:ext>
            </a:extLst>
          </p:cNvPr>
          <p:cNvSpPr txBox="1"/>
          <p:nvPr/>
        </p:nvSpPr>
        <p:spPr>
          <a:xfrm>
            <a:off x="765820" y="4710389"/>
            <a:ext cx="36724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>
                <a:solidFill>
                  <a:srgbClr val="FF0000"/>
                </a:solidFill>
              </a:rPr>
              <a:t>ŠKOLNÍ TÝM účastí získá:</a:t>
            </a:r>
          </a:p>
        </p:txBody>
      </p:sp>
    </p:spTree>
    <p:extLst>
      <p:ext uri="{BB962C8B-B14F-4D97-AF65-F5344CB8AC3E}">
        <p14:creationId xmlns:p14="http://schemas.microsoft.com/office/powerpoint/2010/main" val="278445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A2B704-F967-4AB0-921F-B208D4D8E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a ceny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D191DB5-2939-409A-948B-0DD6E8525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dirty="0"/>
              <a:t>8 porotců</a:t>
            </a:r>
          </a:p>
          <a:p>
            <a:pPr lvl="1"/>
            <a:r>
              <a:rPr lang="cs-CZ" dirty="0"/>
              <a:t>Bodování 1 – 5 ( 1 nejhorší, 5 nejlepší)</a:t>
            </a:r>
          </a:p>
          <a:p>
            <a:pPr lvl="1"/>
            <a:r>
              <a:rPr lang="cs-CZ" dirty="0"/>
              <a:t>Každý má k dispozici 8 bonusových bodů pro každý úkol (lze udělit 1 družstvu nebo rozdělit)</a:t>
            </a:r>
          </a:p>
          <a:p>
            <a:r>
              <a:rPr lang="cs-CZ" dirty="0"/>
              <a:t>Vyhrává tým s nejvyšším celkovým počtem bodů.</a:t>
            </a:r>
          </a:p>
          <a:p>
            <a:r>
              <a:rPr lang="cs-CZ" dirty="0"/>
              <a:t>Cena veřejnosti.</a:t>
            </a:r>
            <a:br>
              <a:rPr lang="cs-CZ" dirty="0"/>
            </a:br>
            <a:endParaRPr lang="cs-CZ" dirty="0"/>
          </a:p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Ceny vyhrávají …</a:t>
            </a:r>
          </a:p>
          <a:p>
            <a:pPr>
              <a:lnSpc>
                <a:spcPct val="100000"/>
              </a:lnSpc>
            </a:pPr>
            <a:r>
              <a:rPr lang="cs-CZ" dirty="0"/>
              <a:t>Školní tým, škola, zaměstnanci školy, zaměstnanci jídelny, vedoucí jídelny, jídelna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AE0FCEE-CE6F-4E8D-B65B-3374479835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916" y="5589240"/>
            <a:ext cx="1044850" cy="648072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F2342120-E759-429C-A788-19C4FD2B56C7}"/>
              </a:ext>
            </a:extLst>
          </p:cNvPr>
          <p:cNvSpPr/>
          <p:nvPr/>
        </p:nvSpPr>
        <p:spPr>
          <a:xfrm>
            <a:off x="1413892" y="4797152"/>
            <a:ext cx="8928992" cy="144016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49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Školní tabule 16×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68_TF02804846_TF02804846.potx" id="{005EA556-7603-4DCA-8FBA-2A59F4AE3DC3}" vid="{2132900D-5C97-4D58-8FB2-3A3375348E90}"/>
    </a:ext>
  </a:extLst>
</a:theme>
</file>

<file path=ppt/theme/theme2.xml><?xml version="1.0" encoding="utf-8"?>
<a:theme xmlns:a="http://schemas.openxmlformats.org/drawingml/2006/main" name="Motiv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s designem školní tabule (širokoúhlá)</Template>
  <TotalTime>813</TotalTime>
  <Words>862</Words>
  <Application>Microsoft Office PowerPoint</Application>
  <PresentationFormat>Vlastní</PresentationFormat>
  <Paragraphs>107</Paragraphs>
  <Slides>10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Consolas</vt:lpstr>
      <vt:lpstr>Corbel</vt:lpstr>
      <vt:lpstr>Školní tabule 16×9</vt:lpstr>
      <vt:lpstr>„100“ let společného stravování</vt:lpstr>
      <vt:lpstr>Cíle projektu</vt:lpstr>
      <vt:lpstr>O projektu</vt:lpstr>
      <vt:lpstr>1 jídelna – 8 studentů – 8 úkolů</vt:lpstr>
      <vt:lpstr>Úkoly v kostce</vt:lpstr>
      <vt:lpstr>Co to tedy znamená pro ŠJ?</vt:lpstr>
      <vt:lpstr>Jakou roli zde hraje škola?</vt:lpstr>
      <vt:lpstr>Aktivní článek 100týmu – školní tým.</vt:lpstr>
      <vt:lpstr>Hodnocení a ceny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let společného stravování</dc:title>
  <dc:creator>Veru *</dc:creator>
  <cp:lastModifiedBy>Veru *</cp:lastModifiedBy>
  <cp:revision>52</cp:revision>
  <cp:lastPrinted>2018-07-11T09:15:19Z</cp:lastPrinted>
  <dcterms:created xsi:type="dcterms:W3CDTF">2018-04-13T09:28:13Z</dcterms:created>
  <dcterms:modified xsi:type="dcterms:W3CDTF">2018-07-11T10:05:02Z</dcterms:modified>
</cp:coreProperties>
</file>