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85" r:id="rId2"/>
    <p:sldId id="298" r:id="rId3"/>
    <p:sldId id="321" r:id="rId4"/>
    <p:sldId id="309" r:id="rId5"/>
    <p:sldId id="310" r:id="rId6"/>
    <p:sldId id="311" r:id="rId7"/>
    <p:sldId id="322" r:id="rId8"/>
    <p:sldId id="323" r:id="rId9"/>
    <p:sldId id="324" r:id="rId10"/>
    <p:sldId id="325" r:id="rId11"/>
    <p:sldId id="326" r:id="rId12"/>
    <p:sldId id="327" r:id="rId13"/>
    <p:sldId id="328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A1"/>
    <a:srgbClr val="578A4C"/>
    <a:srgbClr val="00549F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1" d="100"/>
          <a:sy n="111" d="100"/>
        </p:scale>
        <p:origin x="594" y="96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ABFC6A-D570-4AB7-975F-ED6DE0F70B4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D7AF7AE-F963-43EE-A0DB-233DDD702BA8}">
      <dgm:prSet/>
      <dgm:spPr/>
      <dgm:t>
        <a:bodyPr/>
        <a:lstStyle/>
        <a:p>
          <a:r>
            <a:rPr lang="cs-CZ" b="1" dirty="0"/>
            <a:t>Strategie rozvoje systému péče o ohrožené děti Olomouckého kraje do roku 2035</a:t>
          </a:r>
          <a:endParaRPr lang="cs-CZ" dirty="0"/>
        </a:p>
      </dgm:t>
    </dgm:pt>
    <dgm:pt modelId="{A94C5827-4ABB-4F0D-B931-D936E4F978F2}" type="parTrans" cxnId="{356C7D24-24E1-4CC5-B10A-C358CCBB87C7}">
      <dgm:prSet/>
      <dgm:spPr/>
      <dgm:t>
        <a:bodyPr/>
        <a:lstStyle/>
        <a:p>
          <a:endParaRPr lang="cs-CZ"/>
        </a:p>
      </dgm:t>
    </dgm:pt>
    <dgm:pt modelId="{00EB4C26-A5BF-4F97-B3FD-30C93A569399}" type="sibTrans" cxnId="{356C7D24-24E1-4CC5-B10A-C358CCBB87C7}">
      <dgm:prSet/>
      <dgm:spPr/>
      <dgm:t>
        <a:bodyPr/>
        <a:lstStyle/>
        <a:p>
          <a:endParaRPr lang="cs-CZ"/>
        </a:p>
      </dgm:t>
    </dgm:pt>
    <dgm:pt modelId="{6F058007-447B-48A5-9828-49023DECCB5C}" type="pres">
      <dgm:prSet presAssocID="{CCABFC6A-D570-4AB7-975F-ED6DE0F70B4F}" presName="linear" presStyleCnt="0">
        <dgm:presLayoutVars>
          <dgm:animLvl val="lvl"/>
          <dgm:resizeHandles val="exact"/>
        </dgm:presLayoutVars>
      </dgm:prSet>
      <dgm:spPr/>
    </dgm:pt>
    <dgm:pt modelId="{EBB0CCF6-819E-499D-AE8A-94900C4BDE96}" type="pres">
      <dgm:prSet presAssocID="{FD7AF7AE-F963-43EE-A0DB-233DDD702BA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56C7D24-24E1-4CC5-B10A-C358CCBB87C7}" srcId="{CCABFC6A-D570-4AB7-975F-ED6DE0F70B4F}" destId="{FD7AF7AE-F963-43EE-A0DB-233DDD702BA8}" srcOrd="0" destOrd="0" parTransId="{A94C5827-4ABB-4F0D-B931-D936E4F978F2}" sibTransId="{00EB4C26-A5BF-4F97-B3FD-30C93A569399}"/>
    <dgm:cxn modelId="{F9F554E4-3976-4E63-A0ED-46802E766FA3}" type="presOf" srcId="{FD7AF7AE-F963-43EE-A0DB-233DDD702BA8}" destId="{EBB0CCF6-819E-499D-AE8A-94900C4BDE96}" srcOrd="0" destOrd="0" presId="urn:microsoft.com/office/officeart/2005/8/layout/vList2"/>
    <dgm:cxn modelId="{E55336E6-170B-4C71-AE28-71B683D2F6B7}" type="presOf" srcId="{CCABFC6A-D570-4AB7-975F-ED6DE0F70B4F}" destId="{6F058007-447B-48A5-9828-49023DECCB5C}" srcOrd="0" destOrd="0" presId="urn:microsoft.com/office/officeart/2005/8/layout/vList2"/>
    <dgm:cxn modelId="{B97F1905-8FFC-4281-BDA3-9BDD5E56E2FC}" type="presParOf" srcId="{6F058007-447B-48A5-9828-49023DECCB5C}" destId="{EBB0CCF6-819E-499D-AE8A-94900C4BDE9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0CCF6-819E-499D-AE8A-94900C4BDE96}">
      <dsp:nvSpPr>
        <dsp:cNvPr id="0" name=""/>
        <dsp:cNvSpPr/>
      </dsp:nvSpPr>
      <dsp:spPr>
        <a:xfrm>
          <a:off x="0" y="170025"/>
          <a:ext cx="7323450" cy="1193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000" b="1" kern="1200" dirty="0"/>
            <a:t>Strategie rozvoje systému péče o ohrožené děti Olomouckého kraje do roku 2035</a:t>
          </a:r>
          <a:endParaRPr lang="cs-CZ" sz="3000" kern="1200" dirty="0"/>
        </a:p>
      </dsp:txBody>
      <dsp:txXfrm>
        <a:off x="58257" y="228282"/>
        <a:ext cx="7206936" cy="1076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08.10.2024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 userDrawn="1"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4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 userDrawn="1"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s-CZ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cs-CZ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Přímá spojnice 8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/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svg"/><Relationship Id="rId7" Type="http://schemas.openxmlformats.org/officeDocument/2006/relationships/diagramLayout" Target="../diagrams/layou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../media/image4.svg"/><Relationship Id="rId10" Type="http://schemas.microsoft.com/office/2007/relationships/diagramDrawing" Target="../diagrams/drawing1.xml"/><Relationship Id="rId4" Type="http://schemas.openxmlformats.org/officeDocument/2006/relationships/image" Target="../media/image3.png"/><Relationship Id="rId9" Type="http://schemas.openxmlformats.org/officeDocument/2006/relationships/diagramColors" Target="../diagrams/colors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hyperlink" Target="mailto:p.podivinsky@olkraj.cz" TargetMode="External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5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4E2390E8-6C02-9362-C6F7-6B7389C754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8680805"/>
              </p:ext>
            </p:extLst>
          </p:nvPr>
        </p:nvGraphicFramePr>
        <p:xfrm>
          <a:off x="3814355" y="3636974"/>
          <a:ext cx="7323450" cy="1533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4356" y="5376396"/>
            <a:ext cx="7323450" cy="935027"/>
          </a:xfrm>
        </p:spPr>
        <p:txBody>
          <a:bodyPr>
            <a:normAutofit/>
          </a:bodyPr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Setkání poskytovatelů sociálních služeb</a:t>
            </a:r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20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20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</p:spTree>
    <p:extLst>
      <p:ext uri="{BB962C8B-B14F-4D97-AF65-F5344CB8AC3E}">
        <p14:creationId xmlns:p14="http://schemas.microsoft.com/office/powerpoint/2010/main" val="497143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7DAF42-A384-2C74-43FC-FFEDA883D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BE24B7B0-96AA-594A-C445-5B3ADEA579FB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89EE0247-F2F9-A9A2-3E72-CEA5A4D6FEBC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FCE347DE-9432-D209-D1E7-5CD5048B2C6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D49B0AED-5250-C321-CDE9-94D6EDC94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3" name="Nadpis 17">
            <a:extLst>
              <a:ext uri="{FF2B5EF4-FFF2-40B4-BE49-F238E27FC236}">
                <a16:creationId xmlns:a16="http://schemas.microsoft.com/office/drawing/2014/main" id="{259092B3-05D0-49F7-7283-C707A0107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790575"/>
            <a:ext cx="10515600" cy="438150"/>
          </a:xfrm>
        </p:spPr>
        <p:txBody>
          <a:bodyPr anchor="t">
            <a:no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Strategie rozvoje systému péče o ohrožené děti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6A7192B9-37C8-D0D7-2B73-785F4B054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065"/>
            <a:ext cx="10515600" cy="4785006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</a:rPr>
              <a:t>4. Náhradní péče je poskytovaná s ohledem na individuální potřeby každého dítěte</a:t>
            </a:r>
          </a:p>
          <a:p>
            <a:pPr marL="226695" algn="just">
              <a:lnSpc>
                <a:spcPct val="107000"/>
              </a:lnSpc>
              <a:spcAft>
                <a:spcPts val="800"/>
              </a:spcAft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</a:rPr>
              <a:t>Hlavní cíl se zaměřuje na potřeby dětí, které nevyrůstají se svými rodiči, aby děti mohly žít v náhradních rodinách, a pokud to není možné, pak v prostředí, které se co nejvíce podobá životu v běžné rodině. Cíl se také zaměřuje na poskytnutí takové podpory, která dětem pomůže žít v dospělosti samostatný a plnohodnotný život.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</a:rPr>
              <a:t>5. Zainteresované subjekty informují a spolupracují v zájmu naplnění potřeb dětí </a:t>
            </a: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</a:rPr>
              <a:t>Hlavní cíl se zaměřuje na rozvoj multidisciplinární a mezioborové spolupráce, která má za cíl poskytnout účinnou pomoc rodině, jež je profesionální, koordinovaná a pro rodinu nezahlcující.</a:t>
            </a:r>
          </a:p>
          <a:p>
            <a:pPr algn="just"/>
            <a:endParaRPr lang="cs-CZ" b="1" dirty="0"/>
          </a:p>
          <a:p>
            <a:pPr lvl="1" algn="just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2CE34EB-8F74-C6AF-381B-DA0C47E51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420316A-486A-1681-74A8-31A44D5C7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B1F21E8-8873-49AD-811D-B51513D9C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10</a:t>
            </a:fld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629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66A25F-65A4-096A-65B0-5CCBCFF48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7F7C63A6-4D3B-08B7-615A-ABD2FC7CC8FD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4C23A119-4638-3751-719C-9BE9D0F90BFF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342CDB9D-6306-969B-9850-621DED3B010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E6C17CC8-DF1E-7DA5-56B0-E0B36DD13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3" name="Nadpis 17">
            <a:extLst>
              <a:ext uri="{FF2B5EF4-FFF2-40B4-BE49-F238E27FC236}">
                <a16:creationId xmlns:a16="http://schemas.microsoft.com/office/drawing/2014/main" id="{1F7928D9-CDF7-E103-4D65-82363FC50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790575"/>
            <a:ext cx="10515600" cy="438150"/>
          </a:xfrm>
        </p:spPr>
        <p:txBody>
          <a:bodyPr anchor="t">
            <a:no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Strategie rozvoje systému péče o ohrožené děti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9540C4A2-9F6A-949B-07AE-FB3155A56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065"/>
            <a:ext cx="10515600" cy="4785006"/>
          </a:xfrm>
        </p:spPr>
        <p:txBody>
          <a:bodyPr>
            <a:normAutofit/>
          </a:bodyPr>
          <a:lstStyle/>
          <a:p>
            <a:pPr algn="just">
              <a:lnSpc>
                <a:spcPct val="112000"/>
              </a:lnSpc>
              <a:spcAft>
                <a:spcPts val="800"/>
              </a:spcAft>
            </a:pPr>
            <a:r>
              <a:rPr lang="cs-CZ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 implementaci Strategie OK je nutné v dalším období zpracovat čtyři akční plány, které jsou nezbytnými samostatnými přílohami Strategie OK, jejich přijetí bude schváleno v orgánech Olomouckého kraje. Akční plány jsou zpracovány pro roky: 2025–2027; 2028–2030; 2031–2033; 2034–2035.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Obsahem akčních plánů jsou formulovaná </a:t>
            </a:r>
            <a:r>
              <a:rPr lang="cs-CZ" b="1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opatření</a:t>
            </a:r>
            <a:r>
              <a:rPr lang="cs-CZ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cs-CZ" b="1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která </a:t>
            </a:r>
            <a:r>
              <a:rPr lang="cs-CZ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Quattrocento Sans" panose="020B0502050000020003" pitchFamily="34" charset="0"/>
                <a:cs typeface="Calibri" panose="020F0502020204030204" pitchFamily="34" charset="0"/>
              </a:rPr>
              <a:t>definují konkrétní kroky vedoucí k dosažení požadovaných dílčích cílů včetně vymezení odpovědností, termínu plnění a finančního vyjádření. </a:t>
            </a:r>
            <a:endParaRPr lang="cs-CZ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cs-CZ" b="1" dirty="0"/>
          </a:p>
          <a:p>
            <a:pPr lvl="1" algn="just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BB3195F-D1B7-FD68-4AAB-1EBD17200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F8FBCDA-AA2E-7F1D-7123-46BBE2F0E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B293157-6D6E-B4A1-BBEE-D53626F12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11</a:t>
            </a:fld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433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E8A4BA4-5544-3A50-1280-CF5AA8051E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45C187AB-F1A1-F67F-FF44-FAC27DE6583F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075EACD1-8BA5-D835-35D2-BCFBEC2FAC50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8381B68D-9A7D-69ED-E88D-2E6A4799D38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44E2828C-03B1-217F-38C0-DFAC36161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3" name="Nadpis 17">
            <a:extLst>
              <a:ext uri="{FF2B5EF4-FFF2-40B4-BE49-F238E27FC236}">
                <a16:creationId xmlns:a16="http://schemas.microsoft.com/office/drawing/2014/main" id="{0CEF34A8-1031-A615-27F1-A694922CF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790575"/>
            <a:ext cx="10515600" cy="438150"/>
          </a:xfrm>
        </p:spPr>
        <p:txBody>
          <a:bodyPr anchor="t">
            <a:no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Strategie rozvoje systému péče o ohrožené děti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2F5CDA21-06AF-16A8-B899-A22A325C7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065"/>
            <a:ext cx="10515600" cy="4785006"/>
          </a:xfrm>
        </p:spPr>
        <p:txBody>
          <a:bodyPr>
            <a:normAutofit/>
          </a:bodyPr>
          <a:lstStyle/>
          <a:p>
            <a:pPr algn="just">
              <a:lnSpc>
                <a:spcPct val="112000"/>
              </a:lnSpc>
              <a:spcAft>
                <a:spcPts val="800"/>
              </a:spcAft>
            </a:pPr>
            <a:r>
              <a:rPr lang="cs-CZ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 současnosti probíhají aktivity za účelem zpracování prvního Akčního plánu Strategie rozvoje systému péče o ohrožené děti Olomouckého kraje pro roky: 2025–2027</a:t>
            </a:r>
            <a:r>
              <a:rPr lang="cs-CZ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just">
              <a:lnSpc>
                <a:spcPct val="112000"/>
              </a:lnSpc>
              <a:spcAft>
                <a:spcPts val="800"/>
              </a:spcAft>
            </a:pPr>
            <a:r>
              <a:rPr lang="cs-CZ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pracovní skupiny:</a:t>
            </a:r>
          </a:p>
          <a:p>
            <a:pPr lvl="1" algn="just">
              <a:lnSpc>
                <a:spcPct val="112000"/>
              </a:lnSpc>
              <a:spcAft>
                <a:spcPts val="800"/>
              </a:spcAft>
            </a:pPr>
            <a:r>
              <a:rPr lang="cs-CZ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Prevence</a:t>
            </a:r>
          </a:p>
          <a:p>
            <a:pPr lvl="1" algn="just">
              <a:lnSpc>
                <a:spcPct val="112000"/>
              </a:lnSpc>
              <a:spcAft>
                <a:spcPts val="800"/>
              </a:spcAft>
            </a:pPr>
            <a:r>
              <a:rPr lang="cs-CZ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Podpora</a:t>
            </a:r>
          </a:p>
          <a:p>
            <a:pPr lvl="1" algn="just">
              <a:lnSpc>
                <a:spcPct val="112000"/>
              </a:lnSpc>
              <a:spcAft>
                <a:spcPts val="800"/>
              </a:spcAft>
            </a:pPr>
            <a:r>
              <a:rPr lang="cs-CZ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Náhradní rodinná péče</a:t>
            </a:r>
          </a:p>
          <a:p>
            <a:pPr lvl="1" algn="just">
              <a:lnSpc>
                <a:spcPct val="112000"/>
              </a:lnSpc>
              <a:spcAft>
                <a:spcPts val="800"/>
              </a:spcAft>
            </a:pPr>
            <a:r>
              <a:rPr lang="cs-CZ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Síť, spolupráce a informovanost</a:t>
            </a:r>
            <a:endParaRPr lang="cs-CZ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cs-CZ" b="1" dirty="0"/>
          </a:p>
          <a:p>
            <a:pPr lvl="1" algn="just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CBC76E1-FFFC-D55C-4C01-E77DDFE73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6BDE811-824B-8284-5A28-DA0E28623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CB2CC80-7914-A516-E0D5-63CE83328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12</a:t>
            </a:fld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0926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AE2CBC-8434-055C-296C-9049F20AE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42E4CBF6-10AA-1A75-E4AE-0B9206823767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37FEC0FC-467A-DE3A-F5C0-864FE316A807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163C187E-5A1F-026A-16F5-C9464BDAD97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1B1CE695-F713-8555-888A-29D3505C2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3" name="Nadpis 17">
            <a:extLst>
              <a:ext uri="{FF2B5EF4-FFF2-40B4-BE49-F238E27FC236}">
                <a16:creationId xmlns:a16="http://schemas.microsoft.com/office/drawing/2014/main" id="{56ECC79F-CACE-0561-18CD-F83119F29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790575"/>
            <a:ext cx="10515600" cy="438150"/>
          </a:xfrm>
        </p:spPr>
        <p:txBody>
          <a:bodyPr anchor="t">
            <a:no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Strategie rozvoje systému péče o ohrožené děti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345E4B9D-AED0-A3C7-D546-4BAFE1E28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065"/>
            <a:ext cx="10515600" cy="47850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2800" dirty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sz="2800" dirty="0"/>
          </a:p>
          <a:p>
            <a:pPr marL="0" indent="0" algn="ctr">
              <a:buNone/>
            </a:pPr>
            <a:r>
              <a:rPr lang="cs-CZ" sz="2800" dirty="0"/>
              <a:t>Děkuji za pozornost </a:t>
            </a:r>
          </a:p>
          <a:p>
            <a:pPr marL="0" indent="0" algn="ctr">
              <a:buNone/>
            </a:pPr>
            <a:r>
              <a:rPr lang="cs-CZ" sz="2800" dirty="0"/>
              <a:t>Mgr. Pavel Podivínský </a:t>
            </a:r>
          </a:p>
          <a:p>
            <a:pPr marL="0" indent="0" algn="ctr">
              <a:buNone/>
            </a:pPr>
            <a:r>
              <a:rPr lang="cs-CZ" sz="2800" dirty="0"/>
              <a:t>Tel.: 585 508 228</a:t>
            </a:r>
          </a:p>
          <a:p>
            <a:pPr marL="0" indent="0" algn="ctr">
              <a:buNone/>
            </a:pPr>
            <a:r>
              <a:rPr lang="cs-CZ" sz="2800" dirty="0">
                <a:solidFill>
                  <a:schemeClr val="tx2">
                    <a:lumMod val="40000"/>
                    <a:lumOff val="6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p.podivinsky@olkraj.cz</a:t>
            </a:r>
            <a:r>
              <a:rPr lang="cs-CZ" sz="28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</a:p>
          <a:p>
            <a:pPr algn="ctr"/>
            <a:endParaRPr lang="cs-CZ" b="1" dirty="0"/>
          </a:p>
          <a:p>
            <a:pPr lvl="1" algn="just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6D83DE7-0763-D3F4-73C3-48AF466EE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984F562-705F-507C-FCEE-6FA25AD63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C70299E-BB94-47AC-2670-8F2EECE87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13</a:t>
            </a:fld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422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2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203" y="790114"/>
            <a:ext cx="10515600" cy="639185"/>
          </a:xfrm>
        </p:spPr>
        <p:txBody>
          <a:bodyPr anchor="t">
            <a:norm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Proč změna v oblasti ohrožených dětí?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5F7C705A-6D6F-6C3A-0BBC-AED72E983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3289"/>
            <a:ext cx="10515600" cy="4337511"/>
          </a:xfrm>
        </p:spPr>
        <p:txBody>
          <a:bodyPr>
            <a:normAutofit/>
          </a:bodyPr>
          <a:lstStyle/>
          <a:p>
            <a:pPr algn="just"/>
            <a:r>
              <a:rPr lang="cs-CZ" dirty="0"/>
              <a:t>Ohrožené dítě nebo rodina nerozlišuje z jaké oblasti s nimi pracují lidé, kteří se jim snaží pomoci řešit jejich situaci</a:t>
            </a:r>
          </a:p>
          <a:p>
            <a:pPr algn="just"/>
            <a:r>
              <a:rPr lang="cs-CZ" dirty="0"/>
              <a:t>Oblast je dlouhodobě roztříštěná, každý resort má své vlastní pravidla své vlastní zákony a tyto spolu často nejsou v souladu</a:t>
            </a:r>
          </a:p>
          <a:p>
            <a:pPr algn="just"/>
            <a:r>
              <a:rPr lang="cs-CZ" dirty="0"/>
              <a:t>Záměr Olomouckého kraje je dlouhodobě nastavit multidisciplinární spolupráci všech resortů, které se pohybují kolem ohroženého dítěte (nejčastěji sociální oblast, školství a zdravotnictví)</a:t>
            </a:r>
          </a:p>
          <a:p>
            <a:pPr algn="just"/>
            <a:r>
              <a:rPr lang="cs-CZ" dirty="0"/>
              <a:t>Současně s uvedeným záměrem má Olomoucký kraj zájem na zlepšení života dětí žijících mimo svou rodinu v pobytových zařízeních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6525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F2B06-C1A6-08FB-B11D-F912DC29C6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C6E086CA-4D69-0F64-4126-D4F990FC8211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CDC58944-1F5D-7579-4659-5E6DD2AA9F2C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8E2144BF-8BAE-BF8B-6F95-1A9C5E5DC8C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3B40BB17-26AE-6516-576F-8BFF0B690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3255DC5-D07B-43B6-1A70-D90A05BC0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CFA87C0-1BBE-091A-6144-D1EE1D309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E2D8792-FC35-71BC-78A1-A939D269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3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CC30E57-33F0-2953-FFE1-B2A54691B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203" y="790114"/>
            <a:ext cx="10515600" cy="639185"/>
          </a:xfrm>
        </p:spPr>
        <p:txBody>
          <a:bodyPr anchor="t">
            <a:norm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Proč změna v oblasti ohrožených dětí?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7D71D708-301A-5D13-26C9-72E4C4AF0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3289"/>
            <a:ext cx="10515600" cy="433751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dirty="0"/>
              <a:t>Navázání spolupráce s Nadací J&amp;T v prosinci 2022 nejen s cílem zlepšit situaci dětí žijících v dětských domovech zřizovaných Olomouckým krajem, ale i podporou nastavení multidisciplinární spolupráce všech zainteresovaných subjektů pracujících kolem ohroženého dítěte</a:t>
            </a:r>
          </a:p>
          <a:p>
            <a:pPr algn="just"/>
            <a:r>
              <a:rPr lang="cs-CZ" dirty="0"/>
              <a:t>V lednu 2023 zahájena transformace Dětského centra Ostrůvek, </a:t>
            </a:r>
            <a:r>
              <a:rPr lang="cs-CZ" dirty="0" err="1"/>
              <a:t>p.o</a:t>
            </a:r>
            <a:r>
              <a:rPr lang="cs-CZ" dirty="0"/>
              <a:t>. na Centrum Ostrůvek, </a:t>
            </a:r>
            <a:r>
              <a:rPr lang="cs-CZ" dirty="0" err="1"/>
              <a:t>p.o</a:t>
            </a:r>
            <a:r>
              <a:rPr lang="cs-CZ" dirty="0"/>
              <a:t>. </a:t>
            </a:r>
          </a:p>
          <a:p>
            <a:pPr algn="just"/>
            <a:r>
              <a:rPr lang="cs-CZ" dirty="0"/>
              <a:t>Příprava na zapojení dětských domovů do procesu transformace (aktuálně plně zapojeny 3 dětské domovy a částečně další 3 dětské domovy)</a:t>
            </a:r>
          </a:p>
          <a:p>
            <a:pPr algn="just"/>
            <a:r>
              <a:rPr lang="cs-CZ" dirty="0"/>
              <a:t>V roce 2023 zahájení spolupráce s Nadací J&amp;T nad přípravou koncepčního dokumentu, který  bude propojovat všechny oblasti pracující s ohroženými dětmi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9760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4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203" y="790115"/>
            <a:ext cx="10515600" cy="439386"/>
          </a:xfrm>
        </p:spPr>
        <p:txBody>
          <a:bodyPr anchor="t">
            <a:no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Proč změna v oblasti ohrožených dětí?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5F7C705A-6D6F-6C3A-0BBC-AED72E983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065"/>
            <a:ext cx="10515600" cy="4683736"/>
          </a:xfrm>
        </p:spPr>
        <p:txBody>
          <a:bodyPr>
            <a:normAutofit/>
          </a:bodyPr>
          <a:lstStyle/>
          <a:p>
            <a:r>
              <a:rPr lang="cs-CZ" dirty="0"/>
              <a:t>Smlouva o podpoře a spolupráci mezi OK a Nadací J&amp;T uzavřena v prosinci 2022 s účinností od 1.1.2023.</a:t>
            </a:r>
          </a:p>
          <a:p>
            <a:r>
              <a:rPr lang="cs-CZ" dirty="0"/>
              <a:t>Schválení transformačního týmu za účelem transformace dětských domovů OK</a:t>
            </a:r>
          </a:p>
          <a:p>
            <a:r>
              <a:rPr lang="cs-CZ" dirty="0"/>
              <a:t>Během roku 2023 proběhlo  26 vzdělávacích dní zaměřených na připravovanou transformaci dětských domovů, </a:t>
            </a:r>
          </a:p>
          <a:p>
            <a:r>
              <a:rPr lang="cs-CZ" dirty="0"/>
              <a:t>V prosinci 2023 se k transformaci přihlásily všechny dětské  domovy zřizované Olomouckým krajem</a:t>
            </a:r>
          </a:p>
          <a:p>
            <a:r>
              <a:rPr lang="cs-CZ" dirty="0"/>
              <a:t>Leden 2024 vyhlášena výzva MPSV v rámci Národního plánu obnovy na rozvoj a transformaci pobytových služeb pro ohrožené děti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9570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/>
        </p:nvGrpSpPr>
        <p:grpSpPr>
          <a:xfrm>
            <a:off x="56965" y="-96369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5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203" y="790115"/>
            <a:ext cx="10515600" cy="439386"/>
          </a:xfrm>
        </p:spPr>
        <p:txBody>
          <a:bodyPr anchor="t">
            <a:no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Proč změna v oblasti ohrožených dětí?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5F7C705A-6D6F-6C3A-0BBC-AED72E983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065"/>
            <a:ext cx="10515600" cy="4785006"/>
          </a:xfrm>
        </p:spPr>
        <p:txBody>
          <a:bodyPr>
            <a:normAutofit/>
          </a:bodyPr>
          <a:lstStyle/>
          <a:p>
            <a:pPr algn="just"/>
            <a:r>
              <a:rPr lang="cs-CZ" dirty="0"/>
              <a:t>únor 2024 zaslaly DD své transformační záměry s návrhem na úplnou nebo částečnou transformaci</a:t>
            </a:r>
          </a:p>
          <a:p>
            <a:pPr algn="just"/>
            <a:r>
              <a:rPr lang="cs-CZ" dirty="0"/>
              <a:t>Olomoucký kraj zahajuje jednání o nákupu vhodných nemovitostí za účelem transformace současných dětských domovů</a:t>
            </a:r>
          </a:p>
          <a:p>
            <a:pPr lvl="1" algn="just"/>
            <a:r>
              <a:rPr lang="cs-CZ" sz="2400" dirty="0"/>
              <a:t>3 dětské domovy plně transformovány – opouštějí současné prostory (Přerov, Jeseník, Litovel)</a:t>
            </a:r>
          </a:p>
          <a:p>
            <a:pPr lvl="1" algn="just"/>
            <a:r>
              <a:rPr lang="cs-CZ" sz="2400" dirty="0"/>
              <a:t>3 dětské domovy procházejí částečnou transformací (Olomouc, Zábřeh, Hranice)</a:t>
            </a:r>
          </a:p>
          <a:p>
            <a:pPr algn="just"/>
            <a:r>
              <a:rPr lang="cs-CZ" dirty="0"/>
              <a:t>Zastupitelstvo Olomouckého kraje v září 2024 schvaluje nákup nemovitostí za účelem transformace vybraných dětských domov dětských domovů (20 objektů)</a:t>
            </a:r>
          </a:p>
          <a:p>
            <a:pPr lvl="1" algn="just"/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960826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6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5F7C705A-6D6F-6C3A-0BBC-AED72E983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065"/>
            <a:ext cx="10515600" cy="4785006"/>
          </a:xfrm>
        </p:spPr>
        <p:txBody>
          <a:bodyPr>
            <a:normAutofit/>
          </a:bodyPr>
          <a:lstStyle/>
          <a:p>
            <a:pPr algn="just"/>
            <a:r>
              <a:rPr lang="cs-CZ" dirty="0"/>
              <a:t>Příprava na zpracování Strategie rozvoje systému péče o ohrožené děti Olomouckého kraje do roku 2035 (dále jen „Strategie“)</a:t>
            </a:r>
          </a:p>
          <a:p>
            <a:pPr algn="just"/>
            <a:r>
              <a:rPr lang="cs-CZ" dirty="0"/>
              <a:t>Projednání záměru zpracování „Strategie“:</a:t>
            </a:r>
          </a:p>
          <a:p>
            <a:pPr lvl="1" algn="just"/>
            <a:r>
              <a:rPr lang="cs-CZ" dirty="0"/>
              <a:t>Komise pro rodinu a sociální záležitosti</a:t>
            </a:r>
          </a:p>
          <a:p>
            <a:pPr lvl="1" algn="just"/>
            <a:r>
              <a:rPr lang="cs-CZ" dirty="0"/>
              <a:t>Výbor pro výchovu, vzdělávání a zaměstnanost</a:t>
            </a:r>
          </a:p>
          <a:p>
            <a:pPr algn="just"/>
            <a:r>
              <a:rPr lang="cs-CZ" sz="2800" dirty="0"/>
              <a:t>Schválení záměru zpracování „Strategie“ na jednání ROK dne 18.3.2024</a:t>
            </a:r>
          </a:p>
          <a:p>
            <a:pPr algn="just"/>
            <a:r>
              <a:rPr lang="cs-CZ" dirty="0"/>
              <a:t>Vytvoření dvou pracovních skupin se zaměřením na:</a:t>
            </a:r>
          </a:p>
          <a:p>
            <a:pPr lvl="1" algn="just"/>
            <a:r>
              <a:rPr lang="cs-CZ" dirty="0"/>
              <a:t>ohrožené děti</a:t>
            </a:r>
          </a:p>
          <a:p>
            <a:pPr lvl="1" algn="just"/>
            <a:r>
              <a:rPr lang="cs-CZ" dirty="0"/>
              <a:t>děti s postižením</a:t>
            </a:r>
          </a:p>
        </p:txBody>
      </p:sp>
      <p:sp>
        <p:nvSpPr>
          <p:cNvPr id="3" name="Nadpis 17">
            <a:extLst>
              <a:ext uri="{FF2B5EF4-FFF2-40B4-BE49-F238E27FC236}">
                <a16:creationId xmlns:a16="http://schemas.microsoft.com/office/drawing/2014/main" id="{718FA49E-9C27-D210-B988-4FD930E38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790575"/>
            <a:ext cx="10515600" cy="438150"/>
          </a:xfrm>
        </p:spPr>
        <p:txBody>
          <a:bodyPr anchor="t">
            <a:no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Strategie rozvoje systému péče o ohrožené děti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311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1589F-BE20-9AEA-94FC-B050C1513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BD303E8F-B253-140A-F753-68A9D78360E7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F4180EE1-627C-EBA4-75A6-97A40351F05F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443ADDB2-0F1B-2EB7-AC4D-EE40348162A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4BFC72AF-0F23-384D-4A2E-4FB7F5666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AE37455-DFA3-3FBA-9B8F-6302004E1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317D407-E948-53F5-BFDD-EE2CEB4DF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2F7BD33-B813-8A7C-808D-CB9B7F903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7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E7C27E91-FB75-61F9-9378-EA4592E0B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065"/>
            <a:ext cx="10515600" cy="4785006"/>
          </a:xfrm>
        </p:spPr>
        <p:txBody>
          <a:bodyPr>
            <a:normAutofit/>
          </a:bodyPr>
          <a:lstStyle/>
          <a:p>
            <a:pPr algn="just"/>
            <a:r>
              <a:rPr lang="cs-CZ" dirty="0"/>
              <a:t>Zpracování podkladových materiálů:</a:t>
            </a:r>
          </a:p>
          <a:p>
            <a:pPr algn="just"/>
            <a:r>
              <a:rPr lang="cs-CZ" dirty="0"/>
              <a:t>Analýza dětí s postižením</a:t>
            </a:r>
          </a:p>
          <a:p>
            <a:pPr algn="just"/>
            <a:r>
              <a:rPr lang="cs-CZ" dirty="0"/>
              <a:t>Analýza ohrožených dětí</a:t>
            </a:r>
          </a:p>
          <a:p>
            <a:pPr algn="just"/>
            <a:r>
              <a:rPr lang="cs-CZ" dirty="0"/>
              <a:t>V květnu 2024 ukončila činnost pracovní skupiny - připomínkování  návrhu  „Strategie“</a:t>
            </a:r>
          </a:p>
          <a:p>
            <a:pPr algn="just"/>
            <a:r>
              <a:rPr lang="cs-CZ" dirty="0"/>
              <a:t>Projednání „Strategie“</a:t>
            </a:r>
          </a:p>
          <a:p>
            <a:pPr lvl="1" algn="just"/>
            <a:r>
              <a:rPr lang="cs-CZ" dirty="0"/>
              <a:t>Komise pro rodinu a sociálních záležitosti</a:t>
            </a:r>
          </a:p>
          <a:p>
            <a:pPr lvl="1" algn="just"/>
            <a:r>
              <a:rPr lang="cs-CZ" dirty="0"/>
              <a:t>Výbor pro výchovu, vzdělávání a zaměstnanost</a:t>
            </a:r>
          </a:p>
          <a:p>
            <a:pPr algn="just"/>
            <a:r>
              <a:rPr lang="cs-CZ" dirty="0"/>
              <a:t>Projednání „Strategie“ na jednání ROK dne 27. 5. 2024</a:t>
            </a:r>
          </a:p>
          <a:p>
            <a:pPr algn="just"/>
            <a:r>
              <a:rPr lang="cs-CZ" dirty="0"/>
              <a:t>Schválení „Strategie“ na jednání ZOK dne 14.6.2024</a:t>
            </a:r>
          </a:p>
          <a:p>
            <a:pPr lvl="1" algn="just"/>
            <a:endParaRPr lang="cs-CZ" dirty="0"/>
          </a:p>
        </p:txBody>
      </p:sp>
      <p:sp>
        <p:nvSpPr>
          <p:cNvPr id="3" name="Nadpis 17">
            <a:extLst>
              <a:ext uri="{FF2B5EF4-FFF2-40B4-BE49-F238E27FC236}">
                <a16:creationId xmlns:a16="http://schemas.microsoft.com/office/drawing/2014/main" id="{B6E5A91B-5CCA-A91B-BE1A-8BAC75249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790575"/>
            <a:ext cx="10515600" cy="438150"/>
          </a:xfrm>
        </p:spPr>
        <p:txBody>
          <a:bodyPr anchor="t">
            <a:no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Strategie rozvoje systému péče o ohrožené děti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260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1EBAF-76DE-00CD-C21E-815BE10C3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9B9413A3-B86A-0D95-59AD-B36570959FDF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69E6AA18-EE37-F401-437D-D89F9DB16D49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A8701F12-327E-36CA-D7CF-E60B58F62BA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273FE48B-BFE9-2CBD-F74A-E60FDA41E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E1BAEFF-E36F-5CE1-1A3E-916A519B7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0F32C77-D679-E00D-CE16-76BBB7E3C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022C5CA-C5F8-F757-1E25-C83300540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8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D8F410A4-3510-E761-CAFC-A5B93F601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065"/>
            <a:ext cx="10515600" cy="478500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Strategie OK prvním strategickým dokumentem dlouhodobého charakteru, který propojuje resorty školství, sociálních věcí a zdravotnictví, aby společným úsilím minimalizovaly počet ohrožených dětí a rodin na území kraje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b="1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Hlavní cíle Strategie OK</a:t>
            </a:r>
            <a:endParaRPr lang="cs-CZ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cs-CZ" b="1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Děti a rodiny mají dostupné preventivní aktivity a podporu v místě, kde žijí</a:t>
            </a:r>
            <a:endParaRPr lang="cs-CZ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6695" algn="just"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Hlavní cíl se zaměřuje na zajištění potřeb dětí v jejich nejbližším přirozeném okolí a na zachycení problému a poskytnutí pomoci v místě, kde děti a rodiny žijí. </a:t>
            </a:r>
          </a:p>
          <a:p>
            <a:pPr marL="226695"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just"/>
            <a:endParaRPr lang="cs-CZ" b="1" dirty="0"/>
          </a:p>
          <a:p>
            <a:pPr lvl="1" algn="just"/>
            <a:endParaRPr lang="cs-CZ" dirty="0"/>
          </a:p>
        </p:txBody>
      </p:sp>
      <p:sp>
        <p:nvSpPr>
          <p:cNvPr id="3" name="Nadpis 17">
            <a:extLst>
              <a:ext uri="{FF2B5EF4-FFF2-40B4-BE49-F238E27FC236}">
                <a16:creationId xmlns:a16="http://schemas.microsoft.com/office/drawing/2014/main" id="{8A3DACBC-83A7-32A2-1509-D5121BFA5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790575"/>
            <a:ext cx="10515600" cy="438150"/>
          </a:xfrm>
        </p:spPr>
        <p:txBody>
          <a:bodyPr anchor="t">
            <a:no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Strategie rozvoje systému péče o ohrožené děti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418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20A5A-B140-96A1-C2CF-17E731E74E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773F223B-1376-1AF2-9E5D-07B7970FCB5F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E72CDE39-03EB-4A4A-3EC4-31E2ED76C67A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94A98D48-DFE6-53A6-24A0-9127CDDB2C6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0C90F7D0-3B3A-3AF5-18C7-1503D0851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FB0FEA5-A4AF-9A9E-1CB0-FF86610A6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9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1200" dirty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45A57D5-78CC-9360-D375-F773FF884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3BF9521-43FD-9E0E-F15B-319AA1CD3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9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646B07A9-500F-51F9-BD54-034A033CB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065"/>
            <a:ext cx="10515600" cy="4785006"/>
          </a:xfrm>
        </p:spPr>
        <p:txBody>
          <a:bodyPr>
            <a:norm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</a:rPr>
              <a:t>2. Podpora je poskytována tak, aby děti mohly vyrůstat v rodině</a:t>
            </a:r>
          </a:p>
          <a:p>
            <a:pPr marL="226695" algn="just">
              <a:lnSpc>
                <a:spcPct val="107000"/>
              </a:lnSpc>
              <a:spcAft>
                <a:spcPts val="800"/>
              </a:spcAft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</a:rPr>
              <a:t>Hlavní cíl se zaměřuje na zajištění základních podmínek důležitých pro společný život celé rodiny, zejména stabilitu v oblasti bydlení a financí.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</a:rPr>
              <a:t>3.Síť pomoci odpovídá potřebám ohrožených dětí a rodin</a:t>
            </a:r>
          </a:p>
          <a:p>
            <a:pPr marL="226695" algn="just">
              <a:lnSpc>
                <a:spcPct val="107000"/>
              </a:lnSpc>
              <a:spcAft>
                <a:spcPts val="800"/>
              </a:spcAft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</a:rPr>
              <a:t>Hlavní cíl se zaměřuje na potřebnou, cílenou, odbornou pomoc dětem a rodinám v jejich nepříznivé situaci prostřednictvím sítě služeb, které ohrožené děti a rodiny potřebují.</a:t>
            </a:r>
          </a:p>
          <a:p>
            <a:pPr algn="just"/>
            <a:endParaRPr lang="cs-CZ" b="1" dirty="0"/>
          </a:p>
          <a:p>
            <a:pPr lvl="1" algn="just"/>
            <a:endParaRPr lang="cs-CZ" dirty="0"/>
          </a:p>
        </p:txBody>
      </p:sp>
      <p:sp>
        <p:nvSpPr>
          <p:cNvPr id="3" name="Nadpis 17">
            <a:extLst>
              <a:ext uri="{FF2B5EF4-FFF2-40B4-BE49-F238E27FC236}">
                <a16:creationId xmlns:a16="http://schemas.microsoft.com/office/drawing/2014/main" id="{BA0F5F56-0B77-AF10-5E6F-8646AA5CD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790575"/>
            <a:ext cx="10515600" cy="438150"/>
          </a:xfrm>
        </p:spPr>
        <p:txBody>
          <a:bodyPr anchor="t">
            <a:no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Strategie rozvoje systému péče o ohrožené děti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4548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lomoucký kraj">
    <a:dk1>
      <a:srgbClr val="000000"/>
    </a:dk1>
    <a:lt1>
      <a:srgbClr val="FFFFFF"/>
    </a:lt1>
    <a:dk2>
      <a:srgbClr val="02539F"/>
    </a:dk2>
    <a:lt2>
      <a:srgbClr val="E7E6E6"/>
    </a:lt2>
    <a:accent1>
      <a:srgbClr val="02539F"/>
    </a:accent1>
    <a:accent2>
      <a:srgbClr val="58894C"/>
    </a:accent2>
    <a:accent3>
      <a:srgbClr val="C4262D"/>
    </a:accent3>
    <a:accent4>
      <a:srgbClr val="9FBF5B"/>
    </a:accent4>
    <a:accent5>
      <a:srgbClr val="6AB6EA"/>
    </a:accent5>
    <a:accent6>
      <a:srgbClr val="E9BB46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lomoucký kraj">
    <a:dk1>
      <a:srgbClr val="000000"/>
    </a:dk1>
    <a:lt1>
      <a:srgbClr val="FFFFFF"/>
    </a:lt1>
    <a:dk2>
      <a:srgbClr val="02539F"/>
    </a:dk2>
    <a:lt2>
      <a:srgbClr val="E7E6E6"/>
    </a:lt2>
    <a:accent1>
      <a:srgbClr val="02539F"/>
    </a:accent1>
    <a:accent2>
      <a:srgbClr val="58894C"/>
    </a:accent2>
    <a:accent3>
      <a:srgbClr val="C4262D"/>
    </a:accent3>
    <a:accent4>
      <a:srgbClr val="9FBF5B"/>
    </a:accent4>
    <a:accent5>
      <a:srgbClr val="6AB6EA"/>
    </a:accent5>
    <a:accent6>
      <a:srgbClr val="E9BB46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lomoucký kraj">
    <a:dk1>
      <a:srgbClr val="000000"/>
    </a:dk1>
    <a:lt1>
      <a:srgbClr val="FFFFFF"/>
    </a:lt1>
    <a:dk2>
      <a:srgbClr val="02539F"/>
    </a:dk2>
    <a:lt2>
      <a:srgbClr val="E7E6E6"/>
    </a:lt2>
    <a:accent1>
      <a:srgbClr val="02539F"/>
    </a:accent1>
    <a:accent2>
      <a:srgbClr val="58894C"/>
    </a:accent2>
    <a:accent3>
      <a:srgbClr val="C4262D"/>
    </a:accent3>
    <a:accent4>
      <a:srgbClr val="9FBF5B"/>
    </a:accent4>
    <a:accent5>
      <a:srgbClr val="6AB6EA"/>
    </a:accent5>
    <a:accent6>
      <a:srgbClr val="E9BB46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lomoucký kraj">
    <a:dk1>
      <a:srgbClr val="000000"/>
    </a:dk1>
    <a:lt1>
      <a:srgbClr val="FFFFFF"/>
    </a:lt1>
    <a:dk2>
      <a:srgbClr val="02539F"/>
    </a:dk2>
    <a:lt2>
      <a:srgbClr val="E7E6E6"/>
    </a:lt2>
    <a:accent1>
      <a:srgbClr val="02539F"/>
    </a:accent1>
    <a:accent2>
      <a:srgbClr val="58894C"/>
    </a:accent2>
    <a:accent3>
      <a:srgbClr val="C4262D"/>
    </a:accent3>
    <a:accent4>
      <a:srgbClr val="9FBF5B"/>
    </a:accent4>
    <a:accent5>
      <a:srgbClr val="6AB6EA"/>
    </a:accent5>
    <a:accent6>
      <a:srgbClr val="E9BB46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778</TotalTime>
  <Words>1049</Words>
  <Application>Microsoft Office PowerPoint</Application>
  <PresentationFormat>Širokoúhlá obrazovka</PresentationFormat>
  <Paragraphs>102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Inter</vt:lpstr>
      <vt:lpstr>Motiv Office</vt:lpstr>
      <vt:lpstr>Prezentace aplikace PowerPoint</vt:lpstr>
      <vt:lpstr>Proč změna v oblasti ohrožených dětí?</vt:lpstr>
      <vt:lpstr>Proč změna v oblasti ohrožených dětí?</vt:lpstr>
      <vt:lpstr>Proč změna v oblasti ohrožených dětí?</vt:lpstr>
      <vt:lpstr>Proč změna v oblasti ohrožených dětí?</vt:lpstr>
      <vt:lpstr>Strategie rozvoje systému péče o ohrožené děti</vt:lpstr>
      <vt:lpstr>Strategie rozvoje systému péče o ohrožené děti</vt:lpstr>
      <vt:lpstr>Strategie rozvoje systému péče o ohrožené děti</vt:lpstr>
      <vt:lpstr>Strategie rozvoje systému péče o ohrožené děti</vt:lpstr>
      <vt:lpstr>Strategie rozvoje systému péče o ohrožené děti</vt:lpstr>
      <vt:lpstr>Strategie rozvoje systému péče o ohrožené děti</vt:lpstr>
      <vt:lpstr>Strategie rozvoje systému péče o ohrožené děti</vt:lpstr>
      <vt:lpstr>Strategie rozvoje systému péče o ohrožené děti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Podivínský Pavel</cp:lastModifiedBy>
  <cp:revision>50</cp:revision>
  <dcterms:created xsi:type="dcterms:W3CDTF">2022-03-10T07:10:19Z</dcterms:created>
  <dcterms:modified xsi:type="dcterms:W3CDTF">2024-10-08T13:11:58Z</dcterms:modified>
</cp:coreProperties>
</file>