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sldIdLst>
    <p:sldId id="291" r:id="rId5"/>
    <p:sldId id="331" r:id="rId6"/>
    <p:sldId id="332" r:id="rId7"/>
    <p:sldId id="333" r:id="rId8"/>
    <p:sldId id="427" r:id="rId9"/>
    <p:sldId id="339" r:id="rId10"/>
    <p:sldId id="424" r:id="rId11"/>
    <p:sldId id="432" r:id="rId12"/>
    <p:sldId id="433" r:id="rId13"/>
    <p:sldId id="425" r:id="rId14"/>
    <p:sldId id="423" r:id="rId15"/>
    <p:sldId id="431" r:id="rId16"/>
    <p:sldId id="430" r:id="rId17"/>
    <p:sldId id="429" r:id="rId18"/>
    <p:sldId id="428" r:id="rId19"/>
    <p:sldId id="422" r:id="rId20"/>
    <p:sldId id="318" r:id="rId21"/>
    <p:sldId id="361" r:id="rId22"/>
    <p:sldId id="416" r:id="rId23"/>
    <p:sldId id="420" r:id="rId24"/>
    <p:sldId id="311" r:id="rId2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8" autoAdjust="0"/>
    <p:restoredTop sz="79095" autoAdjust="0"/>
  </p:normalViewPr>
  <p:slideViewPr>
    <p:cSldViewPr snapToGrid="0" snapToObjects="1" showGuides="1">
      <p:cViewPr varScale="1">
        <p:scale>
          <a:sx n="90" d="100"/>
          <a:sy n="90" d="100"/>
        </p:scale>
        <p:origin x="1386" y="84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396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09.10.2024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P1 2024: </a:t>
            </a:r>
            <a:r>
              <a:rPr lang="cs-CZ" sz="1800" b="0" i="0" u="none" strike="noStrike" baseline="0" dirty="0">
                <a:solidFill>
                  <a:srgbClr val="000000"/>
                </a:solidFill>
              </a:rPr>
              <a:t>1 944 690 000,- Kč </a:t>
            </a:r>
          </a:p>
          <a:p>
            <a:r>
              <a:rPr lang="cs-CZ" sz="1800" b="0" i="0" u="none" strike="noStrike" baseline="0" dirty="0">
                <a:solidFill>
                  <a:srgbClr val="000000"/>
                </a:solidFill>
              </a:rPr>
              <a:t>žádost do P1 na rok 2024: </a:t>
            </a:r>
            <a:r>
              <a:rPr lang="cs-CZ" sz="1800" b="0" i="0" u="none" strike="noStrike" baseline="0" dirty="0">
                <a:latin typeface="ArialMT"/>
              </a:rPr>
              <a:t>2 560 000 000 Kč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4676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3548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1465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0001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sp.cz/sqw/historie.sqw?o=9&amp;T=704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psv.cz/web/cz/vyhlaseni-mimoradneho-dotacniho-rizeni-pro-socialni-sluzby-pro-rok-2024-oblast-b-a-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93671" y="3636974"/>
            <a:ext cx="8244133" cy="1533451"/>
          </a:xfrm>
        </p:spPr>
        <p:txBody>
          <a:bodyPr anchor="b">
            <a:normAutofit fontScale="90000"/>
          </a:bodyPr>
          <a:lstStyle/>
          <a:p>
            <a:pPr algn="ctr"/>
            <a:r>
              <a:rPr lang="cs-CZ" sz="3600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  <a:t>Setkání poskytovatelů sociálních služeb v Olomouckém kraj</a:t>
            </a:r>
            <a:r>
              <a:rPr lang="cs-CZ" dirty="0">
                <a:ea typeface="Inter" panose="02000503000000020004" pitchFamily="2" charset="0"/>
                <a:cs typeface="Arial" panose="020B0604020202020204" pitchFamily="34" charset="0"/>
              </a:rPr>
              <a:t>i</a:t>
            </a:r>
            <a:br>
              <a:rPr lang="cs-CZ" sz="3600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</a:br>
            <a:r>
              <a:rPr lang="cs-CZ" dirty="0">
                <a:ea typeface="Inter" panose="02000503000000020004" pitchFamily="2" charset="0"/>
                <a:cs typeface="Arial" panose="020B0604020202020204" pitchFamily="34" charset="0"/>
              </a:rPr>
              <a:t>9. 10. 2024</a:t>
            </a:r>
            <a:br>
              <a:rPr lang="cs-CZ" sz="3600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</a:br>
            <a:endParaRPr lang="cs-CZ" sz="36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85637" y="5337629"/>
            <a:ext cx="6751435" cy="935027"/>
          </a:xfrm>
        </p:spPr>
        <p:txBody>
          <a:bodyPr>
            <a:normAutofit/>
          </a:bodyPr>
          <a:lstStyle/>
          <a:p>
            <a:pPr algn="ctr"/>
            <a:r>
              <a:rPr lang="cs-CZ" dirty="0">
                <a:ea typeface="Inter" panose="02000503000000020004" pitchFamily="2" charset="0"/>
                <a:cs typeface="Arial" panose="020B0604020202020204" pitchFamily="34" charset="0"/>
              </a:rPr>
              <a:t>Zbyněk Vočka</a:t>
            </a:r>
            <a:endParaRPr lang="cs-CZ" sz="20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70535E-600E-E324-3346-037590AEE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649" y="951246"/>
            <a:ext cx="10515600" cy="684000"/>
          </a:xfrm>
        </p:spPr>
        <p:txBody>
          <a:bodyPr>
            <a:normAutofit fontScale="90000"/>
          </a:bodyPr>
          <a:lstStyle/>
          <a:p>
            <a:r>
              <a:rPr lang="cs-CZ" dirty="0"/>
              <a:t>Aktuální informace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AD1C55-462F-5974-C746-EE40B3E484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1028"/>
            <a:ext cx="3200400" cy="46353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b="1" u="sng" dirty="0"/>
              <a:t>Sdělení MPSV č. 286/2024 Sb.</a:t>
            </a:r>
          </a:p>
          <a:p>
            <a:r>
              <a:rPr lang="cs-CZ" sz="1800" dirty="0"/>
              <a:t>minimální mzda pro rok 2025</a:t>
            </a:r>
          </a:p>
          <a:p>
            <a:endParaRPr lang="cs-CZ" sz="1800" dirty="0"/>
          </a:p>
          <a:p>
            <a:r>
              <a:rPr lang="cs-CZ" sz="1800" dirty="0"/>
              <a:t>nejnižší úroveň zaručeného platu</a:t>
            </a:r>
          </a:p>
          <a:p>
            <a:endParaRPr lang="cs-CZ" sz="1800" dirty="0"/>
          </a:p>
          <a:p>
            <a:endParaRPr lang="cs-CZ" sz="1800" dirty="0"/>
          </a:p>
          <a:p>
            <a:endParaRPr lang="cs-CZ" sz="1800" dirty="0"/>
          </a:p>
          <a:p>
            <a:endParaRPr lang="cs-CZ" sz="1800" dirty="0"/>
          </a:p>
          <a:p>
            <a:r>
              <a:rPr lang="cs-CZ" sz="1800" dirty="0"/>
              <a:t>rozpětí výše příplatku za práci ve ztíženém pracovním prostředí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FCEF9D1-ACA3-16E0-63BA-274D21C29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6E0F8DA-33EB-0E86-E7C4-A2FC47369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10</a:t>
            </a:fld>
            <a:endParaRPr lang="cs-CZ"/>
          </a:p>
        </p:txBody>
      </p:sp>
      <p:pic>
        <p:nvPicPr>
          <p:cNvPr id="7" name="Obrázek 6" descr="Obsah obrázku text, snímek obrazovky, Písmo, dokument&#10;&#10;Popis byl vytvořen automaticky">
            <a:extLst>
              <a:ext uri="{FF2B5EF4-FFF2-40B4-BE49-F238E27FC236}">
                <a16:creationId xmlns:a16="http://schemas.microsoft.com/office/drawing/2014/main" id="{5EFADEA5-BA52-4512-B81C-7E00BEF51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1635246"/>
            <a:ext cx="7772400" cy="4397411"/>
          </a:xfrm>
          <a:prstGeom prst="rect">
            <a:avLst/>
          </a:prstGeom>
        </p:spPr>
      </p:pic>
      <p:sp>
        <p:nvSpPr>
          <p:cNvPr id="8" name="Šipka vpravo 7">
            <a:extLst>
              <a:ext uri="{FF2B5EF4-FFF2-40B4-BE49-F238E27FC236}">
                <a16:creationId xmlns:a16="http://schemas.microsoft.com/office/drawing/2014/main" id="{261DDF38-167D-A1B9-DBB4-439B8DE0B9A5}"/>
              </a:ext>
            </a:extLst>
          </p:cNvPr>
          <p:cNvSpPr/>
          <p:nvPr/>
        </p:nvSpPr>
        <p:spPr>
          <a:xfrm>
            <a:off x="3342807" y="2443397"/>
            <a:ext cx="924393" cy="1049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Šipka vpravo 8">
            <a:extLst>
              <a:ext uri="{FF2B5EF4-FFF2-40B4-BE49-F238E27FC236}">
                <a16:creationId xmlns:a16="http://schemas.microsoft.com/office/drawing/2014/main" id="{F5C7DB61-BB10-42CE-8AAB-E004ED7B91E7}"/>
              </a:ext>
            </a:extLst>
          </p:cNvPr>
          <p:cNvSpPr/>
          <p:nvPr/>
        </p:nvSpPr>
        <p:spPr>
          <a:xfrm>
            <a:off x="3342807" y="3312826"/>
            <a:ext cx="924393" cy="1161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ipka vpravo 9">
            <a:extLst>
              <a:ext uri="{FF2B5EF4-FFF2-40B4-BE49-F238E27FC236}">
                <a16:creationId xmlns:a16="http://schemas.microsoft.com/office/drawing/2014/main" id="{9D66D988-798C-3BF1-6560-59CAF7911D88}"/>
              </a:ext>
            </a:extLst>
          </p:cNvPr>
          <p:cNvSpPr/>
          <p:nvPr/>
        </p:nvSpPr>
        <p:spPr>
          <a:xfrm>
            <a:off x="3342806" y="5494415"/>
            <a:ext cx="924393" cy="11385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697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811203-2DA0-E92B-4DAA-BEEB59897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4875"/>
            <a:ext cx="10515600" cy="684000"/>
          </a:xfrm>
        </p:spPr>
        <p:txBody>
          <a:bodyPr>
            <a:normAutofit fontScale="90000"/>
          </a:bodyPr>
          <a:lstStyle/>
          <a:p>
            <a:r>
              <a:rPr lang="cs-CZ" dirty="0"/>
              <a:t>Aktuální informace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17E02E8-6C12-C41A-6F09-0027DA672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0973"/>
            <a:ext cx="10515600" cy="3994577"/>
          </a:xfrm>
        </p:spPr>
        <p:txBody>
          <a:bodyPr>
            <a:normAutofit/>
          </a:bodyPr>
          <a:lstStyle/>
          <a:p>
            <a:r>
              <a:rPr lang="cs-CZ" dirty="0"/>
              <a:t>respirační onemocnění</a:t>
            </a:r>
          </a:p>
          <a:p>
            <a:pPr lvl="1"/>
            <a:r>
              <a:rPr lang="cs-CZ" dirty="0"/>
              <a:t>na vzestupu Covid-19</a:t>
            </a:r>
          </a:p>
          <a:p>
            <a:pPr marL="457200" lvl="1" indent="0">
              <a:buNone/>
            </a:pP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BE7857F-CEF1-1091-758A-770A411E9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CA394CC-0AFC-BE11-6356-9D9878F9B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11</a:t>
            </a:fld>
            <a:endParaRPr lang="cs-CZ"/>
          </a:p>
        </p:txBody>
      </p:sp>
      <p:pic>
        <p:nvPicPr>
          <p:cNvPr id="9" name="Obrázek 8" descr="Obsah obrázku text, snímek obrazovky, řada/pruh, Vykreslený graf&#10;&#10;Popis byl vytvořen automaticky">
            <a:extLst>
              <a:ext uri="{FF2B5EF4-FFF2-40B4-BE49-F238E27FC236}">
                <a16:creationId xmlns:a16="http://schemas.microsoft.com/office/drawing/2014/main" id="{CFB06B5F-385B-7AB5-E8AF-EF1A3B4EE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6" y="2615939"/>
            <a:ext cx="11932630" cy="348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922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811203-2DA0-E92B-4DAA-BEEB59897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Aktuální informace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17E02E8-6C12-C41A-6F09-0027DA672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0800"/>
            <a:ext cx="10515600" cy="3994577"/>
          </a:xfrm>
        </p:spPr>
        <p:txBody>
          <a:bodyPr>
            <a:normAutofit/>
          </a:bodyPr>
          <a:lstStyle/>
          <a:p>
            <a:r>
              <a:rPr lang="cs-CZ" dirty="0"/>
              <a:t>respirační onemocnění</a:t>
            </a:r>
          </a:p>
          <a:p>
            <a:pPr lvl="1"/>
            <a:r>
              <a:rPr lang="cs-CZ" dirty="0"/>
              <a:t>na vzestupu Covid-19</a:t>
            </a:r>
          </a:p>
          <a:p>
            <a:pPr marL="457200" lvl="1" indent="0">
              <a:buNone/>
            </a:pP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BE7857F-CEF1-1091-758A-770A411E9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CA394CC-0AFC-BE11-6356-9D9878F9B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12</a:t>
            </a:fld>
            <a:endParaRPr lang="cs-CZ"/>
          </a:p>
        </p:txBody>
      </p:sp>
      <p:pic>
        <p:nvPicPr>
          <p:cNvPr id="7" name="Obrázek 6" descr="Obsah obrázku snímek obrazovky, růžová&#10;&#10;Popis byl vytvořen automaticky">
            <a:extLst>
              <a:ext uri="{FF2B5EF4-FFF2-40B4-BE49-F238E27FC236}">
                <a16:creationId xmlns:a16="http://schemas.microsoft.com/office/drawing/2014/main" id="{AE080A93-BE0D-2312-CCF4-6B9CC9A490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878556"/>
            <a:ext cx="7772400" cy="329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210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811203-2DA0-E92B-4DAA-BEEB59897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Aktuální informace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17E02E8-6C12-C41A-6F09-0027DA672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0800"/>
            <a:ext cx="10515600" cy="4365550"/>
          </a:xfrm>
        </p:spPr>
        <p:txBody>
          <a:bodyPr>
            <a:normAutofit/>
          </a:bodyPr>
          <a:lstStyle/>
          <a:p>
            <a:r>
              <a:rPr lang="cs-CZ" dirty="0"/>
              <a:t>respirační onemocnění</a:t>
            </a:r>
          </a:p>
          <a:p>
            <a:pPr lvl="1"/>
            <a:r>
              <a:rPr lang="cs-CZ" dirty="0"/>
              <a:t>lze očekávat zvyšování počtu nemocných Covid-19 i chřipky (zejména kolem Vánoc)</a:t>
            </a:r>
          </a:p>
          <a:p>
            <a:pPr lvl="1"/>
            <a:r>
              <a:rPr lang="cs-CZ" dirty="0"/>
              <a:t>doporučeno očkování</a:t>
            </a:r>
          </a:p>
          <a:p>
            <a:pPr lvl="1"/>
            <a:r>
              <a:rPr lang="cs-CZ" dirty="0"/>
              <a:t>osoba s příznaky a pozitivním antigenním testem považována za nemocnou osobu </a:t>
            </a:r>
          </a:p>
          <a:p>
            <a:pPr lvl="2"/>
            <a:r>
              <a:rPr lang="cs-CZ" dirty="0"/>
              <a:t>nutno řešit, aby nepřicházela do kontaktu s ohroženými osobami (pracovní neschopnost)</a:t>
            </a:r>
          </a:p>
          <a:p>
            <a:pPr lvl="1"/>
            <a:r>
              <a:rPr lang="cs-CZ" dirty="0"/>
              <a:t>připomínka</a:t>
            </a:r>
          </a:p>
          <a:p>
            <a:pPr lvl="2"/>
            <a:r>
              <a:rPr lang="cs-CZ" dirty="0"/>
              <a:t>návštěvám v pobytových službách důrazně doporučit používání respirátorů</a:t>
            </a:r>
          </a:p>
          <a:p>
            <a:pPr lvl="2"/>
            <a:r>
              <a:rPr lang="cs-CZ" dirty="0"/>
              <a:t>vhodné i v terénních službách u pracovníků v domácnostech, kde se vyskytují příznaky u uživatele či jiných osob v domácnosti</a:t>
            </a:r>
          </a:p>
          <a:p>
            <a:pPr marL="457200" lvl="1" indent="0">
              <a:buNone/>
            </a:pP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BE7857F-CEF1-1091-758A-770A411E9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CA394CC-0AFC-BE11-6356-9D9878F9B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523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811203-2DA0-E92B-4DAA-BEEB59897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Aktuální informace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17E02E8-6C12-C41A-6F09-0027DA672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0800"/>
            <a:ext cx="10515600" cy="3994577"/>
          </a:xfrm>
        </p:spPr>
        <p:txBody>
          <a:bodyPr>
            <a:normAutofit/>
          </a:bodyPr>
          <a:lstStyle/>
          <a:p>
            <a:r>
              <a:rPr lang="cs-CZ" dirty="0"/>
              <a:t>respirační onemocnění</a:t>
            </a:r>
          </a:p>
          <a:p>
            <a:pPr lvl="1"/>
            <a:r>
              <a:rPr lang="cs-CZ" dirty="0"/>
              <a:t>vyhláška MZ č. 101/2022 Sb., o systému epidemiologické bdělosti pro onemocnění COVID-19</a:t>
            </a:r>
          </a:p>
          <a:p>
            <a:pPr lvl="2"/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Poskytovatel sociálních služeb </a:t>
            </a:r>
          </a:p>
          <a:p>
            <a:pPr lvl="3"/>
            <a:r>
              <a:rPr lang="cs-CZ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 týdenním stacionáři, </a:t>
            </a:r>
          </a:p>
          <a:p>
            <a:pPr lvl="3"/>
            <a:r>
              <a:rPr lang="cs-CZ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domově pro osoby se zdravotním postižením, </a:t>
            </a:r>
          </a:p>
          <a:p>
            <a:pPr lvl="3"/>
            <a:r>
              <a:rPr lang="cs-CZ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domově pro seniory nebo domově se zvláštním režimem </a:t>
            </a:r>
          </a:p>
          <a:p>
            <a:pPr marL="914400" lvl="2" indent="0">
              <a:buNone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zasílá hlášení o onemocnění COVID-19 místně příslušnému orgánu ochrany veřejného zdraví elektronickou formou prostřednictvím registru aktuálního zdravotního stavu fyzických osob orgánů ochrany veřejného zdraví. Hlášení se provádí při zjištění pozitivního výsledku laboratorního vyšetření na COVID-19 u osob, kterým jsou poskytovány sociální služby, nebo u zaměstnanců tohoto poskytovatele. Hlášení se provádí bez zbytečného odkladu, nejméně jedenkrát denně. </a:t>
            </a:r>
            <a:endParaRPr lang="cs-CZ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BE7857F-CEF1-1091-758A-770A411E9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CA394CC-0AFC-BE11-6356-9D9878F9B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133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811203-2DA0-E92B-4DAA-BEEB59897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Aktuální informace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17E02E8-6C12-C41A-6F09-0027DA672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6286"/>
            <a:ext cx="10515600" cy="3994577"/>
          </a:xfrm>
        </p:spPr>
        <p:txBody>
          <a:bodyPr>
            <a:normAutofit/>
          </a:bodyPr>
          <a:lstStyle/>
          <a:p>
            <a:pPr lvl="2"/>
            <a:r>
              <a:rPr lang="cs-CZ" sz="2100" dirty="0">
                <a:latin typeface="Arial" panose="020B0604020202020204" pitchFamily="34" charset="0"/>
                <a:cs typeface="Times New Roman" panose="02020603050405020304" pitchFamily="18" charset="0"/>
              </a:rPr>
              <a:t>Hlášení poskytovatele sociálních služeb obsahuje </a:t>
            </a:r>
          </a:p>
          <a:p>
            <a:pPr marL="1371600" lvl="3" indent="0">
              <a:buNone/>
            </a:pPr>
            <a:r>
              <a:rPr lang="cs-CZ" dirty="0"/>
              <a:t> a) jméno, popřípadě jména, a příjmení osoby s onemocněním COVID-19, její číslo pojištěnce, popřípadě datum narození, nemá-li osoba přidělené číslo pojištěnce, její pohlaví, státní příslušnost, a kód zdravotní pojišťovny, u níž je osoba s prokázaným onemocněním COVID-19 pojištěna,</a:t>
            </a:r>
          </a:p>
          <a:p>
            <a:pPr marL="1371600" lvl="3" indent="0">
              <a:buNone/>
            </a:pPr>
            <a:r>
              <a:rPr lang="cs-CZ" dirty="0"/>
              <a:t>b) informaci o tom, zda je osoba s prokázaným onemocněním COVID-19 zaměstnancem poskytovatele nebo uživatelem služeb, </a:t>
            </a:r>
          </a:p>
          <a:p>
            <a:pPr marL="1371600" lvl="3" indent="0">
              <a:buNone/>
            </a:pPr>
            <a:r>
              <a:rPr lang="cs-CZ" dirty="0"/>
              <a:t>c) informaci o datu provedení RT-PCR nebo RAT s pozitivním výsledkem a stavu osoby s onemocněním COVID-19, včetně informace o jejím úmrtí s uvedením jeho data, pokud úmrtí nastalo do 30 dnů ode dne provedení RT-PCR nebo RAT s pozitivním výsledkem, </a:t>
            </a:r>
          </a:p>
          <a:p>
            <a:pPr marL="1371600" lvl="3" indent="0">
              <a:buNone/>
            </a:pPr>
            <a:r>
              <a:rPr lang="cs-CZ" dirty="0"/>
              <a:t>d) název poskytovatele, jeho IČ, identifikátor sociální služby, kontaktní e-mail a telefonní číslo.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BE7857F-CEF1-1091-758A-770A411E9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CA394CC-0AFC-BE11-6356-9D9878F9B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5673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70535E-600E-E324-3346-037590AEE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Aktuální informace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AD1C55-462F-5974-C746-EE40B3E484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772" y="1990800"/>
            <a:ext cx="10515600" cy="4112288"/>
          </a:xfrm>
        </p:spPr>
        <p:txBody>
          <a:bodyPr/>
          <a:lstStyle/>
          <a:p>
            <a:r>
              <a:rPr lang="cs-CZ" dirty="0"/>
              <a:t>změna zákona o sociálních službách</a:t>
            </a:r>
          </a:p>
          <a:p>
            <a:pPr lvl="1"/>
            <a:r>
              <a:rPr lang="cs-CZ" dirty="0"/>
              <a:t>zákonem č. 164/2024 Sb. s většinovou účinností od 1. 7. 2024</a:t>
            </a:r>
          </a:p>
          <a:p>
            <a:pPr lvl="2"/>
            <a:r>
              <a:rPr lang="cs-CZ" dirty="0"/>
              <a:t>k této změně proběhlo </a:t>
            </a:r>
            <a:r>
              <a:rPr lang="cs-CZ" dirty="0" err="1"/>
              <a:t>webexové</a:t>
            </a:r>
            <a:r>
              <a:rPr lang="cs-CZ" dirty="0"/>
              <a:t> setkání 25. 7. 2024</a:t>
            </a:r>
          </a:p>
          <a:p>
            <a:pPr lvl="2"/>
            <a:r>
              <a:rPr lang="cs-CZ" dirty="0"/>
              <a:t>další vzdělávání sociálního pracovníka</a:t>
            </a:r>
          </a:p>
          <a:p>
            <a:pPr lvl="3"/>
            <a:r>
              <a:rPr lang="cs-CZ" dirty="0"/>
              <a:t>od 1. 7. 2024 – povinný rozsah 48 hodin za 2 po sobě jdoucí kalendářní roky</a:t>
            </a:r>
          </a:p>
          <a:p>
            <a:pPr lvl="4"/>
            <a:r>
              <a:rPr lang="cs-CZ" dirty="0"/>
              <a:t>není přechodné ustanovení </a:t>
            </a:r>
          </a:p>
          <a:p>
            <a:pPr lvl="4"/>
            <a:r>
              <a:rPr lang="cs-CZ" dirty="0"/>
              <a:t>dle MPSV za dobu 1. 7. – 31. 12. 2024 nutno zajistit vzdělávání v min. rozsahu 12 hodin (tj. 6/48 stanoveného rozsahu)</a:t>
            </a:r>
          </a:p>
          <a:p>
            <a:pPr lvl="4"/>
            <a:r>
              <a:rPr lang="cs-CZ" dirty="0"/>
              <a:t>plnění povinnosti bude sledováno za 2 předcházející kal. roky</a:t>
            </a:r>
          </a:p>
          <a:p>
            <a:pPr lvl="5"/>
            <a:r>
              <a:rPr lang="cs-CZ" dirty="0">
                <a:solidFill>
                  <a:schemeClr val="accent1"/>
                </a:solidFill>
              </a:rPr>
              <a:t>v roce 2027 za roky 2025 a 2026</a:t>
            </a:r>
          </a:p>
          <a:p>
            <a:pPr lvl="5"/>
            <a:r>
              <a:rPr lang="cs-CZ" dirty="0">
                <a:solidFill>
                  <a:schemeClr val="accent1"/>
                </a:solidFill>
              </a:rPr>
              <a:t>v roce 2028 za roky 2026 - 2027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FCEF9D1-ACA3-16E0-63BA-274D21C29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6E0F8DA-33EB-0E86-E7C4-A2FC47369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37264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cs typeface="Arial"/>
              </a:rPr>
              <a:t>připravované změny zákona o sociálních službách</a:t>
            </a:r>
          </a:p>
          <a:p>
            <a:pPr lvl="1"/>
            <a:r>
              <a:rPr lang="cs-CZ" dirty="0">
                <a:cs typeface="Arial"/>
              </a:rPr>
              <a:t>novela zákona o sociálních službách, zdravotních službách a veřejném zdravotním pojištění – tzv. sociálně zdravotní služby/dlouhodobá péče</a:t>
            </a:r>
          </a:p>
          <a:p>
            <a:pPr lvl="2"/>
            <a:r>
              <a:rPr lang="cs-CZ" dirty="0">
                <a:cs typeface="Arial"/>
              </a:rPr>
              <a:t>sněmovní tisk č. 704 - </a:t>
            </a:r>
            <a:r>
              <a:rPr lang="cs-CZ" dirty="0">
                <a:cs typeface="Arial"/>
                <a:hlinkClick r:id="rId2"/>
              </a:rPr>
              <a:t>https://www.psp.cz/sqw/historie.sqw?o=9&amp;T=704</a:t>
            </a:r>
            <a:r>
              <a:rPr lang="cs-CZ" dirty="0">
                <a:cs typeface="Arial"/>
              </a:rPr>
              <a:t> </a:t>
            </a:r>
          </a:p>
          <a:p>
            <a:pPr lvl="2"/>
            <a:r>
              <a:rPr lang="cs-CZ" dirty="0">
                <a:cs typeface="Arial"/>
              </a:rPr>
              <a:t>2. čtení</a:t>
            </a:r>
          </a:p>
          <a:p>
            <a:pPr lvl="1"/>
            <a:r>
              <a:rPr lang="cs-CZ" dirty="0">
                <a:cs typeface="Arial"/>
              </a:rPr>
              <a:t>vládní novela zákona o sociálních službách</a:t>
            </a:r>
          </a:p>
          <a:p>
            <a:pPr lvl="2"/>
            <a:r>
              <a:rPr lang="cs-CZ" dirty="0">
                <a:cs typeface="Arial"/>
              </a:rPr>
              <a:t>prozatím stále není v připomínkovém řízení</a:t>
            </a:r>
          </a:p>
          <a:p>
            <a:pPr lvl="2"/>
            <a:r>
              <a:rPr lang="cs-CZ" dirty="0">
                <a:cs typeface="Arial"/>
              </a:rPr>
              <a:t>zpracovávány teze – zřejmě příprava paragrafového znění – více informací od paní vrchní ředitelky Sekce 2 MPSV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25777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0800"/>
            <a:ext cx="10515600" cy="424510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cs-CZ" dirty="0">
                <a:cs typeface="Arial"/>
              </a:rPr>
              <a:t>úvahy nad potřebou změn v systému plánování sociálních služeb</a:t>
            </a:r>
          </a:p>
          <a:p>
            <a:r>
              <a:rPr lang="cs-CZ" dirty="0">
                <a:cs typeface="Arial"/>
              </a:rPr>
              <a:t>inovační projekt </a:t>
            </a:r>
          </a:p>
          <a:p>
            <a:pPr lvl="1"/>
            <a:r>
              <a:rPr lang="cs-CZ" dirty="0">
                <a:cs typeface="Arial"/>
              </a:rPr>
              <a:t>Rozvoj procesů zadávání sociálních služeb v Olomouckém kraji</a:t>
            </a:r>
          </a:p>
          <a:p>
            <a:pPr lvl="2"/>
            <a:r>
              <a:rPr lang="cs-CZ" dirty="0">
                <a:cs typeface="Arial"/>
              </a:rPr>
              <a:t>realizátor CARITAS – Vyšší odborná škola sociální Olomouc</a:t>
            </a:r>
          </a:p>
          <a:p>
            <a:pPr lvl="2"/>
            <a:r>
              <a:rPr lang="cs-CZ" dirty="0">
                <a:cs typeface="Arial"/>
              </a:rPr>
              <a:t>partner Olomoucký kraj</a:t>
            </a:r>
          </a:p>
          <a:p>
            <a:pPr lvl="2"/>
            <a:r>
              <a:rPr lang="cs-CZ" dirty="0">
                <a:cs typeface="Arial"/>
              </a:rPr>
              <a:t>výzva 021 - Inkubační fáze vývoje řešení sociální inovace (CZ.03.03.01/00/22_021/0001964)</a:t>
            </a:r>
          </a:p>
          <a:p>
            <a:pPr marL="914400" lvl="2" indent="0">
              <a:buNone/>
            </a:pPr>
            <a:endParaRPr lang="cs-CZ" dirty="0">
              <a:cs typeface="Arial"/>
            </a:endParaRPr>
          </a:p>
          <a:p>
            <a:pPr lvl="1"/>
            <a:r>
              <a:rPr lang="cs-CZ" dirty="0">
                <a:cs typeface="Arial"/>
              </a:rPr>
              <a:t>důvody realizace projektu</a:t>
            </a:r>
          </a:p>
          <a:p>
            <a:pPr lvl="2"/>
            <a:r>
              <a:rPr lang="cs-CZ" dirty="0">
                <a:cs typeface="Arial"/>
              </a:rPr>
              <a:t>povinnost kraje plánovat a zajišťovat dostupnost</a:t>
            </a:r>
          </a:p>
          <a:p>
            <a:pPr lvl="3"/>
            <a:r>
              <a:rPr lang="cs-CZ" dirty="0">
                <a:cs typeface="Arial"/>
              </a:rPr>
              <a:t>procesy by měly reagovat na zjištěné potřeby</a:t>
            </a:r>
          </a:p>
          <a:p>
            <a:pPr marL="457200" lvl="1" indent="0">
              <a:buNone/>
            </a:pPr>
            <a:endParaRPr lang="cs-CZ" dirty="0">
              <a:cs typeface="Arial"/>
            </a:endParaRPr>
          </a:p>
          <a:p>
            <a:pPr lvl="2"/>
            <a:endParaRPr lang="cs-CZ" dirty="0">
              <a:cs typeface="Arial"/>
            </a:endParaRPr>
          </a:p>
          <a:p>
            <a:pPr marL="0" indent="0">
              <a:buNone/>
            </a:pPr>
            <a:endParaRPr lang="cs-CZ" dirty="0">
              <a:cs typeface="Arial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8940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0800"/>
            <a:ext cx="10515600" cy="396790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lvl="1"/>
            <a:r>
              <a:rPr lang="cs-CZ" dirty="0">
                <a:cs typeface="Arial"/>
              </a:rPr>
              <a:t>zkušenost</a:t>
            </a:r>
          </a:p>
          <a:p>
            <a:pPr lvl="2"/>
            <a:r>
              <a:rPr lang="cs-CZ" dirty="0">
                <a:cs typeface="Arial"/>
              </a:rPr>
              <a:t>zjišťování potřeb je sice v souladu s aktuální legislativou, zavedenou praxí i metodickými doporučeními, </a:t>
            </a:r>
          </a:p>
          <a:p>
            <a:pPr lvl="2"/>
            <a:r>
              <a:rPr lang="cs-CZ" dirty="0">
                <a:cs typeface="Arial"/>
              </a:rPr>
              <a:t>nereflektuje však potřeby obyvatel Olomouckého kraje</a:t>
            </a:r>
          </a:p>
          <a:p>
            <a:pPr lvl="2"/>
            <a:r>
              <a:rPr lang="cs-CZ" dirty="0">
                <a:cs typeface="Arial"/>
              </a:rPr>
              <a:t>potřeby obyvatel kraje nejsou cíleně zjišťovány, proto služby nemohou být podle nich ani plánovány</a:t>
            </a:r>
          </a:p>
          <a:p>
            <a:r>
              <a:rPr lang="cs-CZ" dirty="0">
                <a:cs typeface="Arial"/>
              </a:rPr>
              <a:t>cíle projektu</a:t>
            </a:r>
          </a:p>
          <a:p>
            <a:pPr lvl="1"/>
            <a:r>
              <a:rPr lang="cs-CZ" dirty="0">
                <a:cs typeface="Arial"/>
              </a:rPr>
              <a:t>nalezení způsobu, jak získávat informace o potřebách cílových skupin nad rámec toho, co reflektují poskytovatelé služeb,</a:t>
            </a:r>
          </a:p>
          <a:p>
            <a:pPr lvl="1"/>
            <a:r>
              <a:rPr lang="cs-CZ" dirty="0">
                <a:cs typeface="Arial"/>
              </a:rPr>
              <a:t>příprava nástroje/nástrojů, jejichž prostřednictvím by kraj uměl lépe definovat potřeby obyvatel regionu i parametry služeb, které tyto potřeby zajistí,</a:t>
            </a:r>
          </a:p>
          <a:p>
            <a:pPr lvl="1"/>
            <a:r>
              <a:rPr lang="cs-CZ" dirty="0">
                <a:cs typeface="Arial"/>
              </a:rPr>
              <a:t>nalezení způsobu, jak lépe poptávat a zařazovat nové kapacity do sítě sociálních služeb</a:t>
            </a:r>
          </a:p>
          <a:p>
            <a:pPr marL="457200" lvl="1" indent="0">
              <a:buNone/>
            </a:pPr>
            <a:endParaRPr lang="cs-CZ" dirty="0">
              <a:cs typeface="Arial"/>
            </a:endParaRPr>
          </a:p>
          <a:p>
            <a:pPr lvl="2"/>
            <a:endParaRPr lang="cs-CZ" dirty="0">
              <a:cs typeface="Arial"/>
            </a:endParaRPr>
          </a:p>
          <a:p>
            <a:pPr marL="0" indent="0">
              <a:buNone/>
            </a:pPr>
            <a:endParaRPr lang="cs-CZ" dirty="0">
              <a:cs typeface="Arial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9686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56D5863-8B83-61B5-552F-125426B2F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AC2941F-B8F6-6698-81F0-F2045F917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2</a:t>
            </a:fld>
            <a:endParaRPr lang="cs-CZ"/>
          </a:p>
        </p:txBody>
      </p:sp>
      <p:pic>
        <p:nvPicPr>
          <p:cNvPr id="4" name="Zástupný obsah 3" descr="Obsah obrázku text, snímek obrazovky, Písmo, číslo&#10;&#10;Popis byl vytvořen automaticky">
            <a:extLst>
              <a:ext uri="{FF2B5EF4-FFF2-40B4-BE49-F238E27FC236}">
                <a16:creationId xmlns:a16="http://schemas.microsoft.com/office/drawing/2014/main" id="{E944BA03-D88E-5C20-A992-0B435C1F65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6733" y="964393"/>
            <a:ext cx="9787067" cy="5155561"/>
          </a:xfrm>
        </p:spPr>
      </p:pic>
    </p:spTree>
    <p:extLst>
      <p:ext uri="{BB962C8B-B14F-4D97-AF65-F5344CB8AC3E}">
        <p14:creationId xmlns:p14="http://schemas.microsoft.com/office/powerpoint/2010/main" val="4271057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0800"/>
            <a:ext cx="10515600" cy="396790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cs typeface="Arial"/>
              </a:rPr>
              <a:t>uvažované změny</a:t>
            </a:r>
          </a:p>
          <a:p>
            <a:pPr lvl="1"/>
            <a:r>
              <a:rPr lang="cs-CZ" dirty="0">
                <a:cs typeface="Arial"/>
              </a:rPr>
              <a:t>změna organizační struktury plánování – větší důraz na zjišťování potřeb ze strany OÚORP</a:t>
            </a:r>
          </a:p>
          <a:p>
            <a:pPr lvl="1"/>
            <a:r>
              <a:rPr lang="cs-CZ" dirty="0">
                <a:cs typeface="Arial"/>
              </a:rPr>
              <a:t>důraz na „zadavatelskou“ roli kraje</a:t>
            </a:r>
          </a:p>
          <a:p>
            <a:pPr lvl="2"/>
            <a:r>
              <a:rPr lang="cs-CZ" dirty="0">
                <a:cs typeface="Arial"/>
              </a:rPr>
              <a:t>kraj poptává potřebné definované kapacity služeb</a:t>
            </a:r>
          </a:p>
          <a:p>
            <a:pPr lvl="2"/>
            <a:r>
              <a:rPr lang="cs-CZ" dirty="0">
                <a:cs typeface="Arial"/>
              </a:rPr>
              <a:t>poskytovatel sociální služby nežádá o zařazení služby do sítě/aktualizaci jednotek</a:t>
            </a:r>
          </a:p>
          <a:p>
            <a:pPr marL="457200" lvl="1" indent="0">
              <a:buNone/>
            </a:pPr>
            <a:endParaRPr lang="cs-CZ" dirty="0">
              <a:cs typeface="Arial"/>
            </a:endParaRPr>
          </a:p>
          <a:p>
            <a:pPr lvl="2"/>
            <a:endParaRPr lang="cs-CZ" dirty="0">
              <a:cs typeface="Arial"/>
            </a:endParaRPr>
          </a:p>
          <a:p>
            <a:pPr marL="0" indent="0">
              <a:buNone/>
            </a:pPr>
            <a:endParaRPr lang="cs-CZ" dirty="0">
              <a:cs typeface="Arial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08334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831850" y="1003156"/>
            <a:ext cx="10515600" cy="2852737"/>
          </a:xfrm>
        </p:spPr>
        <p:txBody>
          <a:bodyPr/>
          <a:lstStyle/>
          <a:p>
            <a:pPr algn="ctr"/>
            <a:r>
              <a:rPr lang="cs-CZ" dirty="0"/>
              <a:t>Děkuji za pozornost.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6619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2745ABD-487A-008A-7422-E5D8674BB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1AD4958-0335-3511-68FE-6BD600B5A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  <p:pic>
        <p:nvPicPr>
          <p:cNvPr id="4" name="Zástupný obsah 3" descr="Obsah obrázku text, snímek obrazovky, Písmo, číslo&#10;&#10;Popis byl vytvořen automaticky">
            <a:extLst>
              <a:ext uri="{FF2B5EF4-FFF2-40B4-BE49-F238E27FC236}">
                <a16:creationId xmlns:a16="http://schemas.microsoft.com/office/drawing/2014/main" id="{4B7F796D-2484-3950-ADDD-5A2C4B14E6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5886" y="739750"/>
            <a:ext cx="8242218" cy="5378499"/>
          </a:xfrm>
        </p:spPr>
      </p:pic>
    </p:spTree>
    <p:extLst>
      <p:ext uri="{BB962C8B-B14F-4D97-AF65-F5344CB8AC3E}">
        <p14:creationId xmlns:p14="http://schemas.microsoft.com/office/powerpoint/2010/main" val="1120944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33419EA-A13D-186C-5396-6525BBF00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00337B6-0755-DA68-7E1F-49DA13546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61035BB-9DC1-7DD5-0816-0CBFEB860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3717"/>
            <a:ext cx="10515600" cy="5079165"/>
          </a:xfrm>
        </p:spPr>
        <p:txBody>
          <a:bodyPr>
            <a:normAutofit fontScale="92500"/>
          </a:bodyPr>
          <a:lstStyle/>
          <a:p>
            <a:r>
              <a:rPr lang="cs-CZ" dirty="0"/>
              <a:t>Povodně 2024</a:t>
            </a:r>
          </a:p>
          <a:p>
            <a:pPr lvl="1"/>
            <a:r>
              <a:rPr lang="cs-CZ" dirty="0"/>
              <a:t>poděkování všem poskytovatelům sociálních služeb za zvládnutí situace</a:t>
            </a:r>
          </a:p>
          <a:p>
            <a:pPr lvl="1"/>
            <a:r>
              <a:rPr lang="cs-CZ" dirty="0"/>
              <a:t>poděkováním všem, kdo nabídli pomoc</a:t>
            </a:r>
          </a:p>
          <a:p>
            <a:pPr lvl="1"/>
            <a:r>
              <a:rPr lang="cs-CZ" dirty="0"/>
              <a:t>pokud nabízí ještě některý poskytovatel pomoc (např. i materiální dary – pleny, pomůcky apod.), je možné sdělit OSV KÚOK (zprostředkujeme)</a:t>
            </a:r>
          </a:p>
          <a:p>
            <a:pPr lvl="1"/>
            <a:r>
              <a:rPr lang="cs-CZ" dirty="0"/>
              <a:t>mimořádné dotační řízení MPSV</a:t>
            </a:r>
          </a:p>
          <a:p>
            <a:pPr lvl="2"/>
            <a:r>
              <a:rPr lang="cs-CZ" dirty="0">
                <a:hlinkClick r:id="rId2"/>
              </a:rPr>
              <a:t>https://www.mpsv.cz/web/cz/vyhlaseni-mimoradneho-dotacniho-rizeni-pro-socialni-sluzby-pro-rok-2024-oblast-b-a-c</a:t>
            </a:r>
            <a:endParaRPr lang="cs-CZ" dirty="0"/>
          </a:p>
          <a:p>
            <a:pPr lvl="3"/>
            <a:r>
              <a:rPr lang="cs-CZ" dirty="0"/>
              <a:t>žádosti do 15. 11. 2024</a:t>
            </a:r>
          </a:p>
          <a:p>
            <a:pPr lvl="4"/>
            <a:r>
              <a:rPr lang="cs-CZ" sz="1700" dirty="0"/>
              <a:t>B) Zajištění péče dle zákona o sociálních službách prostřednictvím terénní sociální služby osobní asistence u osob, jejichž potřeba péče přesahuje více než 80 hodin měsíčně, v situacích snížené úhrady za poskytnutou péči.</a:t>
            </a:r>
          </a:p>
          <a:p>
            <a:pPr lvl="4"/>
            <a:r>
              <a:rPr lang="cs-CZ" sz="1700" dirty="0"/>
              <a:t>C) Mimořádné situace podle § 104 odst. 3 písm. c) zákona o sociálních službách, kterými se rozumí zejména živelní pohroma, požár, ekologická nebo průmyslová havárie, dále poskytování péče o trojčata a vícerčata ze strany pečovatelské služby, případně další mimořádné situace ohrožující dostupnost sociálních služeb pro jejich uživatele.</a:t>
            </a:r>
          </a:p>
        </p:txBody>
      </p:sp>
    </p:spTree>
    <p:extLst>
      <p:ext uri="{BB962C8B-B14F-4D97-AF65-F5344CB8AC3E}">
        <p14:creationId xmlns:p14="http://schemas.microsoft.com/office/powerpoint/2010/main" val="2132429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33419EA-A13D-186C-5396-6525BBF00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00337B6-0755-DA68-7E1F-49DA13546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61035BB-9DC1-7DD5-0816-0CBFEB860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3717"/>
            <a:ext cx="10515600" cy="5079165"/>
          </a:xfrm>
        </p:spPr>
        <p:txBody>
          <a:bodyPr>
            <a:normAutofit/>
          </a:bodyPr>
          <a:lstStyle/>
          <a:p>
            <a:r>
              <a:rPr lang="cs-CZ" dirty="0"/>
              <a:t>Povodně 2024</a:t>
            </a:r>
          </a:p>
          <a:p>
            <a:pPr lvl="1"/>
            <a:r>
              <a:rPr lang="cs-CZ" dirty="0"/>
              <a:t>posuzování nepříznivých sociálních situací (zejména ve vztahu k pobytovým službám sociální péče)</a:t>
            </a:r>
          </a:p>
          <a:p>
            <a:pPr lvl="2"/>
            <a:r>
              <a:rPr lang="cs-CZ" sz="1900" dirty="0"/>
              <a:t>při vyhodnocování žádosti o uzavření smlouvy posuzovat nepříznivou sociální situaci v kontextu celkové situace</a:t>
            </a:r>
          </a:p>
          <a:p>
            <a:pPr lvl="3"/>
            <a:r>
              <a:rPr lang="cs-CZ" sz="1700" dirty="0"/>
              <a:t>další nemožnost setrvání v dosavadním přirozeném sociálním prostředí s ohledem např. na dopravní nedostupnost, ztráta bezbariérovosti či bydlení jako takového</a:t>
            </a:r>
          </a:p>
          <a:p>
            <a:pPr lvl="1"/>
            <a:r>
              <a:rPr lang="cs-CZ" sz="2300" dirty="0"/>
              <a:t>možná finanční pomoc</a:t>
            </a:r>
          </a:p>
          <a:p>
            <a:pPr lvl="2"/>
            <a:r>
              <a:rPr lang="cs-CZ" sz="1900" dirty="0"/>
              <a:t>Člověk v tísni, ADRA, ČČK</a:t>
            </a:r>
          </a:p>
          <a:p>
            <a:pPr lvl="2"/>
            <a:r>
              <a:rPr lang="cs-CZ" sz="1900" dirty="0" err="1"/>
              <a:t>Donio.cz</a:t>
            </a:r>
            <a:r>
              <a:rPr lang="cs-CZ" sz="1900" dirty="0"/>
              <a:t> – např. AD Jeseník </a:t>
            </a:r>
          </a:p>
        </p:txBody>
      </p:sp>
      <p:pic>
        <p:nvPicPr>
          <p:cNvPr id="4" name="Obrázek 3" descr="Obsah obrázku text, snímek obrazovky, strom, Webové stránky&#10;&#10;Popis byl vytvořen automaticky">
            <a:extLst>
              <a:ext uri="{FF2B5EF4-FFF2-40B4-BE49-F238E27FC236}">
                <a16:creationId xmlns:a16="http://schemas.microsoft.com/office/drawing/2014/main" id="{B79970DE-3706-ECB5-DB55-67F8E4745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8710" y="3587701"/>
            <a:ext cx="5149746" cy="2665181"/>
          </a:xfrm>
          <a:prstGeom prst="rect">
            <a:avLst/>
          </a:prstGeom>
        </p:spPr>
      </p:pic>
      <p:sp>
        <p:nvSpPr>
          <p:cNvPr id="7" name="Šipka vpravo 6">
            <a:extLst>
              <a:ext uri="{FF2B5EF4-FFF2-40B4-BE49-F238E27FC236}">
                <a16:creationId xmlns:a16="http://schemas.microsoft.com/office/drawing/2014/main" id="{3DFA8DCC-F800-791C-CCA5-3DEC7498847A}"/>
              </a:ext>
            </a:extLst>
          </p:cNvPr>
          <p:cNvSpPr/>
          <p:nvPr/>
        </p:nvSpPr>
        <p:spPr>
          <a:xfrm>
            <a:off x="5471410" y="4302177"/>
            <a:ext cx="884420" cy="1049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8162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8000"/>
            <a:ext cx="10515600" cy="396790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cs-CZ" dirty="0">
                <a:cs typeface="Arial"/>
              </a:rPr>
              <a:t>finanční zajištění sociálních služeb v síti sociálních služeb Olomouckého kraje v roce 2025</a:t>
            </a:r>
          </a:p>
          <a:p>
            <a:pPr marL="457200" lvl="1" indent="0">
              <a:buNone/>
            </a:pPr>
            <a:endParaRPr lang="cs-CZ" dirty="0">
              <a:cs typeface="Arial"/>
            </a:endParaRPr>
          </a:p>
          <a:p>
            <a:pPr lvl="1"/>
            <a:r>
              <a:rPr lang="cs-CZ" dirty="0">
                <a:cs typeface="Arial"/>
              </a:rPr>
              <a:t>P1 – žádost o dotaci ze státního rozpočtu na částku: 3 067 410 000 Kč</a:t>
            </a:r>
          </a:p>
          <a:p>
            <a:pPr lvl="2"/>
            <a:r>
              <a:rPr lang="cs-CZ" dirty="0">
                <a:cs typeface="Arial"/>
              </a:rPr>
              <a:t>P1 – předpokládaná částka dle návrhu státního rozpočtu na rok 2025: </a:t>
            </a:r>
            <a:r>
              <a:rPr lang="cs-CZ" dirty="0">
                <a:solidFill>
                  <a:srgbClr val="FF0000"/>
                </a:solidFill>
              </a:rPr>
              <a:t>2 031</a:t>
            </a:r>
            <a:r>
              <a:rPr lang="cs-CZ" dirty="0">
                <a:solidFill>
                  <a:srgbClr val="FF0000"/>
                </a:solidFill>
                <a:cs typeface="Arial"/>
              </a:rPr>
              <a:t> 203 983 Kč </a:t>
            </a:r>
          </a:p>
          <a:p>
            <a:pPr lvl="3"/>
            <a:r>
              <a:rPr lang="cs-CZ" sz="2100" dirty="0">
                <a:cs typeface="Arial"/>
              </a:rPr>
              <a:t>meziroční nárůst dotace ze státního rozpočtu: + 86 513 983 Kč</a:t>
            </a:r>
          </a:p>
          <a:p>
            <a:pPr marL="914400" lvl="2" indent="0">
              <a:buNone/>
            </a:pPr>
            <a:endParaRPr lang="cs-CZ" dirty="0">
              <a:cs typeface="Arial"/>
            </a:endParaRPr>
          </a:p>
          <a:p>
            <a:pPr lvl="1"/>
            <a:r>
              <a:rPr lang="cs-CZ" dirty="0">
                <a:cs typeface="Arial"/>
              </a:rPr>
              <a:t>P2 – navrhovaná alokace pro rok 2025: </a:t>
            </a:r>
            <a:r>
              <a:rPr lang="cs-CZ" dirty="0">
                <a:solidFill>
                  <a:srgbClr val="FF0000"/>
                </a:solidFill>
                <a:cs typeface="Arial"/>
              </a:rPr>
              <a:t>55 mil. Kč</a:t>
            </a:r>
          </a:p>
          <a:p>
            <a:pPr lvl="1"/>
            <a:endParaRPr lang="cs-CZ" dirty="0">
              <a:cs typeface="Arial"/>
            </a:endParaRPr>
          </a:p>
          <a:p>
            <a:pPr marL="457200" lvl="1" indent="0">
              <a:buNone/>
            </a:pPr>
            <a:r>
              <a:rPr lang="cs-CZ" b="1" dirty="0">
                <a:cs typeface="Arial"/>
              </a:rPr>
              <a:t>Obě částky zatím nejsou součástí schválených rozpočtů ČR ani Olomouckého kraje!</a:t>
            </a:r>
          </a:p>
          <a:p>
            <a:pPr lvl="2"/>
            <a:endParaRPr lang="cs-CZ" dirty="0">
              <a:cs typeface="Arial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4257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70535E-600E-E324-3346-037590AEE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Aktuální informace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AD1C55-462F-5974-C746-EE40B3E484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změny některých právních předpisů</a:t>
            </a:r>
          </a:p>
          <a:p>
            <a:pPr lvl="1"/>
            <a:r>
              <a:rPr lang="cs-CZ" dirty="0"/>
              <a:t>zákoníku práce zákonem č. 230/2024 Sb.</a:t>
            </a:r>
          </a:p>
          <a:p>
            <a:pPr lvl="2"/>
            <a:r>
              <a:rPr lang="cs-CZ" dirty="0"/>
              <a:t>upřesnění způsobu jednání s odborovými organizacemi</a:t>
            </a:r>
          </a:p>
          <a:p>
            <a:pPr lvl="2"/>
            <a:r>
              <a:rPr lang="cs-CZ" dirty="0"/>
              <a:t>změna konstrukce minimální mzdy, zaručeného platu ad.</a:t>
            </a:r>
          </a:p>
          <a:p>
            <a:pPr lvl="2"/>
            <a:r>
              <a:rPr lang="cs-CZ" dirty="0"/>
              <a:t>zavedení možnosti sjednat odměnu z dohody (tedy z dohody o provedení práce – DPP, či z dohody o pracovní činnosti – DPČ) již s přihlédnutím k případné noční práci, práci ve ztíženém pracovním prostředí nebo práci v sobotu a neděli namísto separátního vyčíslování a poskytování příplatků dle § 116 až 118 ZP (§ 138 ZP)</a:t>
            </a:r>
          </a:p>
          <a:p>
            <a:pPr lvl="2"/>
            <a:r>
              <a:rPr lang="cs-CZ" dirty="0"/>
              <a:t>vypuštění povinnosti sestavovat plán dovolených (písemného rozvrhu čerpání dovolené)</a:t>
            </a:r>
          </a:p>
          <a:p>
            <a:pPr lvl="2"/>
            <a:endParaRPr lang="cs-CZ" dirty="0"/>
          </a:p>
          <a:p>
            <a:pPr lvl="2"/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FCEF9D1-ACA3-16E0-63BA-274D21C29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6E0F8DA-33EB-0E86-E7C4-A2FC47369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7529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70535E-600E-E324-3346-037590AEE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Aktuální informace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AD1C55-462F-5974-C746-EE40B3E484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změny některých právních předpisů</a:t>
            </a:r>
          </a:p>
          <a:p>
            <a:pPr lvl="1"/>
            <a:r>
              <a:rPr lang="cs-CZ" dirty="0"/>
              <a:t>uvažováno je o změně v evidenci dohod o provedení práce</a:t>
            </a:r>
          </a:p>
          <a:p>
            <a:pPr lvl="2"/>
            <a:r>
              <a:rPr lang="cs-CZ" dirty="0"/>
              <a:t>úpravy oproti stavu, který jsme si představili na červencovém </a:t>
            </a:r>
            <a:r>
              <a:rPr lang="cs-CZ" dirty="0" err="1"/>
              <a:t>webexu</a:t>
            </a:r>
            <a:endParaRPr lang="cs-CZ" dirty="0"/>
          </a:p>
          <a:p>
            <a:pPr lvl="3"/>
            <a:r>
              <a:rPr lang="cs-CZ" dirty="0"/>
              <a:t>případné změny bychom si opět přiblížili na on-line setkání</a:t>
            </a:r>
          </a:p>
          <a:p>
            <a:r>
              <a:rPr lang="cs-CZ" dirty="0"/>
              <a:t>zvýšení důchodů pro rok 2025</a:t>
            </a:r>
          </a:p>
          <a:p>
            <a:pPr lvl="1"/>
            <a:r>
              <a:rPr lang="cs-CZ" dirty="0"/>
              <a:t>nařízením vlády č. 282/2024 Sb.</a:t>
            </a:r>
          </a:p>
          <a:p>
            <a:pPr lvl="2"/>
            <a:r>
              <a:rPr lang="cs-CZ" dirty="0"/>
              <a:t>základní výměra se zvyšuje o 260 Kč</a:t>
            </a:r>
          </a:p>
          <a:p>
            <a:pPr lvl="2"/>
            <a:r>
              <a:rPr lang="cs-CZ" dirty="0"/>
              <a:t>procentní výměra o 0,6 % procentní výměry, která náleží ke dni, od něhož se procentní výměra zvyšuje</a:t>
            </a:r>
          </a:p>
          <a:p>
            <a:pPr lvl="2"/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FCEF9D1-ACA3-16E0-63BA-274D21C29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6E0F8DA-33EB-0E86-E7C4-A2FC47369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2935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70535E-600E-E324-3346-037590AEE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0871"/>
            <a:ext cx="10515600" cy="684000"/>
          </a:xfrm>
        </p:spPr>
        <p:txBody>
          <a:bodyPr>
            <a:normAutofit fontScale="90000"/>
          </a:bodyPr>
          <a:lstStyle/>
          <a:p>
            <a:r>
              <a:rPr lang="cs-CZ" dirty="0"/>
              <a:t>Aktuální informace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AD1C55-462F-5974-C746-EE40B3E484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4871"/>
            <a:ext cx="10515600" cy="3862800"/>
          </a:xfrm>
        </p:spPr>
        <p:txBody>
          <a:bodyPr/>
          <a:lstStyle/>
          <a:p>
            <a:r>
              <a:rPr lang="cs-CZ" sz="1600" dirty="0"/>
              <a:t>zvýšení důchodů v roce 2025 (zdroj: MPSV)</a:t>
            </a:r>
          </a:p>
          <a:p>
            <a:endParaRPr lang="cs-CZ" sz="1600" dirty="0"/>
          </a:p>
          <a:p>
            <a:pPr lvl="2"/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FCEF9D1-ACA3-16E0-63BA-274D21C29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6E0F8DA-33EB-0E86-E7C4-A2FC47369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9</a:t>
            </a:fld>
            <a:endParaRPr lang="cs-CZ"/>
          </a:p>
        </p:txBody>
      </p:sp>
      <p:pic>
        <p:nvPicPr>
          <p:cNvPr id="7" name="Obrázek 6" descr="Obsah obrázku text, snímek obrazovky, software, číslo&#10;&#10;Popis byl vytvořen automaticky">
            <a:extLst>
              <a:ext uri="{FF2B5EF4-FFF2-40B4-BE49-F238E27FC236}">
                <a16:creationId xmlns:a16="http://schemas.microsoft.com/office/drawing/2014/main" id="{D1DA1FCA-2F32-2F7E-4E5A-435371B422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791" t="14883" r="21951" b="35124"/>
          <a:stretch/>
        </p:blipFill>
        <p:spPr>
          <a:xfrm>
            <a:off x="2753833" y="2047210"/>
            <a:ext cx="5571460" cy="416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37577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9C246E5BCAA34DBC9B1B02218BE417" ma:contentTypeVersion="16" ma:contentTypeDescription="Create a new document." ma:contentTypeScope="" ma:versionID="638f13856de5b861d334453db936de75">
  <xsd:schema xmlns:xsd="http://www.w3.org/2001/XMLSchema" xmlns:xs="http://www.w3.org/2001/XMLSchema" xmlns:p="http://schemas.microsoft.com/office/2006/metadata/properties" xmlns:ns3="dfa91a94-5f5e-47ed-9af7-d52fadf1feec" xmlns:ns4="3d1e1239-fb31-45e9-be66-9043f3f7783e" targetNamespace="http://schemas.microsoft.com/office/2006/metadata/properties" ma:root="true" ma:fieldsID="6d6125a34df36906c32e6cd93b634a9f" ns3:_="" ns4:_="">
    <xsd:import namespace="dfa91a94-5f5e-47ed-9af7-d52fadf1feec"/>
    <xsd:import namespace="3d1e1239-fb31-45e9-be66-9043f3f7783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SearchPropertie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a91a94-5f5e-47ed-9af7-d52fadf1fe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1e1239-fb31-45e9-be66-9043f3f7783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fa91a94-5f5e-47ed-9af7-d52fadf1feec" xsi:nil="true"/>
  </documentManagement>
</p:properties>
</file>

<file path=customXml/itemProps1.xml><?xml version="1.0" encoding="utf-8"?>
<ds:datastoreItem xmlns:ds="http://schemas.openxmlformats.org/officeDocument/2006/customXml" ds:itemID="{3FCC049B-D2FA-43E6-B59B-124530315B6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574771F-D135-41BE-9E8F-93AAAA6D5B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a91a94-5f5e-47ed-9af7-d52fadf1feec"/>
    <ds:schemaRef ds:uri="3d1e1239-fb31-45e9-be66-9043f3f778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5D77080-19C8-42BC-8F48-B0A106B7B70C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3d1e1239-fb31-45e9-be66-9043f3f7783e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dfa91a94-5f5e-47ed-9af7-d52fadf1fee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15928</TotalTime>
  <Words>1325</Words>
  <Application>Microsoft Office PowerPoint</Application>
  <PresentationFormat>Širokoúhlá obrazovka</PresentationFormat>
  <Paragraphs>160</Paragraphs>
  <Slides>21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5" baseType="lpstr">
      <vt:lpstr>Arial</vt:lpstr>
      <vt:lpstr>ArialMT</vt:lpstr>
      <vt:lpstr>Calibri</vt:lpstr>
      <vt:lpstr>Motiv Office</vt:lpstr>
      <vt:lpstr>Setkání poskytovatelů sociálních služeb v Olomouckém kraji 9. 10. 2024 </vt:lpstr>
      <vt:lpstr>Prezentace aplikace PowerPoint</vt:lpstr>
      <vt:lpstr>Prezentace aplikace PowerPoint</vt:lpstr>
      <vt:lpstr>Prezentace aplikace PowerPoint</vt:lpstr>
      <vt:lpstr>Prezentace aplikace PowerPoint</vt:lpstr>
      <vt:lpstr>Aktuální informace</vt:lpstr>
      <vt:lpstr>Aktuální informace</vt:lpstr>
      <vt:lpstr>Aktuální informace</vt:lpstr>
      <vt:lpstr>Aktuální informace</vt:lpstr>
      <vt:lpstr>Aktuální informace</vt:lpstr>
      <vt:lpstr>Aktuální informace</vt:lpstr>
      <vt:lpstr>Aktuální informace</vt:lpstr>
      <vt:lpstr>Aktuální informace</vt:lpstr>
      <vt:lpstr>Aktuální informace</vt:lpstr>
      <vt:lpstr>Aktuální informace</vt:lpstr>
      <vt:lpstr>Aktuální informace</vt:lpstr>
      <vt:lpstr>Aktuální informace</vt:lpstr>
      <vt:lpstr>Aktuální informace</vt:lpstr>
      <vt:lpstr>Aktuální informace</vt:lpstr>
      <vt:lpstr>Aktuální informace</vt:lpstr>
      <vt:lpstr>Děkuji za pozornost.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Vočka Zbyněk</cp:lastModifiedBy>
  <cp:revision>229</cp:revision>
  <dcterms:created xsi:type="dcterms:W3CDTF">2022-03-10T07:10:19Z</dcterms:created>
  <dcterms:modified xsi:type="dcterms:W3CDTF">2024-10-09T06:19:53Z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0x0101006C9C246E5BCAA34DBC9B1B02218BE417</vt:lpwstr>
  </property>
</Properties>
</file>